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58" r:id="rId6"/>
    <p:sldId id="257" r:id="rId7"/>
    <p:sldId id="261" r:id="rId8"/>
    <p:sldId id="259" r:id="rId9"/>
    <p:sldId id="336" r:id="rId10"/>
    <p:sldId id="342" r:id="rId11"/>
    <p:sldId id="338" r:id="rId12"/>
    <p:sldId id="297" r:id="rId13"/>
    <p:sldId id="304" r:id="rId14"/>
    <p:sldId id="305" r:id="rId15"/>
    <p:sldId id="306" r:id="rId16"/>
    <p:sldId id="307" r:id="rId17"/>
    <p:sldId id="309" r:id="rId18"/>
    <p:sldId id="310" r:id="rId19"/>
    <p:sldId id="334" r:id="rId20"/>
    <p:sldId id="312" r:id="rId21"/>
    <p:sldId id="314" r:id="rId22"/>
    <p:sldId id="315" r:id="rId23"/>
    <p:sldId id="316" r:id="rId24"/>
    <p:sldId id="317" r:id="rId25"/>
    <p:sldId id="343" r:id="rId26"/>
    <p:sldId id="345" r:id="rId27"/>
    <p:sldId id="346" r:id="rId28"/>
    <p:sldId id="347" r:id="rId29"/>
    <p:sldId id="344" r:id="rId30"/>
    <p:sldId id="274" r:id="rId31"/>
    <p:sldId id="273" r:id="rId32"/>
    <p:sldId id="333" r:id="rId33"/>
    <p:sldId id="27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l Sutton" initials="JS" lastIdx="1" clrIdx="0">
    <p:extLst>
      <p:ext uri="{19B8F6BF-5375-455C-9EA6-DF929625EA0E}">
        <p15:presenceInfo xmlns:p15="http://schemas.microsoft.com/office/powerpoint/2012/main" userId="1e63f7443f7518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3318"/>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241F02-1249-4B4A-B423-504143516248}" v="105" dt="2020-03-30T17:40:31.678"/>
    <p1510:client id="{D3C11219-AADC-40E2-8C04-7C8E44A7E41D}" v="3" dt="2021-10-03T14:06:57.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178" autoAdjust="0"/>
  </p:normalViewPr>
  <p:slideViewPr>
    <p:cSldViewPr snapToGrid="0">
      <p:cViewPr varScale="1">
        <p:scale>
          <a:sx n="61" d="100"/>
          <a:sy n="61" d="100"/>
        </p:scale>
        <p:origin x="96"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23051-5033-4EB4-B4E8-54BBC0FEF95C}" type="datetimeFigureOut">
              <a:rPr lang="en-US" smtClean="0"/>
              <a:t>10/3/2021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C9797-1961-4903-9FF3-FBD0C701D800}" type="slidenum">
              <a:rPr lang="en-US" smtClean="0"/>
              <a:t>‹Nº›</a:t>
            </a:fld>
            <a:endParaRPr lang="en-US"/>
          </a:p>
        </p:txBody>
      </p:sp>
    </p:spTree>
    <p:extLst>
      <p:ext uri="{BB962C8B-B14F-4D97-AF65-F5344CB8AC3E}">
        <p14:creationId xmlns:p14="http://schemas.microsoft.com/office/powerpoint/2010/main" val="156836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s.wikipedia.org/wiki/Archivo:Bienvenidos.p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lickr.com/photos/125816678@N05/42653338904"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ixabay.com/es/photos/rezar-las-manos-manos-rezando-255849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494A9-D7C6-465E-A913-491587F47DAB}" type="slidenum">
              <a:rPr lang="en-US" smtClean="0"/>
              <a:t>2</a:t>
            </a:fld>
            <a:endParaRPr lang="en-US"/>
          </a:p>
        </p:txBody>
      </p:sp>
    </p:spTree>
    <p:extLst>
      <p:ext uri="{BB962C8B-B14F-4D97-AF65-F5344CB8AC3E}">
        <p14:creationId xmlns:p14="http://schemas.microsoft.com/office/powerpoint/2010/main" val="26129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Pablo es prisionero de los romanos, pero todavía le queda trabajo.  </a:t>
            </a:r>
          </a:p>
        </p:txBody>
      </p:sp>
      <p:sp>
        <p:nvSpPr>
          <p:cNvPr id="4" name="Slide Number Placeholder 3"/>
          <p:cNvSpPr>
            <a:spLocks noGrp="1"/>
          </p:cNvSpPr>
          <p:nvPr>
            <p:ph type="sldNum" sz="quarter" idx="5"/>
          </p:nvPr>
        </p:nvSpPr>
        <p:spPr/>
        <p:txBody>
          <a:bodyPr/>
          <a:lstStyle/>
          <a:p>
            <a:fld id="{0E0DDA12-0DF9-4C99-8EAA-B152B09A12C8}" type="slidenum">
              <a:rPr lang="en-US" smtClean="0"/>
              <a:t>13</a:t>
            </a:fld>
            <a:endParaRPr lang="en-US"/>
          </a:p>
        </p:txBody>
      </p:sp>
    </p:spTree>
    <p:extLst>
      <p:ext uri="{BB962C8B-B14F-4D97-AF65-F5344CB8AC3E}">
        <p14:creationId xmlns:p14="http://schemas.microsoft.com/office/powerpoint/2010/main" val="3788570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Deje que cuenten la historia.  Solo hay que guiarlos cuando se desvíen, se confunden, o pasan por alto algo de importancia.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14</a:t>
            </a:fld>
            <a:endParaRPr lang="en-US"/>
          </a:p>
        </p:txBody>
      </p:sp>
    </p:spTree>
    <p:extLst>
      <p:ext uri="{BB962C8B-B14F-4D97-AF65-F5344CB8AC3E}">
        <p14:creationId xmlns:p14="http://schemas.microsoft.com/office/powerpoint/2010/main" val="270131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Sí, Pablo puede seguir predicando en Roma; </a:t>
            </a:r>
          </a:p>
        </p:txBody>
      </p:sp>
      <p:sp>
        <p:nvSpPr>
          <p:cNvPr id="4" name="Slide Number Placeholder 3"/>
          <p:cNvSpPr>
            <a:spLocks noGrp="1"/>
          </p:cNvSpPr>
          <p:nvPr>
            <p:ph type="sldNum" sz="quarter" idx="5"/>
          </p:nvPr>
        </p:nvSpPr>
        <p:spPr/>
        <p:txBody>
          <a:bodyPr/>
          <a:lstStyle/>
          <a:p>
            <a:fld id="{0E0DDA12-0DF9-4C99-8EAA-B152B09A12C8}" type="slidenum">
              <a:rPr lang="en-US" smtClean="0"/>
              <a:t>15</a:t>
            </a:fld>
            <a:endParaRPr lang="en-US"/>
          </a:p>
        </p:txBody>
      </p:sp>
    </p:spTree>
    <p:extLst>
      <p:ext uri="{BB962C8B-B14F-4D97-AF65-F5344CB8AC3E}">
        <p14:creationId xmlns:p14="http://schemas.microsoft.com/office/powerpoint/2010/main" val="2761478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kern="1200" dirty="0">
                <a:solidFill>
                  <a:schemeClr val="tx1"/>
                </a:solidFill>
                <a:effectLst/>
                <a:latin typeface="+mn-lt"/>
                <a:ea typeface="+mn-ea"/>
                <a:cs typeface="+mn-cs"/>
              </a:rPr>
              <a:t>a.	Mientras estaba bajo arresto en Roma, primero en una casa y probablemente luego en un calabozo antes de ser martirizado, Pablo seguía predicando el evangelio, confiando en que Jesús le había rescatado del pecado y que le estaba dando una “corona de justicia” en el cielo.)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17</a:t>
            </a:fld>
            <a:endParaRPr lang="en-US"/>
          </a:p>
        </p:txBody>
      </p:sp>
    </p:spTree>
    <p:extLst>
      <p:ext uri="{BB962C8B-B14F-4D97-AF65-F5344CB8AC3E}">
        <p14:creationId xmlns:p14="http://schemas.microsoft.com/office/powerpoint/2010/main" val="3560950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dirty="0"/>
              <a:t>a.	Somos tentados a dudar de las buenas nuevas sobre Jesucristo, al igual que hicieron algunos de los líderes judíos, y somos tentados a abandonar a aquellos que sufren por proclamar el evangelio, al igual que hizo Demas cuando el apóstol Pablo estaba en prisión.)</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18</a:t>
            </a:fld>
            <a:endParaRPr lang="en-US"/>
          </a:p>
        </p:txBody>
      </p:sp>
    </p:spTree>
    <p:extLst>
      <p:ext uri="{BB962C8B-B14F-4D97-AF65-F5344CB8AC3E}">
        <p14:creationId xmlns:p14="http://schemas.microsoft.com/office/powerpoint/2010/main" val="2398010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a.	Al igual que Dios no abandonó a Pablo mientras proclamaba fielmente el evangelio, Dios no nos abandonará a nosotros tampoco. Aunque podría permitirnos sufrir por serle fiel a él, él nos librará de todo mal y nos preservará para su reino celestial</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19</a:t>
            </a:fld>
            <a:endParaRPr lang="en-US"/>
          </a:p>
        </p:txBody>
      </p:sp>
    </p:spTree>
    <p:extLst>
      <p:ext uri="{BB962C8B-B14F-4D97-AF65-F5344CB8AC3E}">
        <p14:creationId xmlns:p14="http://schemas.microsoft.com/office/powerpoint/2010/main" val="318143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A permanecerle fiel hasta la muerte, sirviendo a nuestro Salvador y proclamando la salvación en su nombre en cualquier situación. </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20</a:t>
            </a:fld>
            <a:endParaRPr lang="en-US"/>
          </a:p>
        </p:txBody>
      </p:sp>
    </p:spTree>
    <p:extLst>
      <p:ext uri="{BB962C8B-B14F-4D97-AF65-F5344CB8AC3E}">
        <p14:creationId xmlns:p14="http://schemas.microsoft.com/office/powerpoint/2010/main" val="3667078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Con creyentes que están sufriendo por su fe</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21</a:t>
            </a:fld>
            <a:endParaRPr lang="en-US"/>
          </a:p>
        </p:txBody>
      </p:sp>
    </p:spTree>
    <p:extLst>
      <p:ext uri="{BB962C8B-B14F-4D97-AF65-F5344CB8AC3E}">
        <p14:creationId xmlns:p14="http://schemas.microsoft.com/office/powerpoint/2010/main" val="840529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Una lectura cuidadosa de </a:t>
            </a:r>
            <a:r>
              <a:rPr lang="es-MX" sz="1200" b="1" u="sng" kern="1200" dirty="0">
                <a:solidFill>
                  <a:schemeClr val="tx1"/>
                </a:solidFill>
                <a:effectLst/>
                <a:latin typeface="+mn-lt"/>
                <a:ea typeface="+mn-ea"/>
                <a:cs typeface="+mn-cs"/>
              </a:rPr>
              <a:t>las cartas de Pablo a Timoteo y Tito </a:t>
            </a:r>
            <a:r>
              <a:rPr lang="es-MX" sz="1200" kern="1200" dirty="0">
                <a:solidFill>
                  <a:schemeClr val="tx1"/>
                </a:solidFill>
                <a:effectLst/>
                <a:latin typeface="+mn-lt"/>
                <a:ea typeface="+mn-ea"/>
                <a:cs typeface="+mn-cs"/>
              </a:rPr>
              <a:t>indica que probablemente fueron escritas después de ser liberado del arresto domiciliario en Roma. En 1 Timoteo y Tito leemos que él regresó a algunos de los lugares donde previamente había predicado el evangelio. Incluso podría haber viajado hasta España en la costa oeste del mar Mediterráneo. La </a:t>
            </a:r>
            <a:r>
              <a:rPr lang="es-MX" sz="1200" b="1" kern="1200" dirty="0">
                <a:solidFill>
                  <a:schemeClr val="tx1"/>
                </a:solidFill>
                <a:effectLst/>
                <a:latin typeface="+mn-lt"/>
                <a:ea typeface="+mn-ea"/>
                <a:cs typeface="+mn-cs"/>
              </a:rPr>
              <a:t>segunda carta de Pablo a Timoteo </a:t>
            </a:r>
            <a:r>
              <a:rPr lang="es-MX" sz="1200" kern="1200" dirty="0">
                <a:solidFill>
                  <a:schemeClr val="tx1"/>
                </a:solidFill>
                <a:effectLst/>
                <a:latin typeface="+mn-lt"/>
                <a:ea typeface="+mn-ea"/>
                <a:cs typeface="+mn-cs"/>
              </a:rPr>
              <a:t>parece ser la última epístola que él escribió. Es posible, como informa el material escrito después del primer siglo, que Pablo en efecto había sido arrojado a un calabozo en el centro de Roma. Su última carta indica que él esperaba morir pronto como un mártir por proclamar el evangelio.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22</a:t>
            </a:fld>
            <a:endParaRPr lang="en-US"/>
          </a:p>
        </p:txBody>
      </p:sp>
    </p:spTree>
    <p:extLst>
      <p:ext uri="{BB962C8B-B14F-4D97-AF65-F5344CB8AC3E}">
        <p14:creationId xmlns:p14="http://schemas.microsoft.com/office/powerpoint/2010/main" val="304444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kern="1200" dirty="0">
                <a:solidFill>
                  <a:schemeClr val="tx1"/>
                </a:solidFill>
                <a:effectLst/>
                <a:latin typeface="+mn-lt"/>
                <a:ea typeface="+mn-ea"/>
                <a:cs typeface="+mn-cs"/>
              </a:rPr>
              <a:t>(nota: vamos a mencionar 10 cosas.  Para el </a:t>
            </a:r>
            <a:r>
              <a:rPr lang="es-419" sz="1200" b="1" u="sng" kern="1200" dirty="0">
                <a:solidFill>
                  <a:schemeClr val="tx1"/>
                </a:solidFill>
                <a:effectLst/>
                <a:latin typeface="+mn-lt"/>
                <a:ea typeface="+mn-ea"/>
                <a:cs typeface="+mn-cs"/>
              </a:rPr>
              <a:t>proyecto</a:t>
            </a:r>
            <a:r>
              <a:rPr lang="es-419" sz="1200" kern="1200" dirty="0">
                <a:solidFill>
                  <a:schemeClr val="tx1"/>
                </a:solidFill>
                <a:effectLst/>
                <a:latin typeface="+mn-lt"/>
                <a:ea typeface="+mn-ea"/>
                <a:cs typeface="+mn-cs"/>
              </a:rPr>
              <a:t> </a:t>
            </a:r>
            <a:r>
              <a:rPr lang="es-419" sz="1200" b="1" u="sng" kern="1200" dirty="0">
                <a:solidFill>
                  <a:schemeClr val="tx1"/>
                </a:solidFill>
                <a:effectLst/>
                <a:latin typeface="+mn-lt"/>
                <a:ea typeface="+mn-ea"/>
                <a:cs typeface="+mn-cs"/>
              </a:rPr>
              <a:t>final</a:t>
            </a:r>
            <a:r>
              <a:rPr lang="es-419" sz="1200" kern="1200" dirty="0">
                <a:solidFill>
                  <a:schemeClr val="tx1"/>
                </a:solidFill>
                <a:effectLst/>
                <a:latin typeface="+mn-lt"/>
                <a:ea typeface="+mn-ea"/>
                <a:cs typeface="+mn-cs"/>
              </a:rPr>
              <a:t>, van a elegir una estrategia que le llame la atención, y explicar porque le parece importante.) </a:t>
            </a:r>
            <a:endParaRPr lang="es-ES" dirty="0"/>
          </a:p>
          <a:p>
            <a:endParaRPr lang="es-ES" dirty="0"/>
          </a:p>
          <a:p>
            <a:r>
              <a:rPr lang="es-ES" dirty="0"/>
              <a:t>i.	Pablo fue </a:t>
            </a:r>
            <a:r>
              <a:rPr lang="es-ES" b="1" u="sng" dirty="0"/>
              <a:t>flexible</a:t>
            </a:r>
            <a:r>
              <a:rPr lang="es-ES" dirty="0"/>
              <a:t> en su itinerario, abierto a la guía del Señor.</a:t>
            </a:r>
          </a:p>
          <a:p>
            <a:r>
              <a:rPr lang="es-ES" dirty="0" err="1"/>
              <a:t>ii</a:t>
            </a:r>
            <a:r>
              <a:rPr lang="es-ES" dirty="0"/>
              <a:t>.	Él </a:t>
            </a:r>
            <a:r>
              <a:rPr lang="es-ES" b="1" u="sng" dirty="0"/>
              <a:t>vio oposición y persecución como oportunidades </a:t>
            </a:r>
            <a:r>
              <a:rPr lang="es-ES" dirty="0"/>
              <a:t>y no como obstáculos.</a:t>
            </a:r>
          </a:p>
          <a:p>
            <a:r>
              <a:rPr lang="es-ES" dirty="0" err="1"/>
              <a:t>iii</a:t>
            </a:r>
            <a:r>
              <a:rPr lang="es-ES" dirty="0"/>
              <a:t>.	Pablo llevó a cabo su obra misionera en </a:t>
            </a:r>
            <a:r>
              <a:rPr lang="es-ES" b="1" u="sng" dirty="0"/>
              <a:t>las ciudades más estratégicas </a:t>
            </a:r>
            <a:r>
              <a:rPr lang="es-ES" dirty="0"/>
              <a:t>de un área.</a:t>
            </a:r>
          </a:p>
          <a:p>
            <a:r>
              <a:rPr lang="es-ES" dirty="0" err="1"/>
              <a:t>iv</a:t>
            </a:r>
            <a:r>
              <a:rPr lang="es-ES" dirty="0"/>
              <a:t>.	La obra de Pablo en la </a:t>
            </a:r>
            <a:r>
              <a:rPr lang="es-ES" b="1" u="sng" dirty="0"/>
              <a:t>sinagoga</a:t>
            </a:r>
            <a:r>
              <a:rPr lang="es-ES" dirty="0"/>
              <a:t> sirvió como un puente para la comunidad</a:t>
            </a:r>
          </a:p>
          <a:p>
            <a:r>
              <a:rPr lang="es-ES" dirty="0"/>
              <a:t>v.	Justo desde el comienzo, Pablo estableció iglesias con </a:t>
            </a:r>
            <a:r>
              <a:rPr lang="es-ES" b="1" u="sng" dirty="0"/>
              <a:t>gente diversa</a:t>
            </a:r>
            <a:r>
              <a:rPr lang="es-ES" dirty="0"/>
              <a:t>.</a:t>
            </a: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23</a:t>
            </a:fld>
            <a:endParaRPr lang="en-US"/>
          </a:p>
        </p:txBody>
      </p:sp>
    </p:spTree>
    <p:extLst>
      <p:ext uri="{BB962C8B-B14F-4D97-AF65-F5344CB8AC3E}">
        <p14:creationId xmlns:p14="http://schemas.microsoft.com/office/powerpoint/2010/main" val="398385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r>
              <a:rPr lang="en-US" dirty="0"/>
              <a:t>, </a:t>
            </a:r>
            <a:r>
              <a:rPr lang="en-US" dirty="0" err="1"/>
              <a:t>bienvenidos</a:t>
            </a:r>
            <a:endParaRPr lang="en-US" dirty="0"/>
          </a:p>
          <a:p>
            <a:endParaRPr lang="en-US" dirty="0"/>
          </a:p>
          <a:p>
            <a:r>
              <a:rPr lang="en-US" dirty="0">
                <a:hlinkClick r:id="rId3"/>
              </a:rPr>
              <a:t>https://es.wikipedia.org/wiki/Archivo:Bienvenidos.png</a:t>
            </a:r>
            <a:endParaRPr lang="en-US" dirty="0"/>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3</a:t>
            </a:fld>
            <a:endParaRPr lang="en-US"/>
          </a:p>
        </p:txBody>
      </p:sp>
    </p:spTree>
    <p:extLst>
      <p:ext uri="{BB962C8B-B14F-4D97-AF65-F5344CB8AC3E}">
        <p14:creationId xmlns:p14="http://schemas.microsoft.com/office/powerpoint/2010/main" val="241940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romanLcPeriod"/>
            </a:pPr>
            <a:r>
              <a:rPr lang="es-419" sz="1200" dirty="0">
                <a:effectLst/>
                <a:latin typeface="Calibri" panose="020F0502020204030204" pitchFamily="34" charset="0"/>
                <a:ea typeface="MS Mincho" panose="02020609040205080304" pitchFamily="49" charset="-128"/>
                <a:cs typeface="Times New Roman" panose="02020603050405020304" pitchFamily="18" charset="0"/>
              </a:rPr>
              <a:t>Pablo concentró sus esfuerzos </a:t>
            </a:r>
            <a:r>
              <a:rPr lang="es-419" sz="1200" b="1" u="sng" dirty="0">
                <a:effectLst/>
                <a:latin typeface="Calibri" panose="020F0502020204030204" pitchFamily="34" charset="0"/>
                <a:ea typeface="MS Mincho" panose="02020609040205080304" pitchFamily="49" charset="-128"/>
                <a:cs typeface="Times New Roman" panose="02020603050405020304" pitchFamily="18" charset="0"/>
              </a:rPr>
              <a:t>en áreas donde el evangelio no había sido aun predicado</a:t>
            </a:r>
            <a:r>
              <a:rPr lang="es-419"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200" dirty="0">
                <a:effectLst/>
                <a:latin typeface="Calibri" panose="020F0502020204030204" pitchFamily="34" charset="0"/>
                <a:ea typeface="MS Mincho" panose="02020609040205080304" pitchFamily="49" charset="-128"/>
                <a:cs typeface="Times New Roman" panose="02020603050405020304" pitchFamily="18" charset="0"/>
              </a:rPr>
              <a:t>Él </a:t>
            </a:r>
            <a:r>
              <a:rPr lang="es-419" sz="1200" b="1" u="sng" dirty="0">
                <a:effectLst/>
                <a:latin typeface="Calibri" panose="020F0502020204030204" pitchFamily="34" charset="0"/>
                <a:ea typeface="MS Mincho" panose="02020609040205080304" pitchFamily="49" charset="-128"/>
                <a:cs typeface="Times New Roman" panose="02020603050405020304" pitchFamily="18" charset="0"/>
              </a:rPr>
              <a:t>no puso piedra de tropiezo</a:t>
            </a:r>
            <a:r>
              <a:rPr lang="es-419" sz="1200" dirty="0">
                <a:effectLst/>
                <a:latin typeface="Calibri" panose="020F0502020204030204" pitchFamily="34" charset="0"/>
                <a:ea typeface="MS Mincho" panose="02020609040205080304" pitchFamily="49" charset="-128"/>
                <a:cs typeface="Times New Roman" panose="02020603050405020304" pitchFamily="18" charset="0"/>
              </a:rPr>
              <a:t> ante las personas, con la excepción del mismo evangelio (no pedía dinero)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200" dirty="0">
                <a:effectLst/>
                <a:latin typeface="Calibri" panose="020F0502020204030204" pitchFamily="34" charset="0"/>
                <a:ea typeface="MS Mincho" panose="02020609040205080304" pitchFamily="49" charset="-128"/>
                <a:cs typeface="Times New Roman" panose="02020603050405020304" pitchFamily="18" charset="0"/>
              </a:rPr>
              <a:t>Pablo </a:t>
            </a:r>
            <a:r>
              <a:rPr lang="es-419" sz="1200" b="1" u="sng" dirty="0">
                <a:effectLst/>
                <a:latin typeface="Calibri" panose="020F0502020204030204" pitchFamily="34" charset="0"/>
                <a:ea typeface="MS Mincho" panose="02020609040205080304" pitchFamily="49" charset="-128"/>
                <a:cs typeface="Times New Roman" panose="02020603050405020304" pitchFamily="18" charset="0"/>
              </a:rPr>
              <a:t>capacitaba a otros</a:t>
            </a:r>
            <a:r>
              <a:rPr lang="es-419" sz="1200" dirty="0">
                <a:effectLst/>
                <a:latin typeface="Calibri" panose="020F0502020204030204" pitchFamily="34" charset="0"/>
                <a:ea typeface="MS Mincho" panose="02020609040205080304" pitchFamily="49" charset="-128"/>
                <a:cs typeface="Times New Roman" panose="02020603050405020304" pitchFamily="18" charset="0"/>
              </a:rPr>
              <a:t> a llevar a cabo la obra.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200" dirty="0">
                <a:effectLst/>
                <a:latin typeface="Calibri" panose="020F0502020204030204" pitchFamily="34" charset="0"/>
                <a:ea typeface="MS Mincho" panose="02020609040205080304" pitchFamily="49" charset="-128"/>
                <a:cs typeface="Times New Roman" panose="02020603050405020304" pitchFamily="18" charset="0"/>
              </a:rPr>
              <a:t>Pablo </a:t>
            </a:r>
            <a:r>
              <a:rPr lang="es-419" sz="1200" b="1" u="sng" dirty="0">
                <a:effectLst/>
                <a:latin typeface="Calibri" panose="020F0502020204030204" pitchFamily="34" charset="0"/>
                <a:ea typeface="MS Mincho" panose="02020609040205080304" pitchFamily="49" charset="-128"/>
                <a:cs typeface="Times New Roman" panose="02020603050405020304" pitchFamily="18" charset="0"/>
              </a:rPr>
              <a:t>daba seguimiento por medio de cartas</a:t>
            </a:r>
            <a:r>
              <a:rPr lang="es-419" sz="1200" dirty="0">
                <a:effectLst/>
                <a:latin typeface="Calibri" panose="020F0502020204030204" pitchFamily="34" charset="0"/>
                <a:ea typeface="MS Mincho" panose="02020609040205080304" pitchFamily="49" charset="-128"/>
                <a:cs typeface="Times New Roman" panose="02020603050405020304" pitchFamily="18" charset="0"/>
              </a:rPr>
              <a:t>, por medio de los </a:t>
            </a:r>
            <a:r>
              <a:rPr lang="es-419" sz="1200" b="1" u="sng" dirty="0">
                <a:effectLst/>
                <a:latin typeface="Calibri" panose="020F0502020204030204" pitchFamily="34" charset="0"/>
                <a:ea typeface="MS Mincho" panose="02020609040205080304" pitchFamily="49" charset="-128"/>
                <a:cs typeface="Times New Roman" panose="02020603050405020304" pitchFamily="18" charset="0"/>
              </a:rPr>
              <a:t>obreros</a:t>
            </a:r>
            <a:r>
              <a:rPr lang="es-419" sz="1200" dirty="0">
                <a:effectLst/>
                <a:latin typeface="Calibri" panose="020F0502020204030204" pitchFamily="34" charset="0"/>
                <a:ea typeface="MS Mincho" panose="02020609040205080304" pitchFamily="49" charset="-128"/>
                <a:cs typeface="Times New Roman" panose="02020603050405020304" pitchFamily="18" charset="0"/>
              </a:rPr>
              <a:t> que él había capacitado, y por medio de </a:t>
            </a:r>
            <a:r>
              <a:rPr lang="es-419" sz="1200" b="1" u="sng" dirty="0">
                <a:effectLst/>
                <a:latin typeface="Calibri" panose="020F0502020204030204" pitchFamily="34" charset="0"/>
                <a:ea typeface="MS Mincho" panose="02020609040205080304" pitchFamily="49" charset="-128"/>
                <a:cs typeface="Times New Roman" panose="02020603050405020304" pitchFamily="18" charset="0"/>
              </a:rPr>
              <a:t>visitas personales</a:t>
            </a:r>
            <a:r>
              <a:rPr lang="es-419" sz="1200"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200" b="1" u="sng" dirty="0">
                <a:effectLst/>
                <a:latin typeface="Calibri" panose="020F0502020204030204" pitchFamily="34" charset="0"/>
                <a:ea typeface="MS Mincho" panose="02020609040205080304" pitchFamily="49" charset="-128"/>
                <a:cs typeface="Times New Roman" panose="02020603050405020304" pitchFamily="18" charset="0"/>
              </a:rPr>
              <a:t>Trabajaba en equipo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07000"/>
              </a:lnSpc>
              <a:spcBef>
                <a:spcPts val="0"/>
              </a:spcBef>
              <a:spcAft>
                <a:spcPts val="0"/>
              </a:spcAft>
            </a:pPr>
            <a:r>
              <a:rPr lang="es-419" sz="1200"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24</a:t>
            </a:fld>
            <a:endParaRPr lang="en-US"/>
          </a:p>
        </p:txBody>
      </p:sp>
    </p:spTree>
    <p:extLst>
      <p:ext uri="{BB962C8B-B14F-4D97-AF65-F5344CB8AC3E}">
        <p14:creationId xmlns:p14="http://schemas.microsoft.com/office/powerpoint/2010/main" val="3323784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Cuál</a:t>
            </a:r>
            <a:r>
              <a:rPr lang="en-US" dirty="0"/>
              <a:t> de las </a:t>
            </a:r>
            <a:r>
              <a:rPr lang="en-US" dirty="0" err="1"/>
              <a:t>características</a:t>
            </a:r>
            <a:r>
              <a:rPr lang="en-US" dirty="0"/>
              <a:t> de Pablo </a:t>
            </a:r>
            <a:r>
              <a:rPr lang="en-US" dirty="0" err="1"/>
              <a:t>más</a:t>
            </a:r>
            <a:r>
              <a:rPr lang="en-US" dirty="0"/>
              <a:t> le llama la </a:t>
            </a:r>
            <a:r>
              <a:rPr lang="en-US" dirty="0" err="1"/>
              <a:t>atención</a:t>
            </a:r>
            <a:r>
              <a:rPr lang="en-US" dirty="0"/>
              <a:t>?  </a:t>
            </a:r>
          </a:p>
        </p:txBody>
      </p:sp>
      <p:sp>
        <p:nvSpPr>
          <p:cNvPr id="4" name="Slide Number Placeholder 3"/>
          <p:cNvSpPr>
            <a:spLocks noGrp="1"/>
          </p:cNvSpPr>
          <p:nvPr>
            <p:ph type="sldNum" sz="quarter" idx="5"/>
          </p:nvPr>
        </p:nvSpPr>
        <p:spPr/>
        <p:txBody>
          <a:bodyPr/>
          <a:lstStyle/>
          <a:p>
            <a:fld id="{518C9797-1961-4903-9FF3-FBD0C701D800}" type="slidenum">
              <a:rPr lang="en-US" smtClean="0"/>
              <a:t>25</a:t>
            </a:fld>
            <a:endParaRPr lang="en-US"/>
          </a:p>
        </p:txBody>
      </p:sp>
    </p:spTree>
    <p:extLst>
      <p:ext uri="{BB962C8B-B14F-4D97-AF65-F5344CB8AC3E}">
        <p14:creationId xmlns:p14="http://schemas.microsoft.com/office/powerpoint/2010/main" val="1846313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s-419" sz="1100" dirty="0">
                <a:effectLst/>
                <a:latin typeface="Calibri" panose="020F0502020204030204" pitchFamily="34" charset="0"/>
                <a:ea typeface="Calibri" panose="020F0502020204030204" pitchFamily="34" charset="0"/>
                <a:cs typeface="Times New Roman" panose="02020603050405020304" pitchFamily="18" charset="0"/>
              </a:rPr>
              <a:t>En todo el libro de Hechos, vemos que se predicaba la Palabra en distintos contextos, países, judíos, gentiles, Pedro, Pablo, y otros, pero siempre con el mismo mensaje al centro: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419" sz="1100" dirty="0">
                <a:effectLst/>
                <a:latin typeface="Calibri" panose="020F0502020204030204" pitchFamily="34" charset="0"/>
                <a:ea typeface="Calibri" panose="020F0502020204030204" pitchFamily="34" charset="0"/>
                <a:cs typeface="Times New Roman" panose="02020603050405020304" pitchFamily="18" charset="0"/>
              </a:rPr>
              <a:t>¿Cuál era el mensaje principal de la iglesia cristiana del primer siglo?  Y ¿cuál es nuestro mensaje principal en sus almas, sus hogares, en la vida diaria, en las iglesias cristianas y en Academia Cristo?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kern="1200" dirty="0">
                <a:solidFill>
                  <a:schemeClr val="tx1"/>
                </a:solidFill>
                <a:effectLst/>
                <a:latin typeface="+mn-lt"/>
                <a:ea typeface="+mn-ea"/>
                <a:cs typeface="+mn-cs"/>
              </a:rPr>
              <a:t>Pues, Pablo, en sus últimos días en esta tierra, está enfocado en una sola cosa: la salvación por Jesucristo, la suya, la tuya, y la mía.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26</a:t>
            </a:fld>
            <a:endParaRPr lang="en-US"/>
          </a:p>
        </p:txBody>
      </p:sp>
    </p:spTree>
    <p:extLst>
      <p:ext uri="{BB962C8B-B14F-4D97-AF65-F5344CB8AC3E}">
        <p14:creationId xmlns:p14="http://schemas.microsoft.com/office/powerpoint/2010/main" val="1654174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https://www.flickr.com/photos/125816678@N05/42653338904</a:t>
            </a:r>
            <a:endParaRPr lang="en-US" dirty="0"/>
          </a:p>
        </p:txBody>
      </p:sp>
      <p:sp>
        <p:nvSpPr>
          <p:cNvPr id="4" name="Slide Number Placeholder 3"/>
          <p:cNvSpPr>
            <a:spLocks noGrp="1"/>
          </p:cNvSpPr>
          <p:nvPr>
            <p:ph type="sldNum" sz="quarter" idx="10"/>
          </p:nvPr>
        </p:nvSpPr>
        <p:spPr/>
        <p:txBody>
          <a:bodyPr/>
          <a:lstStyle/>
          <a:p>
            <a:fld id="{A64494A9-D7C6-465E-A913-491587F47DAB}" type="slidenum">
              <a:rPr lang="en-US" smtClean="0"/>
              <a:t>27</a:t>
            </a:fld>
            <a:endParaRPr lang="en-US"/>
          </a:p>
        </p:txBody>
      </p:sp>
    </p:spTree>
    <p:extLst>
      <p:ext uri="{BB962C8B-B14F-4D97-AF65-F5344CB8AC3E}">
        <p14:creationId xmlns:p14="http://schemas.microsoft.com/office/powerpoint/2010/main" val="3879687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hlinkClick r:id="rId3"/>
              </a:rPr>
              <a:t>https://pixabay.com/es/photos/rezar-las-manos-manos-rezando-2558490/</a:t>
            </a:r>
            <a:endParaRPr lang="en-US" dirty="0"/>
          </a:p>
          <a:p>
            <a:pPr lvl="1"/>
            <a:endParaRPr lang="es-419" sz="1200" b="1" kern="1200" dirty="0">
              <a:solidFill>
                <a:schemeClr val="tx1"/>
              </a:solidFill>
              <a:effectLst/>
              <a:latin typeface="+mn-lt"/>
              <a:ea typeface="+mn-ea"/>
              <a:cs typeface="+mn-cs"/>
            </a:endParaRPr>
          </a:p>
          <a:p>
            <a:pPr lvl="1"/>
            <a:r>
              <a:rPr lang="es-419" sz="1200" b="1" kern="1200" dirty="0">
                <a:solidFill>
                  <a:schemeClr val="tx1"/>
                </a:solidFill>
                <a:effectLst/>
                <a:latin typeface="+mn-lt"/>
                <a:ea typeface="+mn-ea"/>
                <a:cs typeface="+mn-cs"/>
              </a:rPr>
              <a:t>Oración</a:t>
            </a:r>
            <a:r>
              <a:rPr lang="es-419" sz="1200" kern="1200" dirty="0">
                <a:solidFill>
                  <a:schemeClr val="tx1"/>
                </a:solidFill>
                <a:effectLst/>
                <a:latin typeface="+mn-lt"/>
                <a:ea typeface="+mn-ea"/>
                <a:cs typeface="+mn-cs"/>
              </a:rPr>
              <a:t> de clausura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4494A9-D7C6-465E-A913-491587F47DAB}" type="slidenum">
              <a:rPr lang="en-US" smtClean="0"/>
              <a:t>28</a:t>
            </a:fld>
            <a:endParaRPr lang="en-US"/>
          </a:p>
        </p:txBody>
      </p:sp>
    </p:spTree>
    <p:extLst>
      <p:ext uri="{BB962C8B-B14F-4D97-AF65-F5344CB8AC3E}">
        <p14:creationId xmlns:p14="http://schemas.microsoft.com/office/powerpoint/2010/main" val="2782042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Despedidas y </a:t>
            </a:r>
            <a:r>
              <a:rPr lang="en-US" dirty="0" err="1"/>
              <a:t>agradecimiento</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29</a:t>
            </a:fld>
            <a:endParaRPr lang="en-US"/>
          </a:p>
        </p:txBody>
      </p:sp>
    </p:spTree>
    <p:extLst>
      <p:ext uri="{BB962C8B-B14F-4D97-AF65-F5344CB8AC3E}">
        <p14:creationId xmlns:p14="http://schemas.microsoft.com/office/powerpoint/2010/main" val="75373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Haz </a:t>
            </a:r>
            <a:r>
              <a:rPr lang="en-US" dirty="0" err="1"/>
              <a:t>seguro</a:t>
            </a:r>
            <a:r>
              <a:rPr lang="en-US" dirty="0"/>
              <a:t> que se </a:t>
            </a:r>
            <a:r>
              <a:rPr lang="en-US" dirty="0" err="1"/>
              <a:t>está</a:t>
            </a:r>
            <a:r>
              <a:rPr lang="en-US" dirty="0"/>
              <a:t> </a:t>
            </a:r>
            <a:r>
              <a:rPr lang="en-US" dirty="0" err="1"/>
              <a:t>grabando</a:t>
            </a:r>
            <a:r>
              <a:rPr lang="en-US" dirty="0"/>
              <a:t> la </a:t>
            </a:r>
            <a:r>
              <a:rPr lang="en-US" dirty="0" err="1"/>
              <a:t>clase</a:t>
            </a:r>
            <a:r>
              <a:rPr lang="en-US" dirty="0"/>
              <a:t> (</a:t>
            </a:r>
            <a:r>
              <a:rPr lang="en-US" dirty="0" err="1"/>
              <a:t>si</a:t>
            </a:r>
            <a:r>
              <a:rPr lang="en-US" dirty="0"/>
              <a:t> se </a:t>
            </a:r>
            <a:r>
              <a:rPr lang="en-US" dirty="0" err="1"/>
              <a:t>aplica</a:t>
            </a:r>
            <a:r>
              <a:rPr lang="en-US" dirty="0"/>
              <a:t>).  </a:t>
            </a:r>
          </a:p>
        </p:txBody>
      </p:sp>
      <p:sp>
        <p:nvSpPr>
          <p:cNvPr id="4" name="Slide Number Placeholder 3"/>
          <p:cNvSpPr>
            <a:spLocks noGrp="1"/>
          </p:cNvSpPr>
          <p:nvPr>
            <p:ph type="sldNum" sz="quarter" idx="5"/>
          </p:nvPr>
        </p:nvSpPr>
        <p:spPr/>
        <p:txBody>
          <a:bodyPr/>
          <a:lstStyle/>
          <a:p>
            <a:fld id="{0E0DDA12-0DF9-4C99-8EAA-B152B09A12C8}" type="slidenum">
              <a:rPr lang="en-US" smtClean="0"/>
              <a:t>4</a:t>
            </a:fld>
            <a:endParaRPr lang="en-US"/>
          </a:p>
        </p:txBody>
      </p:sp>
    </p:spTree>
    <p:extLst>
      <p:ext uri="{BB962C8B-B14F-4D97-AF65-F5344CB8AC3E}">
        <p14:creationId xmlns:p14="http://schemas.microsoft.com/office/powerpoint/2010/main" val="279346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5</a:t>
            </a:fld>
            <a:endParaRPr lang="en-US"/>
          </a:p>
        </p:txBody>
      </p:sp>
    </p:spTree>
    <p:extLst>
      <p:ext uri="{BB962C8B-B14F-4D97-AF65-F5344CB8AC3E}">
        <p14:creationId xmlns:p14="http://schemas.microsoft.com/office/powerpoint/2010/main" val="83937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kern="1200" dirty="0">
                <a:solidFill>
                  <a:schemeClr val="tx1"/>
                </a:solidFill>
                <a:effectLst/>
                <a:latin typeface="+mn-lt"/>
                <a:ea typeface="+mn-ea"/>
                <a:cs typeface="+mn-cs"/>
              </a:rPr>
              <a:t>i. Después de que Pablo había regresado de su segundo viaje, él partió de </a:t>
            </a:r>
            <a:r>
              <a:rPr lang="es-ES" sz="1200" b="1" u="sng" kern="1200" dirty="0">
                <a:solidFill>
                  <a:schemeClr val="tx1"/>
                </a:solidFill>
                <a:effectLst/>
                <a:latin typeface="+mn-lt"/>
                <a:ea typeface="+mn-ea"/>
                <a:cs typeface="+mn-cs"/>
              </a:rPr>
              <a:t>Antioquía</a:t>
            </a:r>
            <a:r>
              <a:rPr lang="es-ES" sz="1200" kern="1200" dirty="0">
                <a:solidFill>
                  <a:schemeClr val="tx1"/>
                </a:solidFill>
                <a:effectLst/>
                <a:latin typeface="+mn-lt"/>
                <a:ea typeface="+mn-ea"/>
                <a:cs typeface="+mn-cs"/>
              </a:rPr>
              <a:t> una vez más, al parecer por última vez, para comenzar su tercer viaje. De nuevo, él mostraba preocupación por discipular a los nuevos cristianos al volver a </a:t>
            </a:r>
            <a:r>
              <a:rPr lang="es-ES" sz="1200" b="1" kern="1200" dirty="0">
                <a:solidFill>
                  <a:schemeClr val="tx1"/>
                </a:solidFill>
                <a:effectLst/>
                <a:latin typeface="+mn-lt"/>
                <a:ea typeface="+mn-ea"/>
                <a:cs typeface="+mn-cs"/>
              </a:rPr>
              <a:t>visitar las congregaciones establecidas en los viajes anteriores</a:t>
            </a:r>
            <a:r>
              <a:rPr lang="es-ES" sz="1200" kern="1200" dirty="0">
                <a:solidFill>
                  <a:schemeClr val="tx1"/>
                </a:solidFill>
                <a:effectLst/>
                <a:latin typeface="+mn-lt"/>
                <a:ea typeface="+mn-ea"/>
                <a:cs typeface="+mn-cs"/>
              </a:rPr>
              <a:t>. </a:t>
            </a:r>
          </a:p>
          <a:p>
            <a:pPr lvl="0"/>
            <a:r>
              <a:rPr lang="es-ES" sz="1200" kern="1200" dirty="0" err="1">
                <a:solidFill>
                  <a:schemeClr val="tx1"/>
                </a:solidFill>
                <a:effectLst/>
                <a:latin typeface="+mn-lt"/>
                <a:ea typeface="+mn-ea"/>
                <a:cs typeface="+mn-cs"/>
              </a:rPr>
              <a:t>ii</a:t>
            </a:r>
            <a:r>
              <a:rPr lang="es-ES" sz="1200" kern="1200" dirty="0">
                <a:solidFill>
                  <a:schemeClr val="tx1"/>
                </a:solidFill>
                <a:effectLst/>
                <a:latin typeface="+mn-lt"/>
                <a:ea typeface="+mn-ea"/>
                <a:cs typeface="+mn-cs"/>
              </a:rPr>
              <a:t>.	Pablo pasó dos años en </a:t>
            </a:r>
            <a:r>
              <a:rPr lang="es-ES" sz="1200" b="1" u="sng" kern="1200" dirty="0">
                <a:solidFill>
                  <a:schemeClr val="tx1"/>
                </a:solidFill>
                <a:effectLst/>
                <a:latin typeface="+mn-lt"/>
                <a:ea typeface="+mn-ea"/>
                <a:cs typeface="+mn-cs"/>
              </a:rPr>
              <a:t>Éfeso</a:t>
            </a:r>
            <a:r>
              <a:rPr lang="es-ES" sz="1200" kern="1200" dirty="0">
                <a:solidFill>
                  <a:schemeClr val="tx1"/>
                </a:solidFill>
                <a:effectLst/>
                <a:latin typeface="+mn-lt"/>
                <a:ea typeface="+mn-ea"/>
                <a:cs typeface="+mn-cs"/>
              </a:rPr>
              <a:t>, predicando.  Muchos quemaron sus libros de “magia.”  La gente allí se molestó porque la prédica del evangelio afectaba sus negocios de vender artículos religiosos de la diosa Diana.  </a:t>
            </a:r>
          </a:p>
          <a:p>
            <a:pPr lvl="0"/>
            <a:r>
              <a:rPr lang="es-ES" sz="1200" kern="1200" dirty="0" err="1">
                <a:solidFill>
                  <a:schemeClr val="tx1"/>
                </a:solidFill>
                <a:effectLst/>
                <a:latin typeface="+mn-lt"/>
                <a:ea typeface="+mn-ea"/>
                <a:cs typeface="+mn-cs"/>
              </a:rPr>
              <a:t>iii</a:t>
            </a:r>
            <a:r>
              <a:rPr lang="es-ES" sz="1200" kern="1200" dirty="0">
                <a:solidFill>
                  <a:schemeClr val="tx1"/>
                </a:solidFill>
                <a:effectLst/>
                <a:latin typeface="+mn-lt"/>
                <a:ea typeface="+mn-ea"/>
                <a:cs typeface="+mn-cs"/>
              </a:rPr>
              <a:t>.	Fue a </a:t>
            </a:r>
            <a:r>
              <a:rPr lang="es-ES" sz="1200" b="1" u="sng" kern="1200" dirty="0">
                <a:solidFill>
                  <a:schemeClr val="tx1"/>
                </a:solidFill>
                <a:effectLst/>
                <a:latin typeface="+mn-lt"/>
                <a:ea typeface="+mn-ea"/>
                <a:cs typeface="+mn-cs"/>
              </a:rPr>
              <a:t>Macedonia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Tesalonica</a:t>
            </a:r>
            <a:r>
              <a:rPr lang="es-ES" sz="1200" kern="1200" dirty="0">
                <a:solidFill>
                  <a:schemeClr val="tx1"/>
                </a:solidFill>
                <a:effectLst/>
                <a:latin typeface="+mn-lt"/>
                <a:ea typeface="+mn-ea"/>
                <a:cs typeface="+mn-cs"/>
              </a:rPr>
              <a:t>, Filipos) y luego a </a:t>
            </a:r>
            <a:r>
              <a:rPr lang="es-ES" sz="1200" b="1" u="sng" kern="1200" dirty="0">
                <a:solidFill>
                  <a:schemeClr val="tx1"/>
                </a:solidFill>
                <a:effectLst/>
                <a:latin typeface="+mn-lt"/>
                <a:ea typeface="+mn-ea"/>
                <a:cs typeface="+mn-cs"/>
              </a:rPr>
              <a:t>Grecia</a:t>
            </a:r>
            <a:r>
              <a:rPr lang="es-ES" sz="1200" b="0" u="none" kern="1200" dirty="0">
                <a:solidFill>
                  <a:schemeClr val="tx1"/>
                </a:solidFill>
                <a:effectLst/>
                <a:latin typeface="+mn-lt"/>
                <a:ea typeface="+mn-ea"/>
                <a:cs typeface="+mn-cs"/>
              </a:rPr>
              <a:t> (¿Corinto y Atenas?)</a:t>
            </a:r>
            <a:r>
              <a:rPr lang="es-ES" sz="1200" kern="1200" dirty="0">
                <a:solidFill>
                  <a:schemeClr val="tx1"/>
                </a:solidFill>
                <a:effectLst/>
                <a:latin typeface="+mn-lt"/>
                <a:ea typeface="+mn-ea"/>
                <a:cs typeface="+mn-cs"/>
              </a:rPr>
              <a:t>.  De regreso pasó por Macedonia otra vez.  </a:t>
            </a:r>
          </a:p>
          <a:p>
            <a:pPr lvl="0"/>
            <a:r>
              <a:rPr lang="es-ES" sz="1200" kern="1200" dirty="0" err="1">
                <a:solidFill>
                  <a:schemeClr val="tx1"/>
                </a:solidFill>
                <a:effectLst/>
                <a:latin typeface="+mn-lt"/>
                <a:ea typeface="+mn-ea"/>
                <a:cs typeface="+mn-cs"/>
              </a:rPr>
              <a:t>iv</a:t>
            </a:r>
            <a:r>
              <a:rPr lang="es-ES" sz="1200" kern="1200" dirty="0">
                <a:solidFill>
                  <a:schemeClr val="tx1"/>
                </a:solidFill>
                <a:effectLst/>
                <a:latin typeface="+mn-lt"/>
                <a:ea typeface="+mn-ea"/>
                <a:cs typeface="+mn-cs"/>
              </a:rPr>
              <a:t>.	En </a:t>
            </a:r>
            <a:r>
              <a:rPr lang="es-ES" sz="1200" b="1" u="sng" kern="1200" dirty="0">
                <a:solidFill>
                  <a:schemeClr val="tx1"/>
                </a:solidFill>
                <a:effectLst/>
                <a:latin typeface="+mn-lt"/>
                <a:ea typeface="+mn-ea"/>
                <a:cs typeface="+mn-cs"/>
              </a:rPr>
              <a:t>Troas</a:t>
            </a:r>
            <a:r>
              <a:rPr lang="es-ES" sz="1200" kern="1200" dirty="0">
                <a:solidFill>
                  <a:schemeClr val="tx1"/>
                </a:solidFill>
                <a:effectLst/>
                <a:latin typeface="+mn-lt"/>
                <a:ea typeface="+mn-ea"/>
                <a:cs typeface="+mn-cs"/>
              </a:rPr>
              <a:t>, Pablo estaba dando un largo discurso su última noche allí, y un joven se cayó de la ventana en el tercer piso.  Pablo lo resucitó.</a:t>
            </a:r>
          </a:p>
          <a:p>
            <a:pPr lvl="0"/>
            <a:r>
              <a:rPr lang="es-ES" sz="1200" kern="1200" dirty="0">
                <a:solidFill>
                  <a:schemeClr val="tx1"/>
                </a:solidFill>
                <a:effectLst/>
                <a:latin typeface="+mn-lt"/>
                <a:ea typeface="+mn-ea"/>
                <a:cs typeface="+mn-cs"/>
              </a:rPr>
              <a:t>v.	En camino a </a:t>
            </a:r>
            <a:r>
              <a:rPr lang="es-ES" sz="1200" b="0" kern="1200" dirty="0">
                <a:solidFill>
                  <a:schemeClr val="tx1"/>
                </a:solidFill>
                <a:effectLst/>
                <a:latin typeface="+mn-lt"/>
                <a:ea typeface="+mn-ea"/>
                <a:cs typeface="+mn-cs"/>
              </a:rPr>
              <a:t>Jerusalén</a:t>
            </a:r>
            <a:r>
              <a:rPr lang="es-ES" sz="1200" kern="1200" dirty="0">
                <a:solidFill>
                  <a:schemeClr val="tx1"/>
                </a:solidFill>
                <a:effectLst/>
                <a:latin typeface="+mn-lt"/>
                <a:ea typeface="+mn-ea"/>
                <a:cs typeface="+mn-cs"/>
              </a:rPr>
              <a:t>, Pablo </a:t>
            </a:r>
            <a:r>
              <a:rPr lang="es-ES" sz="1200" b="1" u="sng" kern="1200" dirty="0">
                <a:solidFill>
                  <a:schemeClr val="tx1"/>
                </a:solidFill>
                <a:effectLst/>
                <a:latin typeface="+mn-lt"/>
                <a:ea typeface="+mn-ea"/>
                <a:cs typeface="+mn-cs"/>
              </a:rPr>
              <a:t>se despidió de los líderes efesios </a:t>
            </a:r>
            <a:r>
              <a:rPr lang="es-ES" sz="1200" kern="1200" dirty="0">
                <a:solidFill>
                  <a:schemeClr val="tx1"/>
                </a:solidFill>
                <a:effectLst/>
                <a:latin typeface="+mn-lt"/>
                <a:ea typeface="+mn-ea"/>
                <a:cs typeface="+mn-cs"/>
              </a:rPr>
              <a:t>con lágrimas y unas grandes palabras de ánimo. (Hechos 20:17-36)</a:t>
            </a:r>
          </a:p>
          <a:p>
            <a:pPr lvl="0"/>
            <a:r>
              <a:rPr lang="es-ES" sz="1200" kern="1200" dirty="0">
                <a:solidFill>
                  <a:schemeClr val="tx1"/>
                </a:solidFill>
                <a:effectLst/>
                <a:latin typeface="+mn-lt"/>
                <a:ea typeface="+mn-ea"/>
                <a:cs typeface="+mn-cs"/>
              </a:rPr>
              <a:t>vi.	Pablo regresó a </a:t>
            </a:r>
            <a:r>
              <a:rPr lang="es-ES" sz="1200" b="1" kern="1200" dirty="0">
                <a:solidFill>
                  <a:schemeClr val="tx1"/>
                </a:solidFill>
                <a:effectLst/>
                <a:latin typeface="+mn-lt"/>
                <a:ea typeface="+mn-ea"/>
                <a:cs typeface="+mn-cs"/>
              </a:rPr>
              <a:t>Jerusalén</a:t>
            </a:r>
            <a:r>
              <a:rPr lang="es-ES" sz="1200" kern="1200" dirty="0">
                <a:solidFill>
                  <a:schemeClr val="tx1"/>
                </a:solidFill>
                <a:effectLst/>
                <a:latin typeface="+mn-lt"/>
                <a:ea typeface="+mn-ea"/>
                <a:cs typeface="+mn-cs"/>
              </a:rPr>
              <a:t> para celebrar Pentecostés en donde judíos de Asia (lo que es hoy día Turquía) iniciaron una protesta que llevó al arresto de Pablo. Después de pasar unos dos años bajo arresto en </a:t>
            </a:r>
            <a:r>
              <a:rPr lang="es-ES" sz="1200" b="1" kern="1200" dirty="0">
                <a:solidFill>
                  <a:schemeClr val="tx1"/>
                </a:solidFill>
                <a:effectLst/>
                <a:latin typeface="+mn-lt"/>
                <a:ea typeface="+mn-ea"/>
                <a:cs typeface="+mn-cs"/>
              </a:rPr>
              <a:t>Cesarea</a:t>
            </a:r>
            <a:r>
              <a:rPr lang="es-ES" sz="1200" kern="1200" dirty="0">
                <a:solidFill>
                  <a:schemeClr val="tx1"/>
                </a:solidFill>
                <a:effectLst/>
                <a:latin typeface="+mn-lt"/>
                <a:ea typeface="+mn-ea"/>
                <a:cs typeface="+mn-cs"/>
              </a:rPr>
              <a:t>, el apeló al emperador romano. El libro de Hechos termina con Pablo bajo arresto domiciliario en Roma mientras predicaba el evangelio.</a:t>
            </a:r>
          </a:p>
          <a:p>
            <a:pPr lvl="0"/>
            <a:endParaRPr lang="es-MX"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8C9797-1961-4903-9FF3-FBD0C701D800}" type="slidenum">
              <a:rPr lang="en-US" smtClean="0"/>
              <a:t>7</a:t>
            </a:fld>
            <a:endParaRPr lang="en-US"/>
          </a:p>
        </p:txBody>
      </p:sp>
    </p:spTree>
    <p:extLst>
      <p:ext uri="{BB962C8B-B14F-4D97-AF65-F5344CB8AC3E}">
        <p14:creationId xmlns:p14="http://schemas.microsoft.com/office/powerpoint/2010/main" val="1542037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Pablo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 centurión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judíos más importantes en Roma (17)- algunos creyeron, otros no (24)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líderes judíos en Jerusalén (17, 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romanos (17)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Moisés y los profetas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9</a:t>
            </a:fld>
            <a:endParaRPr lang="en-US"/>
          </a:p>
        </p:txBody>
      </p:sp>
    </p:spTree>
    <p:extLst>
      <p:ext uri="{BB962C8B-B14F-4D97-AF65-F5344CB8AC3E}">
        <p14:creationId xmlns:p14="http://schemas.microsoft.com/office/powerpoint/2010/main" val="138488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26-27: corazones duros, oídos incapaces de oír, ojos cerrados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10</a:t>
            </a:fld>
            <a:endParaRPr lang="en-US"/>
          </a:p>
        </p:txBody>
      </p:sp>
    </p:spTree>
    <p:extLst>
      <p:ext uri="{BB962C8B-B14F-4D97-AF65-F5344CB8AC3E}">
        <p14:creationId xmlns:p14="http://schemas.microsoft.com/office/powerpoint/2010/main" val="383040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Roma, se juntaron donde Pablo se hospedaba,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primera vez que Pablo estaba bajo custodia en Roma, vivía en una casa rentada con mucha libertad para recibir visitas y predicar la palabra libremente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11</a:t>
            </a:fld>
            <a:endParaRPr lang="en-US"/>
          </a:p>
        </p:txBody>
      </p:sp>
    </p:spTree>
    <p:extLst>
      <p:ext uri="{BB962C8B-B14F-4D97-AF65-F5344CB8AC3E}">
        <p14:creationId xmlns:p14="http://schemas.microsoft.com/office/powerpoint/2010/main" val="46184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Tres días después de llegar a Roma (Hechos 28:17) más o menos el año 61 d.C.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Pablo pasa dos años en Roma (v.30-31)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12</a:t>
            </a:fld>
            <a:endParaRPr lang="en-US"/>
          </a:p>
        </p:txBody>
      </p:sp>
    </p:spTree>
    <p:extLst>
      <p:ext uri="{BB962C8B-B14F-4D97-AF65-F5344CB8AC3E}">
        <p14:creationId xmlns:p14="http://schemas.microsoft.com/office/powerpoint/2010/main" val="413677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917C-B83D-4F37-94A5-E7CAC2626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8DEA5-ACAD-49BF-99C7-34D6ABF47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513767B-11BF-4457-A42F-386B49EA8BB8}"/>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5" name="Footer Placeholder 4">
            <a:extLst>
              <a:ext uri="{FF2B5EF4-FFF2-40B4-BE49-F238E27FC236}">
                <a16:creationId xmlns:a16="http://schemas.microsoft.com/office/drawing/2014/main" id="{4125C048-5142-4B95-95AB-D1637DF60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AD425-3708-447E-91EE-00230A099602}"/>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13268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4FEF-54DB-44C2-8093-84D27F668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2C126-129D-45CE-8ACC-0AEEF5B50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D1659-FB4C-48A3-9055-56A1705E918B}"/>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5" name="Footer Placeholder 4">
            <a:extLst>
              <a:ext uri="{FF2B5EF4-FFF2-40B4-BE49-F238E27FC236}">
                <a16:creationId xmlns:a16="http://schemas.microsoft.com/office/drawing/2014/main" id="{B5D3712B-5EEC-409A-9945-7EFEFBF46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B2E0A-1369-4263-861E-16BC78482874}"/>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91520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1D3026-B129-4579-967E-467537691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CDEC0F-66A8-4BFF-85D2-B86F50EFB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A4A96-F82E-4C38-B3EF-6C44F4F61AFE}"/>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5" name="Footer Placeholder 4">
            <a:extLst>
              <a:ext uri="{FF2B5EF4-FFF2-40B4-BE49-F238E27FC236}">
                <a16:creationId xmlns:a16="http://schemas.microsoft.com/office/drawing/2014/main" id="{570BA27C-EFFB-435F-B3D9-9DEA6DD09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60C8-ED78-416B-B975-FFD9FC719ACD}"/>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63176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7D89-1E19-4F6A-846D-D8A49052A250}"/>
              </a:ext>
            </a:extLst>
          </p:cNvPr>
          <p:cNvSpPr>
            <a:spLocks noGrp="1"/>
          </p:cNvSpPr>
          <p:nvPr>
            <p:ph type="title"/>
          </p:nvPr>
        </p:nvSpPr>
        <p:spPr/>
        <p:txBody>
          <a:bodyPr>
            <a:normAutofit/>
          </a:bodyPr>
          <a:lstStyle>
            <a:lvl1pPr>
              <a:defRPr sz="6000">
                <a:latin typeface="Berlin Sans FB Demi" panose="020E0802020502020306"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64AFE08-145B-4D40-9F0C-3DB02C382F60}"/>
              </a:ext>
            </a:extLst>
          </p:cNvPr>
          <p:cNvSpPr>
            <a:spLocks noGrp="1"/>
          </p:cNvSpPr>
          <p:nvPr>
            <p:ph idx="1"/>
          </p:nvPr>
        </p:nvSpPr>
        <p:spPr/>
        <p:txBody>
          <a:bodyPr>
            <a:normAutofit/>
          </a:bodyPr>
          <a:lstStyle>
            <a:lvl1pPr>
              <a:defRPr sz="5400">
                <a:latin typeface="Berlin Sans FB" panose="020E0602020502020306" pitchFamily="34" charset="0"/>
              </a:defRPr>
            </a:lvl1pPr>
            <a:lvl2pPr>
              <a:defRPr sz="4800">
                <a:latin typeface="Berlin Sans FB" panose="020E0602020502020306" pitchFamily="34" charset="0"/>
              </a:defRPr>
            </a:lvl2pPr>
            <a:lvl3pPr>
              <a:defRPr sz="4400">
                <a:latin typeface="Berlin Sans FB" panose="020E0602020502020306" pitchFamily="34" charset="0"/>
              </a:defRPr>
            </a:lvl3pPr>
            <a:lvl4pPr>
              <a:defRPr sz="4000">
                <a:latin typeface="Berlin Sans FB" panose="020E0602020502020306" pitchFamily="34" charset="0"/>
              </a:defRPr>
            </a:lvl4pPr>
            <a:lvl5pPr>
              <a:defRPr sz="4000">
                <a:latin typeface="Berlin Sans FB" panose="020E0602020502020306"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619E5E-B837-42D0-BB3A-52FDEE6C8C99}"/>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5" name="Footer Placeholder 4">
            <a:extLst>
              <a:ext uri="{FF2B5EF4-FFF2-40B4-BE49-F238E27FC236}">
                <a16:creationId xmlns:a16="http://schemas.microsoft.com/office/drawing/2014/main" id="{2737B97D-9542-48C7-AC70-0FB5AAF0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F8AD0-E49F-4F6D-B54A-D6A19F37B085}"/>
              </a:ext>
            </a:extLst>
          </p:cNvPr>
          <p:cNvSpPr>
            <a:spLocks noGrp="1"/>
          </p:cNvSpPr>
          <p:nvPr>
            <p:ph type="sldNum" sz="quarter" idx="12"/>
          </p:nvPr>
        </p:nvSpPr>
        <p:spPr/>
        <p:txBody>
          <a:bodyPr/>
          <a:lstStyle/>
          <a:p>
            <a:fld id="{3CEB2C06-D43C-42FB-9D44-1DE6FC2DCB2F}" type="slidenum">
              <a:rPr lang="en-US" smtClean="0"/>
              <a:t>‹Nº›</a:t>
            </a:fld>
            <a:endParaRPr lang="en-US"/>
          </a:p>
        </p:txBody>
      </p:sp>
      <p:pic>
        <p:nvPicPr>
          <p:cNvPr id="7" name="Picture 6" descr="A close up of a sign&#10;&#10;Description automatically generated">
            <a:extLst>
              <a:ext uri="{FF2B5EF4-FFF2-40B4-BE49-F238E27FC236}">
                <a16:creationId xmlns:a16="http://schemas.microsoft.com/office/drawing/2014/main" id="{292919DD-8A3C-451E-9A4E-A8574D8DA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36184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FE89-AE0B-4F56-B92E-EE118F0E0D1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3B34881-A6D5-4FEB-8ED9-FCC1F5142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A6B569-2C78-4ED7-A837-D0D98B821DDE}"/>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5" name="Footer Placeholder 4">
            <a:extLst>
              <a:ext uri="{FF2B5EF4-FFF2-40B4-BE49-F238E27FC236}">
                <a16:creationId xmlns:a16="http://schemas.microsoft.com/office/drawing/2014/main" id="{128709D0-D9E7-4275-8432-EDD45307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55E9D-3640-4AEA-B89B-C90C0CB6C8D6}"/>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50650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1810-1C92-44C3-9949-98C1A9118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66CD2-F685-4868-A54E-59211A2BE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86A69-E7AC-461F-8122-B5C999D65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1E813-3F9E-492E-B55B-181271A47BFD}"/>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6" name="Footer Placeholder 5">
            <a:extLst>
              <a:ext uri="{FF2B5EF4-FFF2-40B4-BE49-F238E27FC236}">
                <a16:creationId xmlns:a16="http://schemas.microsoft.com/office/drawing/2014/main" id="{A14DB7B0-91E7-4FE5-AB98-B8CAD2198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62A96-01AB-4648-956E-23FAE6DFEECA}"/>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75752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9850-9B30-4BA3-8DC0-9B6541EA4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C84910-6358-4F2E-99D9-52C6388F5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638F4E-0AB9-448A-9B7C-6FEF2ED54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94C849-F525-4491-822E-C3916180C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AB87F-34F8-4D92-ABE2-94D43AFDC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1D4D3-57CB-4D17-A233-FF31808DE28D}"/>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8" name="Footer Placeholder 7">
            <a:extLst>
              <a:ext uri="{FF2B5EF4-FFF2-40B4-BE49-F238E27FC236}">
                <a16:creationId xmlns:a16="http://schemas.microsoft.com/office/drawing/2014/main" id="{20F85A93-2F06-48EA-85C9-C2B90891F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B6533E-9F6A-4A32-B1AC-F35CC4EC720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4554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D904-92D0-4CBA-9C55-FE417DD77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2E34B-E01F-44AB-8E35-9A37EDE43318}"/>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4" name="Footer Placeholder 3">
            <a:extLst>
              <a:ext uri="{FF2B5EF4-FFF2-40B4-BE49-F238E27FC236}">
                <a16:creationId xmlns:a16="http://schemas.microsoft.com/office/drawing/2014/main" id="{368FBD0C-9280-4C4D-9BB9-33E2AEAC1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B20395-D9EF-4B20-AB22-BD6AFCC17E3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46397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07ED2-C4A0-4D83-A28D-B5A6096AD85E}"/>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3" name="Footer Placeholder 2">
            <a:extLst>
              <a:ext uri="{FF2B5EF4-FFF2-40B4-BE49-F238E27FC236}">
                <a16:creationId xmlns:a16="http://schemas.microsoft.com/office/drawing/2014/main" id="{726D66E0-10BA-433A-B9E1-79DA46B69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ADBF7-2EE1-47A4-B154-7916B3A26868}"/>
              </a:ext>
            </a:extLst>
          </p:cNvPr>
          <p:cNvSpPr>
            <a:spLocks noGrp="1"/>
          </p:cNvSpPr>
          <p:nvPr>
            <p:ph type="sldNum" sz="quarter" idx="12"/>
          </p:nvPr>
        </p:nvSpPr>
        <p:spPr/>
        <p:txBody>
          <a:bodyPr/>
          <a:lstStyle/>
          <a:p>
            <a:fld id="{3CEB2C06-D43C-42FB-9D44-1DE6FC2DCB2F}" type="slidenum">
              <a:rPr lang="en-US" smtClean="0"/>
              <a:t>‹Nº›</a:t>
            </a:fld>
            <a:endParaRPr lang="en-US"/>
          </a:p>
        </p:txBody>
      </p:sp>
      <p:pic>
        <p:nvPicPr>
          <p:cNvPr id="5" name="Picture 4" descr="A close up of a sign&#10;&#10;Description automatically generated">
            <a:extLst>
              <a:ext uri="{FF2B5EF4-FFF2-40B4-BE49-F238E27FC236}">
                <a16:creationId xmlns:a16="http://schemas.microsoft.com/office/drawing/2014/main" id="{5085BBC3-E7A4-4D21-9C39-33CB0E2F77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24882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9524-2C8F-4084-8DA4-EABB01BCF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82A989-A46C-42C4-A99A-14692840D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CDF064-F395-453F-A6A9-A05B4FB7F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1EB2E-A7A8-4EA4-B246-32A6B11E20C1}"/>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6" name="Footer Placeholder 5">
            <a:extLst>
              <a:ext uri="{FF2B5EF4-FFF2-40B4-BE49-F238E27FC236}">
                <a16:creationId xmlns:a16="http://schemas.microsoft.com/office/drawing/2014/main" id="{836AED0C-1EA7-4C48-A78C-0CDDFE7F7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2D625-9AA3-4FEB-A9FF-5DC89DD03300}"/>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397693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CC94-EA1B-452E-BA36-7C76A0F75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173ED-D8CB-4E7C-8A02-19355DE4B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4DDC5E-F63C-494B-A84F-E633D27F2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0C087-7BE3-4417-8F29-0001F65AF1D5}"/>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6" name="Footer Placeholder 5">
            <a:extLst>
              <a:ext uri="{FF2B5EF4-FFF2-40B4-BE49-F238E27FC236}">
                <a16:creationId xmlns:a16="http://schemas.microsoft.com/office/drawing/2014/main" id="{674A1C8F-2EE7-4079-98CF-E75469CBD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74BAB-D403-49C9-BE32-601300F5084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191323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BD4B0-38E3-4971-B6F8-8437DF31D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9A3CC5-9AFC-4A3D-AF40-654029C7F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CE2688-5C1A-4D84-9AC2-CA3878B77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5CDE8-F73D-4AE7-B91D-CBEAAE56197C}" type="datetimeFigureOut">
              <a:rPr lang="en-US" smtClean="0"/>
              <a:t>10/3/2021</a:t>
            </a:fld>
            <a:endParaRPr lang="en-US"/>
          </a:p>
        </p:txBody>
      </p:sp>
      <p:sp>
        <p:nvSpPr>
          <p:cNvPr id="5" name="Footer Placeholder 4">
            <a:extLst>
              <a:ext uri="{FF2B5EF4-FFF2-40B4-BE49-F238E27FC236}">
                <a16:creationId xmlns:a16="http://schemas.microsoft.com/office/drawing/2014/main" id="{A722C834-C31F-4A46-BF4C-CD1EC05C3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10D4FB-1DE9-40B5-9404-F07D4269C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2C06-D43C-42FB-9D44-1DE6FC2DCB2F}" type="slidenum">
              <a:rPr lang="en-US" smtClean="0"/>
              <a:t>‹Nº›</a:t>
            </a:fld>
            <a:endParaRPr lang="en-US"/>
          </a:p>
        </p:txBody>
      </p:sp>
    </p:spTree>
    <p:extLst>
      <p:ext uri="{BB962C8B-B14F-4D97-AF65-F5344CB8AC3E}">
        <p14:creationId xmlns:p14="http://schemas.microsoft.com/office/powerpoint/2010/main" val="29858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a:solidFill>
            <a:schemeClr val="tx1"/>
          </a:solidFill>
          <a:latin typeface="Berlin Sans FB Demi" panose="020E08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066D-DEDC-4B05-A0FC-07E9EBD34A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B6404E6-9B4C-478D-860B-A5899CBDF7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99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a:xfrm>
            <a:off x="838200" y="365125"/>
            <a:ext cx="10515600" cy="1680243"/>
          </a:xfrm>
        </p:spPr>
        <p:txBody>
          <a:bodyPr>
            <a:noAutofit/>
          </a:bodyPr>
          <a:lstStyle/>
          <a:p>
            <a:pPr algn="ctr"/>
            <a:r>
              <a:rPr lang="en-US" sz="4800" dirty="0" err="1">
                <a:solidFill>
                  <a:srgbClr val="613318"/>
                </a:solidFill>
              </a:rPr>
              <a:t>Considerar</a:t>
            </a:r>
            <a:r>
              <a:rPr lang="en-US" sz="4800" dirty="0">
                <a:solidFill>
                  <a:srgbClr val="613318"/>
                </a:solidFill>
              </a:rPr>
              <a:t> - </a:t>
            </a:r>
            <a:r>
              <a:rPr lang="en-US" sz="4800" dirty="0" err="1">
                <a:solidFill>
                  <a:srgbClr val="613318"/>
                </a:solidFill>
              </a:rPr>
              <a:t>Hechos</a:t>
            </a:r>
            <a:r>
              <a:rPr lang="en-US" sz="4800" dirty="0">
                <a:solidFill>
                  <a:srgbClr val="613318"/>
                </a:solidFill>
              </a:rPr>
              <a:t> 28:16-31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141622"/>
            <a:ext cx="10091738" cy="4035342"/>
          </a:xfrm>
        </p:spPr>
        <p:txBody>
          <a:bodyPr>
            <a:noAutofit/>
          </a:bodyPr>
          <a:lstStyle/>
          <a:p>
            <a:pPr marL="0" indent="0">
              <a:buNone/>
            </a:pPr>
            <a:r>
              <a:rPr lang="en-US" dirty="0">
                <a:solidFill>
                  <a:srgbClr val="008000"/>
                </a:solidFill>
              </a:rPr>
              <a:t>2. ¿</a:t>
            </a:r>
            <a:r>
              <a:rPr lang="en-US" u="sng" dirty="0" err="1">
                <a:solidFill>
                  <a:srgbClr val="008000"/>
                </a:solidFill>
              </a:rPr>
              <a:t>Cuáles</a:t>
            </a:r>
            <a:r>
              <a:rPr lang="en-US" dirty="0">
                <a:solidFill>
                  <a:srgbClr val="008000"/>
                </a:solidFill>
              </a:rPr>
              <a:t> son los </a:t>
            </a:r>
            <a:r>
              <a:rPr lang="en-US" u="sng" dirty="0" err="1">
                <a:solidFill>
                  <a:srgbClr val="008000"/>
                </a:solidFill>
              </a:rPr>
              <a:t>objetos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03097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a:xfrm>
            <a:off x="838200" y="365125"/>
            <a:ext cx="10515600" cy="1487738"/>
          </a:xfrm>
        </p:spPr>
        <p:txBody>
          <a:bodyPr>
            <a:normAutofit/>
          </a:bodyPr>
          <a:lstStyle/>
          <a:p>
            <a:pPr algn="ctr"/>
            <a:r>
              <a:rPr lang="en-US" sz="4800" dirty="0" err="1">
                <a:solidFill>
                  <a:srgbClr val="613318"/>
                </a:solidFill>
              </a:rPr>
              <a:t>Considerar</a:t>
            </a:r>
            <a:r>
              <a:rPr lang="en-US" sz="4800" dirty="0">
                <a:solidFill>
                  <a:srgbClr val="613318"/>
                </a:solidFill>
              </a:rPr>
              <a:t> - </a:t>
            </a:r>
            <a:r>
              <a:rPr lang="en-US" sz="4800" dirty="0" err="1">
                <a:solidFill>
                  <a:srgbClr val="613318"/>
                </a:solidFill>
              </a:rPr>
              <a:t>Hechos</a:t>
            </a:r>
            <a:r>
              <a:rPr lang="en-US" sz="4800" dirty="0">
                <a:solidFill>
                  <a:srgbClr val="613318"/>
                </a:solidFill>
              </a:rPr>
              <a:t> 28:16-31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69432"/>
            <a:ext cx="10091738" cy="4107531"/>
          </a:xfrm>
        </p:spPr>
        <p:txBody>
          <a:bodyPr>
            <a:noAutofit/>
          </a:bodyPr>
          <a:lstStyle/>
          <a:p>
            <a:pPr marL="0" indent="0">
              <a:buNone/>
            </a:pPr>
            <a:r>
              <a:rPr lang="en-US" dirty="0">
                <a:solidFill>
                  <a:srgbClr val="008000"/>
                </a:solidFill>
              </a:rPr>
              <a:t>3. ¿</a:t>
            </a:r>
            <a:r>
              <a:rPr lang="en-US" u="sng" dirty="0" err="1">
                <a:solidFill>
                  <a:srgbClr val="008000"/>
                </a:solidFill>
              </a:rPr>
              <a:t>Dónde</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1856080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a:xfrm>
            <a:off x="838200" y="365125"/>
            <a:ext cx="10515600" cy="1643784"/>
          </a:xfrm>
        </p:spPr>
        <p:txBody>
          <a:bodyPr>
            <a:normAutofit/>
          </a:bodyPr>
          <a:lstStyle/>
          <a:p>
            <a:pPr algn="ctr"/>
            <a:r>
              <a:rPr lang="en-US" sz="4800" dirty="0" err="1">
                <a:solidFill>
                  <a:srgbClr val="613318"/>
                </a:solidFill>
              </a:rPr>
              <a:t>Considerar</a:t>
            </a:r>
            <a:r>
              <a:rPr lang="en-US" sz="4800" dirty="0">
                <a:solidFill>
                  <a:srgbClr val="613318"/>
                </a:solidFill>
              </a:rPr>
              <a:t> - </a:t>
            </a:r>
            <a:r>
              <a:rPr lang="en-US" sz="4800" dirty="0" err="1">
                <a:solidFill>
                  <a:srgbClr val="613318"/>
                </a:solidFill>
              </a:rPr>
              <a:t>Hechos</a:t>
            </a:r>
            <a:r>
              <a:rPr lang="en-US" sz="4800" dirty="0">
                <a:solidFill>
                  <a:srgbClr val="613318"/>
                </a:solidFill>
              </a:rPr>
              <a:t> 28:16-31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249906"/>
            <a:ext cx="10091738" cy="3927058"/>
          </a:xfrm>
        </p:spPr>
        <p:txBody>
          <a:bodyPr>
            <a:noAutofit/>
          </a:bodyPr>
          <a:lstStyle/>
          <a:p>
            <a:pPr marL="0" indent="0">
              <a:buNone/>
            </a:pPr>
            <a:r>
              <a:rPr lang="en-US" dirty="0">
                <a:solidFill>
                  <a:srgbClr val="008000"/>
                </a:solidFill>
              </a:rPr>
              <a:t>4. ¿</a:t>
            </a:r>
            <a:r>
              <a:rPr lang="en-US" u="sng" dirty="0" err="1">
                <a:solidFill>
                  <a:srgbClr val="008000"/>
                </a:solidFill>
              </a:rPr>
              <a:t>Cuándo</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a:t>
            </a:r>
          </a:p>
        </p:txBody>
      </p:sp>
    </p:spTree>
    <p:extLst>
      <p:ext uri="{BB962C8B-B14F-4D97-AF65-F5344CB8AC3E}">
        <p14:creationId xmlns:p14="http://schemas.microsoft.com/office/powerpoint/2010/main" val="1114506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Autofit/>
          </a:bodyPr>
          <a:lstStyle/>
          <a:p>
            <a:pPr algn="ctr"/>
            <a:r>
              <a:rPr lang="en-US" sz="4800" dirty="0" err="1">
                <a:solidFill>
                  <a:srgbClr val="613318"/>
                </a:solidFill>
              </a:rPr>
              <a:t>Considerar</a:t>
            </a:r>
            <a:r>
              <a:rPr lang="en-US" sz="4800" dirty="0">
                <a:solidFill>
                  <a:srgbClr val="613318"/>
                </a:solidFill>
              </a:rPr>
              <a:t> - </a:t>
            </a:r>
            <a:r>
              <a:rPr lang="en-US" sz="4800" dirty="0" err="1">
                <a:solidFill>
                  <a:srgbClr val="613318"/>
                </a:solidFill>
              </a:rPr>
              <a:t>Hechos</a:t>
            </a:r>
            <a:r>
              <a:rPr lang="en-US" sz="4800" dirty="0">
                <a:solidFill>
                  <a:srgbClr val="613318"/>
                </a:solidFill>
              </a:rPr>
              <a:t> 28:16-31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93495"/>
            <a:ext cx="10091738" cy="4083468"/>
          </a:xfrm>
        </p:spPr>
        <p:txBody>
          <a:bodyPr>
            <a:noAutofit/>
          </a:bodyPr>
          <a:lstStyle/>
          <a:p>
            <a:pPr marL="0" indent="0">
              <a:buNone/>
            </a:pPr>
            <a:r>
              <a:rPr lang="en-US" dirty="0">
                <a:solidFill>
                  <a:srgbClr val="008000"/>
                </a:solidFill>
              </a:rPr>
              <a:t>5. ¿</a:t>
            </a:r>
            <a:r>
              <a:rPr lang="en-US" u="sng" dirty="0" err="1">
                <a:solidFill>
                  <a:srgbClr val="008000"/>
                </a:solidFill>
              </a:rPr>
              <a:t>Cuál</a:t>
            </a:r>
            <a:r>
              <a:rPr lang="en-US" dirty="0">
                <a:solidFill>
                  <a:srgbClr val="008000"/>
                </a:solidFill>
              </a:rPr>
              <a:t> es el </a:t>
            </a:r>
            <a:r>
              <a:rPr lang="en-US" dirty="0" err="1">
                <a:solidFill>
                  <a:srgbClr val="008000"/>
                </a:solidFill>
              </a:rPr>
              <a:t>problema</a:t>
            </a:r>
            <a:r>
              <a:rPr lang="en-US" dirty="0">
                <a:solidFill>
                  <a:srgbClr val="008000"/>
                </a:solidFill>
              </a:rPr>
              <a:t>? </a:t>
            </a:r>
          </a:p>
        </p:txBody>
      </p:sp>
    </p:spTree>
    <p:extLst>
      <p:ext uri="{BB962C8B-B14F-4D97-AF65-F5344CB8AC3E}">
        <p14:creationId xmlns:p14="http://schemas.microsoft.com/office/powerpoint/2010/main" val="3486173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sz="4800" dirty="0" err="1">
                <a:solidFill>
                  <a:srgbClr val="613318"/>
                </a:solidFill>
              </a:rPr>
              <a:t>Considerar</a:t>
            </a:r>
            <a:r>
              <a:rPr lang="en-US" sz="4800" dirty="0">
                <a:solidFill>
                  <a:srgbClr val="613318"/>
                </a:solidFill>
              </a:rPr>
              <a:t> - </a:t>
            </a:r>
            <a:r>
              <a:rPr lang="en-US" sz="4800" dirty="0" err="1">
                <a:solidFill>
                  <a:srgbClr val="613318"/>
                </a:solidFill>
              </a:rPr>
              <a:t>Hechos</a:t>
            </a:r>
            <a:r>
              <a:rPr lang="en-US" sz="4800" dirty="0">
                <a:solidFill>
                  <a:srgbClr val="613318"/>
                </a:solidFill>
              </a:rPr>
              <a:t> 28:16-31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961147"/>
            <a:ext cx="10091738" cy="4215816"/>
          </a:xfrm>
        </p:spPr>
        <p:txBody>
          <a:bodyPr>
            <a:noAutofit/>
          </a:bodyPr>
          <a:lstStyle/>
          <a:p>
            <a:pPr marL="0" indent="0" algn="ctr">
              <a:buNone/>
            </a:pPr>
            <a:r>
              <a:rPr lang="en-US" sz="7200" dirty="0">
                <a:solidFill>
                  <a:srgbClr val="008000"/>
                </a:solidFill>
              </a:rPr>
              <a:t>6. ¿</a:t>
            </a:r>
            <a:r>
              <a:rPr lang="en-US" sz="7200" u="sng" dirty="0" err="1">
                <a:solidFill>
                  <a:srgbClr val="008000"/>
                </a:solidFill>
              </a:rPr>
              <a:t>Cuáles</a:t>
            </a:r>
            <a:r>
              <a:rPr lang="en-US" sz="7200" dirty="0">
                <a:solidFill>
                  <a:srgbClr val="008000"/>
                </a:solidFill>
              </a:rPr>
              <a:t> </a:t>
            </a:r>
            <a:r>
              <a:rPr lang="en-US" sz="7200" dirty="0" err="1">
                <a:solidFill>
                  <a:srgbClr val="008000"/>
                </a:solidFill>
              </a:rPr>
              <a:t>eventos</a:t>
            </a:r>
            <a:r>
              <a:rPr lang="en-US" sz="7200" dirty="0">
                <a:solidFill>
                  <a:srgbClr val="008000"/>
                </a:solidFill>
              </a:rPr>
              <a:t> </a:t>
            </a:r>
            <a:r>
              <a:rPr lang="en-US" sz="7200" dirty="0" err="1">
                <a:solidFill>
                  <a:srgbClr val="008000"/>
                </a:solidFill>
              </a:rPr>
              <a:t>ocurrieron</a:t>
            </a:r>
            <a:r>
              <a:rPr lang="en-US" sz="7200" dirty="0">
                <a:solidFill>
                  <a:srgbClr val="008000"/>
                </a:solidFill>
              </a:rPr>
              <a:t> </a:t>
            </a:r>
            <a:r>
              <a:rPr lang="en-US" sz="7200" dirty="0" err="1">
                <a:solidFill>
                  <a:srgbClr val="008000"/>
                </a:solidFill>
              </a:rPr>
              <a:t>en</a:t>
            </a:r>
            <a:r>
              <a:rPr lang="en-US" sz="7200" dirty="0">
                <a:solidFill>
                  <a:srgbClr val="008000"/>
                </a:solidFill>
              </a:rPr>
              <a:t> </a:t>
            </a:r>
            <a:r>
              <a:rPr lang="en-US" sz="7200" dirty="0" err="1">
                <a:solidFill>
                  <a:srgbClr val="008000"/>
                </a:solidFill>
              </a:rPr>
              <a:t>esta</a:t>
            </a:r>
            <a:r>
              <a:rPr lang="en-US" sz="7200" dirty="0">
                <a:solidFill>
                  <a:srgbClr val="008000"/>
                </a:solidFill>
              </a:rPr>
              <a:t> </a:t>
            </a:r>
            <a:r>
              <a:rPr lang="en-US" sz="7200" dirty="0" err="1">
                <a:solidFill>
                  <a:srgbClr val="008000"/>
                </a:solidFill>
              </a:rPr>
              <a:t>historia</a:t>
            </a:r>
            <a:r>
              <a:rPr lang="en-US" sz="7200" dirty="0">
                <a:solidFill>
                  <a:srgbClr val="008000"/>
                </a:solidFill>
              </a:rPr>
              <a:t>?  </a:t>
            </a:r>
            <a:r>
              <a:rPr lang="en-US" sz="7200" dirty="0" err="1">
                <a:solidFill>
                  <a:srgbClr val="008000"/>
                </a:solidFill>
              </a:rPr>
              <a:t>Contemos</a:t>
            </a:r>
            <a:r>
              <a:rPr lang="en-US" sz="7200" dirty="0">
                <a:solidFill>
                  <a:srgbClr val="008000"/>
                </a:solidFill>
              </a:rPr>
              <a:t> la </a:t>
            </a:r>
            <a:r>
              <a:rPr lang="en-US" sz="7200" dirty="0" err="1">
                <a:solidFill>
                  <a:srgbClr val="008000"/>
                </a:solidFill>
              </a:rPr>
              <a:t>historia</a:t>
            </a:r>
            <a:r>
              <a:rPr lang="en-US" sz="7200" dirty="0">
                <a:solidFill>
                  <a:srgbClr val="008000"/>
                </a:solidFill>
              </a:rPr>
              <a:t> </a:t>
            </a:r>
            <a:r>
              <a:rPr lang="en-US" sz="7200" dirty="0" err="1">
                <a:solidFill>
                  <a:srgbClr val="008000"/>
                </a:solidFill>
              </a:rPr>
              <a:t>juntos</a:t>
            </a:r>
            <a:r>
              <a:rPr lang="en-US" sz="7200" dirty="0">
                <a:solidFill>
                  <a:srgbClr val="008000"/>
                </a:solidFill>
              </a:rPr>
              <a:t>.   </a:t>
            </a:r>
          </a:p>
        </p:txBody>
      </p:sp>
    </p:spTree>
    <p:extLst>
      <p:ext uri="{BB962C8B-B14F-4D97-AF65-F5344CB8AC3E}">
        <p14:creationId xmlns:p14="http://schemas.microsoft.com/office/powerpoint/2010/main" val="1102025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sz="6000" dirty="0" err="1">
                <a:solidFill>
                  <a:srgbClr val="613318"/>
                </a:solidFill>
              </a:rPr>
              <a:t>Considerar</a:t>
            </a:r>
            <a:r>
              <a:rPr lang="en-US" sz="6000" dirty="0">
                <a:solidFill>
                  <a:srgbClr val="613318"/>
                </a:solidFill>
              </a:rPr>
              <a:t> - </a:t>
            </a:r>
            <a:r>
              <a:rPr lang="en-US" sz="6000" dirty="0" err="1">
                <a:solidFill>
                  <a:srgbClr val="613318"/>
                </a:solidFill>
              </a:rPr>
              <a:t>Hechos</a:t>
            </a:r>
            <a:r>
              <a:rPr lang="en-US" sz="6000" dirty="0">
                <a:solidFill>
                  <a:srgbClr val="613318"/>
                </a:solidFill>
              </a:rPr>
              <a:t> 28:16-31</a:t>
            </a:r>
            <a:endParaRPr lang="en-US" dirty="0">
              <a:solidFill>
                <a:srgbClr val="613318"/>
              </a:solidFill>
            </a:endParaRP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45368"/>
            <a:ext cx="10091738" cy="4131595"/>
          </a:xfrm>
        </p:spPr>
        <p:txBody>
          <a:bodyPr>
            <a:noAutofit/>
          </a:bodyPr>
          <a:lstStyle/>
          <a:p>
            <a:pPr marL="0" indent="0">
              <a:buNone/>
            </a:pPr>
            <a:r>
              <a:rPr lang="en-US" sz="4800" dirty="0">
                <a:solidFill>
                  <a:srgbClr val="008000"/>
                </a:solidFill>
              </a:rPr>
              <a:t>7. ¿</a:t>
            </a:r>
            <a:r>
              <a:rPr lang="en-US" sz="4800" u="sng" dirty="0">
                <a:solidFill>
                  <a:srgbClr val="008000"/>
                </a:solidFill>
              </a:rPr>
              <a:t>Se </a:t>
            </a:r>
            <a:r>
              <a:rPr lang="en-US" sz="4800" u="sng" dirty="0" err="1">
                <a:solidFill>
                  <a:srgbClr val="008000"/>
                </a:solidFill>
              </a:rPr>
              <a:t>resuelve</a:t>
            </a:r>
            <a:r>
              <a:rPr lang="en-US" sz="4800" u="sng" dirty="0">
                <a:solidFill>
                  <a:srgbClr val="008000"/>
                </a:solidFill>
              </a:rPr>
              <a:t> </a:t>
            </a:r>
            <a:r>
              <a:rPr lang="en-US" sz="4800" dirty="0">
                <a:solidFill>
                  <a:srgbClr val="008000"/>
                </a:solidFill>
              </a:rPr>
              <a:t>el </a:t>
            </a:r>
            <a:r>
              <a:rPr lang="en-US" sz="4800" dirty="0" err="1">
                <a:solidFill>
                  <a:srgbClr val="008000"/>
                </a:solidFill>
              </a:rPr>
              <a:t>problema</a:t>
            </a:r>
            <a:r>
              <a:rPr lang="en-US" sz="4800" dirty="0">
                <a:solidFill>
                  <a:srgbClr val="008000"/>
                </a:solidFill>
              </a:rPr>
              <a:t> que </a:t>
            </a:r>
            <a:r>
              <a:rPr lang="en-US" sz="4800" dirty="0" err="1">
                <a:solidFill>
                  <a:srgbClr val="008000"/>
                </a:solidFill>
              </a:rPr>
              <a:t>mencionamos</a:t>
            </a:r>
            <a:r>
              <a:rPr lang="en-US" sz="4800" dirty="0">
                <a:solidFill>
                  <a:srgbClr val="008000"/>
                </a:solidFill>
              </a:rPr>
              <a:t>?  ¿</a:t>
            </a:r>
            <a:r>
              <a:rPr lang="en-US" sz="4800" u="sng" dirty="0" err="1">
                <a:solidFill>
                  <a:srgbClr val="008000"/>
                </a:solidFill>
              </a:rPr>
              <a:t>Cómo</a:t>
            </a:r>
            <a:r>
              <a:rPr lang="en-US" sz="4800" dirty="0">
                <a:solidFill>
                  <a:srgbClr val="008000"/>
                </a:solidFill>
              </a:rPr>
              <a:t>? </a:t>
            </a:r>
          </a:p>
        </p:txBody>
      </p:sp>
    </p:spTree>
    <p:extLst>
      <p:ext uri="{BB962C8B-B14F-4D97-AF65-F5344CB8AC3E}">
        <p14:creationId xmlns:p14="http://schemas.microsoft.com/office/powerpoint/2010/main" val="1694522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469232" y="640081"/>
            <a:ext cx="3922293" cy="3787540"/>
          </a:xfrm>
          <a:noFill/>
        </p:spPr>
        <p:txBody>
          <a:bodyPr vert="horz" lIns="91440" tIns="45720" rIns="91440" bIns="45720" rtlCol="0" anchor="b">
            <a:normAutofit/>
          </a:bodyPr>
          <a:lstStyle/>
          <a:p>
            <a:pPr algn="ctr"/>
            <a:r>
              <a:rPr lang="en-US" sz="4000" dirty="0">
                <a:solidFill>
                  <a:srgbClr val="613318"/>
                </a:solidFill>
              </a:rPr>
              <a:t>CONSOLIDAR </a:t>
            </a:r>
            <a:br>
              <a:rPr lang="en-US" sz="4000" dirty="0">
                <a:solidFill>
                  <a:srgbClr val="613318"/>
                </a:solidFill>
              </a:rPr>
            </a:br>
            <a:r>
              <a:rPr lang="en-US" sz="4000" dirty="0" err="1">
                <a:solidFill>
                  <a:srgbClr val="613318"/>
                </a:solidFill>
              </a:rPr>
              <a:t>Hechos</a:t>
            </a:r>
            <a:r>
              <a:rPr lang="en-US" sz="4000" dirty="0">
                <a:solidFill>
                  <a:srgbClr val="613318"/>
                </a:solidFill>
              </a:rPr>
              <a:t> 28:16-31</a:t>
            </a:r>
          </a:p>
        </p:txBody>
      </p:sp>
      <p:pic>
        <p:nvPicPr>
          <p:cNvPr id="3" name="Picture 2">
            <a:extLst>
              <a:ext uri="{FF2B5EF4-FFF2-40B4-BE49-F238E27FC236}">
                <a16:creationId xmlns:a16="http://schemas.microsoft.com/office/drawing/2014/main" id="{0D8BBEEC-1B52-447E-9158-6CD1063D5E43}"/>
              </a:ext>
            </a:extLst>
          </p:cNvPr>
          <p:cNvPicPr>
            <a:picLocks noChangeAspect="1"/>
          </p:cNvPicPr>
          <p:nvPr/>
        </p:nvPicPr>
        <p:blipFill rotWithShape="1">
          <a:blip r:embed="rId2"/>
          <a:srcRect l="18580" r="5582" b="1"/>
          <a:stretch/>
        </p:blipFill>
        <p:spPr>
          <a:xfrm>
            <a:off x="4654297" y="10"/>
            <a:ext cx="7537704" cy="6857990"/>
          </a:xfrm>
          <a:prstGeom prst="rect">
            <a:avLst/>
          </a:prstGeom>
        </p:spPr>
      </p:pic>
    </p:spTree>
    <p:extLst>
      <p:ext uri="{BB962C8B-B14F-4D97-AF65-F5344CB8AC3E}">
        <p14:creationId xmlns:p14="http://schemas.microsoft.com/office/powerpoint/2010/main" val="1055671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a:t>
            </a:r>
            <a:r>
              <a:rPr lang="en-US" dirty="0" err="1">
                <a:solidFill>
                  <a:srgbClr val="613318"/>
                </a:solidFill>
              </a:rPr>
              <a:t>Hechos</a:t>
            </a:r>
            <a:r>
              <a:rPr lang="en-US" dirty="0">
                <a:solidFill>
                  <a:srgbClr val="613318"/>
                </a:solidFill>
              </a:rPr>
              <a:t> 28:16-31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997242"/>
            <a:ext cx="10091738" cy="4179721"/>
          </a:xfrm>
        </p:spPr>
        <p:txBody>
          <a:bodyPr>
            <a:noAutofit/>
          </a:bodyPr>
          <a:lstStyle/>
          <a:p>
            <a:pPr marL="0" indent="0">
              <a:buNone/>
            </a:pPr>
            <a:r>
              <a:rPr lang="en-US" sz="5400" dirty="0">
                <a:solidFill>
                  <a:srgbClr val="008000"/>
                </a:solidFill>
              </a:rPr>
              <a:t>1. ¿De </a:t>
            </a:r>
            <a:r>
              <a:rPr lang="en-US" sz="5400" dirty="0" err="1">
                <a:solidFill>
                  <a:srgbClr val="008000"/>
                </a:solidFill>
              </a:rPr>
              <a:t>qué</a:t>
            </a:r>
            <a:r>
              <a:rPr lang="en-US" sz="5400" dirty="0">
                <a:solidFill>
                  <a:srgbClr val="008000"/>
                </a:solidFill>
              </a:rPr>
              <a:t> se </a:t>
            </a:r>
            <a:r>
              <a:rPr lang="en-US" sz="5400" dirty="0" err="1">
                <a:solidFill>
                  <a:srgbClr val="008000"/>
                </a:solidFill>
              </a:rPr>
              <a:t>trata</a:t>
            </a:r>
            <a:r>
              <a:rPr lang="en-US" sz="5400" dirty="0">
                <a:solidFill>
                  <a:srgbClr val="008000"/>
                </a:solidFill>
              </a:rPr>
              <a:t> la </a:t>
            </a:r>
            <a:r>
              <a:rPr lang="en-US" sz="5400" dirty="0" err="1">
                <a:solidFill>
                  <a:srgbClr val="008000"/>
                </a:solidFill>
              </a:rPr>
              <a:t>historia</a:t>
            </a:r>
            <a:r>
              <a:rPr lang="en-US" sz="5400" dirty="0">
                <a:solidFill>
                  <a:srgbClr val="008000"/>
                </a:solidFill>
              </a:rPr>
              <a:t>?</a:t>
            </a:r>
          </a:p>
        </p:txBody>
      </p:sp>
    </p:spTree>
    <p:extLst>
      <p:ext uri="{BB962C8B-B14F-4D97-AF65-F5344CB8AC3E}">
        <p14:creationId xmlns:p14="http://schemas.microsoft.com/office/powerpoint/2010/main" val="4167541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a:t>
            </a:r>
            <a:r>
              <a:rPr lang="en-US" dirty="0" err="1">
                <a:solidFill>
                  <a:srgbClr val="613318"/>
                </a:solidFill>
              </a:rPr>
              <a:t>Hechos</a:t>
            </a:r>
            <a:r>
              <a:rPr lang="en-US" dirty="0">
                <a:solidFill>
                  <a:srgbClr val="613318"/>
                </a:solidFill>
              </a:rPr>
              <a:t> 28:16-31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997242"/>
            <a:ext cx="10091738" cy="4179721"/>
          </a:xfrm>
        </p:spPr>
        <p:txBody>
          <a:bodyPr>
            <a:noAutofit/>
          </a:bodyPr>
          <a:lstStyle/>
          <a:p>
            <a:pPr marL="0" indent="0">
              <a:buNone/>
            </a:pPr>
            <a:r>
              <a:rPr lang="en-US" sz="5400" dirty="0">
                <a:solidFill>
                  <a:srgbClr val="008000"/>
                </a:solidFill>
              </a:rPr>
              <a:t>2. ¿</a:t>
            </a:r>
            <a:r>
              <a:rPr lang="en-US" sz="5400" dirty="0" err="1">
                <a:solidFill>
                  <a:srgbClr val="008000"/>
                </a:solidFill>
              </a:rPr>
              <a:t>Qué</a:t>
            </a:r>
            <a:r>
              <a:rPr lang="en-US" sz="5400" dirty="0">
                <a:solidFill>
                  <a:srgbClr val="008000"/>
                </a:solidFill>
              </a:rPr>
              <a:t> </a:t>
            </a:r>
            <a:r>
              <a:rPr lang="en-US" sz="5400" u="sng" dirty="0" err="1">
                <a:solidFill>
                  <a:srgbClr val="008000"/>
                </a:solidFill>
              </a:rPr>
              <a:t>pecado</a:t>
            </a:r>
            <a:r>
              <a:rPr lang="en-US" sz="5400" dirty="0">
                <a:solidFill>
                  <a:srgbClr val="008000"/>
                </a:solidFill>
              </a:rPr>
              <a:t> me </a:t>
            </a:r>
            <a:r>
              <a:rPr lang="en-US" sz="5400" dirty="0" err="1">
                <a:solidFill>
                  <a:srgbClr val="008000"/>
                </a:solidFill>
              </a:rPr>
              <a:t>enseña</a:t>
            </a:r>
            <a:r>
              <a:rPr lang="en-US" sz="5400" dirty="0">
                <a:solidFill>
                  <a:srgbClr val="008000"/>
                </a:solidFill>
              </a:rPr>
              <a:t> a </a:t>
            </a:r>
            <a:r>
              <a:rPr lang="en-US" sz="5400" dirty="0" err="1">
                <a:solidFill>
                  <a:srgbClr val="008000"/>
                </a:solidFill>
              </a:rPr>
              <a:t>confesar</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3290883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a:t>
            </a:r>
            <a:r>
              <a:rPr lang="en-US" dirty="0" err="1">
                <a:solidFill>
                  <a:srgbClr val="613318"/>
                </a:solidFill>
              </a:rPr>
              <a:t>Hechos</a:t>
            </a:r>
            <a:r>
              <a:rPr lang="en-US" dirty="0">
                <a:solidFill>
                  <a:srgbClr val="613318"/>
                </a:solidFill>
              </a:rPr>
              <a:t> 28:16-31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997242"/>
            <a:ext cx="10091738" cy="4179721"/>
          </a:xfrm>
        </p:spPr>
        <p:txBody>
          <a:bodyPr>
            <a:noAutofit/>
          </a:bodyPr>
          <a:lstStyle/>
          <a:p>
            <a:pPr marL="0" indent="0">
              <a:buNone/>
            </a:pPr>
            <a:r>
              <a:rPr lang="en-US" sz="5400" dirty="0">
                <a:solidFill>
                  <a:srgbClr val="008000"/>
                </a:solidFill>
              </a:rPr>
              <a:t>3. ¿</a:t>
            </a:r>
            <a:r>
              <a:rPr lang="en-US" sz="5400" dirty="0" err="1">
                <a:solidFill>
                  <a:srgbClr val="008000"/>
                </a:solidFill>
              </a:rPr>
              <a:t>Dónde</a:t>
            </a:r>
            <a:r>
              <a:rPr lang="en-US" sz="5400" dirty="0">
                <a:solidFill>
                  <a:srgbClr val="008000"/>
                </a:solidFill>
              </a:rPr>
              <a:t> </a:t>
            </a:r>
            <a:r>
              <a:rPr lang="en-US" sz="5400" dirty="0" err="1">
                <a:solidFill>
                  <a:srgbClr val="008000"/>
                </a:solidFill>
              </a:rPr>
              <a:t>veo</a:t>
            </a:r>
            <a:r>
              <a:rPr lang="en-US" sz="5400" dirty="0">
                <a:solidFill>
                  <a:srgbClr val="008000"/>
                </a:solidFill>
              </a:rPr>
              <a:t> el </a:t>
            </a:r>
            <a:r>
              <a:rPr lang="en-US" sz="5400" dirty="0" err="1">
                <a:solidFill>
                  <a:srgbClr val="008000"/>
                </a:solidFill>
              </a:rPr>
              <a:t>amor</a:t>
            </a:r>
            <a:r>
              <a:rPr lang="en-US" sz="5400" dirty="0">
                <a:solidFill>
                  <a:srgbClr val="008000"/>
                </a:solidFill>
              </a:rPr>
              <a:t> de Dios </a:t>
            </a:r>
            <a:r>
              <a:rPr lang="en-US" sz="5400" dirty="0" err="1">
                <a:solidFill>
                  <a:srgbClr val="008000"/>
                </a:solidFill>
              </a:rPr>
              <a:t>en</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 </a:t>
            </a:r>
          </a:p>
          <a:p>
            <a:pPr marL="0" indent="0">
              <a:buNone/>
            </a:pPr>
            <a:r>
              <a:rPr lang="en-US" sz="4000" dirty="0"/>
              <a:t> </a:t>
            </a:r>
          </a:p>
        </p:txBody>
      </p:sp>
    </p:spTree>
    <p:extLst>
      <p:ext uri="{BB962C8B-B14F-4D97-AF65-F5344CB8AC3E}">
        <p14:creationId xmlns:p14="http://schemas.microsoft.com/office/powerpoint/2010/main" val="386330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37" y="367538"/>
            <a:ext cx="9889725" cy="6490462"/>
          </a:xfrm>
          <a:prstGeom prst="rect">
            <a:avLst/>
          </a:prstGeom>
          <a:solidFill>
            <a:srgbClr val="603912"/>
          </a:solidFill>
        </p:spPr>
      </p:pic>
    </p:spTree>
    <p:extLst>
      <p:ext uri="{BB962C8B-B14F-4D97-AF65-F5344CB8AC3E}">
        <p14:creationId xmlns:p14="http://schemas.microsoft.com/office/powerpoint/2010/main" val="2897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a:t>
            </a:r>
            <a:r>
              <a:rPr lang="en-US" dirty="0" err="1">
                <a:solidFill>
                  <a:srgbClr val="613318"/>
                </a:solidFill>
              </a:rPr>
              <a:t>Hechos</a:t>
            </a:r>
            <a:r>
              <a:rPr lang="en-US" dirty="0">
                <a:solidFill>
                  <a:srgbClr val="613318"/>
                </a:solidFill>
              </a:rPr>
              <a:t> 28:16-31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913021"/>
            <a:ext cx="10091738" cy="4263942"/>
          </a:xfrm>
        </p:spPr>
        <p:txBody>
          <a:bodyPr>
            <a:noAutofit/>
          </a:bodyPr>
          <a:lstStyle/>
          <a:p>
            <a:pPr marL="0" indent="0">
              <a:buNone/>
            </a:pPr>
            <a:r>
              <a:rPr lang="en-US" sz="5400" dirty="0">
                <a:solidFill>
                  <a:srgbClr val="008000"/>
                </a:solidFill>
              </a:rPr>
              <a:t>4. </a:t>
            </a:r>
            <a:r>
              <a:rPr lang="es-MX" sz="5400" dirty="0">
                <a:solidFill>
                  <a:srgbClr val="008000"/>
                </a:solidFill>
              </a:rPr>
              <a:t>¿Qué me enseña Dios a pedir y hacer por gratitud a él?</a:t>
            </a:r>
            <a:endParaRPr lang="en-US" sz="5400" dirty="0">
              <a:solidFill>
                <a:srgbClr val="008000"/>
              </a:solidFill>
            </a:endParaRPr>
          </a:p>
          <a:p>
            <a:pPr marL="0" indent="0">
              <a:buNone/>
            </a:pPr>
            <a:endParaRPr lang="en-US" sz="4000" dirty="0"/>
          </a:p>
          <a:p>
            <a:pPr marL="0" indent="0">
              <a:buNone/>
            </a:pPr>
            <a:r>
              <a:rPr lang="en-US" sz="4000" dirty="0"/>
              <a:t> </a:t>
            </a:r>
          </a:p>
        </p:txBody>
      </p:sp>
    </p:spTree>
    <p:extLst>
      <p:ext uri="{BB962C8B-B14F-4D97-AF65-F5344CB8AC3E}">
        <p14:creationId xmlns:p14="http://schemas.microsoft.com/office/powerpoint/2010/main" val="1247384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err="1">
                <a:solidFill>
                  <a:srgbClr val="613318"/>
                </a:solidFill>
              </a:rPr>
              <a:t>Consolidar</a:t>
            </a:r>
            <a:r>
              <a:rPr lang="en-US" dirty="0">
                <a:solidFill>
                  <a:srgbClr val="613318"/>
                </a:solidFill>
              </a:rPr>
              <a:t>- </a:t>
            </a:r>
            <a:r>
              <a:rPr lang="en-US" dirty="0" err="1">
                <a:solidFill>
                  <a:srgbClr val="613318"/>
                </a:solidFill>
              </a:rPr>
              <a:t>Hechos</a:t>
            </a:r>
            <a:r>
              <a:rPr lang="en-US" dirty="0">
                <a:solidFill>
                  <a:srgbClr val="613318"/>
                </a:solidFill>
              </a:rPr>
              <a:t> 28:16-31, </a:t>
            </a:r>
            <a:br>
              <a:rPr lang="en-US" dirty="0">
                <a:solidFill>
                  <a:srgbClr val="613318"/>
                </a:solidFill>
              </a:rPr>
            </a:br>
            <a:r>
              <a:rPr lang="en-US" dirty="0">
                <a:solidFill>
                  <a:srgbClr val="613318"/>
                </a:solidFill>
              </a:rPr>
              <a:t>2 </a:t>
            </a:r>
            <a:r>
              <a:rPr lang="en-US" dirty="0" err="1">
                <a:solidFill>
                  <a:srgbClr val="613318"/>
                </a:solidFill>
              </a:rPr>
              <a:t>Timoteo</a:t>
            </a:r>
            <a:r>
              <a:rPr lang="en-US" dirty="0">
                <a:solidFill>
                  <a:srgbClr val="613318"/>
                </a:solidFill>
              </a:rPr>
              <a:t> 1:3-7, 2:8-9, 4:6-18</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09274"/>
            <a:ext cx="10091738" cy="4167689"/>
          </a:xfrm>
        </p:spPr>
        <p:txBody>
          <a:bodyPr>
            <a:noAutofit/>
          </a:bodyPr>
          <a:lstStyle/>
          <a:p>
            <a:pPr marL="0" indent="0">
              <a:buNone/>
            </a:pPr>
            <a:r>
              <a:rPr lang="en-US" sz="5400" dirty="0">
                <a:solidFill>
                  <a:srgbClr val="008000"/>
                </a:solidFill>
              </a:rPr>
              <a:t>5. ¿</a:t>
            </a:r>
            <a:r>
              <a:rPr lang="en-US" sz="5400" dirty="0" err="1">
                <a:solidFill>
                  <a:srgbClr val="008000"/>
                </a:solidFill>
              </a:rPr>
              <a:t>Cuándo</a:t>
            </a:r>
            <a:r>
              <a:rPr lang="en-US" sz="5400" dirty="0">
                <a:solidFill>
                  <a:srgbClr val="008000"/>
                </a:solidFill>
              </a:rPr>
              <a:t> </a:t>
            </a:r>
            <a:r>
              <a:rPr lang="en-US" sz="5400" dirty="0" err="1">
                <a:solidFill>
                  <a:srgbClr val="008000"/>
                </a:solidFill>
              </a:rPr>
              <a:t>sería</a:t>
            </a:r>
            <a:r>
              <a:rPr lang="en-US" sz="5400" dirty="0">
                <a:solidFill>
                  <a:srgbClr val="008000"/>
                </a:solidFill>
              </a:rPr>
              <a:t> </a:t>
            </a:r>
            <a:r>
              <a:rPr lang="en-US" sz="5400" dirty="0" err="1">
                <a:solidFill>
                  <a:srgbClr val="008000"/>
                </a:solidFill>
              </a:rPr>
              <a:t>buena</a:t>
            </a:r>
            <a:r>
              <a:rPr lang="en-US" sz="5400" dirty="0">
                <a:solidFill>
                  <a:srgbClr val="008000"/>
                </a:solidFill>
              </a:rPr>
              <a:t> </a:t>
            </a:r>
            <a:r>
              <a:rPr lang="en-US" sz="5400" dirty="0" err="1">
                <a:solidFill>
                  <a:srgbClr val="008000"/>
                </a:solidFill>
              </a:rPr>
              <a:t>situación</a:t>
            </a:r>
            <a:r>
              <a:rPr lang="en-US" sz="5400" dirty="0">
                <a:solidFill>
                  <a:srgbClr val="008000"/>
                </a:solidFill>
              </a:rPr>
              <a:t> para </a:t>
            </a:r>
            <a:r>
              <a:rPr lang="en-US" sz="5400" dirty="0" err="1">
                <a:solidFill>
                  <a:srgbClr val="008000"/>
                </a:solidFill>
              </a:rPr>
              <a:t>compartir</a:t>
            </a:r>
            <a:r>
              <a:rPr lang="en-US" sz="5400" dirty="0">
                <a:solidFill>
                  <a:srgbClr val="008000"/>
                </a:solidFill>
              </a:rPr>
              <a:t> </a:t>
            </a:r>
            <a:r>
              <a:rPr lang="en-US" sz="5400" dirty="0" err="1">
                <a:solidFill>
                  <a:srgbClr val="008000"/>
                </a:solidFill>
              </a:rPr>
              <a:t>este</a:t>
            </a:r>
            <a:r>
              <a:rPr lang="en-US" sz="5400" dirty="0">
                <a:solidFill>
                  <a:srgbClr val="008000"/>
                </a:solidFill>
              </a:rPr>
              <a:t> </a:t>
            </a:r>
            <a:r>
              <a:rPr lang="en-US" sz="5400" dirty="0" err="1">
                <a:solidFill>
                  <a:srgbClr val="008000"/>
                </a:solidFill>
              </a:rPr>
              <a:t>mensaje</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2631313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3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9713F8-D470-44E6-BFA1-024213E4ABC6}"/>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lgn="ctr"/>
            <a:r>
              <a:rPr lang="en-US" sz="3600" dirty="0">
                <a:solidFill>
                  <a:srgbClr val="FFFFFF"/>
                </a:solidFill>
              </a:rPr>
              <a:t>Pablo y </a:t>
            </a:r>
            <a:r>
              <a:rPr lang="en-US" sz="3600" dirty="0" err="1">
                <a:solidFill>
                  <a:srgbClr val="FFFFFF"/>
                </a:solidFill>
              </a:rPr>
              <a:t>su</a:t>
            </a:r>
            <a:r>
              <a:rPr lang="en-US" sz="3600" dirty="0">
                <a:solidFill>
                  <a:srgbClr val="FFFFFF"/>
                </a:solidFill>
              </a:rPr>
              <a:t> </a:t>
            </a:r>
            <a:r>
              <a:rPr lang="en-US" sz="3600" dirty="0" err="1">
                <a:solidFill>
                  <a:srgbClr val="FFFFFF"/>
                </a:solidFill>
              </a:rPr>
              <a:t>Legado</a:t>
            </a:r>
            <a:r>
              <a:rPr lang="en-US" sz="3600" dirty="0">
                <a:solidFill>
                  <a:srgbClr val="FFFFFF"/>
                </a:solidFill>
              </a:rPr>
              <a:t> </a:t>
            </a:r>
            <a:r>
              <a:rPr lang="en-US" sz="3600" dirty="0" err="1">
                <a:solidFill>
                  <a:srgbClr val="FFFFFF"/>
                </a:solidFill>
              </a:rPr>
              <a:t>Misionero</a:t>
            </a:r>
            <a:endParaRPr lang="en-US" sz="3600" dirty="0">
              <a:solidFill>
                <a:srgbClr val="FFFFFF"/>
              </a:solidFill>
            </a:endParaRPr>
          </a:p>
        </p:txBody>
      </p:sp>
      <p:sp>
        <p:nvSpPr>
          <p:cNvPr id="16"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C22A86-2AAA-4C2A-B667-85F46ECBBF4C}"/>
              </a:ext>
            </a:extLst>
          </p:cNvPr>
          <p:cNvPicPr>
            <a:picLocks noChangeAspect="1"/>
          </p:cNvPicPr>
          <p:nvPr/>
        </p:nvPicPr>
        <p:blipFill rotWithShape="1">
          <a:blip r:embed="rId3"/>
          <a:srcRect t="1706" b="4083"/>
          <a:stretch/>
        </p:blipFill>
        <p:spPr>
          <a:xfrm>
            <a:off x="976251" y="942538"/>
            <a:ext cx="7163222" cy="4808332"/>
          </a:xfrm>
          <a:prstGeom prst="rect">
            <a:avLst/>
          </a:prstGeom>
          <a:effectLst/>
        </p:spPr>
      </p:pic>
    </p:spTree>
    <p:extLst>
      <p:ext uri="{BB962C8B-B14F-4D97-AF65-F5344CB8AC3E}">
        <p14:creationId xmlns:p14="http://schemas.microsoft.com/office/powerpoint/2010/main" val="3024424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A4D7C-B187-4F5E-861D-25F6A22D3C4A}"/>
              </a:ext>
            </a:extLst>
          </p:cNvPr>
          <p:cNvSpPr>
            <a:spLocks noGrp="1"/>
          </p:cNvSpPr>
          <p:nvPr>
            <p:ph type="title"/>
          </p:nvPr>
        </p:nvSpPr>
        <p:spPr/>
        <p:txBody>
          <a:bodyPr>
            <a:normAutofit fontScale="90000"/>
          </a:bodyPr>
          <a:lstStyle/>
          <a:p>
            <a:r>
              <a:rPr lang="es-419" dirty="0">
                <a:solidFill>
                  <a:srgbClr val="613318"/>
                </a:solidFill>
              </a:rPr>
              <a:t>La estrategia misionera de Pablo</a:t>
            </a:r>
            <a:endParaRPr lang="en-US" dirty="0">
              <a:solidFill>
                <a:srgbClr val="613318"/>
              </a:solidFill>
            </a:endParaRPr>
          </a:p>
        </p:txBody>
      </p:sp>
      <p:sp>
        <p:nvSpPr>
          <p:cNvPr id="3" name="Content Placeholder 2">
            <a:extLst>
              <a:ext uri="{FF2B5EF4-FFF2-40B4-BE49-F238E27FC236}">
                <a16:creationId xmlns:a16="http://schemas.microsoft.com/office/drawing/2014/main" id="{90C6A744-FA33-4036-9DA6-12463019BA63}"/>
              </a:ext>
            </a:extLst>
          </p:cNvPr>
          <p:cNvSpPr>
            <a:spLocks noGrp="1"/>
          </p:cNvSpPr>
          <p:nvPr>
            <p:ph idx="1"/>
          </p:nvPr>
        </p:nvSpPr>
        <p:spPr/>
        <p:txBody>
          <a:bodyPr>
            <a:normAutofit fontScale="92500" lnSpcReduction="10000"/>
          </a:bodyPr>
          <a:lstStyle/>
          <a:p>
            <a:r>
              <a:rPr lang="es-419" dirty="0">
                <a:solidFill>
                  <a:srgbClr val="008000"/>
                </a:solidFill>
              </a:rPr>
              <a:t>Flexible </a:t>
            </a:r>
          </a:p>
          <a:p>
            <a:r>
              <a:rPr lang="es-419" dirty="0">
                <a:solidFill>
                  <a:srgbClr val="008000"/>
                </a:solidFill>
              </a:rPr>
              <a:t>Vio oposición y persecución como oportunidades </a:t>
            </a:r>
          </a:p>
          <a:p>
            <a:r>
              <a:rPr lang="es-419" dirty="0">
                <a:solidFill>
                  <a:srgbClr val="008000"/>
                </a:solidFill>
              </a:rPr>
              <a:t>En las ciudades más estratégicas </a:t>
            </a:r>
          </a:p>
          <a:p>
            <a:r>
              <a:rPr lang="es-419" dirty="0">
                <a:solidFill>
                  <a:srgbClr val="008000"/>
                </a:solidFill>
              </a:rPr>
              <a:t>Empezaba en la sinagoga </a:t>
            </a:r>
          </a:p>
          <a:p>
            <a:r>
              <a:rPr lang="es-419" dirty="0">
                <a:solidFill>
                  <a:srgbClr val="008000"/>
                </a:solidFill>
              </a:rPr>
              <a:t>Iglesias diversas</a:t>
            </a:r>
            <a:endParaRPr lang="en-US" dirty="0">
              <a:solidFill>
                <a:srgbClr val="008000"/>
              </a:solidFill>
            </a:endParaRPr>
          </a:p>
        </p:txBody>
      </p:sp>
    </p:spTree>
    <p:extLst>
      <p:ext uri="{BB962C8B-B14F-4D97-AF65-F5344CB8AC3E}">
        <p14:creationId xmlns:p14="http://schemas.microsoft.com/office/powerpoint/2010/main" val="290719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8B5FE-0059-413E-B03E-AD18D7480C70}"/>
              </a:ext>
            </a:extLst>
          </p:cNvPr>
          <p:cNvSpPr>
            <a:spLocks noGrp="1"/>
          </p:cNvSpPr>
          <p:nvPr>
            <p:ph type="title"/>
          </p:nvPr>
        </p:nvSpPr>
        <p:spPr/>
        <p:txBody>
          <a:bodyPr>
            <a:normAutofit fontScale="90000"/>
          </a:bodyPr>
          <a:lstStyle/>
          <a:p>
            <a:r>
              <a:rPr lang="es-419" dirty="0">
                <a:solidFill>
                  <a:srgbClr val="613318"/>
                </a:solidFill>
              </a:rPr>
              <a:t>La estrategia misionera de Pablo</a:t>
            </a:r>
            <a:endParaRPr lang="en-US" dirty="0"/>
          </a:p>
        </p:txBody>
      </p:sp>
      <p:sp>
        <p:nvSpPr>
          <p:cNvPr id="3" name="Content Placeholder 2">
            <a:extLst>
              <a:ext uri="{FF2B5EF4-FFF2-40B4-BE49-F238E27FC236}">
                <a16:creationId xmlns:a16="http://schemas.microsoft.com/office/drawing/2014/main" id="{07620CA4-62C8-4F65-A31E-D718752E975C}"/>
              </a:ext>
            </a:extLst>
          </p:cNvPr>
          <p:cNvSpPr>
            <a:spLocks noGrp="1"/>
          </p:cNvSpPr>
          <p:nvPr>
            <p:ph idx="1"/>
          </p:nvPr>
        </p:nvSpPr>
        <p:spPr/>
        <p:txBody>
          <a:bodyPr>
            <a:normAutofit fontScale="92500" lnSpcReduction="10000"/>
          </a:bodyPr>
          <a:lstStyle/>
          <a:p>
            <a:r>
              <a:rPr lang="en-US" dirty="0" err="1">
                <a:solidFill>
                  <a:srgbClr val="008000"/>
                </a:solidFill>
              </a:rPr>
              <a:t>Donde</a:t>
            </a:r>
            <a:r>
              <a:rPr lang="en-US" dirty="0">
                <a:solidFill>
                  <a:srgbClr val="008000"/>
                </a:solidFill>
              </a:rPr>
              <a:t> el </a:t>
            </a:r>
            <a:r>
              <a:rPr lang="en-US" dirty="0" err="1">
                <a:solidFill>
                  <a:srgbClr val="008000"/>
                </a:solidFill>
              </a:rPr>
              <a:t>evangelio</a:t>
            </a:r>
            <a:r>
              <a:rPr lang="en-US" dirty="0">
                <a:solidFill>
                  <a:srgbClr val="008000"/>
                </a:solidFill>
              </a:rPr>
              <a:t> no </a:t>
            </a:r>
            <a:r>
              <a:rPr lang="en-US" dirty="0" err="1">
                <a:solidFill>
                  <a:srgbClr val="008000"/>
                </a:solidFill>
              </a:rPr>
              <a:t>había</a:t>
            </a:r>
            <a:r>
              <a:rPr lang="en-US" dirty="0">
                <a:solidFill>
                  <a:srgbClr val="008000"/>
                </a:solidFill>
              </a:rPr>
              <a:t> </a:t>
            </a:r>
            <a:r>
              <a:rPr lang="en-US" dirty="0" err="1">
                <a:solidFill>
                  <a:srgbClr val="008000"/>
                </a:solidFill>
              </a:rPr>
              <a:t>sido</a:t>
            </a:r>
            <a:r>
              <a:rPr lang="en-US" dirty="0">
                <a:solidFill>
                  <a:srgbClr val="008000"/>
                </a:solidFill>
              </a:rPr>
              <a:t> </a:t>
            </a:r>
            <a:r>
              <a:rPr lang="en-US" dirty="0" err="1">
                <a:solidFill>
                  <a:srgbClr val="008000"/>
                </a:solidFill>
              </a:rPr>
              <a:t>aun</a:t>
            </a:r>
            <a:r>
              <a:rPr lang="en-US" dirty="0">
                <a:solidFill>
                  <a:srgbClr val="008000"/>
                </a:solidFill>
              </a:rPr>
              <a:t> </a:t>
            </a:r>
            <a:r>
              <a:rPr lang="en-US" dirty="0" err="1">
                <a:solidFill>
                  <a:srgbClr val="008000"/>
                </a:solidFill>
              </a:rPr>
              <a:t>predicado</a:t>
            </a:r>
            <a:endParaRPr lang="en-US" dirty="0">
              <a:solidFill>
                <a:srgbClr val="008000"/>
              </a:solidFill>
            </a:endParaRPr>
          </a:p>
          <a:p>
            <a:r>
              <a:rPr lang="en-US" dirty="0">
                <a:solidFill>
                  <a:srgbClr val="008000"/>
                </a:solidFill>
              </a:rPr>
              <a:t>No </a:t>
            </a:r>
            <a:r>
              <a:rPr lang="en-US" dirty="0" err="1">
                <a:solidFill>
                  <a:srgbClr val="008000"/>
                </a:solidFill>
              </a:rPr>
              <a:t>puso</a:t>
            </a:r>
            <a:r>
              <a:rPr lang="en-US" dirty="0">
                <a:solidFill>
                  <a:srgbClr val="008000"/>
                </a:solidFill>
              </a:rPr>
              <a:t> </a:t>
            </a:r>
            <a:r>
              <a:rPr lang="en-US" dirty="0" err="1">
                <a:solidFill>
                  <a:srgbClr val="008000"/>
                </a:solidFill>
              </a:rPr>
              <a:t>piedra</a:t>
            </a:r>
            <a:r>
              <a:rPr lang="en-US" dirty="0">
                <a:solidFill>
                  <a:srgbClr val="008000"/>
                </a:solidFill>
              </a:rPr>
              <a:t> de </a:t>
            </a:r>
            <a:r>
              <a:rPr lang="en-US" dirty="0" err="1">
                <a:solidFill>
                  <a:srgbClr val="008000"/>
                </a:solidFill>
              </a:rPr>
              <a:t>tropiezo</a:t>
            </a:r>
            <a:endParaRPr lang="en-US" dirty="0">
              <a:solidFill>
                <a:srgbClr val="008000"/>
              </a:solidFill>
            </a:endParaRPr>
          </a:p>
          <a:p>
            <a:r>
              <a:rPr lang="en-US" dirty="0" err="1">
                <a:solidFill>
                  <a:srgbClr val="008000"/>
                </a:solidFill>
              </a:rPr>
              <a:t>Trabajaba</a:t>
            </a:r>
            <a:r>
              <a:rPr lang="en-US" dirty="0">
                <a:solidFill>
                  <a:srgbClr val="008000"/>
                </a:solidFill>
              </a:rPr>
              <a:t> </a:t>
            </a:r>
            <a:r>
              <a:rPr lang="en-US" dirty="0" err="1">
                <a:solidFill>
                  <a:srgbClr val="008000"/>
                </a:solidFill>
              </a:rPr>
              <a:t>en</a:t>
            </a:r>
            <a:r>
              <a:rPr lang="en-US" dirty="0">
                <a:solidFill>
                  <a:srgbClr val="008000"/>
                </a:solidFill>
              </a:rPr>
              <a:t> </a:t>
            </a:r>
            <a:r>
              <a:rPr lang="en-US" dirty="0" err="1">
                <a:solidFill>
                  <a:srgbClr val="008000"/>
                </a:solidFill>
              </a:rPr>
              <a:t>equipo</a:t>
            </a:r>
            <a:endParaRPr lang="en-US" dirty="0">
              <a:solidFill>
                <a:srgbClr val="008000"/>
              </a:solidFill>
            </a:endParaRPr>
          </a:p>
          <a:p>
            <a:r>
              <a:rPr lang="en-US" dirty="0" err="1">
                <a:solidFill>
                  <a:srgbClr val="008000"/>
                </a:solidFill>
              </a:rPr>
              <a:t>Capacitaba</a:t>
            </a:r>
            <a:r>
              <a:rPr lang="en-US" dirty="0">
                <a:solidFill>
                  <a:srgbClr val="008000"/>
                </a:solidFill>
              </a:rPr>
              <a:t> a </a:t>
            </a:r>
            <a:r>
              <a:rPr lang="en-US" dirty="0" err="1">
                <a:solidFill>
                  <a:srgbClr val="008000"/>
                </a:solidFill>
              </a:rPr>
              <a:t>otros</a:t>
            </a:r>
            <a:endParaRPr lang="en-US" dirty="0">
              <a:solidFill>
                <a:srgbClr val="008000"/>
              </a:solidFill>
            </a:endParaRPr>
          </a:p>
          <a:p>
            <a:r>
              <a:rPr lang="en-US" dirty="0" err="1">
                <a:solidFill>
                  <a:srgbClr val="008000"/>
                </a:solidFill>
              </a:rPr>
              <a:t>Daba</a:t>
            </a:r>
            <a:r>
              <a:rPr lang="en-US" dirty="0">
                <a:solidFill>
                  <a:srgbClr val="008000"/>
                </a:solidFill>
              </a:rPr>
              <a:t> </a:t>
            </a:r>
            <a:r>
              <a:rPr lang="en-US" dirty="0" err="1">
                <a:solidFill>
                  <a:srgbClr val="008000"/>
                </a:solidFill>
              </a:rPr>
              <a:t>seguimiento</a:t>
            </a:r>
            <a:r>
              <a:rPr lang="en-US" dirty="0">
                <a:solidFill>
                  <a:srgbClr val="008000"/>
                </a:solidFill>
              </a:rPr>
              <a:t> </a:t>
            </a:r>
          </a:p>
        </p:txBody>
      </p:sp>
    </p:spTree>
    <p:extLst>
      <p:ext uri="{BB962C8B-B14F-4D97-AF65-F5344CB8AC3E}">
        <p14:creationId xmlns:p14="http://schemas.microsoft.com/office/powerpoint/2010/main" val="52601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C7AF-D5F4-44ED-B517-B7DBE5DF245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039E96D-D527-4698-B443-87ED4074AB26}"/>
              </a:ext>
            </a:extLst>
          </p:cNvPr>
          <p:cNvSpPr>
            <a:spLocks noGrp="1"/>
          </p:cNvSpPr>
          <p:nvPr>
            <p:ph idx="1"/>
          </p:nvPr>
        </p:nvSpPr>
        <p:spPr>
          <a:xfrm>
            <a:off x="838200" y="3428999"/>
            <a:ext cx="10515600" cy="2747963"/>
          </a:xfrm>
        </p:spPr>
        <p:txBody>
          <a:bodyPr/>
          <a:lstStyle/>
          <a:p>
            <a:r>
              <a:rPr lang="es-419" dirty="0">
                <a:solidFill>
                  <a:srgbClr val="613318"/>
                </a:solidFill>
              </a:rPr>
              <a:t>Elija dos de las estrategias de Pablo, la que le haya llamado la atención.  “Yo elegí … porque…”</a:t>
            </a:r>
            <a:endParaRPr lang="en-US" dirty="0">
              <a:solidFill>
                <a:srgbClr val="613318"/>
              </a:solidFill>
            </a:endParaRPr>
          </a:p>
        </p:txBody>
      </p:sp>
      <p:sp>
        <p:nvSpPr>
          <p:cNvPr id="4" name="Rectangle 3">
            <a:extLst>
              <a:ext uri="{FF2B5EF4-FFF2-40B4-BE49-F238E27FC236}">
                <a16:creationId xmlns:a16="http://schemas.microsoft.com/office/drawing/2014/main" id="{16228EC0-C381-4665-8E33-64827112B9CB}"/>
              </a:ext>
            </a:extLst>
          </p:cNvPr>
          <p:cNvSpPr/>
          <p:nvPr/>
        </p:nvSpPr>
        <p:spPr>
          <a:xfrm rot="20730919">
            <a:off x="-305980" y="1163906"/>
            <a:ext cx="9672841" cy="1323439"/>
          </a:xfrm>
          <a:prstGeom prst="rect">
            <a:avLst/>
          </a:prstGeom>
          <a:noFill/>
        </p:spPr>
        <p:txBody>
          <a:bodyPr wrap="none" lIns="91440" tIns="45720" rIns="91440" bIns="45720">
            <a:spAutoFit/>
          </a:bodyPr>
          <a:lstStyle/>
          <a:p>
            <a:pPr algn="ctr"/>
            <a:r>
              <a:rPr lang="en-US" sz="8000" b="0" cap="none" spc="0" dirty="0">
                <a:ln w="0"/>
                <a:solidFill>
                  <a:srgbClr val="008000"/>
                </a:solidFill>
                <a:effectLst>
                  <a:outerShdw blurRad="38100" dist="19050" dir="2700000" algn="tl" rotWithShape="0">
                    <a:schemeClr val="dk1">
                      <a:alpha val="40000"/>
                    </a:schemeClr>
                  </a:outerShdw>
                </a:effectLst>
                <a:latin typeface="Berlin Sans FB" panose="020E0602020502020306" pitchFamily="34" charset="0"/>
              </a:rPr>
              <a:t>Para el Proyecto Final</a:t>
            </a:r>
          </a:p>
        </p:txBody>
      </p:sp>
    </p:spTree>
    <p:extLst>
      <p:ext uri="{BB962C8B-B14F-4D97-AF65-F5344CB8AC3E}">
        <p14:creationId xmlns:p14="http://schemas.microsoft.com/office/powerpoint/2010/main" val="2733882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483BA-6269-436C-82F7-70B2A684B581}"/>
              </a:ext>
            </a:extLst>
          </p:cNvPr>
          <p:cNvSpPr>
            <a:spLocks noGrp="1"/>
          </p:cNvSpPr>
          <p:nvPr>
            <p:ph type="title"/>
          </p:nvPr>
        </p:nvSpPr>
        <p:spPr/>
        <p:txBody>
          <a:bodyPr/>
          <a:lstStyle/>
          <a:p>
            <a:pPr algn="ctr"/>
            <a:r>
              <a:rPr lang="en-US" dirty="0" err="1">
                <a:solidFill>
                  <a:srgbClr val="613318"/>
                </a:solidFill>
              </a:rPr>
              <a:t>Últimas</a:t>
            </a:r>
            <a:r>
              <a:rPr lang="en-US" dirty="0">
                <a:solidFill>
                  <a:srgbClr val="613318"/>
                </a:solidFill>
              </a:rPr>
              <a:t> palabras de Pablo</a:t>
            </a:r>
          </a:p>
        </p:txBody>
      </p:sp>
      <p:sp>
        <p:nvSpPr>
          <p:cNvPr id="3" name="Content Placeholder 2">
            <a:extLst>
              <a:ext uri="{FF2B5EF4-FFF2-40B4-BE49-F238E27FC236}">
                <a16:creationId xmlns:a16="http://schemas.microsoft.com/office/drawing/2014/main" id="{756339B0-D63F-48F5-97BA-9761651BE67F}"/>
              </a:ext>
            </a:extLst>
          </p:cNvPr>
          <p:cNvSpPr>
            <a:spLocks noGrp="1"/>
          </p:cNvSpPr>
          <p:nvPr>
            <p:ph idx="1"/>
          </p:nvPr>
        </p:nvSpPr>
        <p:spPr/>
        <p:txBody>
          <a:bodyPr>
            <a:normAutofit fontScale="77500" lnSpcReduction="20000"/>
          </a:bodyPr>
          <a:lstStyle/>
          <a:p>
            <a:pPr marL="0" indent="0">
              <a:buNone/>
            </a:pPr>
            <a:r>
              <a:rPr lang="es-ES" dirty="0">
                <a:solidFill>
                  <a:srgbClr val="008000"/>
                </a:solidFill>
              </a:rPr>
              <a:t>“Yo estoy ya a punto de ser sacrificado, y el tiempo de mi partida está cercano.  He peleado la buena batalla, he acabado la carrera, he guardado la fe.  Por lo demás, me está reservada la corona de justicia, que en aquel día me dará el Señor, el juez justo, y no sólo a mí, sino también a todos los que aman su venida.” (2 Timoteo 4:6-8)</a:t>
            </a:r>
            <a:endParaRPr lang="en-US" dirty="0">
              <a:solidFill>
                <a:srgbClr val="008000"/>
              </a:solidFill>
            </a:endParaRPr>
          </a:p>
        </p:txBody>
      </p:sp>
    </p:spTree>
    <p:extLst>
      <p:ext uri="{BB962C8B-B14F-4D97-AF65-F5344CB8AC3E}">
        <p14:creationId xmlns:p14="http://schemas.microsoft.com/office/powerpoint/2010/main" val="3475458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using, holding, woman, knife&#10;&#10;Description automatically generated">
            <a:extLst>
              <a:ext uri="{FF2B5EF4-FFF2-40B4-BE49-F238E27FC236}">
                <a16:creationId xmlns:a16="http://schemas.microsoft.com/office/drawing/2014/main" id="{ED0E0BA2-0EA7-4946-B994-9F4EB9DEE2B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204" r="31560" b="-1"/>
          <a:stretch/>
        </p:blipFill>
        <p:spPr>
          <a:xfrm>
            <a:off x="5797543" y="10"/>
            <a:ext cx="6394152" cy="6857990"/>
          </a:xfrm>
          <a:prstGeom prst="rect">
            <a:avLst/>
          </a:prstGeom>
        </p:spPr>
      </p:pic>
      <p:pic>
        <p:nvPicPr>
          <p:cNvPr id="37" name="Picture 3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8977491D-588D-4AD4-BE8A-68AE15360608}"/>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dirty="0">
                <a:solidFill>
                  <a:srgbClr val="613318"/>
                </a:solidFill>
                <a:latin typeface="Berlin Sans FB" panose="020E0602020502020306" pitchFamily="34" charset="0"/>
                <a:ea typeface="BatangChe" panose="02030609000101010101" pitchFamily="49" charset="-127"/>
              </a:rPr>
              <a:t>La </a:t>
            </a:r>
            <a:r>
              <a:rPr lang="en-US" dirty="0" err="1">
                <a:solidFill>
                  <a:srgbClr val="613318"/>
                </a:solidFill>
                <a:latin typeface="Berlin Sans FB" panose="020E0602020502020306" pitchFamily="34" charset="0"/>
                <a:ea typeface="BatangChe" panose="02030609000101010101" pitchFamily="49" charset="-127"/>
              </a:rPr>
              <a:t>Tarea</a:t>
            </a:r>
            <a:endParaRPr lang="en-US" dirty="0">
              <a:solidFill>
                <a:srgbClr val="613318"/>
              </a:solidFill>
              <a:latin typeface="Berlin Sans FB" panose="020E0602020502020306" pitchFamily="34" charset="0"/>
              <a:ea typeface="BatangChe" panose="02030609000101010101" pitchFamily="49" charset="-127"/>
            </a:endParaRPr>
          </a:p>
        </p:txBody>
      </p:sp>
      <p:sp>
        <p:nvSpPr>
          <p:cNvPr id="34" name="Content Placeholder 33">
            <a:extLst>
              <a:ext uri="{FF2B5EF4-FFF2-40B4-BE49-F238E27FC236}">
                <a16:creationId xmlns:a16="http://schemas.microsoft.com/office/drawing/2014/main" id="{31D4893B-0321-4D4F-A897-F48B52F99498}"/>
              </a:ext>
            </a:extLst>
          </p:cNvPr>
          <p:cNvSpPr>
            <a:spLocks noGrp="1"/>
          </p:cNvSpPr>
          <p:nvPr>
            <p:ph sz="half" idx="2"/>
          </p:nvPr>
        </p:nvSpPr>
        <p:spPr>
          <a:xfrm>
            <a:off x="804997" y="2272143"/>
            <a:ext cx="4706803" cy="3788830"/>
          </a:xfrm>
        </p:spPr>
        <p:txBody>
          <a:bodyPr vert="horz" lIns="91440" tIns="45720" rIns="91440" bIns="45720" rtlCol="0" anchor="ctr">
            <a:normAutofit/>
          </a:bodyPr>
          <a:lstStyle/>
          <a:p>
            <a:r>
              <a:rPr lang="en-US" dirty="0" err="1">
                <a:solidFill>
                  <a:srgbClr val="008000"/>
                </a:solidFill>
              </a:rPr>
              <a:t>Llevar</a:t>
            </a:r>
            <a:r>
              <a:rPr lang="en-US" dirty="0">
                <a:solidFill>
                  <a:srgbClr val="008000"/>
                </a:solidFill>
              </a:rPr>
              <a:t> a </a:t>
            </a:r>
            <a:r>
              <a:rPr lang="en-US" dirty="0" err="1">
                <a:solidFill>
                  <a:srgbClr val="008000"/>
                </a:solidFill>
              </a:rPr>
              <a:t>cabo</a:t>
            </a:r>
            <a:r>
              <a:rPr lang="en-US" dirty="0">
                <a:solidFill>
                  <a:srgbClr val="008000"/>
                </a:solidFill>
              </a:rPr>
              <a:t> el Proyecto final</a:t>
            </a:r>
          </a:p>
          <a:p>
            <a:r>
              <a:rPr lang="en-US" dirty="0" err="1">
                <a:solidFill>
                  <a:srgbClr val="008000"/>
                </a:solidFill>
              </a:rPr>
              <a:t>Fecha</a:t>
            </a:r>
            <a:r>
              <a:rPr lang="en-US" dirty="0">
                <a:solidFill>
                  <a:srgbClr val="008000"/>
                </a:solidFill>
              </a:rPr>
              <a:t> </a:t>
            </a:r>
            <a:r>
              <a:rPr lang="en-US" dirty="0" err="1">
                <a:solidFill>
                  <a:srgbClr val="008000"/>
                </a:solidFill>
              </a:rPr>
              <a:t>límite</a:t>
            </a:r>
            <a:endParaRPr lang="en-US" dirty="0">
              <a:solidFill>
                <a:srgbClr val="008000"/>
              </a:solidFill>
            </a:endParaRPr>
          </a:p>
        </p:txBody>
      </p:sp>
    </p:spTree>
    <p:extLst>
      <p:ext uri="{BB962C8B-B14F-4D97-AF65-F5344CB8AC3E}">
        <p14:creationId xmlns:p14="http://schemas.microsoft.com/office/powerpoint/2010/main" val="2835775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sitting&#10;&#10;Description automatically generated">
            <a:extLst>
              <a:ext uri="{FF2B5EF4-FFF2-40B4-BE49-F238E27FC236}">
                <a16:creationId xmlns:a16="http://schemas.microsoft.com/office/drawing/2014/main" id="{931FAD07-2D2A-4895-B2A1-EED65FF97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35000"/>
            <a:ext cx="12192000" cy="8127999"/>
          </a:xfrm>
          <a:prstGeom prst="rect">
            <a:avLst/>
          </a:prstGeom>
        </p:spPr>
      </p:pic>
      <p:sp>
        <p:nvSpPr>
          <p:cNvPr id="3" name="Content Placeholder 2"/>
          <p:cNvSpPr>
            <a:spLocks noGrp="1"/>
          </p:cNvSpPr>
          <p:nvPr>
            <p:ph idx="1"/>
          </p:nvPr>
        </p:nvSpPr>
        <p:spPr>
          <a:xfrm>
            <a:off x="0" y="410065"/>
            <a:ext cx="3797448" cy="8579882"/>
          </a:xfrm>
        </p:spPr>
        <p:txBody>
          <a:bodyPr>
            <a:normAutofit/>
          </a:bodyPr>
          <a:lstStyle/>
          <a:p>
            <a:pPr marL="0" indent="0" algn="ctr">
              <a:buNone/>
            </a:pPr>
            <a:r>
              <a:rPr lang="es-EC" sz="8000" dirty="0">
                <a:solidFill>
                  <a:schemeClr val="bg1"/>
                </a:solidFill>
                <a:latin typeface="Berlin Sans FB Demi" panose="020E0802020502020306" pitchFamily="34" charset="0"/>
                <a:cs typeface="Arial" panose="020B0604020202020204" pitchFamily="34" charset="0"/>
              </a:rPr>
              <a:t>La Oración</a:t>
            </a:r>
          </a:p>
        </p:txBody>
      </p:sp>
    </p:spTree>
    <p:extLst>
      <p:ext uri="{BB962C8B-B14F-4D97-AF65-F5344CB8AC3E}">
        <p14:creationId xmlns:p14="http://schemas.microsoft.com/office/powerpoint/2010/main" val="4249854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4" descr="Texto&#10;&#10;Descripción generada automáticamente">
            <a:extLst>
              <a:ext uri="{FF2B5EF4-FFF2-40B4-BE49-F238E27FC236}">
                <a16:creationId xmlns:a16="http://schemas.microsoft.com/office/drawing/2014/main" id="{64E174A2-6E04-486F-BED5-9AFE6CFF7139}"/>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431225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descr="Logo&#10;&#10;Description automatically generated">
            <a:extLst>
              <a:ext uri="{FF2B5EF4-FFF2-40B4-BE49-F238E27FC236}">
                <a16:creationId xmlns:a16="http://schemas.microsoft.com/office/drawing/2014/main" id="{7D18065E-305C-4E69-A1B1-D36879DD24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0619" y="1174044"/>
            <a:ext cx="8190761" cy="4794867"/>
          </a:xfrm>
        </p:spPr>
      </p:pic>
    </p:spTree>
    <p:extLst>
      <p:ext uri="{BB962C8B-B14F-4D97-AF65-F5344CB8AC3E}">
        <p14:creationId xmlns:p14="http://schemas.microsoft.com/office/powerpoint/2010/main" val="368089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36" y="265451"/>
            <a:ext cx="10168128" cy="6673174"/>
          </a:xfrm>
          <a:prstGeom prst="rect">
            <a:avLst/>
          </a:prstGeom>
        </p:spPr>
      </p:pic>
    </p:spTree>
    <p:extLst>
      <p:ext uri="{BB962C8B-B14F-4D97-AF65-F5344CB8AC3E}">
        <p14:creationId xmlns:p14="http://schemas.microsoft.com/office/powerpoint/2010/main" val="122753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4712DA-7DEA-4696-A894-D53C5496E6A6}"/>
              </a:ext>
            </a:extLst>
          </p:cNvPr>
          <p:cNvSpPr txBox="1"/>
          <p:nvPr/>
        </p:nvSpPr>
        <p:spPr>
          <a:xfrm>
            <a:off x="687046" y="751344"/>
            <a:ext cx="10610608" cy="3600986"/>
          </a:xfrm>
          <a:prstGeom prst="rect">
            <a:avLst/>
          </a:prstGeom>
          <a:noFill/>
        </p:spPr>
        <p:txBody>
          <a:bodyPr wrap="square" rtlCol="0">
            <a:spAutoFit/>
          </a:bodyPr>
          <a:lstStyle/>
          <a:p>
            <a:pPr algn="ctr"/>
            <a:r>
              <a:rPr lang="en-US" sz="5700" dirty="0">
                <a:solidFill>
                  <a:srgbClr val="613318"/>
                </a:solidFill>
                <a:latin typeface="Berlin Sans FB Demi" panose="020E0802020502020306" pitchFamily="34" charset="0"/>
              </a:rPr>
              <a:t>La Biblia: </a:t>
            </a:r>
          </a:p>
          <a:p>
            <a:pPr algn="ctr"/>
            <a:r>
              <a:rPr lang="en-US" sz="5700" dirty="0">
                <a:solidFill>
                  <a:srgbClr val="613318"/>
                </a:solidFill>
                <a:latin typeface="Berlin Sans FB Demi" panose="020E0802020502020306" pitchFamily="34" charset="0"/>
              </a:rPr>
              <a:t>La </a:t>
            </a:r>
            <a:r>
              <a:rPr lang="en-US" sz="5700" dirty="0" err="1">
                <a:solidFill>
                  <a:srgbClr val="613318"/>
                </a:solidFill>
                <a:latin typeface="Berlin Sans FB Demi" panose="020E0802020502020306" pitchFamily="34" charset="0"/>
              </a:rPr>
              <a:t>Iglesia</a:t>
            </a:r>
            <a:r>
              <a:rPr lang="en-US" sz="5700" dirty="0">
                <a:solidFill>
                  <a:srgbClr val="613318"/>
                </a:solidFill>
                <a:latin typeface="Berlin Sans FB Demi" panose="020E0802020502020306" pitchFamily="34" charset="0"/>
              </a:rPr>
              <a:t> Cristiana</a:t>
            </a:r>
          </a:p>
          <a:p>
            <a:pPr algn="ctr"/>
            <a:endParaRPr lang="en-US" sz="5700" dirty="0">
              <a:solidFill>
                <a:srgbClr val="613318"/>
              </a:solidFill>
              <a:latin typeface="Berlin Sans FB Demi" panose="020E0802020502020306" pitchFamily="34" charset="0"/>
            </a:endParaRPr>
          </a:p>
          <a:p>
            <a:pPr algn="ctr"/>
            <a:endParaRPr lang="en-US" sz="5700" dirty="0">
              <a:solidFill>
                <a:srgbClr val="613318"/>
              </a:solidFill>
              <a:latin typeface="Berlin Sans FB Demi" panose="020E0802020502020306" pitchFamily="34" charset="0"/>
            </a:endParaRPr>
          </a:p>
        </p:txBody>
      </p:sp>
      <p:sp>
        <p:nvSpPr>
          <p:cNvPr id="3" name="TextBox 2">
            <a:extLst>
              <a:ext uri="{FF2B5EF4-FFF2-40B4-BE49-F238E27FC236}">
                <a16:creationId xmlns:a16="http://schemas.microsoft.com/office/drawing/2014/main" id="{97E62DCB-0BA8-45DE-B79D-9C5A4F2F4B2D}"/>
              </a:ext>
            </a:extLst>
          </p:cNvPr>
          <p:cNvSpPr txBox="1"/>
          <p:nvPr/>
        </p:nvSpPr>
        <p:spPr>
          <a:xfrm>
            <a:off x="1384255" y="2959768"/>
            <a:ext cx="9216189" cy="2723823"/>
          </a:xfrm>
          <a:prstGeom prst="rect">
            <a:avLst/>
          </a:prstGeom>
          <a:noFill/>
        </p:spPr>
        <p:txBody>
          <a:bodyPr wrap="square" rtlCol="0">
            <a:spAutoFit/>
          </a:bodyPr>
          <a:lstStyle/>
          <a:p>
            <a:pPr algn="ctr"/>
            <a:r>
              <a:rPr lang="en-US" sz="5700" dirty="0" err="1">
                <a:solidFill>
                  <a:srgbClr val="008000"/>
                </a:solidFill>
                <a:latin typeface="Berlin Sans FB" panose="020E0602020502020306" pitchFamily="34" charset="0"/>
              </a:rPr>
              <a:t>Lección</a:t>
            </a:r>
            <a:r>
              <a:rPr lang="en-US" sz="5700" dirty="0">
                <a:solidFill>
                  <a:srgbClr val="008000"/>
                </a:solidFill>
                <a:latin typeface="Berlin Sans FB" panose="020E0602020502020306" pitchFamily="34" charset="0"/>
              </a:rPr>
              <a:t> 8: </a:t>
            </a:r>
          </a:p>
          <a:p>
            <a:pPr algn="ctr"/>
            <a:r>
              <a:rPr lang="en-US" sz="5700" dirty="0">
                <a:solidFill>
                  <a:srgbClr val="008000"/>
                </a:solidFill>
                <a:latin typeface="Berlin Sans FB" panose="020E0602020502020306" pitchFamily="34" charset="0"/>
              </a:rPr>
              <a:t>Los </a:t>
            </a:r>
            <a:r>
              <a:rPr lang="en-US" sz="5700" dirty="0" err="1">
                <a:solidFill>
                  <a:srgbClr val="008000"/>
                </a:solidFill>
                <a:latin typeface="Berlin Sans FB" panose="020E0602020502020306" pitchFamily="34" charset="0"/>
              </a:rPr>
              <a:t>Últimos</a:t>
            </a:r>
            <a:r>
              <a:rPr lang="en-US" sz="5700" dirty="0">
                <a:solidFill>
                  <a:srgbClr val="008000"/>
                </a:solidFill>
                <a:latin typeface="Berlin Sans FB" panose="020E0602020502020306" pitchFamily="34" charset="0"/>
              </a:rPr>
              <a:t> </a:t>
            </a:r>
            <a:r>
              <a:rPr lang="en-US" sz="5700" dirty="0" err="1">
                <a:solidFill>
                  <a:srgbClr val="008000"/>
                </a:solidFill>
                <a:latin typeface="Berlin Sans FB" panose="020E0602020502020306" pitchFamily="34" charset="0"/>
              </a:rPr>
              <a:t>Días</a:t>
            </a:r>
            <a:r>
              <a:rPr lang="en-US" sz="5700" dirty="0">
                <a:solidFill>
                  <a:srgbClr val="008000"/>
                </a:solidFill>
                <a:latin typeface="Berlin Sans FB" panose="020E0602020502020306" pitchFamily="34" charset="0"/>
              </a:rPr>
              <a:t> de Pablo</a:t>
            </a:r>
          </a:p>
          <a:p>
            <a:pPr algn="ctr"/>
            <a:r>
              <a:rPr lang="es-419" sz="5700" dirty="0">
                <a:solidFill>
                  <a:srgbClr val="008000"/>
                </a:solidFill>
                <a:latin typeface="Berlin Sans FB" panose="020E0602020502020306" pitchFamily="34" charset="0"/>
              </a:rPr>
              <a:t>Hechos 28:16-31</a:t>
            </a:r>
          </a:p>
        </p:txBody>
      </p:sp>
    </p:spTree>
    <p:extLst>
      <p:ext uri="{BB962C8B-B14F-4D97-AF65-F5344CB8AC3E}">
        <p14:creationId xmlns:p14="http://schemas.microsoft.com/office/powerpoint/2010/main" val="391867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29CE-39D5-4C53-AC7E-15482176801A}"/>
              </a:ext>
            </a:extLst>
          </p:cNvPr>
          <p:cNvSpPr>
            <a:spLocks noGrp="1"/>
          </p:cNvSpPr>
          <p:nvPr>
            <p:ph type="title"/>
          </p:nvPr>
        </p:nvSpPr>
        <p:spPr/>
        <p:txBody>
          <a:bodyPr/>
          <a:lstStyle/>
          <a:p>
            <a:pPr algn="ctr"/>
            <a:r>
              <a:rPr lang="en-US" dirty="0" err="1">
                <a:solidFill>
                  <a:srgbClr val="613318"/>
                </a:solidFill>
              </a:rPr>
              <a:t>Oremos</a:t>
            </a:r>
            <a:endParaRPr lang="en-US" dirty="0">
              <a:solidFill>
                <a:srgbClr val="613318"/>
              </a:solidFill>
            </a:endParaRPr>
          </a:p>
        </p:txBody>
      </p:sp>
      <p:sp>
        <p:nvSpPr>
          <p:cNvPr id="3" name="Content Placeholder 2">
            <a:extLst>
              <a:ext uri="{FF2B5EF4-FFF2-40B4-BE49-F238E27FC236}">
                <a16:creationId xmlns:a16="http://schemas.microsoft.com/office/drawing/2014/main" id="{51944AE4-0ABD-4DC4-82A1-E82221553150}"/>
              </a:ext>
            </a:extLst>
          </p:cNvPr>
          <p:cNvSpPr>
            <a:spLocks noGrp="1"/>
          </p:cNvSpPr>
          <p:nvPr>
            <p:ph idx="1"/>
          </p:nvPr>
        </p:nvSpPr>
        <p:spPr/>
        <p:txBody>
          <a:bodyPr>
            <a:normAutofit fontScale="85000" lnSpcReduction="20000"/>
          </a:bodyPr>
          <a:lstStyle/>
          <a:p>
            <a:pPr marL="0" lvl="0" indent="0">
              <a:buNone/>
            </a:pPr>
            <a:r>
              <a:rPr lang="es-MX" dirty="0">
                <a:solidFill>
                  <a:srgbClr val="008000"/>
                </a:solidFill>
              </a:rPr>
              <a:t>Señor Dios, Padre celestial, Hijo, y Espíritu Santo, te doy gracias porque hiciste que el cielo fuera posible para los pecadores. Te pido que me sostengas en la fe hasta el último de mis días, para que también yo pueda tener la confianza que tuvo Pablo, y sepa que mi hogar es el cielo, contigo. Amén.</a:t>
            </a:r>
            <a:endParaRPr lang="en-US" dirty="0">
              <a:solidFill>
                <a:srgbClr val="008000"/>
              </a:solidFill>
            </a:endParaRPr>
          </a:p>
        </p:txBody>
      </p:sp>
    </p:spTree>
    <p:extLst>
      <p:ext uri="{BB962C8B-B14F-4D97-AF65-F5344CB8AC3E}">
        <p14:creationId xmlns:p14="http://schemas.microsoft.com/office/powerpoint/2010/main" val="255152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1645921"/>
            <a:ext cx="10515600" cy="2386583"/>
          </a:xfrm>
        </p:spPr>
        <p:txBody>
          <a:bodyPr>
            <a:noAutofit/>
          </a:bodyPr>
          <a:lstStyle/>
          <a:p>
            <a:pPr algn="ctr"/>
            <a:r>
              <a:rPr lang="es-EC" sz="8800" dirty="0">
                <a:solidFill>
                  <a:srgbClr val="008000"/>
                </a:solidFill>
                <a:latin typeface="Berlin Sans FB Demi" panose="020E0802020502020306" pitchFamily="34" charset="0"/>
                <a:cs typeface="Arial" panose="020B0604020202020204" pitchFamily="34" charset="0"/>
              </a:rPr>
              <a:t>Temas de apertura:</a:t>
            </a:r>
            <a:br>
              <a:rPr lang="es-EC" sz="8800" dirty="0">
                <a:solidFill>
                  <a:srgbClr val="008000"/>
                </a:solidFill>
                <a:latin typeface="Berlin Sans FB Demi" panose="020E08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(10 minutos)</a:t>
            </a:r>
            <a:br>
              <a:rPr lang="es-EC" sz="4800" dirty="0">
                <a:solidFill>
                  <a:srgbClr val="008000"/>
                </a:solidFill>
                <a:latin typeface="Berlin Sans FB" panose="020E0602020502020306" pitchFamily="34" charset="0"/>
                <a:cs typeface="Arial" panose="020B0604020202020204" pitchFamily="34" charset="0"/>
              </a:rPr>
            </a:br>
            <a:br>
              <a:rPr lang="es-EC" sz="4800" dirty="0">
                <a:solidFill>
                  <a:srgbClr val="008000"/>
                </a:solidFill>
                <a:latin typeface="Berlin Sans FB" panose="020E0602020502020306" pitchFamily="34" charset="0"/>
                <a:cs typeface="Arial" panose="020B0604020202020204" pitchFamily="34" charset="0"/>
              </a:rPr>
            </a:br>
            <a:r>
              <a:rPr lang="es-419" dirty="0">
                <a:solidFill>
                  <a:srgbClr val="613318"/>
                </a:solidFill>
              </a:rPr>
              <a:t>El Tercer Viaje Misionero de Pablo</a:t>
            </a:r>
            <a:br>
              <a:rPr lang="en-US" dirty="0"/>
            </a:br>
            <a:endParaRPr lang="en-US" sz="48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369433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37F4676-3DA3-47C9-873B-1A61F6679A60}"/>
              </a:ext>
            </a:extLst>
          </p:cNvPr>
          <p:cNvPicPr>
            <a:picLocks noGrp="1"/>
          </p:cNvPicPr>
          <p:nvPr>
            <p:ph idx="1"/>
          </p:nvPr>
        </p:nvPicPr>
        <p:blipFill rotWithShape="1">
          <a:blip r:embed="rId3" cstate="hqprint">
            <a:extLst>
              <a:ext uri="{28A0092B-C50C-407E-A947-70E740481C1C}">
                <a14:useLocalDpi xmlns:a14="http://schemas.microsoft.com/office/drawing/2010/main"/>
              </a:ext>
            </a:extLst>
          </a:blip>
          <a:srcRect t="9116" b="9949"/>
          <a:stretch/>
        </p:blipFill>
        <p:spPr bwMode="auto">
          <a:xfrm>
            <a:off x="20" y="10"/>
            <a:ext cx="12191980" cy="685799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32192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633446" y="640081"/>
            <a:ext cx="6274590" cy="3849244"/>
          </a:xfrm>
          <a:noFill/>
        </p:spPr>
        <p:txBody>
          <a:bodyPr vert="horz" lIns="91440" tIns="45720" rIns="91440" bIns="45720" rtlCol="0" anchor="b">
            <a:normAutofit/>
          </a:bodyPr>
          <a:lstStyle/>
          <a:p>
            <a:pPr algn="ctr"/>
            <a:r>
              <a:rPr lang="en-US" dirty="0" err="1">
                <a:solidFill>
                  <a:srgbClr val="613318"/>
                </a:solidFill>
              </a:rPr>
              <a:t>Considerar</a:t>
            </a:r>
            <a:r>
              <a:rPr lang="en-US" dirty="0">
                <a:solidFill>
                  <a:srgbClr val="613318"/>
                </a:solidFill>
              </a:rPr>
              <a:t> </a:t>
            </a:r>
            <a:br>
              <a:rPr lang="en-US" dirty="0">
                <a:solidFill>
                  <a:srgbClr val="613318"/>
                </a:solidFill>
              </a:rPr>
            </a:br>
            <a:r>
              <a:rPr lang="en-US" dirty="0" err="1">
                <a:solidFill>
                  <a:srgbClr val="613318"/>
                </a:solidFill>
              </a:rPr>
              <a:t>Hechos</a:t>
            </a:r>
            <a:r>
              <a:rPr lang="en-US" dirty="0">
                <a:solidFill>
                  <a:srgbClr val="613318"/>
                </a:solidFill>
              </a:rPr>
              <a:t> 28:16-31</a:t>
            </a:r>
          </a:p>
        </p:txBody>
      </p:sp>
      <p:pic>
        <p:nvPicPr>
          <p:cNvPr id="3" name="Picture 2">
            <a:extLst>
              <a:ext uri="{FF2B5EF4-FFF2-40B4-BE49-F238E27FC236}">
                <a16:creationId xmlns:a16="http://schemas.microsoft.com/office/drawing/2014/main" id="{E8ED7292-6ADE-4A00-8F0C-94F9350CB927}"/>
              </a:ext>
            </a:extLst>
          </p:cNvPr>
          <p:cNvPicPr>
            <a:picLocks noChangeAspect="1"/>
          </p:cNvPicPr>
          <p:nvPr/>
        </p:nvPicPr>
        <p:blipFill rotWithShape="1">
          <a:blip r:embed="rId2"/>
          <a:srcRect r="-2" b="1256"/>
          <a:stretch/>
        </p:blipFill>
        <p:spPr>
          <a:xfrm>
            <a:off x="7552944" y="10"/>
            <a:ext cx="4636008" cy="6857990"/>
          </a:xfrm>
          <a:prstGeom prst="rect">
            <a:avLst/>
          </a:prstGeom>
        </p:spPr>
      </p:pic>
    </p:spTree>
    <p:extLst>
      <p:ext uri="{BB962C8B-B14F-4D97-AF65-F5344CB8AC3E}">
        <p14:creationId xmlns:p14="http://schemas.microsoft.com/office/powerpoint/2010/main" val="188440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a:xfrm>
            <a:off x="838200" y="288759"/>
            <a:ext cx="10515600" cy="1816768"/>
          </a:xfrm>
        </p:spPr>
        <p:txBody>
          <a:bodyPr>
            <a:noAutofit/>
          </a:bodyPr>
          <a:lstStyle/>
          <a:p>
            <a:pPr algn="ctr"/>
            <a:r>
              <a:rPr lang="en-US" sz="4800" dirty="0" err="1">
                <a:solidFill>
                  <a:srgbClr val="613318"/>
                </a:solidFill>
              </a:rPr>
              <a:t>Considerar</a:t>
            </a:r>
            <a:r>
              <a:rPr lang="en-US" sz="4800" dirty="0">
                <a:solidFill>
                  <a:srgbClr val="613318"/>
                </a:solidFill>
              </a:rPr>
              <a:t> - </a:t>
            </a:r>
            <a:r>
              <a:rPr lang="en-US" sz="4800" dirty="0" err="1">
                <a:solidFill>
                  <a:srgbClr val="613318"/>
                </a:solidFill>
              </a:rPr>
              <a:t>Hechos</a:t>
            </a:r>
            <a:r>
              <a:rPr lang="en-US" sz="4800" dirty="0">
                <a:solidFill>
                  <a:srgbClr val="613318"/>
                </a:solidFill>
              </a:rPr>
              <a:t> 28:16-31</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225843"/>
            <a:ext cx="9805988" cy="3951120"/>
          </a:xfrm>
        </p:spPr>
        <p:txBody>
          <a:bodyPr>
            <a:noAutofit/>
          </a:bodyPr>
          <a:lstStyle/>
          <a:p>
            <a:pPr marL="514350" indent="-514350">
              <a:buAutoNum type="arabicPeriod"/>
            </a:pPr>
            <a:r>
              <a:rPr lang="en-US" dirty="0">
                <a:solidFill>
                  <a:srgbClr val="008000"/>
                </a:solidFill>
              </a:rPr>
              <a:t>¿</a:t>
            </a:r>
            <a:r>
              <a:rPr lang="en-US" u="sng" dirty="0" err="1">
                <a:solidFill>
                  <a:srgbClr val="008000"/>
                </a:solidFill>
              </a:rPr>
              <a:t>Quiénes</a:t>
            </a:r>
            <a:r>
              <a:rPr lang="en-US" dirty="0">
                <a:solidFill>
                  <a:srgbClr val="008000"/>
                </a:solidFill>
              </a:rPr>
              <a:t> son los </a:t>
            </a:r>
            <a:r>
              <a:rPr lang="en-US" dirty="0" err="1">
                <a:solidFill>
                  <a:srgbClr val="008000"/>
                </a:solidFill>
              </a:rPr>
              <a:t>personajes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948558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2" ma:contentTypeDescription="Create a new document." ma:contentTypeScope="" ma:versionID="3b386052cdcae805b5e9dbb63766ea1c">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9e3e1bc91848d3cbc5e7c196aa929577"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Props1.xml><?xml version="1.0" encoding="utf-8"?>
<ds:datastoreItem xmlns:ds="http://schemas.openxmlformats.org/officeDocument/2006/customXml" ds:itemID="{8D9FFE3C-6B2C-4740-AD1C-5292DF88A739}">
  <ds:schemaRefs>
    <ds:schemaRef ds:uri="http://schemas.microsoft.com/sharepoint/v3/contenttype/forms"/>
  </ds:schemaRefs>
</ds:datastoreItem>
</file>

<file path=customXml/itemProps2.xml><?xml version="1.0" encoding="utf-8"?>
<ds:datastoreItem xmlns:ds="http://schemas.openxmlformats.org/officeDocument/2006/customXml" ds:itemID="{9A74D814-EF16-4881-BCF8-65A6BB5CDD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606F4B-D040-4484-9CD0-35342662AC91}">
  <ds:schemaRefs>
    <ds:schemaRef ds:uri="http://schemas.microsoft.com/office/2006/metadata/properties"/>
    <ds:schemaRef ds:uri="http://schemas.microsoft.com/office/infopath/2007/PartnerControls"/>
    <ds:schemaRef ds:uri="d9dd568f-92e7-4aa1-8e50-87aa9ffea924"/>
  </ds:schemaRefs>
</ds:datastoreItem>
</file>

<file path=docProps/app.xml><?xml version="1.0" encoding="utf-8"?>
<Properties xmlns="http://schemas.openxmlformats.org/officeDocument/2006/extended-properties" xmlns:vt="http://schemas.openxmlformats.org/officeDocument/2006/docPropsVTypes">
  <TotalTime>114</TotalTime>
  <Words>1626</Words>
  <Application>Microsoft Office PowerPoint</Application>
  <PresentationFormat>Panorámica</PresentationFormat>
  <Paragraphs>140</Paragraphs>
  <Slides>30</Slides>
  <Notes>25</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Office Theme</vt:lpstr>
      <vt:lpstr>Presentación de PowerPoint</vt:lpstr>
      <vt:lpstr>Presentación de PowerPoint</vt:lpstr>
      <vt:lpstr>Presentación de PowerPoint</vt:lpstr>
      <vt:lpstr>Presentación de PowerPoint</vt:lpstr>
      <vt:lpstr>Oremos</vt:lpstr>
      <vt:lpstr>Temas de apertura: (10 minutos)  El Tercer Viaje Misionero de Pablo </vt:lpstr>
      <vt:lpstr>Presentación de PowerPoint</vt:lpstr>
      <vt:lpstr>Considerar  Hechos 28:16-31</vt:lpstr>
      <vt:lpstr>Considerar - Hechos 28:16-31</vt:lpstr>
      <vt:lpstr>Considerar - Hechos 28:16-31</vt:lpstr>
      <vt:lpstr>Considerar - Hechos 28:16-31</vt:lpstr>
      <vt:lpstr>Considerar - Hechos 28:16-31</vt:lpstr>
      <vt:lpstr>Considerar - Hechos 28:16-31</vt:lpstr>
      <vt:lpstr>Considerar - Hechos 28:16-31</vt:lpstr>
      <vt:lpstr>Considerar - Hechos 28:16-31</vt:lpstr>
      <vt:lpstr>CONSOLIDAR  Hechos 28:16-31</vt:lpstr>
      <vt:lpstr>Consolidar- Hechos 28:16-31</vt:lpstr>
      <vt:lpstr>Consolidar- Hechos 28:16-31</vt:lpstr>
      <vt:lpstr>Consolidar- Hechos 28:16-31</vt:lpstr>
      <vt:lpstr>Consolidar- Hechos 28:16-31</vt:lpstr>
      <vt:lpstr>Consolidar- Hechos 28:16-31,  2 Timoteo 1:3-7, 2:8-9, 4:6-18</vt:lpstr>
      <vt:lpstr>Pablo y su Legado Misionero</vt:lpstr>
      <vt:lpstr>La estrategia misionera de Pablo</vt:lpstr>
      <vt:lpstr>La estrategia misionera de Pablo</vt:lpstr>
      <vt:lpstr>Presentación de PowerPoint</vt:lpstr>
      <vt:lpstr>Últimas palabras de Pablo</vt:lpstr>
      <vt:lpstr>La Tarea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Joel Sutton</cp:lastModifiedBy>
  <cp:revision>11</cp:revision>
  <dcterms:created xsi:type="dcterms:W3CDTF">2020-03-30T17:11:30Z</dcterms:created>
  <dcterms:modified xsi:type="dcterms:W3CDTF">2021-10-03T14:07:12Z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