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6858000" cx="12192000"/>
  <p:notesSz cx="6858000" cy="9144000"/>
  <p:embeddedFontLst>
    <p:embeddedFont>
      <p:font typeface="Overlock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3" roundtripDataSignature="AMtx7mjY4qDWZ3/Xv6dFeo2PZzvIrq2r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verlock-bold.fntdata"/><Relationship Id="rId20" Type="http://schemas.openxmlformats.org/officeDocument/2006/relationships/slide" Target="slides/slide16.xml"/><Relationship Id="rId42" Type="http://schemas.openxmlformats.org/officeDocument/2006/relationships/font" Target="fonts/Overlock-boldItalic.fntdata"/><Relationship Id="rId41" Type="http://schemas.openxmlformats.org/officeDocument/2006/relationships/font" Target="fonts/Overlock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customschemas.google.com/relationships/presentationmetadata" Target="meta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Overlock-regular.fntdata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pload.wikimedia.org/wikipedia/commons/5/5c/The-Decapolis-map-es.svg" TargetMode="External"/><Relationship Id="rId3" Type="http://schemas.openxmlformats.org/officeDocument/2006/relationships/hyperlink" Target="https://upload.wikimedia.org/wikipedia/commons/5/5c/The-Decapolis-map-es.svg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lickr.com/photos/9593856@N04/7665401280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pload.wikimedia.org/wikipedia/commons/e/ee/Answered_Prayer_(165923671).jpe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xhere.com/en/photo/1448915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el Cordero de Dios</a:t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Natanael, un contacto de Felipe</a:t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madre de Jesús (María)</a:t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que servían</a:t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catador</a:t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novio</a:t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invitados a la boda</a:t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discípulos</a:t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 hermanos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vino</a:t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Seis tinajas de piedra para agua</a:t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agua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Caná de Galilea (cerca de Nazaret).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https://upload.wikimedia.org/wikipedia/commons/5/5c/The-Decapolis-map-es.svg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a.	Poco después del bautismo y las tentaciones de Jesús.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b.	La boda: “Al tercer día…”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Se acabó el vino en la fiesta.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Deje que cuenten la historia.  Solo hay que guiarlos cuando se desvíen, se confunden, o pasan por alto algo de importancia.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Jesús hace un milagro y provee vino para la boda. </a:t>
            </a:r>
            <a:endParaRPr/>
          </a:p>
        </p:txBody>
      </p:sp>
      <p:sp>
        <p:nvSpPr>
          <p:cNvPr id="199" name="Google Shape;19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	Jesús muestra su poder al hacer su primer milagro.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 veces yo quiero resolver las cosas en vez de acudir en oración primero a Jesús 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	Veo que Jesús utiliza su poder en amor para servir a otros y para fortalecer la fe de sus seguidores. </a:t>
            </a:r>
            <a:endParaRPr/>
          </a:p>
        </p:txBody>
      </p:sp>
      <p:sp>
        <p:nvSpPr>
          <p:cNvPr id="229" name="Google Shape;22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Ampararme en él en tiempos de necesidad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personas que no saben a quien acudir en sus problemas.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	Hermano de Santiago, hijo de Zebedeo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	Habla de sí mismo como de aquel “a quien Jesús amaba”. Fue uno de los tres más allegados a Jesús.  Desde la cruz, Jesús le encargó velar por su mamá María.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	No fue ejecutado como los otros, pero sí pasó tiempo como exiliado en la isla de Patmos, donde Jesús le reveló el mensaje que es el libro de “Apocalipsis.”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	Escribió también las tres cartas breves de Juan y el libro de Apocalipsis. </a:t>
            </a:r>
            <a:endParaRPr/>
          </a:p>
        </p:txBody>
      </p:sp>
      <p:sp>
        <p:nvSpPr>
          <p:cNvPr id="256" name="Google Shape;25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3" marL="1600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Contiene mucho material que no se encuentra en Mateo, Marcos y Lucas. Tal vez se debe a que Juan fue escrito después de los otros tres.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4" marL="2057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resurrección de Lázaro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4" marL="2057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plática con Nicodemo (Juan 3)</a:t>
            </a:r>
            <a:endParaRPr/>
          </a:p>
          <a:p>
            <a:pPr indent="-228600" lvl="4" marL="2057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Cuando Jesús les lavó los pies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1600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 enfoca mucho en mostrarnos que Jesucristo es Dios. (“Yo soy…”)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4" marL="2057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pan de vida,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4" marL="2057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luz del mundo,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4" marL="2057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puerta,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4" marL="2057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buen pastor,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4" marL="2057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resurrección y la vida,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4" marL="2057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camino, la verdad y la vida,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4" marL="2057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lpha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vid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1600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Muchos diálogos largos (Juan 3); Juan 13-17 en el jueves santo: su despedida extendida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1600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Temas clave: vida, luz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1600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Vocabulario sencillo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https://www.flickr.com/photos/9593856@N04/7665401280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A la entrada del Monasterio de Montserrat puedes apreciar este grupo de figuras recordando a Jesús y sus doce apóstoles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 muchas leyendas acerca de ellos.  Pero lo primordial es que fueron testigos presenciales del ministerio, la muerte, y la resurrección de Jesucristo.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sp>
        <p:nvSpPr>
          <p:cNvPr id="270" name="Google Shape;270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Simón Pedro- el más eminente de los doce, el primero en hablar, batallaba con la arrogancia, pero llegó a ser un gran líder en la iglesia primitiva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Andrés- hermano de Pedro, pescador, discípulo de Juan el Bautista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Santiago (o Jacobo), hijo de Zebedeo y Salomé, hermano de Juan, pescador, de los más apegados a Jesús; Fue el primero de los doce en ser mártir (Hechos 12:1-2)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Juan- (ya hablamos de él)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Felipe- era de Betsaida, llevó a Natanael a Jesús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Bartolomé Natanael- el verdadero Israelita en quien no hay engaño, de Caná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Tomás- el que dudó, y luego dio testimonio de la resurrección: “Señor mío y Dios mío”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Mateo- el cobrador de impuestos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Santiago o Jacobo, hijo de Alfeo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Tadeo Judas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Simón el zelote-  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zelotes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eran unos judíos radicales.  Pero no tenemos más información acerca de él.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Judas Iscariote- el tesorero y traidor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https://pxhere.com/en/photo/847459</a:t>
            </a:r>
            <a:endParaRPr/>
          </a:p>
        </p:txBody>
      </p:sp>
      <p:sp>
        <p:nvSpPr>
          <p:cNvPr id="288" name="Google Shape;288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https://upload.wikimedia.org/wikipedia/commons/e/ee/Answered_Prayer_%28165923671%29.jpeg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clausura- Ex corde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Saludos, bienvenidos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https://pxhere.com/en/photo/1448915</a:t>
            </a:r>
            <a:endParaRPr/>
          </a:p>
        </p:txBody>
      </p:sp>
      <p:sp>
        <p:nvSpPr>
          <p:cNvPr id="104" name="Google Shape;10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Academia Cristo brinda capacitación para cumplir la Gran Comisión de Jesucristo  (Vayan y hagan discípulos de todas las naciones), ayudándoles a crecer en la palabra para llevar la Palabra a otros.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Nos dedicamos a ayudarles en conocer y entender las Escrituras, porque allí el Espíritu nos muestra el pecado, y allí conocemos la gracia de Jesucristo.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Y luego, ese conocimiento del amor de Cristo no se puede quedar con nosotros.  Jesucristo nos llama a llevar la palabra a otros.  </a:t>
            </a:r>
            <a:endParaRPr/>
          </a:p>
        </p:txBody>
      </p:sp>
      <p:sp>
        <p:nvSpPr>
          <p:cNvPr id="305" name="Google Shape;305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Algunos nos han comentado: 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Deseo juntar un grupo de personas para compartir lo aprendido y para estudiar la palabra donde vivo.  ¿Pueden orientarme? 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Claro que sí.  Nuestros profesores los pueden orientar o dirigirlos a uno de nuestros asesores quienes les ayudarán en formar un Grupo Sembrador.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1" lang="en-US" sz="1800" u="sng">
                <a:latin typeface="Calibri"/>
                <a:ea typeface="Calibri"/>
                <a:cs typeface="Calibri"/>
                <a:sym typeface="Calibri"/>
              </a:rPr>
              <a:t>Un grupo sembrador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existe para crecer juntos en las Buenas Nuevas de Jesucristo.  Estudiamos la Palabra, oramos, nos amamos el uno al otro, y alabamos al Señor.  El Grupo Sembrador es el primer paso de plantar una iglesia.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En algunos casos se puede hacer una consulta presencial con uno de nuestros asesores, sin costo alguno.  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b="1" lang="en-US" sz="1100">
                <a:latin typeface="Calibri"/>
                <a:ea typeface="Calibri"/>
                <a:cs typeface="Calibri"/>
                <a:sym typeface="Calibri"/>
              </a:rPr>
              <a:t>Si le interesa plantar un Grupo Sembrador, hágaselo saber a su Profesor o cualquier de nuestros asesores.  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C7837"/>
              </a:buClr>
              <a:buSzPts val="1100"/>
              <a:buFont typeface="Courier New"/>
              <a:buChar char="o"/>
            </a:pPr>
            <a:r>
              <a:rPr b="0" i="0" lang="en-US" sz="11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Somos de Cristo.  Y los cristianos se juntan.  </a:t>
            </a:r>
            <a:r>
              <a:rPr b="0" i="1" lang="en-US" sz="11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&gt;&gt;No dejemos de congregarnos, como es la costumbre de algunos, sino animémonos unos a otros; y con más razón ahora que vemos que aquel día se acerca.&lt;&lt; </a:t>
            </a:r>
            <a:r>
              <a:rPr b="0" i="0" lang="en-US" sz="11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(Hebreos 10:25)</a:t>
            </a:r>
            <a:endParaRPr sz="110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215900" lvl="1" marL="7429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  <a:p>
            <a:pPr indent="-215900" lvl="1" marL="7429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Deseo unirme a ustedes.  ¿Cómo se hace?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Hable con su Profesor.   Los puede orientar en cómo empezar el proceso para establecer Unidad Doctrinal.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Para nosotros es importante que prediquemos el mismo mensaje, y que tengamos las mismas creencias.  Así podemos colaborar y apoyarnos mejor, así como dice el Apóstol Pablo: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1" lang="en-US" sz="1800">
                <a:latin typeface="Calibri"/>
                <a:ea typeface="Calibri"/>
                <a:cs typeface="Calibri"/>
                <a:sym typeface="Calibri"/>
              </a:rPr>
              <a:t>&gt;&gt;Hermanos, les ruego por el nombre de nuestro Señor Jesucristo, que se pongan de acuerdo y que no haya divisiones entre ustedes, sino que estén perfectamente unidos en un mismo sentir y en un mismo parecer.&lt;&lt;  (1 Corintios 1:10)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/>
              <a:t>Nota para los profesores:  Si alguien menciona especificamente el deseo de unirse en acuerdo doctrinal o de formar un grupo sembrador, se le pide hacer dos cosas: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1) Avisar de inmediato al director estudiantil (Andrew Johnston), director académico (Joel Sutton) o cualquier de nuestros misioneros o representantes de Academia Cristo.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2) Notarlo en el informe al final de la clase.  </a:t>
            </a:r>
            <a:endParaRPr/>
          </a:p>
        </p:txBody>
      </p:sp>
      <p:sp>
        <p:nvSpPr>
          <p:cNvPr id="321" name="Google Shape;321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Despedidas</a:t>
            </a:r>
            <a:endParaRPr/>
          </a:p>
        </p:txBody>
      </p:sp>
      <p:sp>
        <p:nvSpPr>
          <p:cNvPr id="329" name="Google Shape;329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Haz seguro que se está grabando la clase (si se aplica).  </a:t>
            </a:r>
            <a:endParaRPr/>
          </a:p>
        </p:txBody>
      </p:sp>
      <p:sp>
        <p:nvSpPr>
          <p:cNvPr id="110" name="Google Shape;11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Saludos</a:t>
            </a:r>
            <a:endParaRPr/>
          </a:p>
        </p:txBody>
      </p:sp>
      <p:sp>
        <p:nvSpPr>
          <p:cNvPr id="116" name="Google Shape;11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&lt;Deja que lo platiquen un rato, después el profesor comparte lo siguiente.&gt;</a:t>
            </a:r>
            <a:endParaRPr/>
          </a:p>
        </p:txBody>
      </p:sp>
      <p:sp>
        <p:nvSpPr>
          <p:cNvPr id="129" name="Google Shape;12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i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Pues, ya sabemos que son de Nazaret, los dos de la familia de David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i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Creyeron y obedecieron los dos cuando los ángeles les hablaron. 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i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Fueron testigos de unos eventos clave: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1600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rabicPeriod"/>
            </a:pPr>
            <a:r>
              <a:rPr i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anuncio del nacimiento, la visita de los pastores, y luego de los sabios, le pusieron el nombre Jesús cuando fue circuncidado a los ocho días de su nacimiento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1600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rabicPeriod"/>
            </a:pPr>
            <a:r>
              <a:rPr i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Después de la visita de los pastores nos dice Lucas, “María guardaba todo esto en su corazón, y meditaba acerca de ello.”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1600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arabicPeriod"/>
            </a:pPr>
            <a:r>
              <a:rPr i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los 40 días presentaron a Jesús en el templo.  Ofrecieron un par de tórtolas en sacrificio por su hijo primogénito, conforme a la ley del Antiguo Testamento.  Y un tal Simeón testificó, “«Tu hijo ha venido para que muchos en Israel caigan o se levanten. Será una señal que muchos rechazarán</a:t>
            </a:r>
            <a:r>
              <a:rPr b="1" baseline="30000" i="1" lang="en-U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i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 que pondrá de manifiesto el pensamiento de muchos corazones, aunque a ti te traspasará el alma como una espada.»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i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Vivieron en Belén, Egipto, y luego se establecieron en Nazaret de Galilea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i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Eran fieles en observar la Pascua anualmente.  Llevaron a Jesús cuando él ya cumplió 12 años (Lucas 2:41-52).  No comprendieron todo. 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i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José se dedicaba a la carpintería (Mateo 13:55).  Y hasta le llamaron a Jesús “carpintero” también.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i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 muy probable que tenían otros hijos, Jacobo, José, Simón, Judas, y unas hijas que se mencionan en la Biblia, pero no tenemos sus nombres (Mateo 13:54-56). 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i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Después de la visita al templo, cuando Jesús tenía 12 años, ya no aparece José.  Se menciona, pero no está presente en ninguna historia. 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i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María presenció el primer milagro de Jesús en Caná (la lección de hoy).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i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María estuvo presente en la crucifixión.  Jesús se la encomendó a Juan, el discípulo amado para que la cuidara.  ¿Ya se habrá muerto José? 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AutoNum type="romanLcPeriod"/>
            </a:pPr>
            <a:r>
              <a:rPr i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 Hechos 1:14, después de la ascensión de Jesús (pero antes del día de Pentecostés), dice “Todos éstos [los once] perseveraban unánimes en oración y ruego, con las mujeres, y con María la madre de Jesús, y con sus hermanos.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71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>
                <a:latin typeface="Overlock"/>
                <a:ea typeface="Overlock"/>
                <a:cs typeface="Overlock"/>
                <a:sym typeface="Overlock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>
                <a:latin typeface="Overlock"/>
                <a:ea typeface="Overlock"/>
                <a:cs typeface="Overlock"/>
                <a:sym typeface="Overlock"/>
              </a:defRPr>
            </a:lvl2pPr>
            <a:lvl3pPr indent="-508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>
                <a:latin typeface="Overlock"/>
                <a:ea typeface="Overlock"/>
                <a:cs typeface="Overlock"/>
                <a:sym typeface="Overlock"/>
              </a:defRPr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27" name="Google Shape;2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32" name="Google Shape;3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verlock"/>
              <a:buNone/>
              <a:defRPr b="0" i="0" sz="5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t/>
            </a:r>
            <a:endParaRPr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Considerar- Juan 2:1-12</a:t>
            </a:r>
            <a:endParaRPr/>
          </a:p>
        </p:txBody>
      </p:sp>
      <p:sp>
        <p:nvSpPr>
          <p:cNvPr id="154" name="Google Shape;154;p10"/>
          <p:cNvSpPr txBox="1"/>
          <p:nvPr>
            <p:ph idx="1" type="body"/>
          </p:nvPr>
        </p:nvSpPr>
        <p:spPr>
          <a:xfrm>
            <a:off x="838200" y="1690688"/>
            <a:ext cx="980598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AutoNum type="arabicPeriod"/>
            </a:pPr>
            <a:r>
              <a:rPr lang="en-US" sz="4800">
                <a:solidFill>
                  <a:srgbClr val="613318"/>
                </a:solidFill>
              </a:rPr>
              <a:t>¿</a:t>
            </a:r>
            <a:r>
              <a:rPr lang="en-US" sz="4800" u="sng">
                <a:solidFill>
                  <a:srgbClr val="613318"/>
                </a:solidFill>
              </a:rPr>
              <a:t>Quiénes</a:t>
            </a:r>
            <a:r>
              <a:rPr lang="en-US" sz="4800">
                <a:solidFill>
                  <a:srgbClr val="613318"/>
                </a:solidFill>
              </a:rPr>
              <a:t> son los personajes de esta historia?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Considerar- Juan 2:1-12</a:t>
            </a:r>
            <a:endParaRPr sz="5400"/>
          </a:p>
        </p:txBody>
      </p:sp>
      <p:sp>
        <p:nvSpPr>
          <p:cNvPr id="161" name="Google Shape;161;p11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None/>
            </a:pPr>
            <a:r>
              <a:rPr lang="en-US" sz="4800">
                <a:solidFill>
                  <a:srgbClr val="613318"/>
                </a:solidFill>
              </a:rPr>
              <a:t>2. ¿</a:t>
            </a:r>
            <a:r>
              <a:rPr lang="en-US" sz="4800" u="sng">
                <a:solidFill>
                  <a:srgbClr val="613318"/>
                </a:solidFill>
              </a:rPr>
              <a:t>Cuáles</a:t>
            </a:r>
            <a:r>
              <a:rPr lang="en-US" sz="4800">
                <a:solidFill>
                  <a:srgbClr val="613318"/>
                </a:solidFill>
              </a:rPr>
              <a:t> son los </a:t>
            </a:r>
            <a:r>
              <a:rPr lang="en-US" sz="4800" u="sng">
                <a:solidFill>
                  <a:srgbClr val="613318"/>
                </a:solidFill>
              </a:rPr>
              <a:t>objetos</a:t>
            </a:r>
            <a:r>
              <a:rPr lang="en-US" sz="4800">
                <a:solidFill>
                  <a:srgbClr val="613318"/>
                </a:solidFill>
              </a:rPr>
              <a:t> de esta historia?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>
            <p:ph type="title"/>
          </p:nvPr>
        </p:nvSpPr>
        <p:spPr>
          <a:xfrm>
            <a:off x="838200" y="365125"/>
            <a:ext cx="5628228" cy="192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>
                <a:solidFill>
                  <a:srgbClr val="613318"/>
                </a:solidFill>
              </a:rPr>
              <a:t>Considerar- Juan 2:1-12</a:t>
            </a:r>
            <a:endParaRPr/>
          </a:p>
        </p:txBody>
      </p:sp>
      <p:sp>
        <p:nvSpPr>
          <p:cNvPr id="168" name="Google Shape;168;p12"/>
          <p:cNvSpPr txBox="1"/>
          <p:nvPr>
            <p:ph idx="1" type="body"/>
          </p:nvPr>
        </p:nvSpPr>
        <p:spPr>
          <a:xfrm>
            <a:off x="838200" y="2538248"/>
            <a:ext cx="6666186" cy="3638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None/>
            </a:pPr>
            <a:r>
              <a:rPr lang="en-US" sz="4800">
                <a:solidFill>
                  <a:srgbClr val="613318"/>
                </a:solidFill>
              </a:rPr>
              <a:t>3. ¿</a:t>
            </a:r>
            <a:r>
              <a:rPr lang="en-US" sz="4800" u="sng">
                <a:solidFill>
                  <a:srgbClr val="613318"/>
                </a:solidFill>
              </a:rPr>
              <a:t>Dónde</a:t>
            </a:r>
            <a:r>
              <a:rPr lang="en-US" sz="4800">
                <a:solidFill>
                  <a:srgbClr val="613318"/>
                </a:solidFill>
              </a:rPr>
              <a:t> ocurrió esta historia? </a:t>
            </a:r>
            <a:endParaRPr/>
          </a:p>
        </p:txBody>
      </p:sp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3069" y="25940"/>
            <a:ext cx="56282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2"/>
          <p:cNvSpPr txBox="1"/>
          <p:nvPr/>
        </p:nvSpPr>
        <p:spPr>
          <a:xfrm>
            <a:off x="9441410" y="2052297"/>
            <a:ext cx="6906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Caná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1045" y="2319186"/>
            <a:ext cx="131394" cy="10244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2"/>
          <p:cNvSpPr txBox="1"/>
          <p:nvPr/>
        </p:nvSpPr>
        <p:spPr>
          <a:xfrm>
            <a:off x="9666514" y="3454940"/>
            <a:ext cx="8360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R.Jordán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68097" y="4708005"/>
            <a:ext cx="27432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46406" y="2958331"/>
            <a:ext cx="1349277" cy="496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>
                <a:solidFill>
                  <a:srgbClr val="613318"/>
                </a:solidFill>
              </a:rPr>
              <a:t>Considerar- Juan 2:1-12</a:t>
            </a:r>
            <a:endParaRPr/>
          </a:p>
        </p:txBody>
      </p:sp>
      <p:sp>
        <p:nvSpPr>
          <p:cNvPr id="181" name="Google Shape;181;p13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None/>
            </a:pPr>
            <a:r>
              <a:rPr lang="en-US" sz="4800">
                <a:solidFill>
                  <a:srgbClr val="613318"/>
                </a:solidFill>
              </a:rPr>
              <a:t>4. ¿</a:t>
            </a:r>
            <a:r>
              <a:rPr lang="en-US" sz="4800" u="sng">
                <a:solidFill>
                  <a:srgbClr val="613318"/>
                </a:solidFill>
              </a:rPr>
              <a:t>Cuándo</a:t>
            </a:r>
            <a:r>
              <a:rPr lang="en-US" sz="4800">
                <a:solidFill>
                  <a:srgbClr val="613318"/>
                </a:solidFill>
              </a:rPr>
              <a:t> ocurrió esta historia?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Considerar- Juan 2:1-12</a:t>
            </a:r>
            <a:endParaRPr sz="5400"/>
          </a:p>
        </p:txBody>
      </p:sp>
      <p:sp>
        <p:nvSpPr>
          <p:cNvPr id="188" name="Google Shape;188;p14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None/>
            </a:pPr>
            <a:r>
              <a:rPr lang="en-US" sz="4800">
                <a:solidFill>
                  <a:srgbClr val="613318"/>
                </a:solidFill>
              </a:rPr>
              <a:t>5. ¿</a:t>
            </a:r>
            <a:r>
              <a:rPr lang="en-US" sz="4800" u="sng">
                <a:solidFill>
                  <a:srgbClr val="613318"/>
                </a:solidFill>
              </a:rPr>
              <a:t>Cuál</a:t>
            </a:r>
            <a:r>
              <a:rPr lang="en-US" sz="4800">
                <a:solidFill>
                  <a:srgbClr val="613318"/>
                </a:solidFill>
              </a:rPr>
              <a:t> es el problema?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Considerar- Juan 2:1-12</a:t>
            </a:r>
            <a:endParaRPr sz="5400"/>
          </a:p>
        </p:txBody>
      </p:sp>
      <p:sp>
        <p:nvSpPr>
          <p:cNvPr id="195" name="Google Shape;195;p15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7200"/>
              <a:buNone/>
            </a:pPr>
            <a:r>
              <a:rPr lang="en-US" sz="7200">
                <a:solidFill>
                  <a:srgbClr val="613318"/>
                </a:solidFill>
              </a:rPr>
              <a:t>6. ¿</a:t>
            </a:r>
            <a:r>
              <a:rPr lang="en-US" sz="7200" u="sng">
                <a:solidFill>
                  <a:srgbClr val="613318"/>
                </a:solidFill>
              </a:rPr>
              <a:t>Cuáles</a:t>
            </a:r>
            <a:r>
              <a:rPr lang="en-US" sz="7200">
                <a:solidFill>
                  <a:srgbClr val="613318"/>
                </a:solidFill>
              </a:rPr>
              <a:t> eventos ocurrieron en esta historia?  Contemos la historia juntos. 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Considerar- Juan 2:1-12</a:t>
            </a:r>
            <a:endParaRPr sz="5400"/>
          </a:p>
        </p:txBody>
      </p:sp>
      <p:sp>
        <p:nvSpPr>
          <p:cNvPr id="202" name="Google Shape;202;p16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None/>
            </a:pPr>
            <a:r>
              <a:rPr lang="en-US" sz="4800">
                <a:solidFill>
                  <a:srgbClr val="613318"/>
                </a:solidFill>
              </a:rPr>
              <a:t>7. ¿</a:t>
            </a:r>
            <a:r>
              <a:rPr lang="en-US" sz="4800" u="sng">
                <a:solidFill>
                  <a:srgbClr val="613318"/>
                </a:solidFill>
              </a:rPr>
              <a:t>Se resuelve </a:t>
            </a:r>
            <a:r>
              <a:rPr lang="en-US" sz="4800">
                <a:solidFill>
                  <a:srgbClr val="613318"/>
                </a:solidFill>
              </a:rPr>
              <a:t>el problema que mencionamos?  ¿</a:t>
            </a:r>
            <a:r>
              <a:rPr lang="en-US" sz="4800" u="sng">
                <a:solidFill>
                  <a:srgbClr val="613318"/>
                </a:solidFill>
              </a:rPr>
              <a:t>Cómo</a:t>
            </a:r>
            <a:r>
              <a:rPr lang="en-US" sz="4800">
                <a:solidFill>
                  <a:srgbClr val="613318"/>
                </a:solidFill>
              </a:rPr>
              <a:t>?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7"/>
          <p:cNvPicPr preferRelativeResize="0"/>
          <p:nvPr/>
        </p:nvPicPr>
        <p:blipFill rotWithShape="1">
          <a:blip r:embed="rId3">
            <a:alphaModFix/>
          </a:blip>
          <a:srcRect b="2175" l="0" r="0" t="163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7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7"/>
          <p:cNvSpPr txBox="1"/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400"/>
              <a:buFont typeface="Overlock"/>
              <a:buNone/>
            </a:pPr>
            <a:r>
              <a:rPr lang="en-US" sz="44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Consolidar- Juan 2:1-12</a:t>
            </a:r>
            <a:endParaRPr/>
          </a:p>
        </p:txBody>
      </p:sp>
      <p:cxnSp>
        <p:nvCxnSpPr>
          <p:cNvPr id="211" name="Google Shape;211;p17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Consolidar-Juan 2:1-12</a:t>
            </a:r>
            <a:endParaRPr/>
          </a:p>
        </p:txBody>
      </p:sp>
      <p:sp>
        <p:nvSpPr>
          <p:cNvPr id="218" name="Google Shape;218;p18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sz="5400">
                <a:solidFill>
                  <a:srgbClr val="613318"/>
                </a:solidFill>
              </a:rPr>
              <a:t>1. ¿De qué se trata la historia?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Consolidar-Juan 2:1-12</a:t>
            </a:r>
            <a:endParaRPr sz="5400"/>
          </a:p>
        </p:txBody>
      </p:sp>
      <p:sp>
        <p:nvSpPr>
          <p:cNvPr id="225" name="Google Shape;225;p19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sz="5400">
                <a:solidFill>
                  <a:srgbClr val="613318"/>
                </a:solidFill>
              </a:rPr>
              <a:t>2. ¿Qué </a:t>
            </a:r>
            <a:r>
              <a:rPr lang="en-US" sz="5400" u="sng">
                <a:solidFill>
                  <a:srgbClr val="613318"/>
                </a:solidFill>
              </a:rPr>
              <a:t>pecado</a:t>
            </a:r>
            <a:r>
              <a:rPr lang="en-US" sz="5400">
                <a:solidFill>
                  <a:srgbClr val="613318"/>
                </a:solidFill>
              </a:rPr>
              <a:t> me enseña a confesar esta historia?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t/>
            </a:r>
            <a:endParaRPr/>
          </a:p>
        </p:txBody>
      </p:sp>
      <p:sp>
        <p:nvSpPr>
          <p:cNvPr id="99" name="Google Shape;99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Screen Clipping"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1137" y="367538"/>
            <a:ext cx="9889725" cy="6490462"/>
          </a:xfrm>
          <a:prstGeom prst="rect">
            <a:avLst/>
          </a:prstGeom>
          <a:solidFill>
            <a:srgbClr val="603912"/>
          </a:solidFill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</a:rPr>
              <a:t>Consolidar-Juan 2:1-12</a:t>
            </a:r>
            <a:endParaRPr sz="5400"/>
          </a:p>
        </p:txBody>
      </p:sp>
      <p:sp>
        <p:nvSpPr>
          <p:cNvPr id="232" name="Google Shape;232;p20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sz="5400">
                <a:solidFill>
                  <a:srgbClr val="613318"/>
                </a:solidFill>
              </a:rPr>
              <a:t>3. ¿Dónde veo el amor de Dios en esta historia?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Font typeface="Overlock"/>
              <a:buNone/>
            </a:pPr>
            <a:r>
              <a:rPr lang="en-US" sz="4800">
                <a:solidFill>
                  <a:srgbClr val="613318"/>
                </a:solidFill>
              </a:rPr>
              <a:t>Consolidar-Juan 2:1-12</a:t>
            </a:r>
            <a:endParaRPr sz="4800"/>
          </a:p>
        </p:txBody>
      </p:sp>
      <p:sp>
        <p:nvSpPr>
          <p:cNvPr id="239" name="Google Shape;239;p21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sz="5400">
                <a:solidFill>
                  <a:srgbClr val="613318"/>
                </a:solidFill>
              </a:rPr>
              <a:t>4. ¿Qué me enseña Dios a pedir y hacer por gratitud a él?</a:t>
            </a:r>
            <a:endParaRPr sz="5400">
              <a:solidFill>
                <a:srgbClr val="613318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800"/>
              <a:buFont typeface="Overlock"/>
              <a:buNone/>
            </a:pPr>
            <a:r>
              <a:rPr lang="en-US" sz="4800">
                <a:solidFill>
                  <a:srgbClr val="613318"/>
                </a:solidFill>
              </a:rPr>
              <a:t>Consolidar-Juan 2:1-12</a:t>
            </a:r>
            <a:endParaRPr sz="4800"/>
          </a:p>
        </p:txBody>
      </p:sp>
      <p:sp>
        <p:nvSpPr>
          <p:cNvPr id="246" name="Google Shape;246;p22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None/>
            </a:pPr>
            <a:r>
              <a:rPr lang="en-US" sz="5400">
                <a:solidFill>
                  <a:srgbClr val="613318"/>
                </a:solidFill>
              </a:rPr>
              <a:t>5. ¿Cuándo sería buena situación para compartir este mensaje?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/>
          <p:nvPr>
            <p:ph type="title"/>
          </p:nvPr>
        </p:nvSpPr>
        <p:spPr>
          <a:xfrm>
            <a:off x="838200" y="365124"/>
            <a:ext cx="10515600" cy="4387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Font typeface="Overlock"/>
              <a:buNone/>
            </a:pPr>
            <a:r>
              <a:rPr lang="en-US" sz="54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Temas Importantes:</a:t>
            </a:r>
            <a:br>
              <a:rPr lang="en-US" sz="54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54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(20 minutos)</a:t>
            </a:r>
            <a:br>
              <a:rPr lang="en-US" sz="54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</a:br>
            <a:br>
              <a:rPr lang="en-US" sz="54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54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El Evangelio según Juan</a:t>
            </a:r>
            <a:br>
              <a:rPr lang="en-US" sz="54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54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Y Los Doce Discípulos</a:t>
            </a:r>
            <a:endParaRPr sz="4800">
              <a:solidFill>
                <a:srgbClr val="6133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/>
          <p:nvPr>
            <p:ph type="title"/>
          </p:nvPr>
        </p:nvSpPr>
        <p:spPr>
          <a:xfrm>
            <a:off x="838200" y="365125"/>
            <a:ext cx="10515600" cy="1259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>
                <a:solidFill>
                  <a:srgbClr val="613318"/>
                </a:solidFill>
              </a:rPr>
              <a:t>¿Quién es Juan? </a:t>
            </a:r>
            <a:endParaRPr/>
          </a:p>
        </p:txBody>
      </p:sp>
      <p:sp>
        <p:nvSpPr>
          <p:cNvPr id="259" name="Google Shape;259;p24"/>
          <p:cNvSpPr txBox="1"/>
          <p:nvPr>
            <p:ph idx="1" type="body"/>
          </p:nvPr>
        </p:nvSpPr>
        <p:spPr>
          <a:xfrm>
            <a:off x="838200" y="1985211"/>
            <a:ext cx="10515600" cy="4191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400"/>
              <a:buChar char="•"/>
            </a:pPr>
            <a:r>
              <a:rPr lang="en-US">
                <a:solidFill>
                  <a:srgbClr val="613318"/>
                </a:solidFill>
              </a:rPr>
              <a:t>Hermano de Santiago, hijo de Zebedeo</a:t>
            </a:r>
            <a:endParaRPr/>
          </a:p>
          <a:p>
            <a:pPr indent="-342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3318"/>
              </a:buClr>
              <a:buSzPts val="5400"/>
              <a:buChar char="•"/>
            </a:pPr>
            <a:r>
              <a:rPr lang="en-US">
                <a:solidFill>
                  <a:srgbClr val="613318"/>
                </a:solidFill>
              </a:rPr>
              <a:t>A quien Jesús amaba</a:t>
            </a:r>
            <a:endParaRPr/>
          </a:p>
          <a:p>
            <a:pPr indent="-342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3318"/>
              </a:buClr>
              <a:buSzPts val="5400"/>
              <a:buChar char="•"/>
            </a:pPr>
            <a:r>
              <a:rPr lang="en-US">
                <a:solidFill>
                  <a:srgbClr val="613318"/>
                </a:solidFill>
              </a:rPr>
              <a:t>Escritor de 1,2,3 Juan y Apocalipsis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>
              <a:solidFill>
                <a:srgbClr val="613318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>
                <a:solidFill>
                  <a:srgbClr val="613318"/>
                </a:solidFill>
              </a:rPr>
              <a:t>El Evangelio según Juan</a:t>
            </a:r>
            <a:endParaRPr>
              <a:solidFill>
                <a:srgbClr val="613318"/>
              </a:solidFill>
            </a:endParaRPr>
          </a:p>
        </p:txBody>
      </p:sp>
      <p:sp>
        <p:nvSpPr>
          <p:cNvPr id="266" name="Google Shape;266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400"/>
              <a:buChar char="•"/>
            </a:pPr>
            <a:r>
              <a:rPr lang="en-US" sz="4400">
                <a:solidFill>
                  <a:srgbClr val="613318"/>
                </a:solidFill>
              </a:rPr>
              <a:t>Mucho contenido que no se incluye en Mateo, Marcos, y Lucas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3318"/>
              </a:buClr>
              <a:buSzPts val="4400"/>
              <a:buChar char="•"/>
            </a:pPr>
            <a:r>
              <a:rPr lang="en-US" sz="4400">
                <a:solidFill>
                  <a:srgbClr val="613318"/>
                </a:solidFill>
              </a:rPr>
              <a:t>“Yo Soy”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3318"/>
              </a:buClr>
              <a:buSzPts val="4400"/>
              <a:buChar char="•"/>
            </a:pPr>
            <a:r>
              <a:rPr lang="en-US" sz="4400">
                <a:solidFill>
                  <a:srgbClr val="613318"/>
                </a:solidFill>
              </a:rPr>
              <a:t>Diálogos largos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3318"/>
              </a:buClr>
              <a:buSzPts val="4400"/>
              <a:buChar char="•"/>
            </a:pPr>
            <a:r>
              <a:rPr lang="en-US" sz="4400">
                <a:solidFill>
                  <a:srgbClr val="613318"/>
                </a:solidFill>
              </a:rPr>
              <a:t>Vida, luz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3318"/>
              </a:buClr>
              <a:buSzPts val="4400"/>
              <a:buChar char="•"/>
            </a:pPr>
            <a:r>
              <a:rPr lang="en-US" sz="4400">
                <a:solidFill>
                  <a:srgbClr val="613318"/>
                </a:solidFill>
              </a:rPr>
              <a:t>Vocabulario sencillo</a:t>
            </a:r>
            <a:endParaRPr sz="4400">
              <a:solidFill>
                <a:srgbClr val="61331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arge stone building&#10;&#10;Description automatically generated" id="272" name="Google Shape;272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" l="2151" r="7183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6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6"/>
          <p:cNvSpPr txBox="1"/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400"/>
              <a:buFont typeface="Overlock"/>
              <a:buNone/>
            </a:pPr>
            <a:r>
              <a:rPr lang="en-US" sz="4400">
                <a:solidFill>
                  <a:srgbClr val="008000"/>
                </a:solidFill>
                <a:latin typeface="Overlock"/>
                <a:ea typeface="Overlock"/>
                <a:cs typeface="Overlock"/>
                <a:sym typeface="Overlock"/>
              </a:rPr>
              <a:t>Los Doce Discípulos de Jesús</a:t>
            </a:r>
            <a:endParaRPr/>
          </a:p>
        </p:txBody>
      </p:sp>
      <p:cxnSp>
        <p:nvCxnSpPr>
          <p:cNvPr id="275" name="Google Shape;275;p26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6" name="Google Shape;276;p26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ct val="100000"/>
              <a:buFont typeface="Overlock"/>
              <a:buNone/>
            </a:pPr>
            <a:r>
              <a:rPr lang="en-US">
                <a:solidFill>
                  <a:srgbClr val="613318"/>
                </a:solidFill>
              </a:rPr>
              <a:t>Juntos nombren a los doce discípulos</a:t>
            </a:r>
            <a:endParaRPr>
              <a:solidFill>
                <a:srgbClr val="613318"/>
              </a:solidFill>
            </a:endParaRPr>
          </a:p>
        </p:txBody>
      </p:sp>
      <p:sp>
        <p:nvSpPr>
          <p:cNvPr id="283" name="Google Shape;283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9146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Simón Pedro</a:t>
            </a:r>
            <a:endParaRPr/>
          </a:p>
          <a:p>
            <a:pPr indent="-2914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Andrés</a:t>
            </a:r>
            <a:endParaRPr/>
          </a:p>
          <a:p>
            <a:pPr indent="-2914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Santiago/Jacobo</a:t>
            </a:r>
            <a:endParaRPr>
              <a:solidFill>
                <a:srgbClr val="008000"/>
              </a:solidFill>
            </a:endParaRPr>
          </a:p>
          <a:p>
            <a:pPr indent="-2914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Juan</a:t>
            </a:r>
            <a:endParaRPr/>
          </a:p>
          <a:p>
            <a:pPr indent="-2914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Felipe</a:t>
            </a:r>
            <a:endParaRPr/>
          </a:p>
          <a:p>
            <a:pPr indent="-2914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Bartolomé Natanael</a:t>
            </a:r>
            <a:endParaRPr/>
          </a:p>
        </p:txBody>
      </p:sp>
      <p:sp>
        <p:nvSpPr>
          <p:cNvPr id="284" name="Google Shape;284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9146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Tomás</a:t>
            </a:r>
            <a:endParaRPr/>
          </a:p>
          <a:p>
            <a:pPr indent="-2914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Mateo</a:t>
            </a:r>
            <a:endParaRPr/>
          </a:p>
          <a:p>
            <a:pPr indent="-2914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Santiago/Jacobo, hijo de Alfeo</a:t>
            </a:r>
            <a:endParaRPr>
              <a:solidFill>
                <a:srgbClr val="008000"/>
              </a:solidFill>
            </a:endParaRPr>
          </a:p>
          <a:p>
            <a:pPr indent="-2914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Tadeo Judas</a:t>
            </a:r>
            <a:endParaRPr/>
          </a:p>
          <a:p>
            <a:pPr indent="-2914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Simón el Zelote</a:t>
            </a:r>
            <a:endParaRPr>
              <a:solidFill>
                <a:srgbClr val="008000"/>
              </a:solidFill>
            </a:endParaRPr>
          </a:p>
          <a:p>
            <a:pPr indent="-2914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ct val="100000"/>
              <a:buChar char="•"/>
            </a:pPr>
            <a:r>
              <a:rPr lang="en-US">
                <a:solidFill>
                  <a:srgbClr val="008000"/>
                </a:solidFill>
              </a:rPr>
              <a:t>Judas Iscariote</a:t>
            </a:r>
            <a:endParaRPr>
              <a:solidFill>
                <a:srgbClr val="008000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90" name="Google Shape;290;p28"/>
          <p:cNvPicPr preferRelativeResize="0"/>
          <p:nvPr/>
        </p:nvPicPr>
        <p:blipFill rotWithShape="1">
          <a:blip r:embed="rId3">
            <a:alphaModFix/>
          </a:blip>
          <a:srcRect b="0" l="0" r="9091" t="15126"/>
          <a:stretch/>
        </p:blipFill>
        <p:spPr>
          <a:xfrm>
            <a:off x="0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8"/>
          <p:cNvSpPr/>
          <p:nvPr/>
        </p:nvSpPr>
        <p:spPr>
          <a:xfrm>
            <a:off x="0" y="-2008"/>
            <a:ext cx="5609220" cy="5840278"/>
          </a:xfrm>
          <a:custGeom>
            <a:rect b="b" l="l" r="r" t="t"/>
            <a:pathLst>
              <a:path extrusionOk="0" h="5840278" w="560922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8"/>
          <p:cNvSpPr/>
          <p:nvPr/>
        </p:nvSpPr>
        <p:spPr>
          <a:xfrm>
            <a:off x="-2333" y="-2"/>
            <a:ext cx="5441859" cy="5654940"/>
          </a:xfrm>
          <a:custGeom>
            <a:rect b="b" l="l" r="r" t="t"/>
            <a:pathLst>
              <a:path extrusionOk="0" h="5654940" w="5441859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8"/>
          <p:cNvSpPr txBox="1"/>
          <p:nvPr>
            <p:ph type="title"/>
          </p:nvPr>
        </p:nvSpPr>
        <p:spPr>
          <a:xfrm>
            <a:off x="520242" y="232937"/>
            <a:ext cx="4062643" cy="10434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500"/>
              <a:buFont typeface="Overlock"/>
              <a:buNone/>
            </a:pPr>
            <a:r>
              <a:rPr lang="en-US" sz="4500">
                <a:solidFill>
                  <a:srgbClr val="613318"/>
                </a:solidFill>
              </a:rPr>
              <a:t>La Tarea</a:t>
            </a:r>
            <a:endParaRPr sz="4500">
              <a:solidFill>
                <a:srgbClr val="613318"/>
              </a:solidFill>
            </a:endParaRPr>
          </a:p>
        </p:txBody>
      </p:sp>
      <p:sp>
        <p:nvSpPr>
          <p:cNvPr id="294" name="Google Shape;294;p28"/>
          <p:cNvSpPr txBox="1"/>
          <p:nvPr>
            <p:ph idx="2" type="body"/>
          </p:nvPr>
        </p:nvSpPr>
        <p:spPr>
          <a:xfrm>
            <a:off x="350547" y="1203061"/>
            <a:ext cx="4490394" cy="3702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58444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ct val="100000"/>
              <a:buChar char="•"/>
            </a:pPr>
            <a:r>
              <a:rPr b="1" lang="en-US">
                <a:solidFill>
                  <a:srgbClr val="613318"/>
                </a:solidFill>
              </a:rPr>
              <a:t>Ver</a:t>
            </a:r>
            <a:r>
              <a:rPr lang="en-US">
                <a:solidFill>
                  <a:srgbClr val="613318"/>
                </a:solidFill>
              </a:rPr>
              <a:t> el siguiente video para la lección 6</a:t>
            </a:r>
            <a:endParaRPr/>
          </a:p>
          <a:p>
            <a:pPr indent="-258444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13318"/>
              </a:buClr>
              <a:buSzPct val="100000"/>
              <a:buChar char="•"/>
            </a:pPr>
            <a:r>
              <a:rPr b="1" lang="en-US">
                <a:solidFill>
                  <a:srgbClr val="613318"/>
                </a:solidFill>
              </a:rPr>
              <a:t>Leer</a:t>
            </a:r>
            <a:r>
              <a:rPr lang="en-US">
                <a:solidFill>
                  <a:srgbClr val="613318"/>
                </a:solidFill>
              </a:rPr>
              <a:t> Juan 2:13-3:21  en sus Biblias</a:t>
            </a:r>
            <a:endParaRPr>
              <a:solidFill>
                <a:srgbClr val="613318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7590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9"/>
          <p:cNvSpPr txBox="1"/>
          <p:nvPr>
            <p:ph idx="1" type="body"/>
          </p:nvPr>
        </p:nvSpPr>
        <p:spPr>
          <a:xfrm>
            <a:off x="1126958" y="4345272"/>
            <a:ext cx="10515600" cy="4632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</a:pPr>
            <a:r>
              <a:rPr lang="en-US" sz="100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La Oración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erson, indoor, holding, hand&#10;&#10;Description automatically generated" id="106" name="Google Shape;106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7028" l="0" r="0" t="8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D22"/>
              </a:buClr>
              <a:buSzPts val="6000"/>
              <a:buFont typeface="Overlock"/>
              <a:buNone/>
            </a:pPr>
            <a:r>
              <a:rPr lang="en-US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El Propósito de Academia Cristo</a:t>
            </a:r>
            <a:endParaRPr/>
          </a:p>
        </p:txBody>
      </p:sp>
      <p:sp>
        <p:nvSpPr>
          <p:cNvPr id="308" name="Google Shape;308;p30"/>
          <p:cNvSpPr txBox="1"/>
          <p:nvPr>
            <p:ph idx="1" type="body"/>
          </p:nvPr>
        </p:nvSpPr>
        <p:spPr>
          <a:xfrm>
            <a:off x="4811697" y="1926455"/>
            <a:ext cx="6542103" cy="4250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837"/>
              </a:buClr>
              <a:buSzPts val="4000"/>
              <a:buChar char="•"/>
            </a:pPr>
            <a:r>
              <a:rPr lang="en-US" sz="40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Capacitación para cumplir la Gran Comisión. </a:t>
            </a:r>
            <a:endParaRPr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7837"/>
              </a:buClr>
              <a:buSzPts val="4000"/>
              <a:buChar char="•"/>
            </a:pPr>
            <a:r>
              <a:rPr lang="en-US" sz="40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Crecer en la Palabra </a:t>
            </a:r>
            <a:endParaRPr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7837"/>
              </a:buClr>
              <a:buSzPts val="4000"/>
              <a:buChar char="•"/>
            </a:pPr>
            <a:r>
              <a:rPr lang="en-US" sz="40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Llevar la Palabra a otros. </a:t>
            </a:r>
            <a:endParaRPr sz="400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A close up of a sign&#10;&#10;Description automatically generated" id="309" name="Google Shape;30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238" y="2396258"/>
            <a:ext cx="3273208" cy="2065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D22"/>
              </a:buClr>
              <a:buSzPct val="100000"/>
              <a:buFont typeface="Overlock"/>
              <a:buNone/>
            </a:pPr>
            <a:r>
              <a:rPr lang="en-US" sz="440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“Quiero juntar un grupo</a:t>
            </a:r>
            <a:r>
              <a:rPr lang="en-US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. </a:t>
            </a:r>
            <a:br>
              <a:rPr lang="en-US" sz="440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440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¿Pueden orientarme?”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16" name="Google Shape;316;p31"/>
          <p:cNvSpPr txBox="1"/>
          <p:nvPr>
            <p:ph idx="1" type="body"/>
          </p:nvPr>
        </p:nvSpPr>
        <p:spPr>
          <a:xfrm>
            <a:off x="4811697" y="1926455"/>
            <a:ext cx="6542103" cy="4250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837"/>
              </a:buClr>
              <a:buSzPts val="3600"/>
              <a:buChar char="•"/>
            </a:pPr>
            <a:r>
              <a:rPr lang="en-US" sz="36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Hable con su profesor</a:t>
            </a:r>
            <a:endParaRPr sz="360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7837"/>
              </a:buClr>
              <a:buSzPts val="3600"/>
              <a:buChar char="•"/>
            </a:pPr>
            <a:r>
              <a:rPr lang="en-US" sz="36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Orientación: Grupo Sembrador</a:t>
            </a:r>
            <a:endParaRPr sz="360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7837"/>
              </a:buClr>
              <a:buSzPts val="3600"/>
              <a:buChar char="•"/>
            </a:pPr>
            <a:r>
              <a:rPr b="0" i="1" lang="en-US" sz="36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&gt;&gt;No dejemos de congregarnos, como es la costumbre de algunos, sino animémonos unos a otros; y con más razón ahora que vemos que aquel día se acerca.&lt;&lt; </a:t>
            </a:r>
            <a:r>
              <a:rPr b="0" i="0" lang="en-US" sz="36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(Hebreos 10:25)</a:t>
            </a:r>
            <a:endParaRPr sz="360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A close up of a sign&#10;&#10;Description automatically generated" id="317" name="Google Shape;31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238" y="2396258"/>
            <a:ext cx="3273208" cy="2065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D22"/>
              </a:buClr>
              <a:buSzPct val="100000"/>
              <a:buFont typeface="Overlock"/>
              <a:buNone/>
            </a:pPr>
            <a:r>
              <a:rPr lang="en-US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Deseo unirme a ustedes.  ¿Cómo se hace?</a:t>
            </a:r>
            <a:endParaRPr/>
          </a:p>
        </p:txBody>
      </p:sp>
      <p:sp>
        <p:nvSpPr>
          <p:cNvPr id="324" name="Google Shape;324;p32"/>
          <p:cNvSpPr txBox="1"/>
          <p:nvPr>
            <p:ph idx="1" type="body"/>
          </p:nvPr>
        </p:nvSpPr>
        <p:spPr>
          <a:xfrm>
            <a:off x="4811697" y="1690688"/>
            <a:ext cx="689885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837"/>
              </a:buClr>
              <a:buSzPts val="3400"/>
              <a:buChar char="•"/>
            </a:pPr>
            <a:r>
              <a:rPr lang="en-US" sz="34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Hable con su Profesor</a:t>
            </a:r>
            <a:endParaRPr sz="340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7837"/>
              </a:buClr>
              <a:buSzPts val="3400"/>
              <a:buChar char="•"/>
            </a:pPr>
            <a:r>
              <a:rPr lang="en-US" sz="34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Se establece Unidad Doctrinal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7837"/>
              </a:buClr>
              <a:buSzPts val="3400"/>
              <a:buChar char="•"/>
            </a:pPr>
            <a:r>
              <a:rPr b="0" i="1" lang="en-US" sz="34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&gt;&gt;Hermanos, les ruego por el nombre de nuestro Señor Jesucristo, que se pongan de acuerdo y que no haya divisiones entre ustedes, sino que estén perfectamente unidos en un mismo sentir y en un mismo parecer.&lt;&lt;  (1 Corintios 1:10)</a:t>
            </a:r>
            <a:endParaRPr sz="340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A close up of a sign&#10;&#10;Description automatically generated" id="325" name="Google Shape;32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238" y="2396258"/>
            <a:ext cx="3273208" cy="2065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t/>
            </a:r>
            <a:endParaRPr/>
          </a:p>
        </p:txBody>
      </p:sp>
      <p:sp>
        <p:nvSpPr>
          <p:cNvPr id="332" name="Google Shape;332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Screen Clipping" id="333" name="Google Shape;33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936" y="265451"/>
            <a:ext cx="10168128" cy="66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t/>
            </a:r>
            <a:endParaRPr/>
          </a:p>
        </p:txBody>
      </p:sp>
      <p:sp>
        <p:nvSpPr>
          <p:cNvPr id="339" name="Google Shape;339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859966" y="1169049"/>
            <a:ext cx="10697593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La Biblia: La Llegada del Salvador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Lección 5: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Los Primeros Discípulos y El Primer Milagro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Juan 2:1-12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6000"/>
              <a:buFont typeface="Overlock"/>
              <a:buNone/>
            </a:pPr>
            <a:r>
              <a:rPr lang="en-US">
                <a:solidFill>
                  <a:srgbClr val="613318"/>
                </a:solidFill>
              </a:rPr>
              <a:t>Oremos</a:t>
            </a:r>
            <a:endParaRPr>
              <a:solidFill>
                <a:srgbClr val="613318"/>
              </a:solidFill>
            </a:endParaRPr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ct val="100000"/>
              <a:buNone/>
            </a:pPr>
            <a:r>
              <a:rPr b="1" lang="en-US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Amado Jesús, gracias por llamarme a través de tu Palabra. Perdóname cuando no confío en tu poder para ayudarme y para salvarme de mis pecados. Hazme volver a tu Palabra, la Biblia, para leer cada día las pruebas de tu infinito poder. Enséñame, como les enseñaste a los discípulos, y ayúdame a creer y confiar siempre en ti. Amén.</a:t>
            </a:r>
            <a:endParaRPr>
              <a:solidFill>
                <a:srgbClr val="613318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8000"/>
              <a:buFont typeface="Overlock"/>
              <a:buNone/>
            </a:pPr>
            <a:r>
              <a:rPr lang="en-US" sz="80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Mostremos Respeto…</a:t>
            </a:r>
            <a:endParaRPr sz="8000">
              <a:solidFill>
                <a:srgbClr val="613318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5000"/>
              <a:buChar char="•"/>
            </a:pPr>
            <a:r>
              <a:rPr lang="en-US" sz="50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 Llegando preparados</a:t>
            </a:r>
            <a:endParaRPr/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3318"/>
              </a:buClr>
              <a:buSzPts val="5000"/>
              <a:buChar char="•"/>
            </a:pPr>
            <a:r>
              <a:rPr lang="en-US" sz="50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 Siendo puntuales</a:t>
            </a:r>
            <a:endParaRPr/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3318"/>
              </a:buClr>
              <a:buSzPts val="5000"/>
              <a:buChar char="•"/>
            </a:pPr>
            <a:r>
              <a:rPr lang="en-US" sz="50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 A los profesores que nos sirven </a:t>
            </a:r>
            <a:endParaRPr/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3318"/>
              </a:buClr>
              <a:buSzPts val="5000"/>
              <a:buChar char="•"/>
            </a:pPr>
            <a:r>
              <a:rPr lang="en-US" sz="50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 A los compañeros en clase</a:t>
            </a:r>
            <a:endParaRPr/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3318"/>
              </a:buClr>
              <a:buSzPts val="5000"/>
              <a:buChar char="•"/>
            </a:pPr>
            <a:r>
              <a:rPr lang="en-US" sz="50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 En el grupo de WhatsApp</a:t>
            </a:r>
            <a:endParaRPr sz="5000">
              <a:solidFill>
                <a:srgbClr val="613318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783336" y="757989"/>
            <a:ext cx="10515600" cy="4993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10000"/>
              <a:buFont typeface="Overlock"/>
              <a:buNone/>
            </a:pPr>
            <a:r>
              <a:rPr lang="en-US" sz="10000">
                <a:solidFill>
                  <a:srgbClr val="613318"/>
                </a:solidFill>
              </a:rPr>
              <a:t>Actividad de apertura</a:t>
            </a:r>
            <a:br>
              <a:rPr lang="en-US" sz="10000">
                <a:solidFill>
                  <a:srgbClr val="61331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(10 minutos)</a:t>
            </a:r>
            <a:br>
              <a:rPr lang="en-US" sz="48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4800">
                <a:solidFill>
                  <a:srgbClr val="613318"/>
                </a:solidFill>
                <a:latin typeface="Overlock"/>
                <a:ea typeface="Overlock"/>
                <a:cs typeface="Overlock"/>
                <a:sym typeface="Overlock"/>
              </a:rPr>
              <a:t>José y María</a:t>
            </a:r>
            <a:endParaRPr sz="4000">
              <a:solidFill>
                <a:srgbClr val="613318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uple of people posing for the camera&#10;&#10;Description automatically generated" id="137" name="Google Shape;137;p8"/>
          <p:cNvPicPr preferRelativeResize="0"/>
          <p:nvPr/>
        </p:nvPicPr>
        <p:blipFill rotWithShape="1">
          <a:blip r:embed="rId3">
            <a:alphaModFix/>
          </a:blip>
          <a:srcRect b="26237" l="0" r="0" t="0"/>
          <a:stretch/>
        </p:blipFill>
        <p:spPr>
          <a:xfrm>
            <a:off x="20" y="10"/>
            <a:ext cx="12191980" cy="539590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/>
          <p:nvPr>
            <p:ph type="title"/>
          </p:nvPr>
        </p:nvSpPr>
        <p:spPr>
          <a:xfrm>
            <a:off x="115747" y="5534024"/>
            <a:ext cx="11053823" cy="1132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ct val="100000"/>
              <a:buFont typeface="Overlock"/>
              <a:buNone/>
            </a:pPr>
            <a:r>
              <a:rPr lang="en-US" sz="4000">
                <a:solidFill>
                  <a:srgbClr val="613318"/>
                </a:solidFill>
              </a:rPr>
              <a:t>En 5 minutos mencionen todo lo que sepan de José y María en la Biblia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9"/>
          <p:cNvPicPr preferRelativeResize="0"/>
          <p:nvPr/>
        </p:nvPicPr>
        <p:blipFill rotWithShape="1">
          <a:blip r:embed="rId3">
            <a:alphaModFix/>
          </a:blip>
          <a:srcRect b="1378" l="0" r="0" t="124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9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/>
          <p:cNvSpPr txBox="1"/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3318"/>
              </a:buClr>
              <a:buSzPts val="4000"/>
              <a:buFont typeface="Overlock"/>
              <a:buNone/>
            </a:pPr>
            <a:r>
              <a:rPr lang="en-US" sz="4000">
                <a:solidFill>
                  <a:srgbClr val="613318"/>
                </a:solidFill>
              </a:rPr>
              <a:t>Considerar- Juan 2:1-12</a:t>
            </a:r>
            <a:endParaRPr/>
          </a:p>
        </p:txBody>
      </p:sp>
      <p:cxnSp>
        <p:nvCxnSpPr>
          <p:cNvPr id="147" name="Google Shape;147;p9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2020-01-20T01:17:59Z</dcterms:created>
  <dc:creator>Joel Sutton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