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58" r:id="rId6"/>
    <p:sldId id="257" r:id="rId7"/>
    <p:sldId id="261" r:id="rId8"/>
    <p:sldId id="259" r:id="rId9"/>
    <p:sldId id="293" r:id="rId10"/>
    <p:sldId id="294" r:id="rId11"/>
    <p:sldId id="295" r:id="rId12"/>
    <p:sldId id="337" r:id="rId13"/>
    <p:sldId id="332" r:id="rId14"/>
    <p:sldId id="297" r:id="rId15"/>
    <p:sldId id="304" r:id="rId16"/>
    <p:sldId id="305" r:id="rId17"/>
    <p:sldId id="306" r:id="rId18"/>
    <p:sldId id="307" r:id="rId19"/>
    <p:sldId id="309" r:id="rId20"/>
    <p:sldId id="310" r:id="rId21"/>
    <p:sldId id="334" r:id="rId22"/>
    <p:sldId id="312" r:id="rId23"/>
    <p:sldId id="314" r:id="rId24"/>
    <p:sldId id="315" r:id="rId25"/>
    <p:sldId id="316" r:id="rId26"/>
    <p:sldId id="317" r:id="rId27"/>
    <p:sldId id="336" r:id="rId28"/>
    <p:sldId id="338" r:id="rId29"/>
    <p:sldId id="340" r:id="rId30"/>
    <p:sldId id="339" r:id="rId31"/>
    <p:sldId id="341" r:id="rId32"/>
    <p:sldId id="342" r:id="rId33"/>
    <p:sldId id="343" r:id="rId34"/>
    <p:sldId id="344" r:id="rId35"/>
    <p:sldId id="345" r:id="rId36"/>
    <p:sldId id="274" r:id="rId37"/>
    <p:sldId id="273" r:id="rId38"/>
    <p:sldId id="333"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DFED3-0C57-4101-8331-A2CA578B14B9}" v="87" dt="2019-10-30T18:05:07.019"/>
    <p1510:client id="{DB964B01-B710-40F7-BCD9-34D8EEA1C10E}" v="6" dt="2021-10-02T21:03:05.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74" autoAdjust="0"/>
  </p:normalViewPr>
  <p:slideViewPr>
    <p:cSldViewPr snapToGrid="0">
      <p:cViewPr varScale="1">
        <p:scale>
          <a:sx n="54" d="100"/>
          <a:sy n="54" d="100"/>
        </p:scale>
        <p:origin x="77"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23051-5033-4EB4-B4E8-54BBC0FEF95C}" type="datetimeFigureOut">
              <a:rPr lang="en-US" smtClean="0"/>
              <a:t>10/2/2021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C9797-1961-4903-9FF3-FBD0C701D800}" type="slidenum">
              <a:rPr lang="en-US" smtClean="0"/>
              <a:t>‹Nº›</a:t>
            </a:fld>
            <a:endParaRPr lang="en-US"/>
          </a:p>
        </p:txBody>
      </p:sp>
    </p:spTree>
    <p:extLst>
      <p:ext uri="{BB962C8B-B14F-4D97-AF65-F5344CB8AC3E}">
        <p14:creationId xmlns:p14="http://schemas.microsoft.com/office/powerpoint/2010/main" val="156836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xhere.com/es/photo/144874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reebibleimages.org/illustrations/moody-noah-floo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File:Mount_Ararat_and_the_Araratian_plain_(cropped).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612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La maldad en el mundo; ¿las promesas de Dios van a sobrevivir?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15</a:t>
            </a:fld>
            <a:endParaRPr lang="en-US"/>
          </a:p>
        </p:txBody>
      </p:sp>
    </p:spTree>
    <p:extLst>
      <p:ext uri="{BB962C8B-B14F-4D97-AF65-F5344CB8AC3E}">
        <p14:creationId xmlns:p14="http://schemas.microsoft.com/office/powerpoint/2010/main" val="378857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r>
              <a:rPr lang="es-MX" sz="1200" i="1" kern="1200" dirty="0">
                <a:solidFill>
                  <a:schemeClr val="tx1"/>
                </a:solidFill>
                <a:effectLst/>
                <a:latin typeface="+mn-lt"/>
                <a:ea typeface="+mn-ea"/>
                <a:cs typeface="+mn-cs"/>
              </a:rPr>
              <a:t>&lt;Se cuenta la historia&gt;</a:t>
            </a:r>
            <a:endParaRPr lang="en-US" sz="1200" kern="1200" dirty="0">
              <a:solidFill>
                <a:schemeClr val="tx1"/>
              </a:solidFill>
              <a:effectLst/>
              <a:latin typeface="+mn-lt"/>
              <a:ea typeface="+mn-ea"/>
              <a:cs typeface="+mn-cs"/>
            </a:endParaRPr>
          </a:p>
          <a:p>
            <a:pPr lvl="4"/>
            <a:r>
              <a:rPr lang="es-MX" sz="1200" i="1" kern="1200" dirty="0">
                <a:solidFill>
                  <a:schemeClr val="tx1"/>
                </a:solidFill>
                <a:effectLst/>
                <a:latin typeface="+mn-lt"/>
                <a:ea typeface="+mn-ea"/>
                <a:cs typeface="+mn-cs"/>
              </a:rPr>
              <a:t>Hay que abreviar y apartar un poco más tiempo que lo normal debido a que es una historia larga.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16</a:t>
            </a:fld>
            <a:endParaRPr lang="en-US"/>
          </a:p>
        </p:txBody>
      </p:sp>
    </p:spTree>
    <p:extLst>
      <p:ext uri="{BB962C8B-B14F-4D97-AF65-F5344CB8AC3E}">
        <p14:creationId xmlns:p14="http://schemas.microsoft.com/office/powerpoint/2010/main" val="2701315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Dios manda un diluvio.  Pero sigue fiel a sus promesas, salvando a Noé y su familia.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17</a:t>
            </a:fld>
            <a:endParaRPr lang="en-US"/>
          </a:p>
        </p:txBody>
      </p:sp>
    </p:spTree>
    <p:extLst>
      <p:ext uri="{BB962C8B-B14F-4D97-AF65-F5344CB8AC3E}">
        <p14:creationId xmlns:p14="http://schemas.microsoft.com/office/powerpoint/2010/main" val="276147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18</a:t>
            </a:fld>
            <a:endParaRPr lang="en-US"/>
          </a:p>
        </p:txBody>
      </p:sp>
    </p:spTree>
    <p:extLst>
      <p:ext uri="{BB962C8B-B14F-4D97-AF65-F5344CB8AC3E}">
        <p14:creationId xmlns:p14="http://schemas.microsoft.com/office/powerpoint/2010/main" val="4191606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Dios destruyó a la raza humana entera, excepto por Noé y su familia, para que no se perdieran por completo los creyentes.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0DDA12-0DF9-4C99-8EAA-B152B09A12C8}" type="slidenum">
              <a:rPr lang="en-US" smtClean="0"/>
              <a:t>19</a:t>
            </a:fld>
            <a:endParaRPr lang="en-US"/>
          </a:p>
        </p:txBody>
      </p:sp>
    </p:spTree>
    <p:extLst>
      <p:ext uri="{BB962C8B-B14F-4D97-AF65-F5344CB8AC3E}">
        <p14:creationId xmlns:p14="http://schemas.microsoft.com/office/powerpoint/2010/main" val="3560950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i="1" kern="1200" dirty="0">
                <a:solidFill>
                  <a:schemeClr val="tx1"/>
                </a:solidFill>
                <a:effectLst/>
                <a:latin typeface="+mn-lt"/>
                <a:ea typeface="+mn-ea"/>
                <a:cs typeface="+mn-cs"/>
              </a:rPr>
              <a:t>El pecado de no reconocer mis pecados.  El conformarme a una generación corrupta. </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20</a:t>
            </a:fld>
            <a:endParaRPr lang="en-US"/>
          </a:p>
        </p:txBody>
      </p:sp>
    </p:spTree>
    <p:extLst>
      <p:ext uri="{BB962C8B-B14F-4D97-AF65-F5344CB8AC3E}">
        <p14:creationId xmlns:p14="http://schemas.microsoft.com/office/powerpoint/2010/main" val="239801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a.	¡</a:t>
            </a:r>
            <a:r>
              <a:rPr lang="es-ES" b="1" dirty="0"/>
              <a:t>Dios se esperó </a:t>
            </a:r>
            <a:r>
              <a:rPr lang="es-ES" dirty="0"/>
              <a:t>120 años!  ¡Eran 120 años de pura paciencia y gracia!  Dios tiene paciencia también hoy en día con los pecadores.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b.	Dios </a:t>
            </a:r>
            <a:r>
              <a:rPr lang="es-ES" b="1" dirty="0"/>
              <a:t>protegió</a:t>
            </a:r>
            <a:r>
              <a:rPr lang="es-ES" dirty="0"/>
              <a:t> a Noé del diluvio mundial y el diluvio realmente fue una bendición para él y su familia. Fue una bendición porque le protegió del efecto contaminante de la incredulidad que le rodeaba.  El Salvador prometido a Adán y Eva vendría de los descendientes de Noé. Nos conserva a nosotros también: físicamente y en lo espiritual.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c.	Si Noé no hubiera sobrevivido el diluvio, nosotros no existiríamos y no tendríamos un Salvador.  En el arca, Dios llevaba su promesa y los ancestros de la simiente prometida, su Hijo Jesucristo.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startAt="4"/>
              <a:tabLst/>
              <a:defRPr/>
            </a:pPr>
            <a:r>
              <a:rPr lang="es-ES" dirty="0"/>
              <a:t>Dios también nos guarda y protege con su santa palabra por el Espíritu Santo.  Nos salva por las aguas del Bautismo.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startAt="4"/>
              <a:tabLst/>
              <a:defRPr/>
            </a:pPr>
            <a:r>
              <a:rPr lang="es-ES" dirty="0"/>
              <a:t>Y el arco iris es un bonito recuerdo de la promesa de Dios de no destruir al mundo con otro </a:t>
            </a:r>
            <a:r>
              <a:rPr lang="es-ES"/>
              <a:t>diluvio global.  </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21</a:t>
            </a:fld>
            <a:endParaRPr lang="en-US"/>
          </a:p>
        </p:txBody>
      </p:sp>
    </p:spTree>
    <p:extLst>
      <p:ext uri="{BB962C8B-B14F-4D97-AF65-F5344CB8AC3E}">
        <p14:creationId xmlns:p14="http://schemas.microsoft.com/office/powerpoint/2010/main" val="3181439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Dios quiere que confiemos en nuestro Salvador y que permanezcamos fieles a él, aun cuando el mundo alrededor le ha dado la espalda a Dios.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22</a:t>
            </a:fld>
            <a:endParaRPr lang="en-US"/>
          </a:p>
        </p:txBody>
      </p:sp>
    </p:spTree>
    <p:extLst>
      <p:ext uri="{BB962C8B-B14F-4D97-AF65-F5344CB8AC3E}">
        <p14:creationId xmlns:p14="http://schemas.microsoft.com/office/powerpoint/2010/main" val="3667078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Gente perseguida, atacada por su fe, rodeada por incredulidad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23</a:t>
            </a:fld>
            <a:endParaRPr lang="en-US"/>
          </a:p>
        </p:txBody>
      </p:sp>
    </p:spTree>
    <p:extLst>
      <p:ext uri="{BB962C8B-B14F-4D97-AF65-F5344CB8AC3E}">
        <p14:creationId xmlns:p14="http://schemas.microsoft.com/office/powerpoint/2010/main" val="840529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26</a:t>
            </a:fld>
            <a:endParaRPr lang="en-US"/>
          </a:p>
        </p:txBody>
      </p:sp>
    </p:spTree>
    <p:extLst>
      <p:ext uri="{BB962C8B-B14F-4D97-AF65-F5344CB8AC3E}">
        <p14:creationId xmlns:p14="http://schemas.microsoft.com/office/powerpoint/2010/main" val="276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r>
              <a:rPr lang="en-US" dirty="0"/>
              <a:t>, </a:t>
            </a:r>
            <a:r>
              <a:rPr lang="en-US" dirty="0" err="1"/>
              <a:t>bienvenidos</a:t>
            </a:r>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a:t>
            </a:fld>
            <a:endParaRPr lang="en-US"/>
          </a:p>
        </p:txBody>
      </p:sp>
    </p:spTree>
    <p:extLst>
      <p:ext uri="{BB962C8B-B14F-4D97-AF65-F5344CB8AC3E}">
        <p14:creationId xmlns:p14="http://schemas.microsoft.com/office/powerpoint/2010/main" val="241940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	Dios los salvó mediante las aguas. 8 personas en total</a:t>
            </a:r>
          </a:p>
          <a:p>
            <a:r>
              <a:rPr lang="es-ES" dirty="0"/>
              <a:t>	El bautismo nos salva, nos da una conciencia limpia delante de Dios, todo esto por el poder de la resurrección de Jesús.   Y fíjense todo lo que hace Dios por nosotros en el bautismo.  </a:t>
            </a:r>
            <a:br>
              <a:rPr lang="es-ES" dirty="0"/>
            </a:br>
            <a:br>
              <a:rPr lang="es-ES" dirty="0"/>
            </a:br>
            <a:r>
              <a:rPr lang="es-ES" dirty="0"/>
              <a:t>Muchos pintan el bautismo como una simple acta de obediencia.  Aquí la palabra nos enseña que en el bautismo, Dios nos da grandes bendiciones.  </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27</a:t>
            </a:fld>
            <a:endParaRPr lang="en-US"/>
          </a:p>
        </p:txBody>
      </p:sp>
    </p:spTree>
    <p:extLst>
      <p:ext uri="{BB962C8B-B14F-4D97-AF65-F5344CB8AC3E}">
        <p14:creationId xmlns:p14="http://schemas.microsoft.com/office/powerpoint/2010/main" val="1065436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Tomemos</a:t>
            </a:r>
            <a:r>
              <a:rPr lang="en-US" dirty="0"/>
              <a:t> </a:t>
            </a:r>
            <a:r>
              <a:rPr lang="en-US" dirty="0" err="1"/>
              <a:t>unos</a:t>
            </a:r>
            <a:r>
              <a:rPr lang="en-US" dirty="0"/>
              <a:t> </a:t>
            </a:r>
            <a:r>
              <a:rPr lang="en-US" dirty="0" err="1"/>
              <a:t>minutos</a:t>
            </a:r>
            <a:r>
              <a:rPr lang="en-US" dirty="0"/>
              <a:t> para </a:t>
            </a:r>
            <a:r>
              <a:rPr lang="en-US" dirty="0" err="1"/>
              <a:t>hablar</a:t>
            </a:r>
            <a:r>
              <a:rPr lang="en-US" dirty="0"/>
              <a:t> </a:t>
            </a:r>
            <a:r>
              <a:rPr lang="en-US" dirty="0" err="1"/>
              <a:t>acerca</a:t>
            </a:r>
            <a:r>
              <a:rPr lang="en-US" dirty="0"/>
              <a:t> del </a:t>
            </a:r>
            <a:r>
              <a:rPr lang="en-US" dirty="0" err="1"/>
              <a:t>paso</a:t>
            </a:r>
            <a:r>
              <a:rPr lang="en-US" dirty="0"/>
              <a:t> 2 de los 4 C:   CONTAR</a:t>
            </a:r>
          </a:p>
          <a:p>
            <a:endParaRPr lang="en-US" dirty="0"/>
          </a:p>
          <a:p>
            <a:pPr lvl="0"/>
            <a:r>
              <a:rPr lang="es-ES" sz="1200" b="1" kern="1200" dirty="0">
                <a:solidFill>
                  <a:schemeClr val="tx1"/>
                </a:solidFill>
                <a:effectLst/>
                <a:latin typeface="+mn-lt"/>
                <a:ea typeface="+mn-ea"/>
                <a:cs typeface="+mn-cs"/>
              </a:rPr>
              <a:t>En este paso simplemente queremos asegurar que sepan la historia.  </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Es simplemente contar la historia bíblica, sin explicar, sin mis comentarios, sin dar mis opiniones…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28</a:t>
            </a:fld>
            <a:endParaRPr lang="en-US"/>
          </a:p>
        </p:txBody>
      </p:sp>
    </p:spTree>
    <p:extLst>
      <p:ext uri="{BB962C8B-B14F-4D97-AF65-F5344CB8AC3E}">
        <p14:creationId xmlns:p14="http://schemas.microsoft.com/office/powerpoint/2010/main" val="1494445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b="1" kern="1200" dirty="0">
                <a:solidFill>
                  <a:schemeClr val="tx1"/>
                </a:solidFill>
                <a:effectLst/>
                <a:latin typeface="+mn-lt"/>
                <a:ea typeface="+mn-ea"/>
                <a:cs typeface="+mn-cs"/>
              </a:rPr>
              <a:t>Hay varias formas de “contar” la historia:</a:t>
            </a:r>
            <a:endParaRPr lang="en-US" sz="1200" kern="1200" dirty="0">
              <a:solidFill>
                <a:schemeClr val="tx1"/>
              </a:solidFill>
              <a:effectLst/>
              <a:latin typeface="+mn-lt"/>
              <a:ea typeface="+mn-ea"/>
              <a:cs typeface="+mn-cs"/>
            </a:endParaRPr>
          </a:p>
          <a:p>
            <a:pPr lvl="1"/>
            <a:r>
              <a:rPr lang="es-ES" sz="1200" b="1" u="sng" kern="1200" dirty="0">
                <a:solidFill>
                  <a:schemeClr val="tx1"/>
                </a:solidFill>
                <a:effectLst/>
                <a:latin typeface="+mn-lt"/>
                <a:ea typeface="+mn-ea"/>
                <a:cs typeface="+mn-cs"/>
              </a:rPr>
              <a:t>Leer</a:t>
            </a:r>
            <a:r>
              <a:rPr lang="es-ES" sz="1200" kern="1200" dirty="0">
                <a:solidFill>
                  <a:schemeClr val="tx1"/>
                </a:solidFill>
                <a:effectLst/>
                <a:latin typeface="+mn-lt"/>
                <a:ea typeface="+mn-ea"/>
                <a:cs typeface="+mn-cs"/>
              </a:rPr>
              <a:t> la historia directamente de la Biblia.</a:t>
            </a:r>
            <a:endParaRPr lang="en-US" sz="1200" kern="1200" dirty="0">
              <a:solidFill>
                <a:schemeClr val="tx1"/>
              </a:solidFill>
              <a:effectLst/>
              <a:latin typeface="+mn-lt"/>
              <a:ea typeface="+mn-ea"/>
              <a:cs typeface="+mn-cs"/>
            </a:endParaRPr>
          </a:p>
          <a:p>
            <a:pPr lvl="1"/>
            <a:r>
              <a:rPr lang="es-ES" sz="1200" b="1" u="sng" kern="1200" dirty="0">
                <a:solidFill>
                  <a:schemeClr val="tx1"/>
                </a:solidFill>
                <a:effectLst/>
                <a:latin typeface="+mn-lt"/>
                <a:ea typeface="+mn-ea"/>
                <a:cs typeface="+mn-cs"/>
              </a:rPr>
              <a:t>Contar</a:t>
            </a:r>
            <a:r>
              <a:rPr lang="es-ES" sz="1200" kern="1200" dirty="0">
                <a:solidFill>
                  <a:schemeClr val="tx1"/>
                </a:solidFill>
                <a:effectLst/>
                <a:latin typeface="+mn-lt"/>
                <a:ea typeface="+mn-ea"/>
                <a:cs typeface="+mn-cs"/>
              </a:rPr>
              <a:t> la historia. Estás contando la historia en tus propias palabras, pero siendo fiel a la palabra de Dios.   Puede haber imágenes que acompañan la historia.</a:t>
            </a:r>
            <a:endParaRPr lang="en-US"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En otros contextos pueden dialogar, hacer una obra de teatro, un drama, mostrar un video o algo por el estilo para repasar una historia bíblica.  Pero para fines de este curso nos enfocaremos en leer o contar la historia bien.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29</a:t>
            </a:fld>
            <a:endParaRPr lang="en-US"/>
          </a:p>
        </p:txBody>
      </p:sp>
    </p:spTree>
    <p:extLst>
      <p:ext uri="{BB962C8B-B14F-4D97-AF65-F5344CB8AC3E}">
        <p14:creationId xmlns:p14="http://schemas.microsoft.com/office/powerpoint/2010/main" val="1081044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Leer</a:t>
            </a:r>
          </a:p>
          <a:p>
            <a:r>
              <a:rPr lang="es-ES" dirty="0"/>
              <a:t>Ventajas: </a:t>
            </a:r>
          </a:p>
          <a:p>
            <a:r>
              <a:rPr lang="es-ES" dirty="0"/>
              <a:t>No se pierde ningún detalle</a:t>
            </a:r>
          </a:p>
          <a:p>
            <a:r>
              <a:rPr lang="es-ES" dirty="0"/>
              <a:t>La Biblia tiene autoridad y muestra que viene de Dios</a:t>
            </a:r>
          </a:p>
          <a:p>
            <a:r>
              <a:rPr lang="es-ES" dirty="0"/>
              <a:t>Un alumno puede leer.  No tiene que ser el profesor.</a:t>
            </a:r>
          </a:p>
          <a:p>
            <a:r>
              <a:rPr lang="es-ES" dirty="0"/>
              <a:t>La gente puede seguir lo que se está leyendo si tienen Biblias, una Biblia digital en su equipo, o una hoja con el texto, o pueden ver los versículos en la pantalla.</a:t>
            </a:r>
          </a:p>
          <a:p>
            <a:endParaRPr lang="es-ES" dirty="0"/>
          </a:p>
          <a:p>
            <a:r>
              <a:rPr lang="es-ES" dirty="0"/>
              <a:t>Desventajas:</a:t>
            </a:r>
          </a:p>
          <a:p>
            <a:r>
              <a:rPr lang="es-ES" dirty="0"/>
              <a:t>Nada interactivo</a:t>
            </a:r>
          </a:p>
          <a:p>
            <a:r>
              <a:rPr lang="es-ES" dirty="0"/>
              <a:t>Vocabulario difícil a veces</a:t>
            </a:r>
          </a:p>
          <a:p>
            <a:r>
              <a:rPr lang="es-ES" dirty="0"/>
              <a:t>Se manejan muchas diferentes versiones.</a:t>
            </a:r>
          </a:p>
          <a:p>
            <a:r>
              <a:rPr lang="es-ES" dirty="0"/>
              <a:t>Puede ser más largo.</a:t>
            </a:r>
          </a:p>
          <a:p>
            <a:r>
              <a:rPr lang="es-ES" dirty="0"/>
              <a:t> </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30</a:t>
            </a:fld>
            <a:endParaRPr lang="en-US"/>
          </a:p>
        </p:txBody>
      </p:sp>
    </p:spTree>
    <p:extLst>
      <p:ext uri="{BB962C8B-B14F-4D97-AF65-F5344CB8AC3E}">
        <p14:creationId xmlns:p14="http://schemas.microsoft.com/office/powerpoint/2010/main" val="4250795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Ventajas</a:t>
            </a:r>
            <a:r>
              <a:rPr lang="en-US" dirty="0"/>
              <a:t>:</a:t>
            </a: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Si se hace bien, puede captar muy bien la atención de la gente.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La cara y los gestos también pueden contar la historia.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Uno puede usar vocabulario apropiado.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Permite más contacto visual.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Permite explicaciones breves.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Cristo suele enseñar contando historias y parábolas.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i="1" kern="1200" dirty="0">
                <a:solidFill>
                  <a:schemeClr val="tx1"/>
                </a:solidFill>
                <a:effectLst/>
                <a:latin typeface="+mn-lt"/>
                <a:ea typeface="+mn-ea"/>
                <a:cs typeface="+mn-cs"/>
              </a:rPr>
              <a:t>Se puede usar con personas que no leen bien.</a:t>
            </a:r>
          </a:p>
          <a:p>
            <a:pPr marL="0" indent="0">
              <a:buFont typeface="Arial" panose="020B0604020202020204" pitchFamily="34" charset="0"/>
              <a:buNone/>
            </a:pPr>
            <a:endParaRPr lang="en-US" sz="1200" i="1" kern="1200" dirty="0">
              <a:solidFill>
                <a:schemeClr val="tx1"/>
              </a:solidFill>
              <a:effectLst/>
              <a:latin typeface="+mn-lt"/>
              <a:ea typeface="+mn-ea"/>
              <a:cs typeface="+mn-cs"/>
            </a:endParaRPr>
          </a:p>
          <a:p>
            <a:pPr marL="0" indent="0">
              <a:buFont typeface="Arial" panose="020B0604020202020204" pitchFamily="34" charset="0"/>
              <a:buNone/>
            </a:pPr>
            <a:r>
              <a:rPr lang="en-US" sz="1200" i="1" kern="1200" dirty="0" err="1">
                <a:solidFill>
                  <a:schemeClr val="tx1"/>
                </a:solidFill>
                <a:effectLst/>
                <a:latin typeface="+mn-lt"/>
                <a:ea typeface="+mn-ea"/>
                <a:cs typeface="+mn-cs"/>
              </a:rPr>
              <a:t>Desventajas</a:t>
            </a:r>
            <a:r>
              <a:rPr lang="en-US" sz="1200" i="1"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Se puede olvidar algo importante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El maestro tiene que prepararse bien.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Hay que tener cuidado de no exagerar o cambiar las verdades de la historia.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1" kern="1200" dirty="0">
                <a:solidFill>
                  <a:schemeClr val="tx1"/>
                </a:solidFill>
                <a:effectLst/>
                <a:latin typeface="+mn-lt"/>
                <a:ea typeface="+mn-ea"/>
                <a:cs typeface="+mn-cs"/>
              </a:rPr>
              <a:t>Hay que tener cuidado de no interrumpir la historia mucho.</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s-E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8C9797-1961-4903-9FF3-FBD0C701D800}" type="slidenum">
              <a:rPr lang="en-US" smtClean="0"/>
              <a:t>31</a:t>
            </a:fld>
            <a:endParaRPr lang="en-US"/>
          </a:p>
        </p:txBody>
      </p:sp>
    </p:spTree>
    <p:extLst>
      <p:ext uri="{BB962C8B-B14F-4D97-AF65-F5344CB8AC3E}">
        <p14:creationId xmlns:p14="http://schemas.microsoft.com/office/powerpoint/2010/main" val="1899423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Piensen</a:t>
            </a:r>
            <a:r>
              <a:rPr lang="en-US" dirty="0"/>
              <a:t> </a:t>
            </a:r>
            <a:r>
              <a:rPr lang="en-US" dirty="0" err="1"/>
              <a:t>en</a:t>
            </a:r>
            <a:r>
              <a:rPr lang="en-US" dirty="0"/>
              <a:t> el Proyecto final:  </a:t>
            </a:r>
          </a:p>
          <a:p>
            <a:endParaRPr lang="en-US" dirty="0"/>
          </a:p>
          <a:p>
            <a:r>
              <a:rPr lang="en-US" dirty="0"/>
              <a:t>Estamos </a:t>
            </a:r>
            <a:r>
              <a:rPr lang="en-US" dirty="0" err="1"/>
              <a:t>formando</a:t>
            </a:r>
            <a:r>
              <a:rPr lang="en-US" dirty="0"/>
              <a:t> un plan para </a:t>
            </a:r>
            <a:r>
              <a:rPr lang="en-US" dirty="0" err="1"/>
              <a:t>compartir</a:t>
            </a:r>
            <a:r>
              <a:rPr lang="en-US" dirty="0"/>
              <a:t> la </a:t>
            </a:r>
            <a:r>
              <a:rPr lang="en-US" dirty="0" err="1"/>
              <a:t>historia</a:t>
            </a:r>
            <a:r>
              <a:rPr lang="en-US" dirty="0"/>
              <a:t> de José </a:t>
            </a:r>
            <a:r>
              <a:rPr lang="en-US" dirty="0" err="1"/>
              <a:t>en</a:t>
            </a:r>
            <a:r>
              <a:rPr lang="en-US" dirty="0"/>
              <a:t> </a:t>
            </a:r>
            <a:r>
              <a:rPr lang="en-US" dirty="0" err="1"/>
              <a:t>Génesis</a:t>
            </a:r>
            <a:r>
              <a:rPr lang="en-US" dirty="0"/>
              <a:t> 37</a:t>
            </a:r>
          </a:p>
          <a:p>
            <a:endParaRPr lang="en-US" dirty="0"/>
          </a:p>
          <a:p>
            <a:r>
              <a:rPr lang="en-US" dirty="0"/>
              <a:t>¿Con </a:t>
            </a:r>
            <a:r>
              <a:rPr lang="en-US" dirty="0" err="1"/>
              <a:t>quiénes</a:t>
            </a:r>
            <a:r>
              <a:rPr lang="en-US" dirty="0"/>
              <a:t> </a:t>
            </a:r>
            <a:r>
              <a:rPr lang="en-US" dirty="0" err="1"/>
              <a:t>compartirían</a:t>
            </a:r>
            <a:r>
              <a:rPr lang="en-US" dirty="0"/>
              <a:t> la </a:t>
            </a:r>
            <a:r>
              <a:rPr lang="en-US" dirty="0" err="1"/>
              <a:t>historia</a:t>
            </a:r>
            <a:r>
              <a:rPr lang="en-US" dirty="0"/>
              <a:t>?  ¿Con </a:t>
            </a:r>
            <a:r>
              <a:rPr lang="en-US" dirty="0" err="1"/>
              <a:t>niños</a:t>
            </a:r>
            <a:r>
              <a:rPr lang="en-US" dirty="0"/>
              <a:t>?  </a:t>
            </a:r>
            <a:r>
              <a:rPr lang="en-US" dirty="0" err="1"/>
              <a:t>Consideren</a:t>
            </a:r>
            <a:r>
              <a:rPr lang="en-US" dirty="0"/>
              <a:t> </a:t>
            </a:r>
            <a:r>
              <a:rPr lang="en-US" dirty="0" err="1"/>
              <a:t>narrar</a:t>
            </a:r>
            <a:r>
              <a:rPr lang="en-US" dirty="0"/>
              <a:t> la </a:t>
            </a:r>
            <a:r>
              <a:rPr lang="en-US" dirty="0" err="1"/>
              <a:t>historia</a:t>
            </a:r>
            <a:r>
              <a:rPr lang="en-US" dirty="0"/>
              <a:t> para no </a:t>
            </a:r>
            <a:r>
              <a:rPr lang="en-US" dirty="0" err="1"/>
              <a:t>perderlos</a:t>
            </a:r>
            <a:r>
              <a:rPr lang="en-US" dirty="0"/>
              <a:t>.</a:t>
            </a:r>
          </a:p>
          <a:p>
            <a:endParaRPr lang="en-US" dirty="0"/>
          </a:p>
          <a:p>
            <a:r>
              <a:rPr lang="en-US" dirty="0"/>
              <a:t>¿Con </a:t>
            </a:r>
            <a:r>
              <a:rPr lang="en-US" dirty="0" err="1"/>
              <a:t>jovenes</a:t>
            </a:r>
            <a:r>
              <a:rPr lang="en-US" dirty="0"/>
              <a:t>?  Tal </a:t>
            </a:r>
            <a:r>
              <a:rPr lang="en-US" dirty="0" err="1"/>
              <a:t>vez</a:t>
            </a:r>
            <a:r>
              <a:rPr lang="en-US" dirty="0"/>
              <a:t> que </a:t>
            </a:r>
            <a:r>
              <a:rPr lang="en-US" dirty="0" err="1"/>
              <a:t>ellos</a:t>
            </a:r>
            <a:r>
              <a:rPr lang="en-US" dirty="0"/>
              <a:t> lo lean primero, y que se </a:t>
            </a:r>
            <a:r>
              <a:rPr lang="en-US" dirty="0" err="1"/>
              <a:t>pongan</a:t>
            </a:r>
            <a:r>
              <a:rPr lang="en-US" dirty="0"/>
              <a:t> a </a:t>
            </a:r>
            <a:r>
              <a:rPr lang="en-US" dirty="0" err="1"/>
              <a:t>hacer</a:t>
            </a:r>
            <a:r>
              <a:rPr lang="en-US" dirty="0"/>
              <a:t> una </a:t>
            </a:r>
            <a:r>
              <a:rPr lang="en-US" dirty="0" err="1"/>
              <a:t>representación</a:t>
            </a:r>
            <a:r>
              <a:rPr lang="en-US" dirty="0"/>
              <a:t> de la </a:t>
            </a:r>
            <a:r>
              <a:rPr lang="en-US" dirty="0" err="1"/>
              <a:t>historia</a:t>
            </a:r>
            <a:r>
              <a:rPr lang="en-US" dirty="0"/>
              <a:t>. </a:t>
            </a:r>
          </a:p>
          <a:p>
            <a:endParaRPr lang="en-US" dirty="0"/>
          </a:p>
          <a:p>
            <a:r>
              <a:rPr lang="en-US" dirty="0"/>
              <a:t>¿Con </a:t>
            </a:r>
            <a:r>
              <a:rPr lang="en-US" dirty="0" err="1"/>
              <a:t>adultos</a:t>
            </a:r>
            <a:r>
              <a:rPr lang="en-US" dirty="0"/>
              <a:t>? ¿</a:t>
            </a:r>
            <a:r>
              <a:rPr lang="en-US" dirty="0" err="1"/>
              <a:t>Cuál</a:t>
            </a:r>
            <a:r>
              <a:rPr lang="en-US" dirty="0"/>
              <a:t> </a:t>
            </a:r>
            <a:r>
              <a:rPr lang="en-US" dirty="0" err="1"/>
              <a:t>convendría</a:t>
            </a:r>
            <a:r>
              <a:rPr lang="en-US" dirty="0"/>
              <a:t>?</a:t>
            </a:r>
          </a:p>
        </p:txBody>
      </p:sp>
      <p:sp>
        <p:nvSpPr>
          <p:cNvPr id="4" name="Slide Number Placeholder 3"/>
          <p:cNvSpPr>
            <a:spLocks noGrp="1"/>
          </p:cNvSpPr>
          <p:nvPr>
            <p:ph type="sldNum" sz="quarter" idx="5"/>
          </p:nvPr>
        </p:nvSpPr>
        <p:spPr/>
        <p:txBody>
          <a:bodyPr/>
          <a:lstStyle/>
          <a:p>
            <a:fld id="{518C9797-1961-4903-9FF3-FBD0C701D800}" type="slidenum">
              <a:rPr lang="en-US" smtClean="0"/>
              <a:t>32</a:t>
            </a:fld>
            <a:endParaRPr lang="en-US"/>
          </a:p>
        </p:txBody>
      </p:sp>
    </p:spTree>
    <p:extLst>
      <p:ext uri="{BB962C8B-B14F-4D97-AF65-F5344CB8AC3E}">
        <p14:creationId xmlns:p14="http://schemas.microsoft.com/office/powerpoint/2010/main" val="710017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https://pxhere.com/en/photo/847459</a:t>
            </a:r>
          </a:p>
        </p:txBody>
      </p:sp>
      <p:sp>
        <p:nvSpPr>
          <p:cNvPr id="4" name="Slide Number Placeholder 3"/>
          <p:cNvSpPr>
            <a:spLocks noGrp="1"/>
          </p:cNvSpPr>
          <p:nvPr>
            <p:ph type="sldNum" sz="quarter" idx="10"/>
          </p:nvPr>
        </p:nvSpPr>
        <p:spPr/>
        <p:txBody>
          <a:bodyPr/>
          <a:lstStyle/>
          <a:p>
            <a:fld id="{A64494A9-D7C6-465E-A913-491587F47DAB}" type="slidenum">
              <a:rPr lang="en-US" smtClean="0"/>
              <a:t>33</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https://pxhere.com/en/photo/655321</a:t>
            </a:r>
          </a:p>
        </p:txBody>
      </p:sp>
      <p:sp>
        <p:nvSpPr>
          <p:cNvPr id="4" name="Slide Number Placeholder 3"/>
          <p:cNvSpPr>
            <a:spLocks noGrp="1"/>
          </p:cNvSpPr>
          <p:nvPr>
            <p:ph type="sldNum" sz="quarter" idx="10"/>
          </p:nvPr>
        </p:nvSpPr>
        <p:spPr/>
        <p:txBody>
          <a:bodyPr/>
          <a:lstStyle/>
          <a:p>
            <a:fld id="{A64494A9-D7C6-465E-A913-491587F47DAB}" type="slidenum">
              <a:rPr lang="en-US" smtClean="0"/>
              <a:t>34</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Despedidas</a:t>
            </a:r>
          </a:p>
        </p:txBody>
      </p:sp>
      <p:sp>
        <p:nvSpPr>
          <p:cNvPr id="4" name="Slide Number Placeholder 3"/>
          <p:cNvSpPr>
            <a:spLocks noGrp="1"/>
          </p:cNvSpPr>
          <p:nvPr>
            <p:ph type="sldNum" sz="quarter" idx="5"/>
          </p:nvPr>
        </p:nvSpPr>
        <p:spPr/>
        <p:txBody>
          <a:bodyPr/>
          <a:lstStyle/>
          <a:p>
            <a:fld id="{518C9797-1961-4903-9FF3-FBD0C701D800}" type="slidenum">
              <a:rPr lang="en-US" smtClean="0"/>
              <a:t>35</a:t>
            </a:fld>
            <a:endParaRPr lang="en-US"/>
          </a:p>
        </p:txBody>
      </p:sp>
    </p:spTree>
    <p:extLst>
      <p:ext uri="{BB962C8B-B14F-4D97-AF65-F5344CB8AC3E}">
        <p14:creationId xmlns:p14="http://schemas.microsoft.com/office/powerpoint/2010/main" val="7537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Haz </a:t>
            </a:r>
            <a:r>
              <a:rPr lang="en-US" dirty="0" err="1"/>
              <a:t>seguro</a:t>
            </a:r>
            <a:r>
              <a:rPr lang="en-US" dirty="0"/>
              <a:t> que se </a:t>
            </a:r>
            <a:r>
              <a:rPr lang="en-US" dirty="0" err="1"/>
              <a:t>está</a:t>
            </a:r>
            <a:r>
              <a:rPr lang="en-US" dirty="0"/>
              <a:t> </a:t>
            </a:r>
            <a:r>
              <a:rPr lang="en-US" dirty="0" err="1"/>
              <a:t>grabando</a:t>
            </a:r>
            <a:r>
              <a:rPr lang="en-US" dirty="0"/>
              <a:t> la </a:t>
            </a:r>
            <a:r>
              <a:rPr lang="en-US" dirty="0" err="1"/>
              <a:t>clase</a:t>
            </a:r>
            <a:r>
              <a:rPr lang="en-US" dirty="0"/>
              <a:t> (</a:t>
            </a:r>
            <a:r>
              <a:rPr lang="en-US" dirty="0" err="1"/>
              <a:t>si</a:t>
            </a:r>
            <a:r>
              <a:rPr lang="en-US" dirty="0"/>
              <a:t> se </a:t>
            </a:r>
            <a:r>
              <a:rPr lang="en-US" dirty="0" err="1"/>
              <a:t>aplica</a:t>
            </a:r>
            <a:r>
              <a:rPr lang="en-US"/>
              <a:t>).  </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4</a:t>
            </a:fld>
            <a:endParaRPr lang="en-US"/>
          </a:p>
        </p:txBody>
      </p:sp>
    </p:spTree>
    <p:extLst>
      <p:ext uri="{BB962C8B-B14F-4D97-AF65-F5344CB8AC3E}">
        <p14:creationId xmlns:p14="http://schemas.microsoft.com/office/powerpoint/2010/main" val="279346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En los días de Noé, El Señor vio que era mucha la maldad de los hombres en la tierra, y que todos los planes y pensamientos de su corazón eran siempre los de hacer sólo el mal.  ¿Comparen el mundo en la actualidad con el mundo en los días de Noé?  ¿Por qué el Señor no ha destruido el mundo?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&lt;Hay que dejar que los participantes den su punto de vista del estado actual del mundo.&gt;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2 Pedro 3:3-13</a:t>
            </a: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nos dice que en los últimos tiempos habrá mucha gente blasfema que se burlará de Dios</a:t>
            </a: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La primera vez utilizó agua.  Esta vez Dios destruirá el mundo con fuego.  </a:t>
            </a: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V.9 es la clave: </a:t>
            </a:r>
            <a:r>
              <a:rPr lang="es-ES" sz="1200" i="1" kern="1200" dirty="0">
                <a:solidFill>
                  <a:schemeClr val="tx1"/>
                </a:solidFill>
                <a:effectLst/>
                <a:latin typeface="+mn-lt"/>
                <a:ea typeface="+mn-ea"/>
                <a:cs typeface="+mn-cs"/>
              </a:rPr>
              <a:t>El Señor no se tarda para cumplir su promesa, como algunos piensan, sino que nos tiene paciencia y no quiere que ninguno se pierda, sino que todos se vuelvan a él.</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hlinkClick r:id="rId3"/>
            </a:endParaRPr>
          </a:p>
          <a:p>
            <a:endParaRPr lang="en-US" dirty="0">
              <a:hlinkClick r:id="rId3"/>
            </a:endParaRPr>
          </a:p>
          <a:p>
            <a:r>
              <a:rPr lang="en-US" dirty="0">
                <a:hlinkClick r:id="rId3"/>
              </a:rPr>
              <a:t>https://pxhere.com/es/photo/1448747</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8</a:t>
            </a:fld>
            <a:endParaRPr lang="en-US"/>
          </a:p>
        </p:txBody>
      </p:sp>
    </p:spTree>
    <p:extLst>
      <p:ext uri="{BB962C8B-B14F-4D97-AF65-F5344CB8AC3E}">
        <p14:creationId xmlns:p14="http://schemas.microsoft.com/office/powerpoint/2010/main" val="236522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http://www.freebibleimages.org/illustrations/moody-noah-flood/</a:t>
            </a:r>
            <a:endParaRPr lang="en-US" dirty="0"/>
          </a:p>
          <a:p>
            <a:endParaRPr lang="en-US" dirty="0"/>
          </a:p>
          <a:p>
            <a:r>
              <a:rPr lang="en-US" dirty="0" err="1"/>
              <a:t>Ahora</a:t>
            </a:r>
            <a:r>
              <a:rPr lang="en-US" dirty="0"/>
              <a:t> </a:t>
            </a:r>
            <a:r>
              <a:rPr lang="en-US" dirty="0" err="1"/>
              <a:t>vamos</a:t>
            </a:r>
            <a:r>
              <a:rPr lang="en-US" dirty="0"/>
              <a:t> a </a:t>
            </a:r>
            <a:r>
              <a:rPr lang="en-US" dirty="0" err="1"/>
              <a:t>hacer</a:t>
            </a:r>
            <a:r>
              <a:rPr lang="en-US" dirty="0"/>
              <a:t> las 7 </a:t>
            </a:r>
            <a:r>
              <a:rPr lang="en-US" dirty="0" err="1"/>
              <a:t>preguntas</a:t>
            </a:r>
            <a:r>
              <a:rPr lang="en-US" dirty="0"/>
              <a:t> de </a:t>
            </a:r>
            <a:r>
              <a:rPr lang="en-US" dirty="0" err="1"/>
              <a:t>Considerar</a:t>
            </a:r>
            <a:r>
              <a:rPr lang="en-US" dirty="0"/>
              <a:t> para </a:t>
            </a:r>
            <a:r>
              <a:rPr lang="en-US" dirty="0" err="1"/>
              <a:t>esta</a:t>
            </a:r>
            <a:r>
              <a:rPr lang="en-US" dirty="0"/>
              <a:t> </a:t>
            </a:r>
            <a:r>
              <a:rPr lang="en-US" dirty="0" err="1"/>
              <a:t>historia</a:t>
            </a:r>
            <a:r>
              <a:rPr lang="en-US" dirty="0"/>
              <a:t>. </a:t>
            </a:r>
          </a:p>
        </p:txBody>
      </p:sp>
      <p:sp>
        <p:nvSpPr>
          <p:cNvPr id="4" name="Slide Number Placeholder 3"/>
          <p:cNvSpPr>
            <a:spLocks noGrp="1"/>
          </p:cNvSpPr>
          <p:nvPr>
            <p:ph type="sldNum" sz="quarter" idx="5"/>
          </p:nvPr>
        </p:nvSpPr>
        <p:spPr/>
        <p:txBody>
          <a:bodyPr/>
          <a:lstStyle/>
          <a:p>
            <a:fld id="{FCF3693E-6064-4A55-A606-667B314728E0}" type="slidenum">
              <a:rPr lang="en-US" smtClean="0"/>
              <a:t>10</a:t>
            </a:fld>
            <a:endParaRPr lang="en-US"/>
          </a:p>
        </p:txBody>
      </p:sp>
    </p:spTree>
    <p:extLst>
      <p:ext uri="{BB962C8B-B14F-4D97-AF65-F5344CB8AC3E}">
        <p14:creationId xmlns:p14="http://schemas.microsoft.com/office/powerpoint/2010/main" val="316183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Los hombres malvados; Las hijas de los hombres; Noé, Sem, Cam, y Jafet, la esposa de Noé y las de sus tres hijos</a:t>
            </a:r>
          </a:p>
          <a:p>
            <a:r>
              <a:rPr lang="es-ES" dirty="0"/>
              <a:t>b.	Nefilim (Génesis 6:4): Había hombres violentos sobre la tierra en aquellos días antes del diluvio. Aunque son llamados “gigantes” en la Reina-Valera, la palabra hebrea </a:t>
            </a:r>
            <a:r>
              <a:rPr lang="es-ES" dirty="0" err="1"/>
              <a:t>nefilim</a:t>
            </a:r>
            <a:r>
              <a:rPr lang="es-ES" dirty="0"/>
              <a:t> parece venir de la palabra hebrea que significa “asaltar”, “</a:t>
            </a:r>
            <a:r>
              <a:rPr lang="es-ES" dirty="0" err="1"/>
              <a:t>atacar”.Hubo</a:t>
            </a:r>
            <a:r>
              <a:rPr lang="es-ES" dirty="0"/>
              <a:t> hombres violentos que pisoteaban los derechos de los demás. En matrimonios mixtos engendraron a otros hombres iguales a ellos. Y el colmo de la ironía es que, en ese mundo desordenado, a esa clase de individuos egocéntricos y pendencieros los admiraban y los consideraban como modelos dignos de imitar. </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11</a:t>
            </a:fld>
            <a:endParaRPr lang="en-US"/>
          </a:p>
        </p:txBody>
      </p:sp>
    </p:spTree>
    <p:extLst>
      <p:ext uri="{BB962C8B-B14F-4D97-AF65-F5344CB8AC3E}">
        <p14:creationId xmlns:p14="http://schemas.microsoft.com/office/powerpoint/2010/main" val="138488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El arca y todos sus materiales de construcción</a:t>
            </a:r>
          </a:p>
          <a:p>
            <a:r>
              <a:rPr lang="es-ES" dirty="0"/>
              <a:t>b.	Las aguas (del cielo y de adentro de la tierra)</a:t>
            </a:r>
          </a:p>
          <a:p>
            <a:r>
              <a:rPr lang="es-ES" dirty="0"/>
              <a:t>c.	El altar</a:t>
            </a:r>
          </a:p>
          <a:p>
            <a:r>
              <a:rPr lang="es-ES" dirty="0"/>
              <a:t>d.	El arco iris</a:t>
            </a:r>
          </a:p>
          <a:p>
            <a:r>
              <a:rPr lang="es-ES" dirty="0"/>
              <a:t>e.	Dos de cada especie de animal (siete parejas de los limpios)</a:t>
            </a:r>
          </a:p>
          <a:p>
            <a:r>
              <a:rPr lang="es-ES" dirty="0"/>
              <a:t>f.	El cuervo y la paloma</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12</a:t>
            </a:fld>
            <a:endParaRPr lang="en-US"/>
          </a:p>
        </p:txBody>
      </p:sp>
    </p:spTree>
    <p:extLst>
      <p:ext uri="{BB962C8B-B14F-4D97-AF65-F5344CB8AC3E}">
        <p14:creationId xmlns:p14="http://schemas.microsoft.com/office/powerpoint/2010/main" val="38304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Pues, no nos dice donde vivía Noé antes del diluvio; pero el arca llega a estar sobre los montes de Ararat. </a:t>
            </a:r>
            <a:r>
              <a:rPr lang="es-MX" sz="1200" i="0" kern="1200" dirty="0">
                <a:solidFill>
                  <a:schemeClr val="tx1"/>
                </a:solidFill>
                <a:effectLst/>
                <a:latin typeface="+mn-lt"/>
                <a:ea typeface="+mn-ea"/>
                <a:cs typeface="+mn-cs"/>
              </a:rPr>
              <a:t> </a:t>
            </a:r>
            <a:r>
              <a:rPr lang="es-MX" sz="1200" i="1" kern="1200" dirty="0">
                <a:solidFill>
                  <a:schemeClr val="tx1"/>
                </a:solidFill>
                <a:effectLst/>
                <a:latin typeface="+mn-lt"/>
                <a:ea typeface="+mn-ea"/>
                <a:cs typeface="+mn-cs"/>
              </a:rPr>
              <a:t>Se refiere a un GRUPO de montañas, no a una en específico.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Hoy en día existen unos montes con ese nombre en Turquía (la foto).</a:t>
            </a:r>
            <a:endParaRPr lang="en-US" sz="1200" kern="1200" dirty="0">
              <a:solidFill>
                <a:schemeClr val="tx1"/>
              </a:solidFill>
              <a:effectLst/>
              <a:latin typeface="+mn-lt"/>
              <a:ea typeface="+mn-ea"/>
              <a:cs typeface="+mn-cs"/>
            </a:endParaRPr>
          </a:p>
          <a:p>
            <a:endParaRPr lang="en-US" dirty="0">
              <a:hlinkClick r:id="rId3"/>
            </a:endParaRPr>
          </a:p>
          <a:p>
            <a:endParaRPr lang="en-US" dirty="0">
              <a:hlinkClick r:id="rId3"/>
            </a:endParaRPr>
          </a:p>
          <a:p>
            <a:r>
              <a:rPr lang="en-US" dirty="0">
                <a:hlinkClick r:id="rId3"/>
              </a:rPr>
              <a:t>https://en.wikipedia.org/wiki/File:Mount_Ararat_and_the_Araratian_plain_(cropped).jpg</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13</a:t>
            </a:fld>
            <a:endParaRPr lang="en-US"/>
          </a:p>
        </p:txBody>
      </p:sp>
    </p:spTree>
    <p:extLst>
      <p:ext uri="{BB962C8B-B14F-4D97-AF65-F5344CB8AC3E}">
        <p14:creationId xmlns:p14="http://schemas.microsoft.com/office/powerpoint/2010/main" val="46184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i="1" kern="1200" dirty="0">
                <a:solidFill>
                  <a:schemeClr val="tx1"/>
                </a:solidFill>
                <a:effectLst/>
                <a:latin typeface="+mn-lt"/>
                <a:ea typeface="+mn-ea"/>
                <a:cs typeface="+mn-cs"/>
              </a:rPr>
              <a:t>6:3- Dios dice “120 años más…”  o sea, Dios esperó 120 años para destruir al mundo.  </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7:6- Noé tenía 600 años cuando las lluvias empezaron</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7:10- Se suben al arca y a los siete días empieza a llover.</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7:11- Año 600 (de la vida de Noé), día 17, mes segundo se abren las compuertas del cielo</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7:12- llueve durante 40 días</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7:24- La tierra queda inundada 150 días, y al cabo de 150 días, las aguas habían disminuido (8:4); Día 17, mes séptimo el arca se detiene sobre Ararat</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8:5- día primero del mes décimo, se ven las cimas de las montañas</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8:6- 40 días después, Noé suelta el cuervo.</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8:13- Año 601 (de la vida de Noé), día 1, mes primero, se quita la cubierta del arca, la tierra está seca</a:t>
            </a:r>
            <a:endParaRPr lang="en-US" sz="1200" kern="1200" dirty="0">
              <a:solidFill>
                <a:schemeClr val="tx1"/>
              </a:solidFill>
              <a:effectLst/>
              <a:latin typeface="+mn-lt"/>
              <a:ea typeface="+mn-ea"/>
              <a:cs typeface="+mn-cs"/>
            </a:endParaRPr>
          </a:p>
          <a:p>
            <a:pPr lvl="0"/>
            <a:r>
              <a:rPr lang="es-MX" sz="1200" i="1" kern="1200" dirty="0">
                <a:solidFill>
                  <a:schemeClr val="tx1"/>
                </a:solidFill>
                <a:effectLst/>
                <a:latin typeface="+mn-lt"/>
                <a:ea typeface="+mn-ea"/>
                <a:cs typeface="+mn-cs"/>
              </a:rPr>
              <a:t>8:14- Día 27, segundo mes, todo está seco y se bajan del arca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14</a:t>
            </a:fld>
            <a:endParaRPr lang="en-US"/>
          </a:p>
        </p:txBody>
      </p:sp>
    </p:spTree>
    <p:extLst>
      <p:ext uri="{BB962C8B-B14F-4D97-AF65-F5344CB8AC3E}">
        <p14:creationId xmlns:p14="http://schemas.microsoft.com/office/powerpoint/2010/main" val="413677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917C-B83D-4F37-94A5-E7CAC262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DEA5-ACAD-49BF-99C7-34D6ABF4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13767B-11BF-4457-A42F-386B49EA8BB8}"/>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4125C048-5142-4B95-95AB-D1637DF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AD425-3708-447E-91EE-00230A099602}"/>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132680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FEF-54DB-44C2-8093-84D27F668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2C126-129D-45CE-8ACC-0AEEF5B50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1659-FB4C-48A3-9055-56A1705E918B}"/>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B5D3712B-5EEC-409A-9945-7EFEFBF46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B2E0A-1369-4263-861E-16BC78482874}"/>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9152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3026-B129-4579-967E-467537691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DEC0F-66A8-4BFF-85D2-B86F50EF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4A96-F82E-4C38-B3EF-6C44F4F61AFE}"/>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570BA27C-EFFB-435F-B3D9-9DEA6DD09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0C8-ED78-416B-B975-FFD9FC719ACD}"/>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63176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7D89-1E19-4F6A-846D-D8A49052A250}"/>
              </a:ext>
            </a:extLst>
          </p:cNvPr>
          <p:cNvSpPr>
            <a:spLocks noGrp="1"/>
          </p:cNvSpPr>
          <p:nvPr>
            <p:ph type="title"/>
          </p:nvPr>
        </p:nvSpPr>
        <p:spPr/>
        <p:txBody>
          <a:bodyPr>
            <a:normAutofit/>
          </a:bodyPr>
          <a:lstStyle>
            <a:lvl1pPr>
              <a:defRPr sz="6000">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4AFE08-145B-4D40-9F0C-3DB02C382F60}"/>
              </a:ext>
            </a:extLst>
          </p:cNvPr>
          <p:cNvSpPr>
            <a:spLocks noGrp="1"/>
          </p:cNvSpPr>
          <p:nvPr>
            <p:ph idx="1"/>
          </p:nvPr>
        </p:nvSpPr>
        <p:spPr/>
        <p:txBody>
          <a:bodyPr>
            <a:normAutofit/>
          </a:bodyPr>
          <a:lstStyle>
            <a:lvl1pPr>
              <a:defRPr sz="5400">
                <a:latin typeface="Berlin Sans FB" panose="020E0602020502020306" pitchFamily="34" charset="0"/>
              </a:defRPr>
            </a:lvl1pPr>
            <a:lvl2pPr>
              <a:defRPr sz="4800">
                <a:latin typeface="Berlin Sans FB" panose="020E0602020502020306" pitchFamily="34" charset="0"/>
              </a:defRPr>
            </a:lvl2pPr>
            <a:lvl3pPr>
              <a:defRPr sz="4400">
                <a:latin typeface="Berlin Sans FB" panose="020E0602020502020306" pitchFamily="34" charset="0"/>
              </a:defRPr>
            </a:lvl3pPr>
            <a:lvl4pPr>
              <a:defRPr sz="4000">
                <a:latin typeface="Berlin Sans FB" panose="020E0602020502020306" pitchFamily="34" charset="0"/>
              </a:defRPr>
            </a:lvl4pPr>
            <a:lvl5pPr>
              <a:defRPr sz="4000">
                <a:latin typeface="Berlin Sans FB" panose="020E0602020502020306"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619E5E-B837-42D0-BB3A-52FDEE6C8C99}"/>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2737B97D-9542-48C7-AC70-0FB5AAF05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8AD0-E49F-4F6D-B54A-D6A19F37B085}"/>
              </a:ext>
            </a:extLst>
          </p:cNvPr>
          <p:cNvSpPr>
            <a:spLocks noGrp="1"/>
          </p:cNvSpPr>
          <p:nvPr>
            <p:ph type="sldNum" sz="quarter" idx="12"/>
          </p:nvPr>
        </p:nvSpPr>
        <p:spPr/>
        <p:txBody>
          <a:bodyPr/>
          <a:lstStyle/>
          <a:p>
            <a:fld id="{3CEB2C06-D43C-42FB-9D44-1DE6FC2DCB2F}" type="slidenum">
              <a:rPr lang="en-US" smtClean="0"/>
              <a:t>‹Nº›</a:t>
            </a:fld>
            <a:endParaRPr lang="en-US"/>
          </a:p>
        </p:txBody>
      </p:sp>
      <p:pic>
        <p:nvPicPr>
          <p:cNvPr id="7" name="Picture 6" descr="A close up of a sign&#10;&#10;Description automatically generated">
            <a:extLst>
              <a:ext uri="{FF2B5EF4-FFF2-40B4-BE49-F238E27FC236}">
                <a16:creationId xmlns:a16="http://schemas.microsoft.com/office/drawing/2014/main" id="{292919DD-8A3C-451E-9A4E-A8574D8DA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36184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FE89-AE0B-4F56-B92E-EE118F0E0D1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3B34881-A6D5-4FEB-8ED9-FCC1F5142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6B569-2C78-4ED7-A837-D0D98B821DDE}"/>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128709D0-D9E7-4275-8432-EDD45307B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5E9D-3640-4AEA-B89B-C90C0CB6C8D6}"/>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50650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10-1C92-44C3-9949-98C1A9118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66CD2-F685-4868-A54E-59211A2BE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6A69-E7AC-461F-8122-B5C999D6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E813-3F9E-492E-B55B-181271A47BFD}"/>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6" name="Footer Placeholder 5">
            <a:extLst>
              <a:ext uri="{FF2B5EF4-FFF2-40B4-BE49-F238E27FC236}">
                <a16:creationId xmlns:a16="http://schemas.microsoft.com/office/drawing/2014/main" id="{A14DB7B0-91E7-4FE5-AB98-B8CAD2198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62A96-01AB-4648-956E-23FAE6DFEECA}"/>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75752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850-9B30-4BA3-8DC0-9B6541EA4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84910-6358-4F2E-99D9-52C6388F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38F4E-0AB9-448A-9B7C-6FEF2ED54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C849-F525-4491-822E-C3916180C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AB87F-34F8-4D92-ABE2-94D43AFDC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1D4D3-57CB-4D17-A233-FF31808DE28D}"/>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8" name="Footer Placeholder 7">
            <a:extLst>
              <a:ext uri="{FF2B5EF4-FFF2-40B4-BE49-F238E27FC236}">
                <a16:creationId xmlns:a16="http://schemas.microsoft.com/office/drawing/2014/main" id="{20F85A93-2F06-48EA-85C9-C2B90891F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6533E-9F6A-4A32-B1AC-F35CC4EC7201}"/>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45543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D904-92D0-4CBA-9C55-FE417DD77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2E34B-E01F-44AB-8E35-9A37EDE43318}"/>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4" name="Footer Placeholder 3">
            <a:extLst>
              <a:ext uri="{FF2B5EF4-FFF2-40B4-BE49-F238E27FC236}">
                <a16:creationId xmlns:a16="http://schemas.microsoft.com/office/drawing/2014/main" id="{368FBD0C-9280-4C4D-9BB9-33E2AEAC1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20395-D9EF-4B20-AB22-BD6AFCC17E31}"/>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4639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07ED2-C4A0-4D83-A28D-B5A6096AD85E}"/>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3" name="Footer Placeholder 2">
            <a:extLst>
              <a:ext uri="{FF2B5EF4-FFF2-40B4-BE49-F238E27FC236}">
                <a16:creationId xmlns:a16="http://schemas.microsoft.com/office/drawing/2014/main" id="{726D66E0-10BA-433A-B9E1-79DA46B6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ADBF7-2EE1-47A4-B154-7916B3A26868}"/>
              </a:ext>
            </a:extLst>
          </p:cNvPr>
          <p:cNvSpPr>
            <a:spLocks noGrp="1"/>
          </p:cNvSpPr>
          <p:nvPr>
            <p:ph type="sldNum" sz="quarter" idx="12"/>
          </p:nvPr>
        </p:nvSpPr>
        <p:spPr/>
        <p:txBody>
          <a:bodyPr/>
          <a:lstStyle/>
          <a:p>
            <a:fld id="{3CEB2C06-D43C-42FB-9D44-1DE6FC2DCB2F}" type="slidenum">
              <a:rPr lang="en-US" smtClean="0"/>
              <a:t>‹Nº›</a:t>
            </a:fld>
            <a:endParaRPr lang="en-US"/>
          </a:p>
        </p:txBody>
      </p:sp>
      <p:pic>
        <p:nvPicPr>
          <p:cNvPr id="5" name="Picture 4" descr="A close up of a sign&#10;&#10;Description automatically generated">
            <a:extLst>
              <a:ext uri="{FF2B5EF4-FFF2-40B4-BE49-F238E27FC236}">
                <a16:creationId xmlns:a16="http://schemas.microsoft.com/office/drawing/2014/main" id="{5085BBC3-E7A4-4D21-9C39-33CB0E2F7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248820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9524-2C8F-4084-8DA4-EABB01BCF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2A989-A46C-42C4-A99A-14692840D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DF064-F395-453F-A6A9-A05B4FB7F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1EB2E-A7A8-4EA4-B246-32A6B11E20C1}"/>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6" name="Footer Placeholder 5">
            <a:extLst>
              <a:ext uri="{FF2B5EF4-FFF2-40B4-BE49-F238E27FC236}">
                <a16:creationId xmlns:a16="http://schemas.microsoft.com/office/drawing/2014/main" id="{836AED0C-1EA7-4C48-A78C-0CDDFE7F7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D625-9AA3-4FEB-A9FF-5DC89DD03300}"/>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397693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CC94-EA1B-452E-BA36-7C76A0F75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73ED-D8CB-4E7C-8A02-19355DE4B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DC5E-F63C-494B-A84F-E633D27F2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C087-7BE3-4417-8F29-0001F65AF1D5}"/>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6" name="Footer Placeholder 5">
            <a:extLst>
              <a:ext uri="{FF2B5EF4-FFF2-40B4-BE49-F238E27FC236}">
                <a16:creationId xmlns:a16="http://schemas.microsoft.com/office/drawing/2014/main" id="{674A1C8F-2EE7-4079-98CF-E75469CBD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4BAB-D403-49C9-BE32-601300F50841}"/>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191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BD4B0-38E3-4971-B6F8-8437DF31D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A3CC5-9AFC-4A3D-AF40-654029C7F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CE2688-5C1A-4D84-9AC2-CA3878B7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A722C834-C31F-4A46-BF4C-CD1EC05C3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0D4FB-1DE9-40B5-9404-F07D4269C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2C06-D43C-42FB-9D44-1DE6FC2DCB2F}" type="slidenum">
              <a:rPr lang="en-US" smtClean="0"/>
              <a:t>‹Nº›</a:t>
            </a:fld>
            <a:endParaRPr lang="en-US"/>
          </a:p>
        </p:txBody>
      </p:sp>
    </p:spTree>
    <p:extLst>
      <p:ext uri="{BB962C8B-B14F-4D97-AF65-F5344CB8AC3E}">
        <p14:creationId xmlns:p14="http://schemas.microsoft.com/office/powerpoint/2010/main" val="2985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solidFill>
            <a:schemeClr val="tx1"/>
          </a:solidFill>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66D-DEDC-4B05-A0FC-07E9EBD34A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6404E6-9B4C-478D-860B-A5899CBDF7F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299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able, yellow, sitting, standing&#10;&#10;Description automatically generated">
            <a:extLst>
              <a:ext uri="{FF2B5EF4-FFF2-40B4-BE49-F238E27FC236}">
                <a16:creationId xmlns:a16="http://schemas.microsoft.com/office/drawing/2014/main" id="{680868F4-B616-4DB0-9DDC-3DB1DA21BCEA}"/>
              </a:ext>
            </a:extLst>
          </p:cNvPr>
          <p:cNvPicPr>
            <a:picLocks noChangeAspect="1"/>
          </p:cNvPicPr>
          <p:nvPr/>
        </p:nvPicPr>
        <p:blipFill rotWithShape="1">
          <a:blip r:embed="rId3">
            <a:extLst>
              <a:ext uri="{28A0092B-C50C-407E-A947-70E740481C1C}">
                <a14:useLocalDpi xmlns:a14="http://schemas.microsoft.com/office/drawing/2010/main" val="0"/>
              </a:ext>
            </a:extLst>
          </a:blip>
          <a:srcRect t="5304" b="19696"/>
          <a:stretch/>
        </p:blipFill>
        <p:spPr>
          <a:xfrm>
            <a:off x="20" y="10"/>
            <a:ext cx="12191980" cy="6857990"/>
          </a:xfrm>
          <a:prstGeom prst="rect">
            <a:avLst/>
          </a:prstGeom>
        </p:spPr>
      </p:pic>
      <p:sp>
        <p:nvSpPr>
          <p:cNvPr id="12"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4800" kern="1200" dirty="0" err="1">
                <a:solidFill>
                  <a:schemeClr val="bg1"/>
                </a:solidFill>
                <a:latin typeface="Berlin Sans FB" panose="020E0602020502020306" pitchFamily="34" charset="0"/>
              </a:rPr>
              <a:t>Considerar</a:t>
            </a:r>
            <a:r>
              <a:rPr lang="en-US" sz="4800" kern="1200" dirty="0">
                <a:solidFill>
                  <a:schemeClr val="bg1"/>
                </a:solidFill>
                <a:latin typeface="Berlin Sans FB" panose="020E0602020502020306" pitchFamily="34" charset="0"/>
              </a:rPr>
              <a:t> </a:t>
            </a:r>
            <a:r>
              <a:rPr lang="en-US" sz="4800" kern="1200" dirty="0" err="1">
                <a:solidFill>
                  <a:schemeClr val="bg1"/>
                </a:solidFill>
                <a:latin typeface="Berlin Sans FB" panose="020E0602020502020306" pitchFamily="34" charset="0"/>
              </a:rPr>
              <a:t>Génesis</a:t>
            </a:r>
            <a:r>
              <a:rPr lang="en-US" sz="4800" kern="1200" dirty="0">
                <a:solidFill>
                  <a:schemeClr val="bg1"/>
                </a:solidFill>
                <a:latin typeface="Berlin Sans FB" panose="020E0602020502020306" pitchFamily="34" charset="0"/>
              </a:rPr>
              <a:t> 6:1-9:17</a:t>
            </a:r>
          </a:p>
        </p:txBody>
      </p:sp>
    </p:spTree>
    <p:extLst>
      <p:ext uri="{BB962C8B-B14F-4D97-AF65-F5344CB8AC3E}">
        <p14:creationId xmlns:p14="http://schemas.microsoft.com/office/powerpoint/2010/main" val="249190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t>Considerar</a:t>
            </a:r>
            <a:r>
              <a:rPr lang="en-US" dirty="0"/>
              <a:t>-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9805988" cy="4486275"/>
          </a:xfrm>
        </p:spPr>
        <p:txBody>
          <a:bodyPr>
            <a:noAutofit/>
          </a:bodyPr>
          <a:lstStyle/>
          <a:p>
            <a:pPr marL="514350" indent="-514350">
              <a:buAutoNum type="arabicPeriod"/>
            </a:pPr>
            <a:r>
              <a:rPr lang="en-US" sz="4800" dirty="0"/>
              <a:t>¿</a:t>
            </a:r>
            <a:r>
              <a:rPr lang="en-US" sz="4800" u="sng" dirty="0" err="1"/>
              <a:t>Quiénes</a:t>
            </a:r>
            <a:r>
              <a:rPr lang="en-US" sz="4800" dirty="0"/>
              <a:t> son los </a:t>
            </a:r>
            <a:r>
              <a:rPr lang="en-US" sz="4800" dirty="0" err="1"/>
              <a:t>personajes</a:t>
            </a:r>
            <a:r>
              <a:rPr lang="en-US" sz="4800" dirty="0"/>
              <a:t> de </a:t>
            </a:r>
            <a:r>
              <a:rPr lang="en-US" sz="4800" dirty="0" err="1"/>
              <a:t>esta</a:t>
            </a:r>
            <a:r>
              <a:rPr lang="en-US" sz="4800" dirty="0"/>
              <a:t> </a:t>
            </a:r>
            <a:r>
              <a:rPr lang="en-US" sz="4800" dirty="0" err="1"/>
              <a:t>historia</a:t>
            </a:r>
            <a:r>
              <a:rPr lang="en-US" sz="4800" dirty="0"/>
              <a:t>? </a:t>
            </a:r>
          </a:p>
        </p:txBody>
      </p:sp>
    </p:spTree>
    <p:extLst>
      <p:ext uri="{BB962C8B-B14F-4D97-AF65-F5344CB8AC3E}">
        <p14:creationId xmlns:p14="http://schemas.microsoft.com/office/powerpoint/2010/main" val="294855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t>Considerar</a:t>
            </a:r>
            <a:r>
              <a:rPr lang="en-US" dirty="0"/>
              <a:t>-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4800" dirty="0"/>
              <a:t>2. ¿</a:t>
            </a:r>
            <a:r>
              <a:rPr lang="en-US" sz="4800" u="sng" dirty="0" err="1"/>
              <a:t>Cuáles</a:t>
            </a:r>
            <a:r>
              <a:rPr lang="en-US" sz="4800" dirty="0"/>
              <a:t> son los </a:t>
            </a:r>
            <a:r>
              <a:rPr lang="en-US" sz="4800" u="sng" dirty="0" err="1"/>
              <a:t>objetos</a:t>
            </a:r>
            <a:r>
              <a:rPr lang="en-US" sz="4800" dirty="0"/>
              <a:t> de </a:t>
            </a:r>
            <a:r>
              <a:rPr lang="en-US" sz="4800" dirty="0" err="1"/>
              <a:t>esta</a:t>
            </a:r>
            <a:r>
              <a:rPr lang="en-US" sz="4800" dirty="0"/>
              <a:t> </a:t>
            </a:r>
            <a:r>
              <a:rPr lang="en-US" sz="4800" dirty="0" err="1"/>
              <a:t>historia</a:t>
            </a:r>
            <a:r>
              <a:rPr lang="en-US" sz="4800" dirty="0"/>
              <a:t>? </a:t>
            </a:r>
          </a:p>
        </p:txBody>
      </p:sp>
    </p:spTree>
    <p:extLst>
      <p:ext uri="{BB962C8B-B14F-4D97-AF65-F5344CB8AC3E}">
        <p14:creationId xmlns:p14="http://schemas.microsoft.com/office/powerpoint/2010/main" val="203097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a:xfrm>
            <a:off x="650449" y="4559523"/>
            <a:ext cx="10901471" cy="810763"/>
          </a:xfrm>
          <a:noFill/>
        </p:spPr>
        <p:txBody>
          <a:bodyPr vert="horz" lIns="91440" tIns="45720" rIns="91440" bIns="45720" rtlCol="0" anchor="b">
            <a:normAutofit fontScale="90000"/>
          </a:bodyPr>
          <a:lstStyle/>
          <a:p>
            <a:pPr algn="ctr"/>
            <a:r>
              <a:rPr lang="en-US" sz="6000" kern="1200" dirty="0" err="1">
                <a:solidFill>
                  <a:schemeClr val="tx1"/>
                </a:solidFill>
              </a:rPr>
              <a:t>Considerar</a:t>
            </a:r>
            <a:r>
              <a:rPr lang="en-US" sz="6000" kern="1200" dirty="0">
                <a:solidFill>
                  <a:schemeClr val="tx1"/>
                </a:solidFill>
              </a:rPr>
              <a:t>- </a:t>
            </a:r>
            <a:r>
              <a:rPr lang="en-US" sz="6000" kern="1200" dirty="0" err="1">
                <a:solidFill>
                  <a:schemeClr val="tx1"/>
                </a:solidFill>
              </a:rPr>
              <a:t>Génesis</a:t>
            </a:r>
            <a:r>
              <a:rPr lang="en-US" sz="6000" kern="1200" dirty="0">
                <a:solidFill>
                  <a:schemeClr val="tx1"/>
                </a:solidFill>
              </a:rPr>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650449" y="5545588"/>
            <a:ext cx="10901471" cy="810763"/>
          </a:xfrm>
          <a:noFill/>
        </p:spPr>
        <p:txBody>
          <a:bodyPr vert="horz" lIns="91440" tIns="45720" rIns="91440" bIns="45720" rtlCol="0">
            <a:normAutofit/>
          </a:bodyPr>
          <a:lstStyle/>
          <a:p>
            <a:pPr marL="0" indent="0" algn="ctr">
              <a:buNone/>
            </a:pPr>
            <a:r>
              <a:rPr lang="en-US" sz="4400" kern="1200" dirty="0">
                <a:solidFill>
                  <a:schemeClr val="tx1"/>
                </a:solidFill>
                <a:latin typeface="Berlin Sans FB Demi" panose="020E0802020502020306" pitchFamily="34" charset="0"/>
              </a:rPr>
              <a:t>3. ¿</a:t>
            </a:r>
            <a:r>
              <a:rPr lang="en-US" sz="4400" u="sng" kern="1200" dirty="0" err="1">
                <a:solidFill>
                  <a:schemeClr val="tx1"/>
                </a:solidFill>
                <a:latin typeface="Berlin Sans FB Demi" panose="020E0802020502020306" pitchFamily="34" charset="0"/>
              </a:rPr>
              <a:t>Dónde</a:t>
            </a:r>
            <a:r>
              <a:rPr lang="en-US" sz="4400" kern="1200" dirty="0">
                <a:solidFill>
                  <a:schemeClr val="tx1"/>
                </a:solidFill>
                <a:latin typeface="Berlin Sans FB Demi" panose="020E0802020502020306" pitchFamily="34" charset="0"/>
              </a:rPr>
              <a:t> </a:t>
            </a:r>
            <a:r>
              <a:rPr lang="en-US" sz="4400" kern="1200" dirty="0" err="1">
                <a:solidFill>
                  <a:schemeClr val="tx1"/>
                </a:solidFill>
                <a:latin typeface="Berlin Sans FB Demi" panose="020E0802020502020306" pitchFamily="34" charset="0"/>
              </a:rPr>
              <a:t>ocurrió</a:t>
            </a:r>
            <a:r>
              <a:rPr lang="en-US" sz="4400" kern="1200" dirty="0">
                <a:solidFill>
                  <a:schemeClr val="tx1"/>
                </a:solidFill>
                <a:latin typeface="Berlin Sans FB Demi" panose="020E0802020502020306" pitchFamily="34" charset="0"/>
              </a:rPr>
              <a:t> </a:t>
            </a:r>
            <a:r>
              <a:rPr lang="en-US" sz="4400" kern="1200" dirty="0" err="1">
                <a:solidFill>
                  <a:schemeClr val="tx1"/>
                </a:solidFill>
                <a:latin typeface="Berlin Sans FB Demi" panose="020E0802020502020306" pitchFamily="34" charset="0"/>
              </a:rPr>
              <a:t>esta</a:t>
            </a:r>
            <a:r>
              <a:rPr lang="en-US" sz="4400" kern="1200" dirty="0">
                <a:solidFill>
                  <a:schemeClr val="tx1"/>
                </a:solidFill>
                <a:latin typeface="Berlin Sans FB Demi" panose="020E0802020502020306" pitchFamily="34" charset="0"/>
              </a:rPr>
              <a:t> </a:t>
            </a:r>
            <a:r>
              <a:rPr lang="en-US" sz="4400" kern="1200" dirty="0" err="1">
                <a:solidFill>
                  <a:schemeClr val="tx1"/>
                </a:solidFill>
                <a:latin typeface="Berlin Sans FB Demi" panose="020E0802020502020306" pitchFamily="34" charset="0"/>
              </a:rPr>
              <a:t>historia</a:t>
            </a:r>
            <a:r>
              <a:rPr lang="en-US" sz="4400" kern="1200" dirty="0">
                <a:solidFill>
                  <a:schemeClr val="tx1"/>
                </a:solidFill>
                <a:latin typeface="Berlin Sans FB Demi" panose="020E0802020502020306" pitchFamily="34" charset="0"/>
              </a:rPr>
              <a:t>? </a:t>
            </a:r>
          </a:p>
        </p:txBody>
      </p:sp>
      <p:pic>
        <p:nvPicPr>
          <p:cNvPr id="1028" name="Picture 4">
            <a:extLst>
              <a:ext uri="{FF2B5EF4-FFF2-40B4-BE49-F238E27FC236}">
                <a16:creationId xmlns:a16="http://schemas.microsoft.com/office/drawing/2014/main" id="{DC1B1E61-EC7B-4772-AE98-DE3DADA1B2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1" r="1" b="1"/>
          <a:stretch/>
        </p:blipFill>
        <p:spPr bwMode="auto">
          <a:xfrm>
            <a:off x="20" y="1"/>
            <a:ext cx="12191979" cy="423948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e result for monte ararat">
            <a:extLst>
              <a:ext uri="{FF2B5EF4-FFF2-40B4-BE49-F238E27FC236}">
                <a16:creationId xmlns:a16="http://schemas.microsoft.com/office/drawing/2014/main" id="{69DA40CA-CBF9-41E1-8378-021BB6BA4D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56080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t>Considerar</a:t>
            </a:r>
            <a:r>
              <a:rPr lang="en-US" dirty="0"/>
              <a:t>-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4800" dirty="0"/>
              <a:t>4. ¿</a:t>
            </a:r>
            <a:r>
              <a:rPr lang="en-US" sz="4800" u="sng" dirty="0" err="1"/>
              <a:t>Cuándo</a:t>
            </a:r>
            <a:r>
              <a:rPr lang="en-US" sz="4800" dirty="0"/>
              <a:t> </a:t>
            </a:r>
            <a:r>
              <a:rPr lang="en-US" sz="4800" dirty="0" err="1"/>
              <a:t>ocurrió</a:t>
            </a:r>
            <a:r>
              <a:rPr lang="en-US" sz="4800" dirty="0"/>
              <a:t> </a:t>
            </a:r>
            <a:r>
              <a:rPr lang="en-US" sz="4800" dirty="0" err="1"/>
              <a:t>esta</a:t>
            </a:r>
            <a:r>
              <a:rPr lang="en-US" sz="4800" dirty="0"/>
              <a:t> </a:t>
            </a:r>
            <a:r>
              <a:rPr lang="en-US" sz="4800" dirty="0" err="1"/>
              <a:t>historia</a:t>
            </a:r>
            <a:r>
              <a:rPr lang="en-US" sz="4800" dirty="0"/>
              <a:t>?</a:t>
            </a:r>
          </a:p>
        </p:txBody>
      </p:sp>
    </p:spTree>
    <p:extLst>
      <p:ext uri="{BB962C8B-B14F-4D97-AF65-F5344CB8AC3E}">
        <p14:creationId xmlns:p14="http://schemas.microsoft.com/office/powerpoint/2010/main" val="111450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t>Considerar</a:t>
            </a:r>
            <a:r>
              <a:rPr lang="en-US" dirty="0"/>
              <a:t>-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4800" dirty="0"/>
              <a:t>5. ¿</a:t>
            </a:r>
            <a:r>
              <a:rPr lang="en-US" sz="4800" u="sng" dirty="0" err="1"/>
              <a:t>Cuál</a:t>
            </a:r>
            <a:r>
              <a:rPr lang="en-US" sz="4800" dirty="0"/>
              <a:t> es el </a:t>
            </a:r>
            <a:r>
              <a:rPr lang="en-US" sz="4800" dirty="0" err="1"/>
              <a:t>problema</a:t>
            </a:r>
            <a:r>
              <a:rPr lang="en-US" sz="4800" dirty="0"/>
              <a:t>? </a:t>
            </a:r>
          </a:p>
        </p:txBody>
      </p:sp>
    </p:spTree>
    <p:extLst>
      <p:ext uri="{BB962C8B-B14F-4D97-AF65-F5344CB8AC3E}">
        <p14:creationId xmlns:p14="http://schemas.microsoft.com/office/powerpoint/2010/main" val="348617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t>Considerar</a:t>
            </a:r>
            <a:r>
              <a:rPr lang="en-US" dirty="0"/>
              <a:t>-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lgn="ctr">
              <a:buNone/>
            </a:pPr>
            <a:r>
              <a:rPr lang="en-US" sz="7200" dirty="0"/>
              <a:t>6. ¿</a:t>
            </a:r>
            <a:r>
              <a:rPr lang="en-US" sz="7200" u="sng" dirty="0" err="1"/>
              <a:t>Cuáles</a:t>
            </a:r>
            <a:r>
              <a:rPr lang="en-US" sz="7200" dirty="0"/>
              <a:t> </a:t>
            </a:r>
            <a:r>
              <a:rPr lang="en-US" sz="7200" dirty="0" err="1"/>
              <a:t>eventos</a:t>
            </a:r>
            <a:r>
              <a:rPr lang="en-US" sz="7200" dirty="0"/>
              <a:t> </a:t>
            </a:r>
            <a:r>
              <a:rPr lang="en-US" sz="7200" dirty="0" err="1"/>
              <a:t>ocurrieron</a:t>
            </a:r>
            <a:r>
              <a:rPr lang="en-US" sz="7200" dirty="0"/>
              <a:t> </a:t>
            </a:r>
            <a:r>
              <a:rPr lang="en-US" sz="7200" dirty="0" err="1"/>
              <a:t>en</a:t>
            </a:r>
            <a:r>
              <a:rPr lang="en-US" sz="7200" dirty="0"/>
              <a:t> </a:t>
            </a:r>
            <a:r>
              <a:rPr lang="en-US" sz="7200" dirty="0" err="1"/>
              <a:t>esta</a:t>
            </a:r>
            <a:r>
              <a:rPr lang="en-US" sz="7200" dirty="0"/>
              <a:t> </a:t>
            </a:r>
            <a:r>
              <a:rPr lang="en-US" sz="7200" dirty="0" err="1"/>
              <a:t>historia</a:t>
            </a:r>
            <a:r>
              <a:rPr lang="en-US" sz="7200" dirty="0"/>
              <a:t>?  </a:t>
            </a:r>
            <a:r>
              <a:rPr lang="en-US" sz="7200" dirty="0" err="1"/>
              <a:t>Contemos</a:t>
            </a:r>
            <a:r>
              <a:rPr lang="en-US" sz="7200" dirty="0"/>
              <a:t> la </a:t>
            </a:r>
            <a:r>
              <a:rPr lang="en-US" sz="7200" dirty="0" err="1"/>
              <a:t>historia</a:t>
            </a:r>
            <a:r>
              <a:rPr lang="en-US" sz="7200" dirty="0"/>
              <a:t> </a:t>
            </a:r>
            <a:r>
              <a:rPr lang="en-US" sz="7200" dirty="0" err="1"/>
              <a:t>juntos</a:t>
            </a:r>
            <a:r>
              <a:rPr lang="en-US" sz="7200" dirty="0"/>
              <a:t>.   </a:t>
            </a:r>
          </a:p>
        </p:txBody>
      </p:sp>
    </p:spTree>
    <p:extLst>
      <p:ext uri="{BB962C8B-B14F-4D97-AF65-F5344CB8AC3E}">
        <p14:creationId xmlns:p14="http://schemas.microsoft.com/office/powerpoint/2010/main" val="110202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t>Considerar</a:t>
            </a:r>
            <a:r>
              <a:rPr lang="en-US" dirty="0"/>
              <a:t>-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4800" dirty="0"/>
              <a:t>7. ¿</a:t>
            </a:r>
            <a:r>
              <a:rPr lang="en-US" sz="4800" u="sng" dirty="0"/>
              <a:t>Se </a:t>
            </a:r>
            <a:r>
              <a:rPr lang="en-US" sz="4800" u="sng" dirty="0" err="1"/>
              <a:t>resuelve</a:t>
            </a:r>
            <a:r>
              <a:rPr lang="en-US" sz="4800" u="sng" dirty="0"/>
              <a:t> </a:t>
            </a:r>
            <a:r>
              <a:rPr lang="en-US" sz="4800" dirty="0"/>
              <a:t>el </a:t>
            </a:r>
            <a:r>
              <a:rPr lang="en-US" sz="4800" dirty="0" err="1"/>
              <a:t>problema</a:t>
            </a:r>
            <a:r>
              <a:rPr lang="en-US" sz="4800" dirty="0"/>
              <a:t> que </a:t>
            </a:r>
            <a:r>
              <a:rPr lang="en-US" sz="4800" dirty="0" err="1"/>
              <a:t>mencionamos</a:t>
            </a:r>
            <a:r>
              <a:rPr lang="en-US" sz="4800" dirty="0"/>
              <a:t>?  ¿</a:t>
            </a:r>
            <a:r>
              <a:rPr lang="en-US" sz="4800" u="sng" dirty="0" err="1"/>
              <a:t>Cómo</a:t>
            </a:r>
            <a:r>
              <a:rPr lang="en-US" sz="4800" dirty="0"/>
              <a:t>? </a:t>
            </a:r>
          </a:p>
        </p:txBody>
      </p:sp>
    </p:spTree>
    <p:extLst>
      <p:ext uri="{BB962C8B-B14F-4D97-AF65-F5344CB8AC3E}">
        <p14:creationId xmlns:p14="http://schemas.microsoft.com/office/powerpoint/2010/main" val="169452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umbrella, large, sitting, white&#10;&#10;Description automatically generated">
            <a:extLst>
              <a:ext uri="{FF2B5EF4-FFF2-40B4-BE49-F238E27FC236}">
                <a16:creationId xmlns:a16="http://schemas.microsoft.com/office/drawing/2014/main" id="{D38D1C13-BE25-45F7-9EB4-B021F4509FBD}"/>
              </a:ext>
            </a:extLst>
          </p:cNvPr>
          <p:cNvPicPr>
            <a:picLocks noChangeAspect="1"/>
          </p:cNvPicPr>
          <p:nvPr/>
        </p:nvPicPr>
        <p:blipFill rotWithShape="1">
          <a:blip r:embed="rId3">
            <a:extLst>
              <a:ext uri="{28A0092B-C50C-407E-A947-70E740481C1C}">
                <a14:useLocalDpi xmlns:a14="http://schemas.microsoft.com/office/drawing/2010/main" val="0"/>
              </a:ext>
            </a:extLst>
          </a:blip>
          <a:srcRect t="21046" b="395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kern="1200" dirty="0">
                <a:solidFill>
                  <a:schemeClr val="tx1">
                    <a:lumMod val="85000"/>
                    <a:lumOff val="15000"/>
                  </a:schemeClr>
                </a:solidFill>
              </a:rPr>
              <a:t>CONSOLIDAR – </a:t>
            </a:r>
            <a:r>
              <a:rPr lang="en-US" sz="4000" kern="1200" dirty="0" err="1">
                <a:solidFill>
                  <a:schemeClr val="tx1">
                    <a:lumMod val="85000"/>
                    <a:lumOff val="15000"/>
                  </a:schemeClr>
                </a:solidFill>
              </a:rPr>
              <a:t>Génesis</a:t>
            </a:r>
            <a:r>
              <a:rPr lang="en-US" sz="4000" kern="1200" dirty="0">
                <a:solidFill>
                  <a:schemeClr val="tx1">
                    <a:lumMod val="85000"/>
                    <a:lumOff val="15000"/>
                  </a:schemeClr>
                </a:solidFill>
              </a:rPr>
              <a:t> 6:1-9:17</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67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t>CONSOLIDAR –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t>1. ¿De </a:t>
            </a:r>
            <a:r>
              <a:rPr lang="en-US" sz="5400" dirty="0" err="1"/>
              <a:t>qué</a:t>
            </a:r>
            <a:r>
              <a:rPr lang="en-US" sz="5400" dirty="0"/>
              <a:t> se </a:t>
            </a:r>
            <a:r>
              <a:rPr lang="en-US" sz="5400" dirty="0" err="1"/>
              <a:t>trata</a:t>
            </a:r>
            <a:r>
              <a:rPr lang="en-US" sz="5400" dirty="0"/>
              <a:t> la </a:t>
            </a:r>
            <a:r>
              <a:rPr lang="en-US" sz="5400" dirty="0" err="1"/>
              <a:t>historia</a:t>
            </a:r>
            <a:r>
              <a:rPr lang="en-US" sz="5400" dirty="0"/>
              <a:t>?</a:t>
            </a:r>
          </a:p>
        </p:txBody>
      </p:sp>
    </p:spTree>
    <p:extLst>
      <p:ext uri="{BB962C8B-B14F-4D97-AF65-F5344CB8AC3E}">
        <p14:creationId xmlns:p14="http://schemas.microsoft.com/office/powerpoint/2010/main" val="416754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7" y="367538"/>
            <a:ext cx="9889725" cy="6490462"/>
          </a:xfrm>
          <a:prstGeom prst="rect">
            <a:avLst/>
          </a:prstGeom>
          <a:solidFill>
            <a:srgbClr val="603912"/>
          </a:solidFill>
        </p:spPr>
      </p:pic>
    </p:spTree>
    <p:extLst>
      <p:ext uri="{BB962C8B-B14F-4D97-AF65-F5344CB8AC3E}">
        <p14:creationId xmlns:p14="http://schemas.microsoft.com/office/powerpoint/2010/main" val="28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t>CONSOLIDAR –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t>2. ¿</a:t>
            </a:r>
            <a:r>
              <a:rPr lang="en-US" sz="5400" dirty="0" err="1"/>
              <a:t>Qué</a:t>
            </a:r>
            <a:r>
              <a:rPr lang="en-US" sz="5400" dirty="0"/>
              <a:t> </a:t>
            </a:r>
            <a:r>
              <a:rPr lang="en-US" sz="5400" u="sng" dirty="0" err="1"/>
              <a:t>pecado</a:t>
            </a:r>
            <a:r>
              <a:rPr lang="en-US" sz="5400" dirty="0"/>
              <a:t> me </a:t>
            </a:r>
            <a:r>
              <a:rPr lang="en-US" sz="5400" dirty="0" err="1"/>
              <a:t>enseña</a:t>
            </a:r>
            <a:r>
              <a:rPr lang="en-US" sz="5400" dirty="0"/>
              <a:t> a </a:t>
            </a:r>
            <a:r>
              <a:rPr lang="en-US" sz="5400" dirty="0" err="1"/>
              <a:t>confesar</a:t>
            </a:r>
            <a:r>
              <a:rPr lang="en-US" sz="5400" dirty="0"/>
              <a:t> </a:t>
            </a:r>
            <a:r>
              <a:rPr lang="en-US" sz="5400" dirty="0" err="1"/>
              <a:t>esta</a:t>
            </a:r>
            <a:r>
              <a:rPr lang="en-US" sz="5400" dirty="0"/>
              <a:t> </a:t>
            </a:r>
            <a:r>
              <a:rPr lang="en-US" sz="5400" dirty="0" err="1"/>
              <a:t>historia</a:t>
            </a:r>
            <a:r>
              <a:rPr lang="en-US" sz="5400" dirty="0"/>
              <a:t>?</a:t>
            </a:r>
          </a:p>
          <a:p>
            <a:pPr marL="0" indent="0">
              <a:buNone/>
            </a:pPr>
            <a:r>
              <a:rPr lang="en-US" sz="4000" dirty="0"/>
              <a:t> </a:t>
            </a:r>
          </a:p>
        </p:txBody>
      </p:sp>
    </p:spTree>
    <p:extLst>
      <p:ext uri="{BB962C8B-B14F-4D97-AF65-F5344CB8AC3E}">
        <p14:creationId xmlns:p14="http://schemas.microsoft.com/office/powerpoint/2010/main" val="3290883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t>CONSOLIDAR –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t>3. ¿</a:t>
            </a:r>
            <a:r>
              <a:rPr lang="en-US" sz="5400" dirty="0" err="1"/>
              <a:t>Dónde</a:t>
            </a:r>
            <a:r>
              <a:rPr lang="en-US" sz="5400" dirty="0"/>
              <a:t> </a:t>
            </a:r>
            <a:r>
              <a:rPr lang="en-US" sz="5400" dirty="0" err="1"/>
              <a:t>veo</a:t>
            </a:r>
            <a:r>
              <a:rPr lang="en-US" sz="5400" dirty="0"/>
              <a:t> el </a:t>
            </a:r>
            <a:r>
              <a:rPr lang="en-US" sz="5400" dirty="0" err="1"/>
              <a:t>amor</a:t>
            </a:r>
            <a:r>
              <a:rPr lang="en-US" sz="5400" dirty="0"/>
              <a:t> de Dios </a:t>
            </a:r>
            <a:r>
              <a:rPr lang="en-US" sz="5400" dirty="0" err="1"/>
              <a:t>en</a:t>
            </a:r>
            <a:r>
              <a:rPr lang="en-US" sz="5400" dirty="0"/>
              <a:t> </a:t>
            </a:r>
            <a:r>
              <a:rPr lang="en-US" sz="5400" dirty="0" err="1"/>
              <a:t>esta</a:t>
            </a:r>
            <a:r>
              <a:rPr lang="en-US" sz="5400" dirty="0"/>
              <a:t> </a:t>
            </a:r>
            <a:r>
              <a:rPr lang="en-US" sz="5400" dirty="0" err="1"/>
              <a:t>historia</a:t>
            </a:r>
            <a:r>
              <a:rPr lang="en-US" sz="5400" dirty="0"/>
              <a:t>? </a:t>
            </a:r>
          </a:p>
          <a:p>
            <a:pPr marL="0" indent="0">
              <a:buNone/>
            </a:pPr>
            <a:r>
              <a:rPr lang="en-US" sz="4000" dirty="0"/>
              <a:t> </a:t>
            </a:r>
          </a:p>
        </p:txBody>
      </p:sp>
    </p:spTree>
    <p:extLst>
      <p:ext uri="{BB962C8B-B14F-4D97-AF65-F5344CB8AC3E}">
        <p14:creationId xmlns:p14="http://schemas.microsoft.com/office/powerpoint/2010/main" val="3863304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t>CONSOLIDAR –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t>4. </a:t>
            </a:r>
            <a:r>
              <a:rPr lang="es-MX" sz="5400" dirty="0"/>
              <a:t>¿Qué me enseña Dios a pedir y hacer por gratitud a él?</a:t>
            </a:r>
            <a:endParaRPr lang="en-US" sz="5400" dirty="0"/>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124738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t>CONSOLIDAR – </a:t>
            </a:r>
            <a:r>
              <a:rPr lang="en-US" dirty="0" err="1"/>
              <a:t>Génesis</a:t>
            </a:r>
            <a:r>
              <a:rPr lang="en-US" dirty="0"/>
              <a:t> 6:1-9:17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t>5. ¿</a:t>
            </a:r>
            <a:r>
              <a:rPr lang="en-US" sz="5400" dirty="0" err="1"/>
              <a:t>Cuándo</a:t>
            </a:r>
            <a:r>
              <a:rPr lang="en-US" sz="5400" dirty="0"/>
              <a:t> </a:t>
            </a:r>
            <a:r>
              <a:rPr lang="en-US" sz="5400" dirty="0" err="1"/>
              <a:t>sería</a:t>
            </a:r>
            <a:r>
              <a:rPr lang="en-US" sz="5400" dirty="0"/>
              <a:t> </a:t>
            </a:r>
            <a:r>
              <a:rPr lang="en-US" sz="5400" dirty="0" err="1"/>
              <a:t>buena</a:t>
            </a:r>
            <a:r>
              <a:rPr lang="en-US" sz="5400" dirty="0"/>
              <a:t> </a:t>
            </a:r>
            <a:r>
              <a:rPr lang="en-US" sz="5400" dirty="0" err="1"/>
              <a:t>situación</a:t>
            </a:r>
            <a:r>
              <a:rPr lang="en-US" sz="5400" dirty="0"/>
              <a:t> para </a:t>
            </a:r>
            <a:r>
              <a:rPr lang="en-US" sz="5400" dirty="0" err="1"/>
              <a:t>compartir</a:t>
            </a:r>
            <a:r>
              <a:rPr lang="en-US" sz="5400" dirty="0"/>
              <a:t> </a:t>
            </a:r>
            <a:r>
              <a:rPr lang="en-US" sz="5400" dirty="0" err="1"/>
              <a:t>este</a:t>
            </a:r>
            <a:r>
              <a:rPr lang="en-US" sz="5400" dirty="0"/>
              <a:t> </a:t>
            </a:r>
            <a:r>
              <a:rPr lang="en-US" sz="5400" dirty="0" err="1"/>
              <a:t>mensaje</a:t>
            </a:r>
            <a:r>
              <a:rPr lang="en-US" sz="5400" dirty="0"/>
              <a:t>?</a:t>
            </a:r>
          </a:p>
          <a:p>
            <a:pPr marL="0" indent="0">
              <a:buNone/>
            </a:pPr>
            <a:r>
              <a:rPr lang="en-US" sz="4000" dirty="0"/>
              <a:t> </a:t>
            </a:r>
          </a:p>
        </p:txBody>
      </p:sp>
    </p:spTree>
    <p:extLst>
      <p:ext uri="{BB962C8B-B14F-4D97-AF65-F5344CB8AC3E}">
        <p14:creationId xmlns:p14="http://schemas.microsoft.com/office/powerpoint/2010/main" val="263131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1010193"/>
          </a:xfrm>
        </p:spPr>
        <p:txBody>
          <a:bodyPr>
            <a:noAutofit/>
          </a:bodyPr>
          <a:lstStyle/>
          <a:p>
            <a:pPr algn="ctr"/>
            <a:r>
              <a:rPr lang="es-EC" sz="10000" dirty="0">
                <a:latin typeface="Berlin Sans FB Demi" panose="020E0802020502020306" pitchFamily="34" charset="0"/>
                <a:cs typeface="Arial" panose="020B0604020202020204" pitchFamily="34" charset="0"/>
              </a:rPr>
              <a:t>Temas Importantes</a:t>
            </a:r>
            <a:br>
              <a:rPr lang="es-EC" sz="10000" dirty="0">
                <a:latin typeface="Museo Sans 500" panose="02000000000000000000" pitchFamily="50" charset="0"/>
                <a:cs typeface="Arial" panose="020B0604020202020204" pitchFamily="34" charset="0"/>
              </a:rPr>
            </a:br>
            <a:r>
              <a:rPr lang="es-EC" sz="4800" dirty="0">
                <a:latin typeface="Berlin Sans FB" panose="020E0602020502020306" pitchFamily="34" charset="0"/>
                <a:cs typeface="Arial" panose="020B0604020202020204" pitchFamily="34" charset="0"/>
              </a:rPr>
              <a:t>(15 minutos)</a:t>
            </a:r>
            <a:endParaRPr lang="en-US" sz="4800" dirty="0">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3694339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wimming, fountain, animal, food&#10;&#10;Description automatically generated">
            <a:extLst>
              <a:ext uri="{FF2B5EF4-FFF2-40B4-BE49-F238E27FC236}">
                <a16:creationId xmlns:a16="http://schemas.microsoft.com/office/drawing/2014/main" id="{5685D649-1443-4B52-9AA7-DA45CC98C4D4}"/>
              </a:ext>
            </a:extLst>
          </p:cNvPr>
          <p:cNvPicPr>
            <a:picLocks noChangeAspect="1"/>
          </p:cNvPicPr>
          <p:nvPr/>
        </p:nvPicPr>
        <p:blipFill rotWithShape="1">
          <a:blip r:embed="rId2">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9D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D39C10-17BD-4A30-8336-21922FC5DDB0}"/>
              </a:ext>
            </a:extLst>
          </p:cNvPr>
          <p:cNvSpPr>
            <a:spLocks noGrp="1"/>
          </p:cNvSpPr>
          <p:nvPr>
            <p:ph idx="1"/>
          </p:nvPr>
        </p:nvSpPr>
        <p:spPr>
          <a:xfrm>
            <a:off x="4965431" y="2438400"/>
            <a:ext cx="6586489" cy="3785419"/>
          </a:xfrm>
        </p:spPr>
        <p:txBody>
          <a:bodyPr>
            <a:normAutofit/>
          </a:bodyPr>
          <a:lstStyle/>
          <a:p>
            <a:pPr marL="0" indent="0" algn="ctr">
              <a:buNone/>
            </a:pPr>
            <a:r>
              <a:rPr lang="es-ES" dirty="0"/>
              <a:t>Exploren el vínculo entre el diluvio y el bautismo en 1 Pedro 3:18-22.  </a:t>
            </a:r>
            <a:endParaRPr lang="en-US" dirty="0"/>
          </a:p>
          <a:p>
            <a:endParaRPr lang="en-US" sz="2000" dirty="0"/>
          </a:p>
        </p:txBody>
      </p:sp>
    </p:spTree>
    <p:extLst>
      <p:ext uri="{BB962C8B-B14F-4D97-AF65-F5344CB8AC3E}">
        <p14:creationId xmlns:p14="http://schemas.microsoft.com/office/powerpoint/2010/main" val="1175050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BE9B-1729-4AF0-9F88-05188B5DFF4E}"/>
              </a:ext>
            </a:extLst>
          </p:cNvPr>
          <p:cNvSpPr>
            <a:spLocks noGrp="1"/>
          </p:cNvSpPr>
          <p:nvPr>
            <p:ph type="title"/>
          </p:nvPr>
        </p:nvSpPr>
        <p:spPr>
          <a:xfrm>
            <a:off x="838200" y="365126"/>
            <a:ext cx="10515600" cy="1144362"/>
          </a:xfrm>
        </p:spPr>
        <p:txBody>
          <a:bodyPr/>
          <a:lstStyle/>
          <a:p>
            <a:pPr algn="ctr"/>
            <a:r>
              <a:rPr lang="en-US" dirty="0"/>
              <a:t>1 Pedro 3:18-22</a:t>
            </a:r>
          </a:p>
        </p:txBody>
      </p:sp>
      <p:sp>
        <p:nvSpPr>
          <p:cNvPr id="3" name="Content Placeholder 2">
            <a:extLst>
              <a:ext uri="{FF2B5EF4-FFF2-40B4-BE49-F238E27FC236}">
                <a16:creationId xmlns:a16="http://schemas.microsoft.com/office/drawing/2014/main" id="{388F891D-7BB2-4C8D-8A2F-9E2F1BCFCADD}"/>
              </a:ext>
            </a:extLst>
          </p:cNvPr>
          <p:cNvSpPr>
            <a:spLocks noGrp="1"/>
          </p:cNvSpPr>
          <p:nvPr>
            <p:ph idx="1"/>
          </p:nvPr>
        </p:nvSpPr>
        <p:spPr>
          <a:xfrm>
            <a:off x="638630" y="1509487"/>
            <a:ext cx="11001828" cy="4383313"/>
          </a:xfrm>
        </p:spPr>
        <p:txBody>
          <a:bodyPr>
            <a:noAutofit/>
          </a:bodyPr>
          <a:lstStyle/>
          <a:p>
            <a:pPr marL="0" indent="0" algn="just">
              <a:buNone/>
            </a:pPr>
            <a:r>
              <a:rPr lang="es-ES" sz="3900" b="1" i="1" baseline="30000" dirty="0"/>
              <a:t>18 </a:t>
            </a:r>
            <a:r>
              <a:rPr lang="es-ES" sz="3900" i="1" dirty="0"/>
              <a:t>Porque también Cristo padeció una sola vez por los pecados, el justo por los injustos, para llevarnos a Dios. En el cuerpo, sufrió la muerte; pero en el espíritu fue vivificado; </a:t>
            </a:r>
            <a:r>
              <a:rPr lang="es-ES" sz="3900" b="1" i="1" baseline="30000" dirty="0"/>
              <a:t>19 </a:t>
            </a:r>
            <a:r>
              <a:rPr lang="es-ES" sz="3900" i="1" dirty="0"/>
              <a:t>en el espíritu también, fue y predicó a los espíritus encarcelados, </a:t>
            </a:r>
            <a:r>
              <a:rPr lang="es-ES" sz="3900" b="1" i="1" baseline="30000" dirty="0"/>
              <a:t>20 </a:t>
            </a:r>
            <a:r>
              <a:rPr lang="es-ES" sz="3900" i="1" dirty="0"/>
              <a:t>a los que en otro tiempo desobedecieron, en los días de Noé, cuando </a:t>
            </a:r>
            <a:r>
              <a:rPr lang="es-ES" sz="3900" i="1" u="sng" dirty="0"/>
              <a:t>Dios esperaba con paciencia</a:t>
            </a:r>
            <a:r>
              <a:rPr lang="es-ES" sz="3900" i="1" dirty="0"/>
              <a:t> mientras se preparaba el arca, en la que unas cuantas personas, </a:t>
            </a:r>
            <a:r>
              <a:rPr lang="es-ES" sz="3900" i="1" u="sng" dirty="0"/>
              <a:t>ocho en total, </a:t>
            </a:r>
            <a:r>
              <a:rPr lang="es-ES" sz="3900" i="1" dirty="0"/>
              <a:t> </a:t>
            </a:r>
            <a:endParaRPr lang="en-US" sz="3900" dirty="0"/>
          </a:p>
        </p:txBody>
      </p:sp>
    </p:spTree>
    <p:extLst>
      <p:ext uri="{BB962C8B-B14F-4D97-AF65-F5344CB8AC3E}">
        <p14:creationId xmlns:p14="http://schemas.microsoft.com/office/powerpoint/2010/main" val="3514777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BE9B-1729-4AF0-9F88-05188B5DFF4E}"/>
              </a:ext>
            </a:extLst>
          </p:cNvPr>
          <p:cNvSpPr>
            <a:spLocks noGrp="1"/>
          </p:cNvSpPr>
          <p:nvPr>
            <p:ph type="title"/>
          </p:nvPr>
        </p:nvSpPr>
        <p:spPr>
          <a:xfrm>
            <a:off x="838200" y="365125"/>
            <a:ext cx="10515600" cy="1228897"/>
          </a:xfrm>
        </p:spPr>
        <p:txBody>
          <a:bodyPr/>
          <a:lstStyle/>
          <a:p>
            <a:pPr algn="ctr"/>
            <a:r>
              <a:rPr lang="en-US" dirty="0"/>
              <a:t>1 Pedro 3:18-22</a:t>
            </a:r>
          </a:p>
        </p:txBody>
      </p:sp>
      <p:sp>
        <p:nvSpPr>
          <p:cNvPr id="3" name="Content Placeholder 2">
            <a:extLst>
              <a:ext uri="{FF2B5EF4-FFF2-40B4-BE49-F238E27FC236}">
                <a16:creationId xmlns:a16="http://schemas.microsoft.com/office/drawing/2014/main" id="{388F891D-7BB2-4C8D-8A2F-9E2F1BCFCADD}"/>
              </a:ext>
            </a:extLst>
          </p:cNvPr>
          <p:cNvSpPr>
            <a:spLocks noGrp="1"/>
          </p:cNvSpPr>
          <p:nvPr>
            <p:ph idx="1"/>
          </p:nvPr>
        </p:nvSpPr>
        <p:spPr>
          <a:xfrm>
            <a:off x="595085" y="1594022"/>
            <a:ext cx="10909055" cy="4898853"/>
          </a:xfrm>
        </p:spPr>
        <p:txBody>
          <a:bodyPr>
            <a:normAutofit fontScale="77500" lnSpcReduction="20000"/>
          </a:bodyPr>
          <a:lstStyle/>
          <a:p>
            <a:pPr marL="0" indent="0" algn="just">
              <a:buNone/>
            </a:pPr>
            <a:r>
              <a:rPr lang="es-ES" sz="6000" i="1" u="sng" dirty="0"/>
              <a:t>fueron salvadas por medio del agua. </a:t>
            </a:r>
            <a:r>
              <a:rPr lang="es-ES" sz="5700" i="1" baseline="30000" dirty="0"/>
              <a:t>21 </a:t>
            </a:r>
            <a:r>
              <a:rPr lang="es-ES" sz="5700" i="1" dirty="0"/>
              <a:t>Todo esto es símbolo del bautismo (el cual no consiste en lavar las impurezas del cuerpo sino en el compromiso ante Dios de tener una buena conciencia) que ahora nos salva por la resurrección de Jesucristo, </a:t>
            </a:r>
            <a:r>
              <a:rPr lang="es-ES" sz="5700" b="1" i="1" baseline="30000" dirty="0"/>
              <a:t>22 </a:t>
            </a:r>
            <a:r>
              <a:rPr lang="es-ES" sz="5700" i="1" dirty="0"/>
              <a:t>quien subió al cielo y está a la derecha de Dios, y a quien están sujetos los ángeles, las autoridades y las potestades.(RVC)</a:t>
            </a:r>
            <a:endParaRPr lang="en-US" sz="5700" dirty="0"/>
          </a:p>
          <a:p>
            <a:endParaRPr lang="en-US" dirty="0"/>
          </a:p>
        </p:txBody>
      </p:sp>
    </p:spTree>
    <p:extLst>
      <p:ext uri="{BB962C8B-B14F-4D97-AF65-F5344CB8AC3E}">
        <p14:creationId xmlns:p14="http://schemas.microsoft.com/office/powerpoint/2010/main" val="1091662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B487A15-D802-46A3-96BF-E6100CFE31B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8000" dirty="0">
                <a:solidFill>
                  <a:srgbClr val="FFFFFF"/>
                </a:solidFill>
              </a:rPr>
              <a:t>CONTAR</a:t>
            </a:r>
            <a:endParaRPr lang="en-US" sz="8000" kern="1200" dirty="0">
              <a:solidFill>
                <a:srgbClr val="FFFFFF"/>
              </a:solidFill>
            </a:endParaRPr>
          </a:p>
        </p:txBody>
      </p:sp>
    </p:spTree>
    <p:extLst>
      <p:ext uri="{BB962C8B-B14F-4D97-AF65-F5344CB8AC3E}">
        <p14:creationId xmlns:p14="http://schemas.microsoft.com/office/powerpoint/2010/main" val="1756828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1EC98-BF81-4632-BA48-7C7EBF82C189}"/>
              </a:ext>
            </a:extLst>
          </p:cNvPr>
          <p:cNvSpPr>
            <a:spLocks noGrp="1"/>
          </p:cNvSpPr>
          <p:nvPr>
            <p:ph type="title"/>
          </p:nvPr>
        </p:nvSpPr>
        <p:spPr/>
        <p:txBody>
          <a:bodyPr>
            <a:normAutofit fontScale="90000"/>
          </a:bodyPr>
          <a:lstStyle/>
          <a:p>
            <a:r>
              <a:rPr lang="en-US" dirty="0" err="1"/>
              <a:t>Formas</a:t>
            </a:r>
            <a:r>
              <a:rPr lang="en-US" dirty="0"/>
              <a:t> de “</a:t>
            </a:r>
            <a:r>
              <a:rPr lang="en-US" dirty="0" err="1"/>
              <a:t>Contar</a:t>
            </a:r>
            <a:r>
              <a:rPr lang="en-US" dirty="0"/>
              <a:t>” una </a:t>
            </a:r>
            <a:r>
              <a:rPr lang="en-US" dirty="0" err="1"/>
              <a:t>historia</a:t>
            </a:r>
            <a:endParaRPr lang="en-US" dirty="0"/>
          </a:p>
        </p:txBody>
      </p:sp>
      <p:sp>
        <p:nvSpPr>
          <p:cNvPr id="4" name="Content Placeholder 3">
            <a:extLst>
              <a:ext uri="{FF2B5EF4-FFF2-40B4-BE49-F238E27FC236}">
                <a16:creationId xmlns:a16="http://schemas.microsoft.com/office/drawing/2014/main" id="{AA86328C-1775-4C97-8C36-FFDBDD9567B4}"/>
              </a:ext>
            </a:extLst>
          </p:cNvPr>
          <p:cNvSpPr>
            <a:spLocks noGrp="1"/>
          </p:cNvSpPr>
          <p:nvPr>
            <p:ph idx="1"/>
          </p:nvPr>
        </p:nvSpPr>
        <p:spPr/>
        <p:txBody>
          <a:bodyPr/>
          <a:lstStyle/>
          <a:p>
            <a:r>
              <a:rPr lang="en-US" dirty="0"/>
              <a:t>Leer</a:t>
            </a:r>
          </a:p>
          <a:p>
            <a:r>
              <a:rPr lang="en-US" dirty="0" err="1"/>
              <a:t>Contar</a:t>
            </a:r>
            <a:endParaRPr lang="en-US" dirty="0"/>
          </a:p>
          <a:p>
            <a:r>
              <a:rPr lang="en-US" dirty="0" err="1"/>
              <a:t>Dialogar</a:t>
            </a:r>
            <a:endParaRPr lang="en-US" dirty="0"/>
          </a:p>
          <a:p>
            <a:r>
              <a:rPr lang="en-US" dirty="0"/>
              <a:t>Una </a:t>
            </a:r>
            <a:r>
              <a:rPr lang="en-US" dirty="0" err="1"/>
              <a:t>obra</a:t>
            </a:r>
            <a:endParaRPr lang="en-US" dirty="0"/>
          </a:p>
          <a:p>
            <a:r>
              <a:rPr lang="en-US" dirty="0"/>
              <a:t>Un video</a:t>
            </a:r>
          </a:p>
        </p:txBody>
      </p:sp>
    </p:spTree>
    <p:extLst>
      <p:ext uri="{BB962C8B-B14F-4D97-AF65-F5344CB8AC3E}">
        <p14:creationId xmlns:p14="http://schemas.microsoft.com/office/powerpoint/2010/main" val="288782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ve emoji">
            <a:extLst>
              <a:ext uri="{FF2B5EF4-FFF2-40B4-BE49-F238E27FC236}">
                <a16:creationId xmlns:a16="http://schemas.microsoft.com/office/drawing/2014/main" id="{63EFAD9B-AD4A-491E-81FD-69E96D0761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9D57B-E433-4C58-9461-1D3182F592AD}"/>
              </a:ext>
            </a:extLst>
          </p:cNvPr>
          <p:cNvSpPr>
            <a:spLocks noGrp="1"/>
          </p:cNvSpPr>
          <p:nvPr>
            <p:ph type="title"/>
          </p:nvPr>
        </p:nvSpPr>
        <p:spPr>
          <a:xfrm>
            <a:off x="839788" y="365125"/>
            <a:ext cx="10515600" cy="1167113"/>
          </a:xfrm>
        </p:spPr>
        <p:txBody>
          <a:bodyPr/>
          <a:lstStyle/>
          <a:p>
            <a:pPr algn="ctr"/>
            <a:r>
              <a:rPr lang="en-US" dirty="0"/>
              <a:t>Leer</a:t>
            </a:r>
          </a:p>
        </p:txBody>
      </p:sp>
      <p:sp>
        <p:nvSpPr>
          <p:cNvPr id="7" name="Text Placeholder 6">
            <a:extLst>
              <a:ext uri="{FF2B5EF4-FFF2-40B4-BE49-F238E27FC236}">
                <a16:creationId xmlns:a16="http://schemas.microsoft.com/office/drawing/2014/main" id="{0BA8AC7A-62F1-450C-8B6A-257369987E55}"/>
              </a:ext>
            </a:extLst>
          </p:cNvPr>
          <p:cNvSpPr>
            <a:spLocks noGrp="1"/>
          </p:cNvSpPr>
          <p:nvPr>
            <p:ph type="body" idx="1"/>
          </p:nvPr>
        </p:nvSpPr>
        <p:spPr/>
        <p:txBody>
          <a:bodyPr>
            <a:normAutofit/>
          </a:bodyPr>
          <a:lstStyle/>
          <a:p>
            <a:r>
              <a:rPr lang="en-US" sz="4000" dirty="0" err="1"/>
              <a:t>Ventajas</a:t>
            </a:r>
            <a:endParaRPr lang="en-US" sz="4000" dirty="0"/>
          </a:p>
        </p:txBody>
      </p:sp>
      <p:sp>
        <p:nvSpPr>
          <p:cNvPr id="8" name="Content Placeholder 7">
            <a:extLst>
              <a:ext uri="{FF2B5EF4-FFF2-40B4-BE49-F238E27FC236}">
                <a16:creationId xmlns:a16="http://schemas.microsoft.com/office/drawing/2014/main" id="{787A140A-1C68-425A-8183-0E2749BBCC3E}"/>
              </a:ext>
            </a:extLst>
          </p:cNvPr>
          <p:cNvSpPr>
            <a:spLocks noGrp="1"/>
          </p:cNvSpPr>
          <p:nvPr>
            <p:ph sz="half" idx="2"/>
          </p:nvPr>
        </p:nvSpPr>
        <p:spPr/>
        <p:txBody>
          <a:bodyPr/>
          <a:lstStyle/>
          <a:p>
            <a:endParaRPr lang="en-US" dirty="0"/>
          </a:p>
        </p:txBody>
      </p:sp>
      <p:sp>
        <p:nvSpPr>
          <p:cNvPr id="9" name="Text Placeholder 8">
            <a:extLst>
              <a:ext uri="{FF2B5EF4-FFF2-40B4-BE49-F238E27FC236}">
                <a16:creationId xmlns:a16="http://schemas.microsoft.com/office/drawing/2014/main" id="{1A67A55B-40F9-4852-891A-2F0BAC5C876F}"/>
              </a:ext>
            </a:extLst>
          </p:cNvPr>
          <p:cNvSpPr>
            <a:spLocks noGrp="1"/>
          </p:cNvSpPr>
          <p:nvPr>
            <p:ph type="body" sz="quarter" idx="3"/>
          </p:nvPr>
        </p:nvSpPr>
        <p:spPr/>
        <p:txBody>
          <a:bodyPr>
            <a:normAutofit/>
          </a:bodyPr>
          <a:lstStyle/>
          <a:p>
            <a:r>
              <a:rPr lang="en-US" sz="4000" dirty="0" err="1"/>
              <a:t>Desventajas</a:t>
            </a:r>
            <a:endParaRPr lang="en-US" sz="4000" dirty="0"/>
          </a:p>
        </p:txBody>
      </p:sp>
      <p:sp>
        <p:nvSpPr>
          <p:cNvPr id="10" name="Content Placeholder 9">
            <a:extLst>
              <a:ext uri="{FF2B5EF4-FFF2-40B4-BE49-F238E27FC236}">
                <a16:creationId xmlns:a16="http://schemas.microsoft.com/office/drawing/2014/main" id="{8D4D8233-8349-4E58-9088-F364AC053FD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385463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37D2-03C9-459C-B430-724296463037}"/>
              </a:ext>
            </a:extLst>
          </p:cNvPr>
          <p:cNvSpPr>
            <a:spLocks noGrp="1"/>
          </p:cNvSpPr>
          <p:nvPr>
            <p:ph type="title"/>
          </p:nvPr>
        </p:nvSpPr>
        <p:spPr/>
        <p:txBody>
          <a:bodyPr/>
          <a:lstStyle/>
          <a:p>
            <a:pPr algn="ctr"/>
            <a:r>
              <a:rPr lang="en-US" dirty="0" err="1"/>
              <a:t>Contar</a:t>
            </a:r>
            <a:r>
              <a:rPr lang="en-US" dirty="0"/>
              <a:t> la </a:t>
            </a:r>
            <a:r>
              <a:rPr lang="en-US" dirty="0" err="1"/>
              <a:t>historia</a:t>
            </a:r>
            <a:endParaRPr lang="en-US" dirty="0"/>
          </a:p>
        </p:txBody>
      </p:sp>
      <p:sp>
        <p:nvSpPr>
          <p:cNvPr id="3" name="Text Placeholder 2">
            <a:extLst>
              <a:ext uri="{FF2B5EF4-FFF2-40B4-BE49-F238E27FC236}">
                <a16:creationId xmlns:a16="http://schemas.microsoft.com/office/drawing/2014/main" id="{45D53911-654D-4354-A022-19FE18648E4D}"/>
              </a:ext>
            </a:extLst>
          </p:cNvPr>
          <p:cNvSpPr>
            <a:spLocks noGrp="1"/>
          </p:cNvSpPr>
          <p:nvPr>
            <p:ph type="body" idx="1"/>
          </p:nvPr>
        </p:nvSpPr>
        <p:spPr/>
        <p:txBody>
          <a:bodyPr/>
          <a:lstStyle/>
          <a:p>
            <a:r>
              <a:rPr lang="en-US" dirty="0" err="1"/>
              <a:t>Ventajas</a:t>
            </a:r>
            <a:endParaRPr lang="en-US" dirty="0"/>
          </a:p>
        </p:txBody>
      </p:sp>
      <p:sp>
        <p:nvSpPr>
          <p:cNvPr id="4" name="Content Placeholder 3">
            <a:extLst>
              <a:ext uri="{FF2B5EF4-FFF2-40B4-BE49-F238E27FC236}">
                <a16:creationId xmlns:a16="http://schemas.microsoft.com/office/drawing/2014/main" id="{7C1C4DF3-D9F7-45FF-A959-9A144ECCC1CD}"/>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68F5AA6-D10C-4F9C-AD4C-69F293B2C3A8}"/>
              </a:ext>
            </a:extLst>
          </p:cNvPr>
          <p:cNvSpPr>
            <a:spLocks noGrp="1"/>
          </p:cNvSpPr>
          <p:nvPr>
            <p:ph type="body" sz="quarter" idx="3"/>
          </p:nvPr>
        </p:nvSpPr>
        <p:spPr/>
        <p:txBody>
          <a:bodyPr/>
          <a:lstStyle/>
          <a:p>
            <a:r>
              <a:rPr lang="en-US" dirty="0" err="1"/>
              <a:t>Desventajas</a:t>
            </a:r>
            <a:endParaRPr lang="en-US" dirty="0"/>
          </a:p>
        </p:txBody>
      </p:sp>
      <p:sp>
        <p:nvSpPr>
          <p:cNvPr id="6" name="Content Placeholder 5">
            <a:extLst>
              <a:ext uri="{FF2B5EF4-FFF2-40B4-BE49-F238E27FC236}">
                <a16:creationId xmlns:a16="http://schemas.microsoft.com/office/drawing/2014/main" id="{D0D6BC9C-5F72-4233-9CAB-2F52734A9D4A}"/>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482572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D2967470-8E62-4FC8-87D7-82AB8E09B59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rPr>
              <a:t>CONTAR</a:t>
            </a:r>
          </a:p>
        </p:txBody>
      </p:sp>
    </p:spTree>
    <p:extLst>
      <p:ext uri="{BB962C8B-B14F-4D97-AF65-F5344CB8AC3E}">
        <p14:creationId xmlns:p14="http://schemas.microsoft.com/office/powerpoint/2010/main" val="1236636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Screen Clipping">
            <a:extLst>
              <a:ext uri="{FF2B5EF4-FFF2-40B4-BE49-F238E27FC236}">
                <a16:creationId xmlns:a16="http://schemas.microsoft.com/office/drawing/2014/main" id="{C4BF4F7A-EA01-415B-B9EE-8E5CA351C88A}"/>
              </a:ext>
            </a:extLst>
          </p:cNvPr>
          <p:cNvPicPr>
            <a:picLocks noChangeAspect="1"/>
          </p:cNvPicPr>
          <p:nvPr/>
        </p:nvPicPr>
        <p:blipFill rotWithShape="1">
          <a:blip r:embed="rId3">
            <a:extLst>
              <a:ext uri="{28A0092B-C50C-407E-A947-70E740481C1C}">
                <a14:useLocalDpi xmlns:a14="http://schemas.microsoft.com/office/drawing/2010/main" val="0"/>
              </a:ext>
            </a:extLst>
          </a:blip>
          <a:srcRect t="15126" r="9091"/>
          <a:stretch/>
        </p:blipFill>
        <p:spPr>
          <a:xfrm>
            <a:off x="0" y="10"/>
            <a:ext cx="12191999"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77491D-588D-4AD4-BE8A-68AE15360608}"/>
              </a:ext>
            </a:extLst>
          </p:cNvPr>
          <p:cNvSpPr>
            <a:spLocks noGrp="1"/>
          </p:cNvSpPr>
          <p:nvPr>
            <p:ph type="title"/>
          </p:nvPr>
        </p:nvSpPr>
        <p:spPr>
          <a:xfrm>
            <a:off x="520242" y="232937"/>
            <a:ext cx="4062643" cy="1043409"/>
          </a:xfrm>
        </p:spPr>
        <p:txBody>
          <a:bodyPr vert="horz" lIns="91440" tIns="45720" rIns="91440" bIns="45720" rtlCol="0" anchor="ctr">
            <a:normAutofit/>
          </a:bodyPr>
          <a:lstStyle/>
          <a:p>
            <a:pPr algn="ctr"/>
            <a:r>
              <a:rPr lang="en-US" sz="4500" kern="1200" dirty="0">
                <a:solidFill>
                  <a:schemeClr val="tx1"/>
                </a:solidFill>
              </a:rPr>
              <a:t>La </a:t>
            </a:r>
            <a:r>
              <a:rPr lang="en-US" sz="4500" kern="1200" dirty="0" err="1">
                <a:solidFill>
                  <a:schemeClr val="tx1"/>
                </a:solidFill>
              </a:rPr>
              <a:t>Tarea</a:t>
            </a:r>
            <a:endParaRPr lang="en-US" sz="4500" kern="1200" dirty="0">
              <a:solidFill>
                <a:schemeClr val="tx1"/>
              </a:solidFill>
            </a:endParaRPr>
          </a:p>
        </p:txBody>
      </p:sp>
      <p:sp>
        <p:nvSpPr>
          <p:cNvPr id="7" name="Content Placeholder 6">
            <a:extLst>
              <a:ext uri="{FF2B5EF4-FFF2-40B4-BE49-F238E27FC236}">
                <a16:creationId xmlns:a16="http://schemas.microsoft.com/office/drawing/2014/main" id="{160BBE1D-54EE-4A93-94FE-8046BE6028EF}"/>
              </a:ext>
            </a:extLst>
          </p:cNvPr>
          <p:cNvSpPr>
            <a:spLocks noGrp="1"/>
          </p:cNvSpPr>
          <p:nvPr>
            <p:ph sz="half" idx="2"/>
          </p:nvPr>
        </p:nvSpPr>
        <p:spPr>
          <a:xfrm>
            <a:off x="350547" y="1203062"/>
            <a:ext cx="4350041" cy="3940438"/>
          </a:xfrm>
        </p:spPr>
        <p:txBody>
          <a:bodyPr vert="horz" lIns="91440" tIns="45720" rIns="91440" bIns="45720" rtlCol="0" anchor="t">
            <a:normAutofit fontScale="62500" lnSpcReduction="20000"/>
          </a:bodyPr>
          <a:lstStyle/>
          <a:p>
            <a:r>
              <a:rPr lang="en-US" sz="5700" kern="1200" dirty="0">
                <a:solidFill>
                  <a:schemeClr val="tx1"/>
                </a:solidFill>
              </a:rPr>
              <a:t>Ver el video #5</a:t>
            </a:r>
          </a:p>
          <a:p>
            <a:r>
              <a:rPr lang="en-US" sz="5700" dirty="0"/>
              <a:t>Leer </a:t>
            </a:r>
            <a:r>
              <a:rPr lang="en-US" sz="5700" dirty="0" err="1"/>
              <a:t>Gén</a:t>
            </a:r>
            <a:r>
              <a:rPr lang="en-US" sz="5700" dirty="0"/>
              <a:t>. 9:18-29, 11:1-9</a:t>
            </a:r>
          </a:p>
          <a:p>
            <a:r>
              <a:rPr lang="es-ES" sz="5700" b="1" dirty="0"/>
              <a:t>Necesitamos un voluntario </a:t>
            </a:r>
            <a:r>
              <a:rPr lang="es-ES" sz="5700" dirty="0"/>
              <a:t>para preparar un Captar y Contar de “La Torre de Babel,” </a:t>
            </a:r>
            <a:r>
              <a:rPr lang="en-US" sz="5700" dirty="0" err="1"/>
              <a:t>Gén</a:t>
            </a:r>
            <a:r>
              <a:rPr lang="en-US" sz="5700" dirty="0"/>
              <a:t>. 11:1-9</a:t>
            </a:r>
          </a:p>
          <a:p>
            <a:endParaRPr lang="en-US" sz="4000" kern="1200" dirty="0">
              <a:solidFill>
                <a:schemeClr val="tx1"/>
              </a:solidFill>
            </a:endParaRPr>
          </a:p>
        </p:txBody>
      </p:sp>
    </p:spTree>
    <p:extLst>
      <p:ext uri="{BB962C8B-B14F-4D97-AF65-F5344CB8AC3E}">
        <p14:creationId xmlns:p14="http://schemas.microsoft.com/office/powerpoint/2010/main" val="2835775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a blue cloudy sky&#10;&#10;Description automatically generated">
            <a:extLst>
              <a:ext uri="{FF2B5EF4-FFF2-40B4-BE49-F238E27FC236}">
                <a16:creationId xmlns:a16="http://schemas.microsoft.com/office/drawing/2014/main" id="{44253235-D53C-4F68-8D88-0C02200AB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5731"/>
            <a:ext cx="12334240" cy="8254272"/>
          </a:xfrm>
          <a:prstGeom prst="rect">
            <a:avLst/>
          </a:prstGeom>
        </p:spPr>
      </p:pic>
      <p:sp>
        <p:nvSpPr>
          <p:cNvPr id="3" name="Content Placeholder 2"/>
          <p:cNvSpPr>
            <a:spLocks noGrp="1"/>
          </p:cNvSpPr>
          <p:nvPr>
            <p:ph idx="1"/>
          </p:nvPr>
        </p:nvSpPr>
        <p:spPr>
          <a:xfrm>
            <a:off x="1126958" y="4345272"/>
            <a:ext cx="10515600" cy="4632643"/>
          </a:xfrm>
        </p:spPr>
        <p:txBody>
          <a:bodyPr>
            <a:normAutofit/>
          </a:bodyPr>
          <a:lstStyle/>
          <a:p>
            <a:pPr marL="0" indent="0" algn="ctr">
              <a:buNone/>
            </a:pPr>
            <a:r>
              <a:rPr lang="es-EC" sz="10000" dirty="0">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n 7" descr="Imagen que contiene Texto&#10;&#10;Descripción generada automáticamente">
            <a:extLst>
              <a:ext uri="{FF2B5EF4-FFF2-40B4-BE49-F238E27FC236}">
                <a16:creationId xmlns:a16="http://schemas.microsoft.com/office/drawing/2014/main" id="{F5EFEC95-5907-4E38-9AAB-FE1034A8AFD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431225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712DA-7DEA-4696-A894-D53C5496E6A6}"/>
              </a:ext>
            </a:extLst>
          </p:cNvPr>
          <p:cNvSpPr txBox="1"/>
          <p:nvPr/>
        </p:nvSpPr>
        <p:spPr>
          <a:xfrm>
            <a:off x="932155" y="1890944"/>
            <a:ext cx="10697593" cy="2862322"/>
          </a:xfrm>
          <a:prstGeom prst="rect">
            <a:avLst/>
          </a:prstGeom>
          <a:noFill/>
        </p:spPr>
        <p:txBody>
          <a:bodyPr wrap="square" rtlCol="0">
            <a:spAutoFit/>
          </a:bodyPr>
          <a:lstStyle/>
          <a:p>
            <a:pPr algn="ctr"/>
            <a:r>
              <a:rPr lang="en-US" sz="6000" dirty="0">
                <a:solidFill>
                  <a:srgbClr val="00853E"/>
                </a:solidFill>
                <a:latin typeface="Berlin Sans FB Demi" panose="020E0802020502020306" pitchFamily="34" charset="0"/>
              </a:rPr>
              <a:t>La Biblia: </a:t>
            </a:r>
            <a:r>
              <a:rPr lang="en-US" sz="6000" dirty="0" err="1">
                <a:solidFill>
                  <a:srgbClr val="00853E"/>
                </a:solidFill>
                <a:latin typeface="Berlin Sans FB Demi" panose="020E0802020502020306" pitchFamily="34" charset="0"/>
              </a:rPr>
              <a:t>En</a:t>
            </a:r>
            <a:r>
              <a:rPr lang="en-US" sz="6000" dirty="0">
                <a:solidFill>
                  <a:srgbClr val="00853E"/>
                </a:solidFill>
                <a:latin typeface="Berlin Sans FB Demi" panose="020E0802020502020306" pitchFamily="34" charset="0"/>
              </a:rPr>
              <a:t> el Principio</a:t>
            </a:r>
          </a:p>
          <a:p>
            <a:pPr algn="ctr"/>
            <a:r>
              <a:rPr lang="en-US" sz="6000" dirty="0" err="1">
                <a:solidFill>
                  <a:srgbClr val="00853E"/>
                </a:solidFill>
                <a:latin typeface="Berlin Sans FB Demi" panose="020E0802020502020306" pitchFamily="34" charset="0"/>
              </a:rPr>
              <a:t>Lección</a:t>
            </a:r>
            <a:r>
              <a:rPr lang="en-US" sz="6000" dirty="0">
                <a:solidFill>
                  <a:srgbClr val="00853E"/>
                </a:solidFill>
                <a:latin typeface="Berlin Sans FB Demi" panose="020E0802020502020306" pitchFamily="34" charset="0"/>
              </a:rPr>
              <a:t> 4 – </a:t>
            </a:r>
            <a:r>
              <a:rPr lang="en-US" sz="6000" dirty="0" err="1">
                <a:solidFill>
                  <a:srgbClr val="00853E"/>
                </a:solidFill>
                <a:latin typeface="Berlin Sans FB Demi" panose="020E0802020502020306" pitchFamily="34" charset="0"/>
              </a:rPr>
              <a:t>Noé</a:t>
            </a:r>
            <a:r>
              <a:rPr lang="en-US" sz="6000" dirty="0">
                <a:solidFill>
                  <a:srgbClr val="00853E"/>
                </a:solidFill>
                <a:latin typeface="Berlin Sans FB Demi" panose="020E0802020502020306" pitchFamily="34" charset="0"/>
              </a:rPr>
              <a:t> y el </a:t>
            </a:r>
            <a:r>
              <a:rPr lang="en-US" sz="6000" dirty="0" err="1">
                <a:solidFill>
                  <a:srgbClr val="00853E"/>
                </a:solidFill>
                <a:latin typeface="Berlin Sans FB Demi" panose="020E0802020502020306" pitchFamily="34" charset="0"/>
              </a:rPr>
              <a:t>Diluvio</a:t>
            </a:r>
            <a:r>
              <a:rPr lang="en-US" sz="6000" dirty="0">
                <a:solidFill>
                  <a:srgbClr val="00853E"/>
                </a:solidFill>
                <a:latin typeface="Berlin Sans FB Demi" panose="020E0802020502020306" pitchFamily="34" charset="0"/>
              </a:rPr>
              <a:t> </a:t>
            </a:r>
          </a:p>
          <a:p>
            <a:pPr algn="ctr"/>
            <a:r>
              <a:rPr lang="en-US" sz="6000" dirty="0" err="1">
                <a:solidFill>
                  <a:srgbClr val="00853E"/>
                </a:solidFill>
                <a:latin typeface="Berlin Sans FB Demi" panose="020E0802020502020306" pitchFamily="34" charset="0"/>
              </a:rPr>
              <a:t>Génesis</a:t>
            </a:r>
            <a:r>
              <a:rPr lang="en-US" sz="6000" dirty="0">
                <a:solidFill>
                  <a:srgbClr val="00853E"/>
                </a:solidFill>
                <a:latin typeface="Berlin Sans FB Demi" panose="020E0802020502020306" pitchFamily="34" charset="0"/>
              </a:rPr>
              <a:t> 6:1-9:17</a:t>
            </a:r>
            <a:endParaRPr lang="en-US" sz="5000" dirty="0">
              <a:latin typeface="Berlin Sans FB Demi" panose="020E0802020502020306" pitchFamily="34" charset="0"/>
            </a:endParaRPr>
          </a:p>
        </p:txBody>
      </p:sp>
    </p:spTree>
    <p:extLst>
      <p:ext uri="{BB962C8B-B14F-4D97-AF65-F5344CB8AC3E}">
        <p14:creationId xmlns:p14="http://schemas.microsoft.com/office/powerpoint/2010/main" val="39186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29CE-39D5-4C53-AC7E-15482176801A}"/>
              </a:ext>
            </a:extLst>
          </p:cNvPr>
          <p:cNvSpPr>
            <a:spLocks noGrp="1"/>
          </p:cNvSpPr>
          <p:nvPr>
            <p:ph type="title"/>
          </p:nvPr>
        </p:nvSpPr>
        <p:spPr/>
        <p:txBody>
          <a:bodyPr/>
          <a:lstStyle/>
          <a:p>
            <a:pPr algn="ctr"/>
            <a:r>
              <a:rPr lang="en-US" dirty="0" err="1"/>
              <a:t>Oremos</a:t>
            </a:r>
            <a:endParaRPr lang="en-US" dirty="0"/>
          </a:p>
        </p:txBody>
      </p:sp>
      <p:sp>
        <p:nvSpPr>
          <p:cNvPr id="3" name="Content Placeholder 2">
            <a:extLst>
              <a:ext uri="{FF2B5EF4-FFF2-40B4-BE49-F238E27FC236}">
                <a16:creationId xmlns:a16="http://schemas.microsoft.com/office/drawing/2014/main" id="{51944AE4-0ABD-4DC4-82A1-E82221553150}"/>
              </a:ext>
            </a:extLst>
          </p:cNvPr>
          <p:cNvSpPr>
            <a:spLocks noGrp="1"/>
          </p:cNvSpPr>
          <p:nvPr>
            <p:ph idx="1"/>
          </p:nvPr>
        </p:nvSpPr>
        <p:spPr/>
        <p:txBody>
          <a:bodyPr>
            <a:normAutofit fontScale="85000" lnSpcReduction="10000"/>
          </a:bodyPr>
          <a:lstStyle/>
          <a:p>
            <a:pPr marL="0" indent="0">
              <a:buNone/>
            </a:pPr>
            <a:r>
              <a:rPr lang="es-ES" dirty="0"/>
              <a:t>Querido Padre celestial, sé que no toleras el pecado. Perdóname, por Jesús mi Salvador. Fortalece mi fe para que, como Noé, yo sea siempre encontrado obedeciéndote y amándote, a pesar del mundo que me rodea. Te lo pido en el nombre de Jesús, mi Salvador. Amén.</a:t>
            </a:r>
            <a:endParaRPr lang="en-US" dirty="0"/>
          </a:p>
        </p:txBody>
      </p:sp>
    </p:spTree>
    <p:extLst>
      <p:ext uri="{BB962C8B-B14F-4D97-AF65-F5344CB8AC3E}">
        <p14:creationId xmlns:p14="http://schemas.microsoft.com/office/powerpoint/2010/main" val="255152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8000" dirty="0">
                <a:latin typeface="Berlin Sans FB" panose="020E0602020502020306" pitchFamily="34" charset="0"/>
              </a:rPr>
              <a:t>Mostremos Respeto…</a:t>
            </a:r>
            <a:endParaRPr lang="en-US" sz="8000" dirty="0">
              <a:latin typeface="Berlin Sans FB" panose="020E0602020502020306" pitchFamily="34" charset="0"/>
            </a:endParaRPr>
          </a:p>
        </p:txBody>
      </p:sp>
      <p:sp>
        <p:nvSpPr>
          <p:cNvPr id="3" name="Content Placeholder 2"/>
          <p:cNvSpPr>
            <a:spLocks noGrp="1"/>
          </p:cNvSpPr>
          <p:nvPr>
            <p:ph idx="1"/>
          </p:nvPr>
        </p:nvSpPr>
        <p:spPr/>
        <p:txBody>
          <a:bodyPr>
            <a:normAutofit/>
          </a:bodyPr>
          <a:lstStyle/>
          <a:p>
            <a:r>
              <a:rPr lang="es-ES" sz="5000" dirty="0">
                <a:latin typeface="Berlin Sans FB" panose="020E0602020502020306" pitchFamily="34" charset="0"/>
              </a:rPr>
              <a:t> Llegando preparados</a:t>
            </a:r>
          </a:p>
          <a:p>
            <a:r>
              <a:rPr lang="es-ES" sz="5000" dirty="0">
                <a:latin typeface="Berlin Sans FB" panose="020E0602020502020306" pitchFamily="34" charset="0"/>
              </a:rPr>
              <a:t> Siendo puntuales</a:t>
            </a:r>
          </a:p>
          <a:p>
            <a:r>
              <a:rPr lang="es-ES" sz="5000" dirty="0">
                <a:latin typeface="Berlin Sans FB" panose="020E0602020502020306" pitchFamily="34" charset="0"/>
              </a:rPr>
              <a:t> A los profesores que nos sirven </a:t>
            </a:r>
          </a:p>
          <a:p>
            <a:r>
              <a:rPr lang="es-ES" sz="5000" dirty="0">
                <a:latin typeface="Berlin Sans FB" panose="020E0602020502020306" pitchFamily="34" charset="0"/>
              </a:rPr>
              <a:t> A los compañeros en clase</a:t>
            </a:r>
          </a:p>
          <a:p>
            <a:r>
              <a:rPr lang="es-ES" sz="5000" dirty="0">
                <a:latin typeface="Berlin Sans FB" panose="020E0602020502020306" pitchFamily="34" charset="0"/>
              </a:rPr>
              <a:t> En el grupo de WhatsApp</a:t>
            </a:r>
            <a:endParaRPr lang="en-US" sz="5000" dirty="0">
              <a:latin typeface="Berlin Sans FB" panose="020E0602020502020306" pitchFamily="34" charset="0"/>
            </a:endParaRPr>
          </a:p>
        </p:txBody>
      </p:sp>
    </p:spTree>
    <p:extLst>
      <p:ext uri="{BB962C8B-B14F-4D97-AF65-F5344CB8AC3E}">
        <p14:creationId xmlns:p14="http://schemas.microsoft.com/office/powerpoint/2010/main" val="45304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10000" dirty="0">
                <a:latin typeface="Berlin Sans FB Demi" panose="020E0802020502020306" pitchFamily="34" charset="0"/>
                <a:cs typeface="Arial" panose="020B0604020202020204" pitchFamily="34" charset="0"/>
              </a:rPr>
              <a:t>Pregunta del día</a:t>
            </a:r>
            <a:br>
              <a:rPr lang="es-EC" sz="10000" dirty="0">
                <a:latin typeface="Museo Sans 500" panose="02000000000000000000" pitchFamily="50" charset="0"/>
                <a:cs typeface="Arial" panose="020B0604020202020204" pitchFamily="34" charset="0"/>
              </a:rPr>
            </a:br>
            <a:r>
              <a:rPr lang="es-EC" sz="4800" dirty="0">
                <a:latin typeface="Berlin Sans FB" panose="020E0602020502020306" pitchFamily="34" charset="0"/>
                <a:cs typeface="Arial" panose="020B0604020202020204" pitchFamily="34" charset="0"/>
              </a:rPr>
              <a:t>(10 minutos)</a:t>
            </a:r>
            <a:endParaRPr lang="en-US" sz="4800" dirty="0">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76311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silhouette of a person&#10;&#10;Description automatically generated">
            <a:extLst>
              <a:ext uri="{FF2B5EF4-FFF2-40B4-BE49-F238E27FC236}">
                <a16:creationId xmlns:a16="http://schemas.microsoft.com/office/drawing/2014/main" id="{59FF8696-AAA3-41A3-A185-CB08325F0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9" y="1878244"/>
            <a:ext cx="3661831" cy="3121710"/>
          </a:xfrm>
          <a:prstGeom prst="rect">
            <a:avLst/>
          </a:prstGeom>
        </p:spPr>
      </p:pic>
      <p:sp>
        <p:nvSpPr>
          <p:cNvPr id="9" name="Content Placeholder 8">
            <a:extLst>
              <a:ext uri="{FF2B5EF4-FFF2-40B4-BE49-F238E27FC236}">
                <a16:creationId xmlns:a16="http://schemas.microsoft.com/office/drawing/2014/main" id="{1C7FBCCC-A2BB-4A07-A7B9-4BE1B617F1E1}"/>
              </a:ext>
            </a:extLst>
          </p:cNvPr>
          <p:cNvSpPr>
            <a:spLocks noGrp="1"/>
          </p:cNvSpPr>
          <p:nvPr>
            <p:ph idx="1"/>
          </p:nvPr>
        </p:nvSpPr>
        <p:spPr>
          <a:xfrm>
            <a:off x="6090574" y="931026"/>
            <a:ext cx="4977578" cy="5129946"/>
          </a:xfrm>
        </p:spPr>
        <p:txBody>
          <a:bodyPr anchor="ctr">
            <a:normAutofit lnSpcReduction="10000"/>
          </a:bodyPr>
          <a:lstStyle/>
          <a:p>
            <a:r>
              <a:rPr lang="es-ES" b="1" dirty="0"/>
              <a:t>¿Cómo ven el mundo en la actualidad?</a:t>
            </a:r>
          </a:p>
          <a:p>
            <a:r>
              <a:rPr lang="es-ES" b="1" dirty="0"/>
              <a:t> ¿Por qué el Señor no ha destruido el mundo?</a:t>
            </a:r>
            <a:endParaRPr lang="en-US" sz="2000" dirty="0">
              <a:solidFill>
                <a:srgbClr val="000000"/>
              </a:solidFill>
            </a:endParaRPr>
          </a:p>
        </p:txBody>
      </p:sp>
    </p:spTree>
    <p:extLst>
      <p:ext uri="{BB962C8B-B14F-4D97-AF65-F5344CB8AC3E}">
        <p14:creationId xmlns:p14="http://schemas.microsoft.com/office/powerpoint/2010/main" val="4043807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A194-F84C-48F3-9D2F-5E3D18B3288A}"/>
              </a:ext>
            </a:extLst>
          </p:cNvPr>
          <p:cNvSpPr>
            <a:spLocks noGrp="1"/>
          </p:cNvSpPr>
          <p:nvPr>
            <p:ph type="title"/>
          </p:nvPr>
        </p:nvSpPr>
        <p:spPr/>
        <p:txBody>
          <a:bodyPr/>
          <a:lstStyle/>
          <a:p>
            <a:pPr algn="ctr"/>
            <a:r>
              <a:rPr lang="en-US" dirty="0" err="1"/>
              <a:t>Escuchemos</a:t>
            </a:r>
            <a:endParaRPr lang="en-US" dirty="0"/>
          </a:p>
        </p:txBody>
      </p:sp>
      <p:sp>
        <p:nvSpPr>
          <p:cNvPr id="3" name="Content Placeholder 2">
            <a:extLst>
              <a:ext uri="{FF2B5EF4-FFF2-40B4-BE49-F238E27FC236}">
                <a16:creationId xmlns:a16="http://schemas.microsoft.com/office/drawing/2014/main" id="{116BFE01-517F-4BEE-8739-AA07F018516E}"/>
              </a:ext>
            </a:extLst>
          </p:cNvPr>
          <p:cNvSpPr>
            <a:spLocks noGrp="1"/>
          </p:cNvSpPr>
          <p:nvPr>
            <p:ph idx="1"/>
          </p:nvPr>
        </p:nvSpPr>
        <p:spPr/>
        <p:txBody>
          <a:bodyPr/>
          <a:lstStyle/>
          <a:p>
            <a:r>
              <a:rPr lang="en-US" dirty="0"/>
              <a:t>El </a:t>
            </a:r>
            <a:r>
              <a:rPr lang="en-US" dirty="0" err="1"/>
              <a:t>voluntario</a:t>
            </a:r>
            <a:r>
              <a:rPr lang="en-US" dirty="0"/>
              <a:t> que </a:t>
            </a:r>
            <a:r>
              <a:rPr lang="en-US" dirty="0" err="1"/>
              <a:t>fue</a:t>
            </a:r>
            <a:r>
              <a:rPr lang="en-US" dirty="0"/>
              <a:t> </a:t>
            </a:r>
            <a:r>
              <a:rPr lang="en-US" dirty="0" err="1"/>
              <a:t>nombrado</a:t>
            </a:r>
            <a:r>
              <a:rPr lang="en-US" dirty="0"/>
              <a:t> </a:t>
            </a:r>
            <a:r>
              <a:rPr lang="en-US" dirty="0" err="1"/>
              <a:t>nos</a:t>
            </a:r>
            <a:r>
              <a:rPr lang="en-US" dirty="0"/>
              <a:t> </a:t>
            </a:r>
            <a:r>
              <a:rPr lang="en-US" dirty="0" err="1"/>
              <a:t>va</a:t>
            </a:r>
            <a:r>
              <a:rPr lang="en-US" dirty="0"/>
              <a:t> a “</a:t>
            </a:r>
            <a:r>
              <a:rPr lang="en-US" dirty="0" err="1"/>
              <a:t>captar</a:t>
            </a:r>
            <a:r>
              <a:rPr lang="en-US" dirty="0"/>
              <a:t>” la </a:t>
            </a:r>
            <a:r>
              <a:rPr lang="en-US" dirty="0" err="1"/>
              <a:t>atención</a:t>
            </a:r>
            <a:r>
              <a:rPr lang="en-US" dirty="0"/>
              <a:t> para </a:t>
            </a:r>
            <a:r>
              <a:rPr lang="en-US" dirty="0" err="1"/>
              <a:t>esta</a:t>
            </a:r>
            <a:r>
              <a:rPr lang="en-US" dirty="0"/>
              <a:t> </a:t>
            </a:r>
            <a:r>
              <a:rPr lang="en-US" dirty="0" err="1"/>
              <a:t>historia</a:t>
            </a:r>
            <a:r>
              <a:rPr lang="en-US" dirty="0"/>
              <a:t>.  </a:t>
            </a:r>
          </a:p>
        </p:txBody>
      </p:sp>
    </p:spTree>
    <p:extLst>
      <p:ext uri="{BB962C8B-B14F-4D97-AF65-F5344CB8AC3E}">
        <p14:creationId xmlns:p14="http://schemas.microsoft.com/office/powerpoint/2010/main" val="1518276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5" ma:contentTypeDescription="Create a new document." ma:contentTypeScope="" ma:versionID="5507abe0fc28d66db2f63ea6d1b9bf1d">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afbaa692ba35ad436848e442905bd438"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07CFC7-B9F4-49A0-8264-127AC47E269C}">
  <ds:schemaRefs>
    <ds:schemaRef ds:uri="http://schemas.microsoft.com/office/2006/metadata/properties"/>
    <ds:schemaRef ds:uri="http://schemas.microsoft.com/office/infopath/2007/PartnerControls"/>
    <ds:schemaRef ds:uri="d9dd568f-92e7-4aa1-8e50-87aa9ffea924"/>
  </ds:schemaRefs>
</ds:datastoreItem>
</file>

<file path=customXml/itemProps2.xml><?xml version="1.0" encoding="utf-8"?>
<ds:datastoreItem xmlns:ds="http://schemas.openxmlformats.org/officeDocument/2006/customXml" ds:itemID="{74B5CC49-135A-4611-89AE-C58A652C9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d568f-92e7-4aa1-8e50-87aa9ffea924"/>
    <ds:schemaRef ds:uri="c29a6dd2-512b-4752-8473-975d37cb7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DB7632-D4C0-4985-A980-EA08267301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1458</Words>
  <Application>Microsoft Office PowerPoint</Application>
  <PresentationFormat>Panorámica</PresentationFormat>
  <Paragraphs>201</Paragraphs>
  <Slides>36</Slides>
  <Notes>28</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Office Theme</vt:lpstr>
      <vt:lpstr>Presentación de PowerPoint</vt:lpstr>
      <vt:lpstr>Presentación de PowerPoint</vt:lpstr>
      <vt:lpstr>Presentación de PowerPoint</vt:lpstr>
      <vt:lpstr>Presentación de PowerPoint</vt:lpstr>
      <vt:lpstr>Oremos</vt:lpstr>
      <vt:lpstr>Mostremos Respeto…</vt:lpstr>
      <vt:lpstr>Pregunta del día (10 minutos)</vt:lpstr>
      <vt:lpstr>Presentación de PowerPoint</vt:lpstr>
      <vt:lpstr>Escuchemos</vt:lpstr>
      <vt:lpstr>Considerar Génesis 6:1-9:17</vt:lpstr>
      <vt:lpstr>Considerar- Génesis 6:1-9:17</vt:lpstr>
      <vt:lpstr>Considerar- Génesis 6:1-9:17</vt:lpstr>
      <vt:lpstr>Considerar- Génesis 6:1-9:17</vt:lpstr>
      <vt:lpstr>Considerar- Génesis 6:1-9:17</vt:lpstr>
      <vt:lpstr>Considerar- Génesis 6:1-9:17</vt:lpstr>
      <vt:lpstr>Considerar- Génesis 6:1-9:17</vt:lpstr>
      <vt:lpstr>Considerar- Génesis 6:1-9:17</vt:lpstr>
      <vt:lpstr>CONSOLIDAR – Génesis 6:1-9:17</vt:lpstr>
      <vt:lpstr>CONSOLIDAR – Génesis 6:1-9:17</vt:lpstr>
      <vt:lpstr>CONSOLIDAR – Génesis 6:1-9:17</vt:lpstr>
      <vt:lpstr>CONSOLIDAR – Génesis 6:1-9:17</vt:lpstr>
      <vt:lpstr>CONSOLIDAR – Génesis 6:1-9:17</vt:lpstr>
      <vt:lpstr>CONSOLIDAR – Génesis 6:1-9:17</vt:lpstr>
      <vt:lpstr>Temas Importantes (15 minutos)</vt:lpstr>
      <vt:lpstr>Presentación de PowerPoint</vt:lpstr>
      <vt:lpstr>1 Pedro 3:18-22</vt:lpstr>
      <vt:lpstr>1 Pedro 3:18-22</vt:lpstr>
      <vt:lpstr>CONTAR</vt:lpstr>
      <vt:lpstr>Formas de “Contar” una historia</vt:lpstr>
      <vt:lpstr>Leer</vt:lpstr>
      <vt:lpstr>Contar la historia</vt:lpstr>
      <vt:lpstr>CONTAR</vt:lpstr>
      <vt:lpstr>La Tarea</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Joel Sutton</cp:lastModifiedBy>
  <cp:revision>8</cp:revision>
  <dcterms:created xsi:type="dcterms:W3CDTF">2019-10-30T16:00:45Z</dcterms:created>
  <dcterms:modified xsi:type="dcterms:W3CDTF">2021-10-02T21:03:26Z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