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12192000"/>
  <p:notesSz cx="6858000" cy="9144000"/>
  <p:embeddedFontLst>
    <p:embeddedFont>
      <p:font typeface="Overlock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6" roundtripDataSignature="AMtx7mgmlbpS+fG8aJK7qS+9Ke2j0ggH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Overlock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Overlock-italic.fntdata"/><Relationship Id="rId21" Type="http://schemas.openxmlformats.org/officeDocument/2006/relationships/slide" Target="slides/slide16.xml"/><Relationship Id="rId43" Type="http://schemas.openxmlformats.org/officeDocument/2006/relationships/font" Target="fonts/Overlock-bold.fntdata"/><Relationship Id="rId24" Type="http://schemas.openxmlformats.org/officeDocument/2006/relationships/slide" Target="slides/slide19.xml"/><Relationship Id="rId46" Type="http://customschemas.google.com/relationships/presentationmetadata" Target="metadata"/><Relationship Id="rId23" Type="http://schemas.openxmlformats.org/officeDocument/2006/relationships/slide" Target="slides/slide18.xml"/><Relationship Id="rId45" Type="http://schemas.openxmlformats.org/officeDocument/2006/relationships/font" Target="fonts/Overlock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ibliatodo.com/assets/img/large/mapas/ubicacion_geografica_beerseba.jpg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freebibleimages.org/illustrations/esau-jacob/" TargetMode="Externa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a.	Dos buenos cabritos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b.	 “Tus armas, arco, aljaba,” guisado, el pan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c.	La ropa de Esaú, la piel de los cabritos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https://www.bibliatodo.com/assets/img/large/mapas/ubicacion_geografica_beerseba.jpg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a.	Isaac ya está muy grande y casi ciego.  Esaú y Jacob ya tienen entre 73 y 77 años.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b.	Hace tiempo Esaú ya se había casado con dos mujeres hititas.  Eso no les agradó a sus padres.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c.	Esaú le había vendido a Jacob su primogenitura por un guiso de lentejas.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d.	Cuando Rebeca estaba embarazada con los gemelos, el Señor le dijo, “«En tu seno hay dos naciones.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Dos pueblos serán divididos desde tus entrañas;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 pueblo será más fuerte que el otro,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 el mayor servirá al menor.» </a:t>
            </a:r>
            <a:endParaRPr/>
          </a:p>
        </p:txBody>
      </p:sp>
      <p:sp>
        <p:nvSpPr>
          <p:cNvPr id="165" name="Google Shape;16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a.	Isaac ya está muy grande y casi ciego.  Esaú y Jacob ya tienen entre 73 y 77 años.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b.	Hace tiempo Esaú ya se había casado con dos mujeres hititas.  Eso no les agradó a sus padres.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c.	Esaú le había vendido a Jacob su primogenitura por un guiso de lentejas.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d.	Cuando Rebeca estaba embarazada con los gemelos, el Señor le dijo, “«En tu seno hay dos naciones.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Dos pueblos serán divididos desde tus entrañas;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 pueblo será más fuerte que el otro,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 el mayor servirá al menor.» </a:t>
            </a:r>
            <a:endParaRPr/>
          </a:p>
        </p:txBody>
      </p:sp>
      <p:sp>
        <p:nvSpPr>
          <p:cNvPr id="172" name="Google Shape;17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-US"/>
              <a:t>El favoritismo en la casa de Isaac y Rebeca.  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-US"/>
              <a:t>El patrón de engañar y manipular en la familia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b.	Dios había prometido que el ‘mayor servirá al menor.’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Deje que cuenten la historia.  Solo hay que guiarlos cuando se desvíen, se confunden, o pasan por alto algo de importancia.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del favoritismo, no.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Dios obra para el bien de los suyos y su salvación aun en medio de una situación triste.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Jacob se tiene que ir. Y allí empieza una familia se llegará a ser 12 tribus.</a:t>
            </a:r>
            <a:endParaRPr/>
          </a:p>
        </p:txBody>
      </p:sp>
      <p:sp>
        <p:nvSpPr>
          <p:cNvPr id="193" name="Google Shape;19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Jacob y Rebeca engañan a Isaac y a Esaú.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Manipular, controlar, engañar, todo por no confiar en Dios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5" name="Google Shape;21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a.	Dios da sus promesas divinas a gente pecaminosa, defectuosa. 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eriod" startAt="2"/>
            </a:pPr>
            <a:r>
              <a:rPr lang="en-US"/>
              <a:t>Romanos 8:28-En todo, Dios está obrando para el bien de los que lo aman y han sido llamados.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eriod" startAt="2"/>
            </a:pPr>
            <a:r>
              <a:rPr lang="en-US"/>
              <a:t>De una familia así, viene mi Salvador.  El Salvador perfecto viene de gente así para salvarme a mí, y a ustedes también.</a:t>
            </a:r>
            <a:endParaRPr/>
          </a:p>
        </p:txBody>
      </p:sp>
      <p:sp>
        <p:nvSpPr>
          <p:cNvPr id="222" name="Google Shape;22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confiar en sus tiempos y sus caminos.  Saber que Él es Dios, y yo no.  Ser honesto y sincero con la gente.  Estar contento con las bendiciones que tengo, no sentir que tengo que defraudar, mentir para recibir una bendición.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nos falta paciencia o somos tentados a ‘ayudarle a Dios’ de una manera moralmente equivocada.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romanLcPeriod"/>
            </a:pPr>
            <a:r>
              <a:rPr lang="en-US"/>
              <a:t>Esta frase (o palabras parecidas) se ha usado a lo largo de la historia para decir, “Si el resultado final es bueno, está bien hacer algo chueco.”  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romanLcPeriod"/>
            </a:pPr>
            <a:r>
              <a:rPr lang="en-US"/>
              <a:t>¿Está bien cometer un ‘pecadillo’ para hacer algo ‘bueno’?  ¿Está bien robar si vamos a ayudarle a alguien con lo robado? ¿Está bien abortar a un bebé para que no sufra?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ii.	Dios le había dicho a Rebeca, “En tu seno hay dos naciones. Dos pueblos serán divididos desde tus entrañas; un pueblo será más fuerte que el otro,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 el mayor servirá al menor.”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romanLcPeriod" startAt="3"/>
            </a:pPr>
            <a:r>
              <a:rPr lang="en-US"/>
              <a:t>¿Jacob y ella sintieron necesidad de engañar a Isaac, para echarle la mano a Dios en cumplir sus promesas?  ¿El fin justifica los medios? 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romanLcPeriod" startAt="3"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frase es peligrosa porque se podría utilizar para justificar toda clase de maldades (eutanasia, aborto de bebés, robar, etc…).  En muchos casos, uno está actuando en miedo o desconfianza.  Mejor es: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Fíate de Jehová de todo tu corazón,  Y no te apoyes en tu propia prudencia. </a:t>
            </a:r>
            <a:r>
              <a:rPr b="1" baseline="30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6 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Reconócelo en todos tus caminos, Y él enderezará tus veredas (Proverbios 3:5-6).</a:t>
            </a:r>
            <a:endParaRPr/>
          </a:p>
          <a:p>
            <a:pPr indent="-2095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8" name="Google Shape;248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¿Por qué Dios eligió a Jacob para que fuera el heredero y a Esaú no?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Jacob iba a ser el heredero de la promesa, de su familia iba a venir el Salvador.  ¿Por qué Jacob, y no Esaú?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&lt;Escucha sus respuestas.&gt;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dice el resto de la Biblia al respecto?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http://www.freebibleimages.org/illustrations/esau-jacob/</a:t>
            </a:r>
            <a:endParaRPr/>
          </a:p>
        </p:txBody>
      </p:sp>
      <p:sp>
        <p:nvSpPr>
          <p:cNvPr id="255" name="Google Shape;255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 pura gracia de parte de Dios.  No tiene nada que ver con lo que hicieron Jacob y Esaú: ni Bueno ni malo.  Simplemente Dios eligió a Jacob.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¿No es lo mismo con nosotros? ¿Por qué nos eligió para la salvación?  Porque somos buenos, ¿cierto?  ¡Claro que no!</a:t>
            </a:r>
            <a:endParaRPr/>
          </a:p>
        </p:txBody>
      </p:sp>
      <p:sp>
        <p:nvSpPr>
          <p:cNvPr id="263" name="Google Shape;263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¿Qué hizo Dios?  </a:t>
            </a:r>
            <a:endParaRPr/>
          </a:p>
        </p:txBody>
      </p:sp>
      <p:sp>
        <p:nvSpPr>
          <p:cNvPr id="276" name="Google Shape;276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¿Cuándo?   </a:t>
            </a:r>
            <a:endParaRPr/>
          </a:p>
        </p:txBody>
      </p:sp>
      <p:sp>
        <p:nvSpPr>
          <p:cNvPr id="283" name="Google Shape;283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¿Para que?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Seamos santos e intachables en su presencia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Fueramos adoptados como hijos suyos por medio de Cristo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Para su alabanza de su Gloria:   Todo esto Lo hace ver bien a 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 todo esto es pura gracia</a:t>
            </a:r>
            <a:endParaRPr/>
          </a:p>
        </p:txBody>
      </p:sp>
      <p:sp>
        <p:nvSpPr>
          <p:cNvPr id="290" name="Google Shape;290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Saludos, bienvenidos</a:t>
            </a:r>
            <a:endParaRPr/>
          </a:p>
        </p:txBody>
      </p:sp>
      <p:sp>
        <p:nvSpPr>
          <p:cNvPr id="116" name="Google Shape;11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https://pxhere.com/en/photo/655321</a:t>
            </a:r>
            <a:endParaRPr/>
          </a:p>
        </p:txBody>
      </p:sp>
      <p:sp>
        <p:nvSpPr>
          <p:cNvPr id="314" name="Google Shape;314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Agradecimiento y despedidas.  </a:t>
            </a:r>
            <a:endParaRPr/>
          </a:p>
        </p:txBody>
      </p:sp>
      <p:sp>
        <p:nvSpPr>
          <p:cNvPr id="328" name="Google Shape;328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Despedidas</a:t>
            </a:r>
            <a:endParaRPr/>
          </a:p>
        </p:txBody>
      </p:sp>
      <p:sp>
        <p:nvSpPr>
          <p:cNvPr id="336" name="Google Shape;336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Haz seguro que se está grabando la clase (si se aplica).  </a:t>
            </a:r>
            <a:endParaRPr/>
          </a:p>
        </p:txBody>
      </p:sp>
      <p:sp>
        <p:nvSpPr>
          <p:cNvPr id="122" name="Google Shape;12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Darle la palabra al que fue encargado guiarnos en los pasos de “Considerar y Consolidar.” </a:t>
            </a:r>
            <a:endParaRPr/>
          </a:p>
        </p:txBody>
      </p:sp>
      <p:sp>
        <p:nvSpPr>
          <p:cNvPr id="145" name="Google Shape;14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Isaac, Esaú, Jacob, Rebeca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verlock"/>
              <a:buNone/>
              <a:defRPr sz="6000"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71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Char char="•"/>
              <a:defRPr sz="5400">
                <a:latin typeface="Overlock"/>
                <a:ea typeface="Overlock"/>
                <a:cs typeface="Overlock"/>
                <a:sym typeface="Overlock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latin typeface="Overlock"/>
                <a:ea typeface="Overlock"/>
                <a:cs typeface="Overlock"/>
                <a:sym typeface="Overlock"/>
              </a:defRPr>
            </a:lvl2pPr>
            <a:lvl3pPr indent="-508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latin typeface="Overlock"/>
                <a:ea typeface="Overlock"/>
                <a:cs typeface="Overlock"/>
                <a:sym typeface="Overlock"/>
              </a:defRPr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>
                <a:latin typeface="Overlock"/>
                <a:ea typeface="Overlock"/>
                <a:cs typeface="Overlock"/>
                <a:sym typeface="Overlock"/>
              </a:defRPr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>
                <a:latin typeface="Overlock"/>
                <a:ea typeface="Overlock"/>
                <a:cs typeface="Overlock"/>
                <a:sym typeface="Overlock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98" name="Google Shape;9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27866" y="5930283"/>
            <a:ext cx="1464133" cy="92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71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>
                <a:latin typeface="Overlock"/>
                <a:ea typeface="Overlock"/>
                <a:cs typeface="Overlock"/>
                <a:sym typeface="Overlock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>
                <a:latin typeface="Overlock"/>
                <a:ea typeface="Overlock"/>
                <a:cs typeface="Overlock"/>
                <a:sym typeface="Overlock"/>
              </a:defRPr>
            </a:lvl2pPr>
            <a:lvl3pPr indent="-508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>
                <a:latin typeface="Overlock"/>
                <a:ea typeface="Overlock"/>
                <a:cs typeface="Overlock"/>
                <a:sym typeface="Overlock"/>
              </a:defRPr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>
                <a:latin typeface="Overlock"/>
                <a:ea typeface="Overlock"/>
                <a:cs typeface="Overlock"/>
                <a:sym typeface="Overlock"/>
              </a:defRPr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>
                <a:latin typeface="Overlock"/>
                <a:ea typeface="Overlock"/>
                <a:cs typeface="Overlock"/>
                <a:sym typeface="Overlock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27" name="Google Shape;2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27866" y="5930283"/>
            <a:ext cx="1464133" cy="92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32" name="Google Shape;32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27866" y="5930283"/>
            <a:ext cx="1464133" cy="92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4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verlo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4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verlo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verlock"/>
              <a:buNone/>
              <a:defRPr b="0" i="0" sz="5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71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indent="-508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verlock"/>
              <a:buNone/>
              <a:defRPr b="0" i="0" sz="5400" u="none" cap="none" strike="noStrik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71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indent="-508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t/>
            </a:r>
            <a:endParaRPr/>
          </a:p>
        </p:txBody>
      </p:sp>
      <p:sp>
        <p:nvSpPr>
          <p:cNvPr id="104" name="Google Shape;104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Génesis 27:1-29</a:t>
            </a:r>
            <a:endParaRPr/>
          </a:p>
        </p:txBody>
      </p:sp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2. ¿</a:t>
            </a:r>
            <a:r>
              <a:rPr lang="en-US" sz="4800" u="sng"/>
              <a:t>Cuáles</a:t>
            </a:r>
            <a:r>
              <a:rPr lang="en-US" sz="4800"/>
              <a:t> son los </a:t>
            </a:r>
            <a:r>
              <a:rPr lang="en-US" sz="4800" u="sng"/>
              <a:t>objetos</a:t>
            </a:r>
            <a:r>
              <a:rPr lang="en-US" sz="4800"/>
              <a:t> de esta historia?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Génesis 27:1-29</a:t>
            </a:r>
            <a:endParaRPr/>
          </a:p>
        </p:txBody>
      </p:sp>
      <p:sp>
        <p:nvSpPr>
          <p:cNvPr id="168" name="Google Shape;168;p11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3. ¿</a:t>
            </a:r>
            <a:r>
              <a:rPr lang="en-US" sz="4800" u="sng"/>
              <a:t>Dónde</a:t>
            </a:r>
            <a:r>
              <a:rPr lang="en-US" sz="4800"/>
              <a:t> ocurrió esta historia?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Génesis 27:1-29</a:t>
            </a:r>
            <a:endParaRPr/>
          </a:p>
        </p:txBody>
      </p:sp>
      <p:sp>
        <p:nvSpPr>
          <p:cNvPr id="175" name="Google Shape;175;p12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4. ¿</a:t>
            </a:r>
            <a:r>
              <a:rPr lang="en-US" sz="4800" u="sng"/>
              <a:t>Cuándo</a:t>
            </a:r>
            <a:r>
              <a:rPr lang="en-US" sz="4800"/>
              <a:t> ocurrió esta historia?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Génesis 27:1-29</a:t>
            </a:r>
            <a:endParaRPr/>
          </a:p>
        </p:txBody>
      </p:sp>
      <p:sp>
        <p:nvSpPr>
          <p:cNvPr id="182" name="Google Shape;182;p13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5. ¿</a:t>
            </a:r>
            <a:r>
              <a:rPr lang="en-US" sz="4800" u="sng"/>
              <a:t>Cuál</a:t>
            </a:r>
            <a:r>
              <a:rPr lang="en-US" sz="4800"/>
              <a:t> es el problema?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Génesis 27:1-29</a:t>
            </a:r>
            <a:endParaRPr/>
          </a:p>
        </p:txBody>
      </p:sp>
      <p:sp>
        <p:nvSpPr>
          <p:cNvPr id="189" name="Google Shape;189;p14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US" sz="7200"/>
              <a:t>6. ¿</a:t>
            </a:r>
            <a:r>
              <a:rPr lang="en-US" sz="7200" u="sng"/>
              <a:t>Cuáles</a:t>
            </a:r>
            <a:r>
              <a:rPr lang="en-US" sz="7200"/>
              <a:t> eventos ocurrieron en esta historia?  Contemos la historia juntos.  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Génesis 27:1-29</a:t>
            </a:r>
            <a:endParaRPr/>
          </a:p>
        </p:txBody>
      </p:sp>
      <p:sp>
        <p:nvSpPr>
          <p:cNvPr id="196" name="Google Shape;196;p15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7. ¿</a:t>
            </a:r>
            <a:r>
              <a:rPr lang="en-US" sz="4800" u="sng"/>
              <a:t>Se resuelve </a:t>
            </a:r>
            <a:r>
              <a:rPr lang="en-US" sz="4800"/>
              <a:t>el problema que mencionamos?  ¿</a:t>
            </a:r>
            <a:r>
              <a:rPr lang="en-US" sz="4800" u="sng"/>
              <a:t>Cómo</a:t>
            </a:r>
            <a:r>
              <a:rPr lang="en-US" sz="4800"/>
              <a:t>?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person, sitting, woman, man&#10;&#10;Description automatically generated" id="203" name="Google Shape;203;p16"/>
          <p:cNvPicPr preferRelativeResize="0"/>
          <p:nvPr/>
        </p:nvPicPr>
        <p:blipFill rotWithShape="1">
          <a:blip r:embed="rId3">
            <a:alphaModFix amt="70000"/>
          </a:blip>
          <a:srcRect b="16841" l="0" r="0" t="8158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6"/>
          <p:cNvSpPr txBox="1"/>
          <p:nvPr>
            <p:ph type="title"/>
          </p:nvPr>
        </p:nvSpPr>
        <p:spPr>
          <a:xfrm>
            <a:off x="3514725" y="1122362"/>
            <a:ext cx="5100638" cy="29005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b="1" lang="en-US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CONSOLIDAR Génesis 27:1-29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CONSOLIDAR – Génesis 27:1-29</a:t>
            </a:r>
            <a:endParaRPr/>
          </a:p>
        </p:txBody>
      </p:sp>
      <p:sp>
        <p:nvSpPr>
          <p:cNvPr id="211" name="Google Shape;211;p17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1. ¿De qué se trata la historia?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CONSOLIDAR – Génesis 27:1-29</a:t>
            </a:r>
            <a:endParaRPr/>
          </a:p>
        </p:txBody>
      </p:sp>
      <p:sp>
        <p:nvSpPr>
          <p:cNvPr id="218" name="Google Shape;218;p18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2. ¿Qué </a:t>
            </a:r>
            <a:r>
              <a:rPr lang="en-US" sz="5400" u="sng"/>
              <a:t>pecado</a:t>
            </a:r>
            <a:r>
              <a:rPr lang="en-US" sz="5400"/>
              <a:t> me enseña a confesar esta historia?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CONSOLIDAR – Génesis 27:1-29</a:t>
            </a:r>
            <a:endParaRPr/>
          </a:p>
        </p:txBody>
      </p:sp>
      <p:sp>
        <p:nvSpPr>
          <p:cNvPr id="225" name="Google Shape;225;p19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3. ¿Dónde veo el amor de Dios en esta historia?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t/>
            </a:r>
            <a:endParaRPr/>
          </a:p>
        </p:txBody>
      </p:sp>
      <p:sp>
        <p:nvSpPr>
          <p:cNvPr id="111" name="Google Shape;111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Screen Clipping"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1137" y="367538"/>
            <a:ext cx="9889725" cy="6490462"/>
          </a:xfrm>
          <a:prstGeom prst="rect">
            <a:avLst/>
          </a:prstGeom>
          <a:solidFill>
            <a:srgbClr val="603912"/>
          </a:solidFill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CONSOLIDAR – Génesis 27:1-29</a:t>
            </a:r>
            <a:endParaRPr/>
          </a:p>
        </p:txBody>
      </p:sp>
      <p:sp>
        <p:nvSpPr>
          <p:cNvPr id="232" name="Google Shape;232;p20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4. ¿Qué me enseña Dios a pedir y hacer por gratitud a él?</a:t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CONSOLIDAR – Génesis 27:1-29</a:t>
            </a:r>
            <a:endParaRPr/>
          </a:p>
        </p:txBody>
      </p:sp>
      <p:sp>
        <p:nvSpPr>
          <p:cNvPr id="239" name="Google Shape;239;p21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5. ¿Cuándo sería buena situación para compartir este mensaje?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/>
          <p:nvPr>
            <p:ph type="title"/>
          </p:nvPr>
        </p:nvSpPr>
        <p:spPr>
          <a:xfrm>
            <a:off x="783336" y="1645921"/>
            <a:ext cx="10515600" cy="2386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Overlock"/>
              <a:buNone/>
            </a:pPr>
            <a:r>
              <a:rPr lang="en-US" sz="10000">
                <a:latin typeface="Overlock"/>
                <a:ea typeface="Overlock"/>
                <a:cs typeface="Overlock"/>
                <a:sym typeface="Overlock"/>
              </a:rPr>
              <a:t>Temas Importantes</a:t>
            </a:r>
            <a:br>
              <a:rPr lang="en-US" sz="10000">
                <a:latin typeface="Arial"/>
                <a:ea typeface="Arial"/>
                <a:cs typeface="Arial"/>
                <a:sym typeface="Arial"/>
              </a:rPr>
            </a:br>
            <a:r>
              <a:rPr lang="en-US" sz="4800">
                <a:latin typeface="Overlock"/>
                <a:ea typeface="Overlock"/>
                <a:cs typeface="Overlock"/>
                <a:sym typeface="Overlock"/>
              </a:rPr>
              <a:t>(20 minutos)</a:t>
            </a:r>
            <a:endParaRPr sz="4800"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¿El Fin Justifica Los Medios?</a:t>
            </a:r>
            <a:endParaRPr/>
          </a:p>
        </p:txBody>
      </p:sp>
      <p:sp>
        <p:nvSpPr>
          <p:cNvPr id="251" name="Google Shape;251;p23"/>
          <p:cNvSpPr/>
          <p:nvPr/>
        </p:nvSpPr>
        <p:spPr>
          <a:xfrm>
            <a:off x="838200" y="2251320"/>
            <a:ext cx="10760242" cy="273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Fíate de Jehová de todo tu corazón,</a:t>
            </a:r>
            <a:br>
              <a:rPr b="0" i="0" lang="en-US" sz="4300" u="none" cap="none" strike="noStrik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b="0" i="0" lang="en-US" sz="4300" u="none" cap="none" strike="noStrik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Y no te apoyes en tu propia prudencia.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0" lang="en-US" sz="4300" u="none" cap="none" strike="noStrik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6 </a:t>
            </a:r>
            <a:r>
              <a:rPr b="0" i="0" lang="en-US" sz="4300" u="none" cap="none" strike="noStrik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Reconócelo en todos tus caminos,</a:t>
            </a:r>
            <a:br>
              <a:rPr b="0" i="0" lang="en-US" sz="4300" u="none" cap="none" strike="noStrik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b="0" i="0" lang="en-US" sz="4300" u="none" cap="none" strike="noStrik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Y él enderezará tus veredas. (Proverbios 3:5-6)</a:t>
            </a:r>
            <a:endParaRPr b="0" i="0" sz="430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ook, text&#10;&#10;Description automatically generated" id="257" name="Google Shape;257;p24"/>
          <p:cNvPicPr preferRelativeResize="0"/>
          <p:nvPr/>
        </p:nvPicPr>
        <p:blipFill rotWithShape="1">
          <a:blip r:embed="rId3">
            <a:alphaModFix/>
          </a:blip>
          <a:srcRect b="1" l="13068" r="33914" t="0"/>
          <a:stretch/>
        </p:blipFill>
        <p:spPr>
          <a:xfrm>
            <a:off x="3306519" y="1587"/>
            <a:ext cx="4846882" cy="6856413"/>
          </a:xfrm>
          <a:custGeom>
            <a:rect b="b" l="l" r="r" t="t"/>
            <a:pathLst>
              <a:path extrusionOk="0" h="6856413" w="5110407">
                <a:moveTo>
                  <a:pt x="121782" y="0"/>
                </a:moveTo>
                <a:lnTo>
                  <a:pt x="4731440" y="0"/>
                </a:lnTo>
                <a:lnTo>
                  <a:pt x="4775629" y="179775"/>
                </a:lnTo>
                <a:cubicBezTo>
                  <a:pt x="5052916" y="1415453"/>
                  <a:pt x="5165791" y="2739148"/>
                  <a:pt x="5084710" y="4108260"/>
                </a:cubicBezTo>
                <a:cubicBezTo>
                  <a:pt x="5038379" y="4890611"/>
                  <a:pt x="4930907" y="5650759"/>
                  <a:pt x="4768709" y="6381464"/>
                </a:cubicBezTo>
                <a:lnTo>
                  <a:pt x="4653290" y="6856413"/>
                </a:lnTo>
                <a:lnTo>
                  <a:pt x="0" y="6856413"/>
                </a:lnTo>
                <a:lnTo>
                  <a:pt x="21062" y="6803488"/>
                </a:lnTo>
                <a:cubicBezTo>
                  <a:pt x="355644" y="5917239"/>
                  <a:pt x="573134" y="4914171"/>
                  <a:pt x="636462" y="3844830"/>
                </a:cubicBezTo>
                <a:cubicBezTo>
                  <a:pt x="713862" y="2537857"/>
                  <a:pt x="550895" y="1302013"/>
                  <a:pt x="203879" y="23692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58" name="Google Shape;258;p24"/>
          <p:cNvSpPr txBox="1"/>
          <p:nvPr>
            <p:ph type="title"/>
          </p:nvPr>
        </p:nvSpPr>
        <p:spPr>
          <a:xfrm>
            <a:off x="481012" y="485775"/>
            <a:ext cx="2825506" cy="571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verlock"/>
              <a:buNone/>
            </a:pPr>
            <a:r>
              <a:rPr lang="en-US" sz="4000"/>
              <a:t>La Elección</a:t>
            </a:r>
            <a:endParaRPr sz="4000"/>
          </a:p>
        </p:txBody>
      </p:sp>
      <p:sp>
        <p:nvSpPr>
          <p:cNvPr id="259" name="Google Shape;259;p24"/>
          <p:cNvSpPr txBox="1"/>
          <p:nvPr>
            <p:ph idx="1" type="body"/>
          </p:nvPr>
        </p:nvSpPr>
        <p:spPr>
          <a:xfrm>
            <a:off x="8416925" y="485774"/>
            <a:ext cx="3292475" cy="5719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¿Por qué Dios eligió a Jacob para que fuera el heredero y a Esaú no?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/>
          <p:nvPr>
            <p:ph idx="1" type="body"/>
          </p:nvPr>
        </p:nvSpPr>
        <p:spPr>
          <a:xfrm>
            <a:off x="782053" y="565484"/>
            <a:ext cx="10571747" cy="5871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6700"/>
              <a:t>Romanos 9:10-16 </a:t>
            </a:r>
            <a:r>
              <a:rPr lang="en-US" sz="6700"/>
              <a:t>También sucedió cuando Rebeca concibió de un solo hombre, de nuestro antepasado Isaac, </a:t>
            </a:r>
            <a:r>
              <a:rPr b="1" baseline="30000" lang="en-US" sz="6700"/>
              <a:t>11 </a:t>
            </a:r>
            <a:r>
              <a:rPr lang="en-US" sz="6700"/>
              <a:t>aunque sus hijos todavía no habían nacido ni habían hecho algo bueno o malo; y para confirmar que el propósito de Dios no está basado en las obras sino en el que llama, </a:t>
            </a:r>
            <a:r>
              <a:rPr b="1" baseline="30000" lang="en-US" sz="6700"/>
              <a:t>12 </a:t>
            </a:r>
            <a:r>
              <a:rPr lang="en-US" sz="6700"/>
              <a:t>se le dijo: «El mayor servirá al menor.» </a:t>
            </a:r>
            <a:r>
              <a:rPr b="1" baseline="30000" lang="en-US" sz="6700"/>
              <a:t>13 </a:t>
            </a:r>
            <a:r>
              <a:rPr lang="en-US" sz="6700"/>
              <a:t>Como está escrito: «A Jacob amé, pero a Esaú aborrecí.»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baseline="30000" lang="en-US" sz="6700"/>
              <a:t>14 </a:t>
            </a:r>
            <a:r>
              <a:rPr lang="en-US" sz="6700"/>
              <a:t>Entonces, ¿qué diremos? ¿Que Dios es injusto? ¡De ninguna manera! </a:t>
            </a:r>
            <a:r>
              <a:rPr b="1" baseline="30000" lang="en-US" sz="6700"/>
              <a:t>15 </a:t>
            </a:r>
            <a:r>
              <a:rPr lang="en-US" sz="6700"/>
              <a:t>Porque Dios dijo a Moisés: «Tendré misericordia del que yo quiera, y me compadeceré del que yo quiera.» </a:t>
            </a:r>
            <a:r>
              <a:rPr b="1" baseline="30000" lang="en-US" sz="6700"/>
              <a:t>16 </a:t>
            </a:r>
            <a:r>
              <a:rPr lang="en-US" sz="6700"/>
              <a:t>Así pues, no depende de que el hombre quiera o se esfuerce, sino de que Dios tenga misericordia.</a:t>
            </a:r>
            <a:endParaRPr/>
          </a:p>
          <a:p>
            <a:pPr indent="-4000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Nuestra elección: Efesios 1:4-6</a:t>
            </a:r>
            <a:endParaRPr/>
          </a:p>
        </p:txBody>
      </p:sp>
      <p:sp>
        <p:nvSpPr>
          <p:cNvPr id="272" name="Google Shape;272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En &lt;Cristo&gt;, Dios nos escogió antes de la fundación del mundo, para que en su presencia seamos santos e intachables. Por amor </a:t>
            </a:r>
            <a:r>
              <a:rPr b="1" baseline="30000" lang="en-US"/>
              <a:t>5 </a:t>
            </a:r>
            <a:r>
              <a:rPr lang="en-US"/>
              <a:t>nos predestinó para que por medio de Jesucristo fuéramos adoptados como hijos suyos, según el beneplácito de su voluntad, </a:t>
            </a:r>
            <a:r>
              <a:rPr b="1" baseline="30000" lang="en-US"/>
              <a:t>6 </a:t>
            </a:r>
            <a:r>
              <a:rPr lang="en-US"/>
              <a:t>para alabanza de la gloria de su gracia, con la cual nos hizo aceptos en el Amado.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Nuestra elección: Efesios 1:4-6</a:t>
            </a:r>
            <a:endParaRPr/>
          </a:p>
        </p:txBody>
      </p:sp>
      <p:sp>
        <p:nvSpPr>
          <p:cNvPr id="279" name="Google Shape;279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En &lt;Cristo&gt;, Dios </a:t>
            </a:r>
            <a:r>
              <a:rPr lang="en-US" u="sng"/>
              <a:t>nos escogió </a:t>
            </a:r>
            <a:r>
              <a:rPr lang="en-US"/>
              <a:t>antes de la fundación del mundo, para que en su presencia seamos santos e intachables. Por amor </a:t>
            </a:r>
            <a:r>
              <a:rPr b="1" baseline="30000" lang="en-US"/>
              <a:t>5 </a:t>
            </a:r>
            <a:r>
              <a:rPr lang="en-US" u="sng"/>
              <a:t>nos predestinó </a:t>
            </a:r>
            <a:r>
              <a:rPr lang="en-US"/>
              <a:t>para que por medio de Jesucristo fuéramos adoptados como hijos suyos, según el beneplácito de su voluntad, </a:t>
            </a:r>
            <a:r>
              <a:rPr b="1" baseline="30000" lang="en-US"/>
              <a:t>6 </a:t>
            </a:r>
            <a:r>
              <a:rPr lang="en-US"/>
              <a:t>para alabanza de la gloria de su gracia, con la cual nos hizo aceptos en el Amado.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Nuestra elección: Efesios 1:4-6</a:t>
            </a:r>
            <a:endParaRPr/>
          </a:p>
        </p:txBody>
      </p:sp>
      <p:sp>
        <p:nvSpPr>
          <p:cNvPr id="286" name="Google Shape;286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En &lt;Cristo&gt;, Dios nos escogió </a:t>
            </a:r>
            <a:r>
              <a:rPr lang="en-US" u="sng"/>
              <a:t>antes de la fundación del mundo</a:t>
            </a:r>
            <a:r>
              <a:rPr lang="en-US"/>
              <a:t>, para que en su presencia seamos santos e intachables. Por amor </a:t>
            </a:r>
            <a:r>
              <a:rPr b="1" baseline="30000" lang="en-US"/>
              <a:t>5 </a:t>
            </a:r>
            <a:r>
              <a:rPr lang="en-US"/>
              <a:t>nos </a:t>
            </a:r>
            <a:r>
              <a:rPr lang="en-US" u="sng"/>
              <a:t>pre</a:t>
            </a:r>
            <a:r>
              <a:rPr lang="en-US"/>
              <a:t>destinó para que por medio de Jesucristo fuéramos adoptados como hijos suyos, según el beneplácito de su voluntad, </a:t>
            </a:r>
            <a:r>
              <a:rPr b="1" baseline="30000" lang="en-US"/>
              <a:t>6 </a:t>
            </a:r>
            <a:r>
              <a:rPr lang="en-US"/>
              <a:t>para alabanza de la gloria de su gracia, con la cual nos hizo aceptos en el Amado.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Efesios 1:4-6</a:t>
            </a:r>
            <a:endParaRPr/>
          </a:p>
        </p:txBody>
      </p:sp>
      <p:sp>
        <p:nvSpPr>
          <p:cNvPr id="293" name="Google Shape;293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En &lt;Cristo&gt;, Dios nos escogió antes de la fundación del mundo, para que en su presencia </a:t>
            </a:r>
            <a:r>
              <a:rPr lang="en-US" u="sng"/>
              <a:t>seamos santos e intachables</a:t>
            </a:r>
            <a:r>
              <a:rPr lang="en-US"/>
              <a:t>. Por amor </a:t>
            </a:r>
            <a:r>
              <a:rPr b="1" baseline="30000" lang="en-US"/>
              <a:t>5 </a:t>
            </a:r>
            <a:r>
              <a:rPr lang="en-US"/>
              <a:t>nos predestinó para que por medio de Jesucristo </a:t>
            </a:r>
            <a:r>
              <a:rPr lang="en-US" u="sng"/>
              <a:t>fuéramos adoptados como hijos suyos</a:t>
            </a:r>
            <a:r>
              <a:rPr lang="en-US"/>
              <a:t>, según el beneplácito de su voluntad, </a:t>
            </a:r>
            <a:r>
              <a:rPr b="1" baseline="30000" lang="en-US"/>
              <a:t>6 </a:t>
            </a:r>
            <a:r>
              <a:rPr lang="en-US" u="sng"/>
              <a:t>para alabanza de la gloria de su gracia</a:t>
            </a:r>
            <a:r>
              <a:rPr lang="en-US"/>
              <a:t>, con la cual nos hizo aceptos en el Amado.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wave emoji" id="118" name="Google Shape;118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0466" y="643466"/>
            <a:ext cx="5571067" cy="557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water, orange, large, ocean&#10;&#10;Description automatically generated" id="298" name="Google Shape;298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4300" y="-710189"/>
            <a:ext cx="12420600" cy="8278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lang="en-US" sz="4400"/>
              <a:t>PROYECTO FINAL- Génesis 37: </a:t>
            </a:r>
            <a:br>
              <a:rPr lang="en-US" sz="4400"/>
            </a:br>
            <a:r>
              <a:rPr lang="en-US" sz="4400"/>
              <a:t>José es vendido por sus hermanos</a:t>
            </a:r>
            <a:endParaRPr sz="4400"/>
          </a:p>
        </p:txBody>
      </p:sp>
      <p:sp>
        <p:nvSpPr>
          <p:cNvPr id="304" name="Google Shape;304;p31"/>
          <p:cNvSpPr txBox="1"/>
          <p:nvPr>
            <p:ph idx="1" type="body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 Usted va a formar un plan para enseñar esta historia a otros utilizando el método de “Las 4 C”.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Fecha límite: (</a:t>
            </a:r>
            <a:r>
              <a:rPr i="1" lang="en-US" sz="4400"/>
              <a:t>8 días después de la última clase)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lang="en-US" sz="4400"/>
              <a:t>PROYECTO FINAL- Génesis 37: </a:t>
            </a:r>
            <a:br>
              <a:rPr lang="en-US" sz="4400"/>
            </a:br>
            <a:r>
              <a:rPr lang="en-US" sz="4400"/>
              <a:t>José es vendido por sus hermanos</a:t>
            </a:r>
            <a:endParaRPr sz="4400"/>
          </a:p>
        </p:txBody>
      </p:sp>
      <p:sp>
        <p:nvSpPr>
          <p:cNvPr id="310" name="Google Shape;310;p32"/>
          <p:cNvSpPr txBox="1"/>
          <p:nvPr>
            <p:ph idx="1" type="body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/>
              <a:t> </a:t>
            </a:r>
            <a:r>
              <a:rPr lang="en-US" sz="3500"/>
              <a:t>Primero, lea la historia en Génesis 37.</a:t>
            </a:r>
            <a:endParaRPr sz="35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500"/>
              <a:t>¿Cómo va a iniciar de una manera que CAPTE la atención?</a:t>
            </a:r>
            <a:endParaRPr sz="35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500"/>
              <a:t>Se prepara usted para CONTAR la historia en sus propias palabras.  </a:t>
            </a:r>
            <a:endParaRPr sz="35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500"/>
              <a:t>¿Se sabe usted las 7 preguntas de CONSIDERAR?  Prepare sus respuestas a las preguntas.</a:t>
            </a:r>
            <a:endParaRPr sz="35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500"/>
              <a:t>Prepare las respuestas a las 5 preguntas de CONSOLIDAR.</a:t>
            </a:r>
            <a:endParaRPr sz="35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clouds in a blue cloudy sky&#10;&#10;Description automatically generated" id="316" name="Google Shape;31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45731"/>
            <a:ext cx="12334239" cy="8254272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3"/>
          <p:cNvSpPr txBox="1"/>
          <p:nvPr>
            <p:ph idx="1" type="body"/>
          </p:nvPr>
        </p:nvSpPr>
        <p:spPr>
          <a:xfrm>
            <a:off x="1126958" y="4345272"/>
            <a:ext cx="10515600" cy="4632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</a:pPr>
            <a:r>
              <a:rPr lang="en-US" sz="10000">
                <a:latin typeface="Overlock"/>
                <a:ea typeface="Overlock"/>
                <a:cs typeface="Overlock"/>
                <a:sym typeface="Overlock"/>
              </a:rPr>
              <a:t>La Oración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5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exto&#10;&#10;Descripción generada automáticamente" id="324" name="Google Shape;324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16" y="-2295"/>
            <a:ext cx="12164286" cy="6862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empre doy gracias a Dios por ustedes, pues él, en Cristo Jesús, les ha dado su gracia. Unidos a Cristo ustedes se han llenado de toda riqueza, tanto en palabra como en conocimiento.  1 Corintios 1:4-5" id="330" name="Google Shape;330;p34"/>
          <p:cNvPicPr preferRelativeResize="0"/>
          <p:nvPr/>
        </p:nvPicPr>
        <p:blipFill rotWithShape="1">
          <a:blip r:embed="rId3">
            <a:alphaModFix/>
          </a:blip>
          <a:srcRect b="8982" l="0" r="2" t="0"/>
          <a:stretch/>
        </p:blipFill>
        <p:spPr>
          <a:xfrm>
            <a:off x="20" y="10"/>
            <a:ext cx="7534636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4"/>
          <p:cNvSpPr/>
          <p:nvPr/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4"/>
          <p:cNvSpPr txBox="1"/>
          <p:nvPr>
            <p:ph type="title"/>
          </p:nvPr>
        </p:nvSpPr>
        <p:spPr>
          <a:xfrm>
            <a:off x="8153400" y="640081"/>
            <a:ext cx="3395130" cy="5255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verlock"/>
              <a:buNone/>
            </a:pPr>
            <a:r>
              <a:rPr lang="en-US" sz="360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Agradecimiento </a:t>
            </a:r>
            <a:br>
              <a:rPr lang="en-US" sz="360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</a:br>
            <a:br>
              <a:rPr lang="en-US" sz="360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360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Despedida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t/>
            </a:r>
            <a:endParaRPr/>
          </a:p>
        </p:txBody>
      </p:sp>
      <p:sp>
        <p:nvSpPr>
          <p:cNvPr id="339" name="Google Shape;339;p3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Screen Clipping" id="340" name="Google Shape;34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936" y="265451"/>
            <a:ext cx="10168128" cy="667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/>
        </p:nvSpPr>
        <p:spPr>
          <a:xfrm>
            <a:off x="932155" y="1890944"/>
            <a:ext cx="10697593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853E"/>
                </a:solidFill>
                <a:latin typeface="Overlock"/>
                <a:ea typeface="Overlock"/>
                <a:cs typeface="Overlock"/>
                <a:sym typeface="Overlock"/>
              </a:rPr>
              <a:t>La Biblia: En el Principio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853E"/>
                </a:solidFill>
                <a:latin typeface="Overlock"/>
                <a:ea typeface="Overlock"/>
                <a:cs typeface="Overlock"/>
                <a:sym typeface="Overlock"/>
              </a:rPr>
              <a:t>Lección 8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853E"/>
                </a:solidFill>
                <a:latin typeface="Overlock"/>
                <a:ea typeface="Overlock"/>
                <a:cs typeface="Overlock"/>
                <a:sym typeface="Overlock"/>
              </a:rPr>
              <a:t>Génesis 27:1-29</a:t>
            </a:r>
            <a:endParaRPr b="0" i="0" sz="5000" u="none" cap="none" strike="noStrik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Oremos</a:t>
            </a:r>
            <a:endParaRPr/>
          </a:p>
        </p:txBody>
      </p:sp>
      <p:sp>
        <p:nvSpPr>
          <p:cNvPr id="130" name="Google Shape;130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Dios de amor: leemos las historias de los patriarcas, nuestros ancestros espirituales, y vemos sus pecados y sus debilidades muy claramente.  Nosotros también somos seres pecaminosos y débiles.  Pero en tu gracia no los rechazaste, y tampoco nos rechazas a nosotros.  De verdad eres un Dios de amor.   Que el mundo vea tu amor en nosotros.  Amén.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Overlock"/>
              <a:buNone/>
            </a:pPr>
            <a:r>
              <a:rPr lang="en-US" sz="8000">
                <a:latin typeface="Overlock"/>
                <a:ea typeface="Overlock"/>
                <a:cs typeface="Overlock"/>
                <a:sym typeface="Overlock"/>
              </a:rPr>
              <a:t>Mostremos Respeto…</a:t>
            </a:r>
            <a:endParaRPr sz="800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36" name="Google Shape;136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5000">
                <a:latin typeface="Overlock"/>
                <a:ea typeface="Overlock"/>
                <a:cs typeface="Overlock"/>
                <a:sym typeface="Overlock"/>
              </a:rPr>
              <a:t> Llegando preparados</a:t>
            </a:r>
            <a:endParaRPr/>
          </a:p>
          <a:p>
            <a:pPr indent="-317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5000">
                <a:latin typeface="Overlock"/>
                <a:ea typeface="Overlock"/>
                <a:cs typeface="Overlock"/>
                <a:sym typeface="Overlock"/>
              </a:rPr>
              <a:t> Siendo puntuales</a:t>
            </a:r>
            <a:endParaRPr/>
          </a:p>
          <a:p>
            <a:pPr indent="-317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5000">
                <a:latin typeface="Overlock"/>
                <a:ea typeface="Overlock"/>
                <a:cs typeface="Overlock"/>
                <a:sym typeface="Overlock"/>
              </a:rPr>
              <a:t> A los profesores que nos sirven </a:t>
            </a:r>
            <a:endParaRPr/>
          </a:p>
          <a:p>
            <a:pPr indent="-317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5000">
                <a:latin typeface="Overlock"/>
                <a:ea typeface="Overlock"/>
                <a:cs typeface="Overlock"/>
                <a:sym typeface="Overlock"/>
              </a:rPr>
              <a:t> A los compañeros en clase</a:t>
            </a:r>
            <a:endParaRPr/>
          </a:p>
          <a:p>
            <a:pPr indent="-317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5000">
                <a:latin typeface="Overlock"/>
                <a:ea typeface="Overlock"/>
                <a:cs typeface="Overlock"/>
                <a:sym typeface="Overlock"/>
              </a:rPr>
              <a:t> En el grupo de WhatsApp</a:t>
            </a:r>
            <a:endParaRPr sz="5000"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type="title"/>
          </p:nvPr>
        </p:nvSpPr>
        <p:spPr>
          <a:xfrm>
            <a:off x="783336" y="1645921"/>
            <a:ext cx="10515600" cy="2386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Overlock"/>
              <a:buNone/>
            </a:pPr>
            <a:r>
              <a:rPr lang="en-US" sz="10000">
                <a:latin typeface="Overlock"/>
                <a:ea typeface="Overlock"/>
                <a:cs typeface="Overlock"/>
                <a:sym typeface="Overlock"/>
              </a:rPr>
              <a:t>Pregunta de introducción</a:t>
            </a:r>
            <a:br>
              <a:rPr lang="en-US" sz="10000">
                <a:latin typeface="Arial"/>
                <a:ea typeface="Arial"/>
                <a:cs typeface="Arial"/>
                <a:sym typeface="Arial"/>
              </a:rPr>
            </a:br>
            <a:r>
              <a:rPr lang="en-US" sz="4800">
                <a:latin typeface="Overlock"/>
                <a:ea typeface="Overlock"/>
                <a:cs typeface="Overlock"/>
                <a:sym typeface="Overlock"/>
              </a:rPr>
              <a:t>(10 minutos)</a:t>
            </a:r>
            <a:endParaRPr sz="4800"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>
            <p:ph type="title"/>
          </p:nvPr>
        </p:nvSpPr>
        <p:spPr>
          <a:xfrm>
            <a:off x="838200" y="365125"/>
            <a:ext cx="10515600" cy="60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 Y CONSOLIDAR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Génesis 27:1-29</a:t>
            </a:r>
            <a:endParaRPr/>
          </a:p>
        </p:txBody>
      </p:sp>
      <p:sp>
        <p:nvSpPr>
          <p:cNvPr id="154" name="Google Shape;154;p9"/>
          <p:cNvSpPr txBox="1"/>
          <p:nvPr>
            <p:ph idx="1" type="body"/>
          </p:nvPr>
        </p:nvSpPr>
        <p:spPr>
          <a:xfrm>
            <a:off x="838200" y="1690688"/>
            <a:ext cx="980598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4800"/>
              <a:t>¿</a:t>
            </a:r>
            <a:r>
              <a:rPr lang="en-US" sz="4800" u="sng"/>
              <a:t>Quiénes</a:t>
            </a:r>
            <a:r>
              <a:rPr lang="en-US" sz="4800"/>
              <a:t> son los personajes de esta historia?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2019-11-03T14:10:59Z</dcterms:created>
  <dc:creator>Joel Sutton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