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83" r:id="rId3"/>
    <p:sldId id="292" r:id="rId4"/>
    <p:sldId id="293" r:id="rId5"/>
    <p:sldId id="284" r:id="rId6"/>
    <p:sldId id="264" r:id="rId7"/>
    <p:sldId id="285" r:id="rId8"/>
    <p:sldId id="294" r:id="rId9"/>
    <p:sldId id="295" r:id="rId10"/>
    <p:sldId id="296" r:id="rId11"/>
    <p:sldId id="298" r:id="rId12"/>
    <p:sldId id="259" r:id="rId13"/>
    <p:sldId id="299" r:id="rId14"/>
    <p:sldId id="350" r:id="rId15"/>
    <p:sldId id="332" r:id="rId16"/>
    <p:sldId id="260" r:id="rId17"/>
    <p:sldId id="347" r:id="rId18"/>
    <p:sldId id="351" r:id="rId19"/>
    <p:sldId id="352" r:id="rId20"/>
    <p:sldId id="353" r:id="rId21"/>
    <p:sldId id="354" r:id="rId22"/>
    <p:sldId id="355" r:id="rId23"/>
    <p:sldId id="348" r:id="rId24"/>
    <p:sldId id="266" r:id="rId25"/>
    <p:sldId id="267" r:id="rId26"/>
    <p:sldId id="268" r:id="rId27"/>
    <p:sldId id="269" r:id="rId28"/>
    <p:sldId id="270" r:id="rId29"/>
    <p:sldId id="349" r:id="rId30"/>
    <p:sldId id="273" r:id="rId31"/>
    <p:sldId id="274" r:id="rId32"/>
    <p:sldId id="275" r:id="rId33"/>
    <p:sldId id="276" r:id="rId34"/>
    <p:sldId id="277" r:id="rId35"/>
    <p:sldId id="286" r:id="rId36"/>
    <p:sldId id="356" r:id="rId37"/>
    <p:sldId id="280" r:id="rId38"/>
    <p:sldId id="288" r:id="rId39"/>
    <p:sldId id="289"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Overlock" panose="02000506030000020004"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EXqsGXHaI+PdrwyL5HMUKXkx+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952A"/>
    <a:srgbClr val="6D5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50"/>
    <p:restoredTop sz="37191"/>
  </p:normalViewPr>
  <p:slideViewPr>
    <p:cSldViewPr snapToGrid="0">
      <p:cViewPr varScale="1">
        <p:scale>
          <a:sx n="37" d="100"/>
          <a:sy n="37" d="100"/>
        </p:scale>
        <p:origin x="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Saludos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Pida a los estudiantes que compartan lo siguiente. Si hay demasiados estudiantes, puede pedirles que escriban sus respuestas en el chat.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1. Nombre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2. Ubicación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3. ¿Qué es lo que esperas aprender en esta clase?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Encuesta </a:t>
            </a:r>
            <a:r>
              <a:rPr lang="es-E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Comparte la siguiente encuesta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una escala de 1 al 5, ¿qué tan cómodo se siente leyendo una historia bíblica del Antiguo Testamente solo?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Completamente incómodo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incómodo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¡No sé! Nunca lo he intentado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Cómodo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Extremadamente cómodo</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1034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Proyecto 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El proyecto final incluye tres partes. Parte 1 y 2 es profundizar el tercer paso de las 4 C - “Considerar”. Los estudiantes van a estudiar una historia bíblica (Daniel 3), contestar las preguntas de Considerar y enviar un audio al profesor explicando porque es importante el paso de Considerar antes de aplicar la historia y antes de enseñar la historia a otros.  Parte 2 es describir como creyentes pertenecen al Pueblo de Dios en el afecto de esta realidad en la vida diaria.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18191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Esquema del curso </a:t>
            </a:r>
            <a:r>
              <a:rPr lang="es-E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Compartir la gráfica de los temas de casa lección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curso consta de 8 lecciones con períodos de clases en vivo que duran aproximadamente una hora cada una. Las tareas generalmente incluyen un video, una lectura de la Biblia y algunas preguntas. Las tareas están creadas para ayudar a ustedes a prepararse para la próxima sesión en vivo y contienen información valiosa y necesaria para completar el curso con éxito.</a:t>
            </a:r>
            <a:r>
              <a:rPr lang="es-E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Cada clase comenzará con un saludo y una oración. Es muy importante participar tanto como pueden. Termine la clase revisando la tarea para la siguiente clase, concluyendo con una oración o bendición. Estudiantes siempre están invitados quedar después de las clases si tienen más preguntas, dudas o comentarios.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60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1407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15</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Contar: </a:t>
            </a:r>
            <a:r>
              <a:rPr lang="es-ES" sz="1800" i="1" dirty="0">
                <a:solidFill>
                  <a:srgbClr val="00B050"/>
                </a:solidFill>
                <a:effectLst/>
                <a:latin typeface="Calibri" panose="020F0502020204030204" pitchFamily="34" charset="0"/>
                <a:ea typeface="Times New Roman" panose="02020603050405020304" pitchFamily="18" charset="0"/>
              </a:rPr>
              <a:t>Explique que ahora va a repasar la historia de 1 Reyes 17 y que demostrará como contar una historia bíblica. Deseamos que los oyentes sepan la historia. También deseamos contar la historia sin explicar, sin añadir comentarios, sin dar opiniones…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17</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1 Reyes 17 (Adaptado de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ascendió al trono y reinó sobre Israel y Samaria 22 años.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hizo lo que ofende al Señor más que todos los reyes que se precedieron. Se casó con una extranjera y se dedicó a servir y alabar su dios Baal.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hora bien, e</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 profeta Elías, que era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Tisbé</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la región de Galaad, dijo a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Acab</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«¡Juro por el Señor, Dios de Israel, a quien sirvo, que en estos años no lloverá, ni caerá rocío hasta que yo lo diga!»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eso el Señor le dijo a Elías:</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«Vete de aquí, hacia el oriente, y escóndete en el arroyo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Querit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está al oriente del Jordán. </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Allí podrás beber agua del arroyo, y he ordenado a los cuervos que te lleven comida.»</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53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Elías hizo lo que el Señor le ordenó, y fue y se quedó a vivir junto al arroyo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Querit</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 oriente del río Jordán. Y los cuervos le llevaban pan y carne por la mañana y por la tarde. El agua la bebía del arroyo.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al cabo de unos días el arroyo se secó, porque no llovía en el país.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917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Saludo del profesor@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Toma un momentito para compartir información personal.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b="1" i="1"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00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Elías y la viuda de Sarepta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el Señor le dijo a Elías:</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«Levántate y vete a la ciudad de Sarepta, en Sidón, y quédate a vivir allá. Ya le he ordenado a una viuda que allí vive, que te dé de comer.»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Elías se levantó y se fue a Sarepta.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718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 llegar a la entrada de la ciudad, vio a una viuda que estaba recogiendo leña. La llamó y le dijo: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favor, tráeme en un vaso un poco de agua para beber.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Ya iba ella a traérselo, cuando Elías la volvió a llamar y le dijo: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favor, tráeme también un pedazo de pan.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Ella le contestó:</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 juro por el Señor tu Dios que no tengo nada de pan cocido. No tengo más que un puñado de harina en una tinaja y un poco de aceite en una jarra, y ahora estaba recogiendo un poco de leña para ir a cocinarlo para mi hijo y para mí. Comeremos, y después nos moriremos de hambre.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Elías le respondió:</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tengas miedo. Ve a preparar lo que has dicho. Pero primero, con la harina que tienes, hazme una torta pequeña y tráemela, y haz después otras para ti y para tu hijo. Porque el Señor, Dios de Israel, ha dicho que no se acabará la harina de la tinaja ni el aceite de la jarra hasta el día en que el Señor haga llover sobre la tierra.</a:t>
            </a:r>
          </a:p>
          <a:p>
            <a:pPr marL="0" marR="0">
              <a:spcBef>
                <a:spcPts val="0"/>
              </a:spcBef>
              <a:spcAft>
                <a:spcPts val="0"/>
              </a:spcAft>
            </a:pPr>
            <a:endParaRPr lang="es-E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viuda fue e hizo lo que Elías le había ordenado. Y ella y su hijo y Elías tuvieron comida para muchos días. </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se acabó la harina de la tinaja ni el aceite de la jarra, tal como el Señor lo había dicho por medio de Elías.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777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Algún tiempo después cayó enfermo el hijo de la viuda, y su enfermedad fue gravísima, tanto que hasta dejó de respirar. Entonces la viuda le dijo a Elías: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tengo yo que ver contigo, hombre de Dios? ¿Has venido a recordarme mis pecados y a hacer que mi hijo se muera?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—Dame acá tu hijo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respondió él.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tomándolo del regazo de la viuda, lo subió al cuarto donde él estaba alojado y lo acostó sobre su cama. Luego clamó al Señor en voz alta: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«Señor y Dios mío, ¿también has de causar dolor a esta viuda, en cuya casa estoy alojado, haciendo morir a su hijo?»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en seguida se tendió tres veces sobre el niño, y clamó al Señor en voz alta: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«Señor y Dios mío, ¡te ruego que devuelvas la vida a este niño!»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Señor atendió a los ruegos de Elías, e hizo que el niño reviviera.</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Inmediatamente Elías tomó al niño, lo bajó de su cuarto a la planta baja de la casa y lo entregó a su madre, diciéndole: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—¡Mira, tu hijo está vivo!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la mujer le respondió: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—Ahora sé que realmente eres un hombre de Dios, y que lo que dices es la verdad del Señor.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1328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23</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1. ¿Quiénes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Acab</a:t>
            </a:r>
            <a:r>
              <a:rPr lang="es-ES" sz="1800" dirty="0">
                <a:solidFill>
                  <a:srgbClr val="000000"/>
                </a:solidFill>
                <a:effectLst/>
                <a:latin typeface="Calibri" panose="020F0502020204030204" pitchFamily="34" charset="0"/>
                <a:ea typeface="Times New Roman" panose="02020603050405020304" pitchFamily="18" charset="0"/>
              </a:rPr>
              <a:t> (o </a:t>
            </a:r>
            <a:r>
              <a:rPr lang="es-ES" sz="1800" dirty="0" err="1">
                <a:solidFill>
                  <a:srgbClr val="000000"/>
                </a:solidFill>
                <a:effectLst/>
                <a:latin typeface="Calibri" panose="020F0502020204030204" pitchFamily="34" charset="0"/>
                <a:ea typeface="Times New Roman" panose="02020603050405020304" pitchFamily="18" charset="0"/>
              </a:rPr>
              <a:t>Ajab</a:t>
            </a:r>
            <a:r>
              <a:rPr lang="es-ES" sz="1800" dirty="0">
                <a:solidFill>
                  <a:srgbClr val="000000"/>
                </a:solidFill>
                <a:effectLst/>
                <a:latin typeface="Calibri" panose="020F0502020204030204" pitchFamily="34" charset="0"/>
                <a:ea typeface="Times New Roman" panose="02020603050405020304" pitchFamily="18" charset="0"/>
              </a:rPr>
              <a:t>) – Rey de Israel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Elías el </a:t>
            </a:r>
            <a:r>
              <a:rPr lang="es-ES" sz="1800" dirty="0" err="1">
                <a:solidFill>
                  <a:srgbClr val="000000"/>
                </a:solidFill>
                <a:effectLst/>
                <a:latin typeface="Calibri" panose="020F0502020204030204" pitchFamily="34" charset="0"/>
                <a:ea typeface="Times New Roman" panose="02020603050405020304" pitchFamily="18" charset="0"/>
              </a:rPr>
              <a:t>tisbita</a:t>
            </a:r>
            <a:r>
              <a:rPr lang="es-ES" sz="1800" dirty="0">
                <a:solidFill>
                  <a:srgbClr val="000000"/>
                </a:solidFill>
                <a:effectLst/>
                <a:latin typeface="Calibri" panose="020F0502020204030204" pitchFamily="34" charset="0"/>
                <a:ea typeface="Times New Roman" panose="02020603050405020304" pitchFamily="18" charset="0"/>
              </a:rPr>
              <a:t> que vivía en Galaad – profeta de Dios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Señor, Dios de Israel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cuervos (v.6)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viuda y su hijo</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Calibri"/>
              <a:buNone/>
            </a:pPr>
            <a:endParaRPr dirty="0"/>
          </a:p>
        </p:txBody>
      </p:sp>
      <p:sp>
        <p:nvSpPr>
          <p:cNvPr id="173" name="Google Shape;1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pan y carne; agua del arroyo; leña (v.6, 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puerta de la ciudad de Sarepta (v.10)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Agua en un vaso y un bocado de pan (v. 10-11)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poca harina y unas gotitas de aceite que le quedaban (v.12)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Vasijas, tinaja (v.16)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cama del hijo (v.19)</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¿Samaria o Israel?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arroyo de </a:t>
            </a:r>
            <a:r>
              <a:rPr lang="es-ES" sz="1800" dirty="0" err="1">
                <a:solidFill>
                  <a:srgbClr val="000000"/>
                </a:solidFill>
                <a:effectLst/>
                <a:latin typeface="Calibri" panose="020F0502020204030204" pitchFamily="34" charset="0"/>
                <a:ea typeface="Times New Roman" panose="02020603050405020304" pitchFamily="18" charset="0"/>
              </a:rPr>
              <a:t>Querit</a:t>
            </a:r>
            <a:r>
              <a:rPr lang="es-ES" sz="1800" dirty="0">
                <a:solidFill>
                  <a:srgbClr val="000000"/>
                </a:solidFill>
                <a:effectLst/>
                <a:latin typeface="Calibri" panose="020F0502020204030204" pitchFamily="34" charset="0"/>
                <a:ea typeface="Times New Roman" panose="02020603050405020304" pitchFamily="18" charset="0"/>
              </a:rPr>
              <a:t> frente al Río Jordán (v.2)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Sarepta de Sidón (por la costa mediterránea); todavía hoy en día existe Sidón; y las ruinas da Sarepta se llaman </a:t>
            </a:r>
            <a:r>
              <a:rPr lang="es-ES" sz="1800" dirty="0" err="1">
                <a:solidFill>
                  <a:srgbClr val="000000"/>
                </a:solidFill>
                <a:effectLst/>
                <a:latin typeface="Calibri" panose="020F0502020204030204" pitchFamily="34" charset="0"/>
                <a:ea typeface="Times New Roman" panose="02020603050405020304" pitchFamily="18" charset="0"/>
              </a:rPr>
              <a:t>Sarafand</a:t>
            </a:r>
            <a:r>
              <a:rPr lang="es-ES" sz="1800" dirty="0">
                <a:solidFill>
                  <a:srgbClr val="000000"/>
                </a:solidFill>
                <a:effectLst/>
                <a:latin typeface="Calibri" panose="020F0502020204030204" pitchFamily="34" charset="0"/>
                <a:ea typeface="Times New Roman" panose="02020603050405020304" pitchFamily="18" charset="0"/>
              </a:rPr>
              <a:t>. Hoy en día es Líbano. (v.9)</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Durante el reinado de </a:t>
            </a:r>
            <a:r>
              <a:rPr lang="es-ES" sz="1800" dirty="0" err="1">
                <a:solidFill>
                  <a:srgbClr val="000000"/>
                </a:solidFill>
                <a:effectLst/>
                <a:latin typeface="Calibri" panose="020F0502020204030204" pitchFamily="34" charset="0"/>
                <a:ea typeface="Times New Roman" panose="02020603050405020304" pitchFamily="18" charset="0"/>
              </a:rPr>
              <a:t>Acab</a:t>
            </a:r>
            <a:r>
              <a:rPr lang="es-ES" sz="1800" dirty="0">
                <a:solidFill>
                  <a:srgbClr val="000000"/>
                </a:solidFill>
                <a:effectLst/>
                <a:latin typeface="Calibri" panose="020F0502020204030204" pitchFamily="34" charset="0"/>
                <a:ea typeface="Times New Roman" panose="02020603050405020304" pitchFamily="18" charset="0"/>
              </a:rPr>
              <a:t> (entre 870 y 850 A.C.)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incredulidad del Pueblo Israel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Con la sequía, Elías tiene que esconderse.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No hay comida.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niño se enfermó y murió.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Sí, Dios provee para Elías, (y para la viuda y su hijo) de manera milagrosa.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tiene poder sobre la muerte y permite que Elías lo resucite.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29</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Bienvenida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Después de los saludos personales, se puede compartir la siguiente bienvenida al curso:</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Que sean muy bienvenidos a este curso: Una Nación Caída. En 8 lecciones basados en historias del Antiguo Testamento, veremos un gran contraste entre la infidelidad del pueblo Israel y la constante fidelidad del Señor. También veremos que aun en momentos de dura disciplina, las promesas del Padre siguen firmes.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Hoy día, enfocaremos en una historia del profeta Elías. En los tiempos de Elías, el reino de Israel se había dividido en dos: Israel en el norte y Judá en el sur. A pesar del cuidado y amor de Dios para con su pueblo, los reyes de Israel no se mantenían fieles a él y no oyeron el mensaje de Dios por Elías.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Hoy veremos como Elías se sentía solo en su ministerio, pero Dios nunca abandonó a Elías. </a:t>
            </a:r>
            <a:r>
              <a:rPr lang="es-E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Dios en su amor protegió a su profeta proveyendo para sus necesidades y dándole aliento con sus promesas. Aun cuando vivimos en un mundo pecador que nos da la espalda, Dios es fiel y nos preserva en la fe atreves de su Palabra. También provee para nuestras necesidades físicas.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Cómo tu maestro (a),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Mientras Dios reprendía al reino del norte de Israel por su idolatría, él protegía y bendecía el testimonio de su profeta fiel Elías.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3" name="Google Shape;23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Que a veces me gustaría unirme a la mayoría y abandonar al Dios verdadero.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Dudo de su poder para proveer.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Quiero que ser aceptado por mi gente, pero “ningún profeta es bien recibido en su propia tierra.” (Lucas 4:25-27).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Solo quiero aceptar lo bueno de Dios y no las cosas difíciles.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Que a veces estoy enojada con Dios cuando no recibo las bendiciones y milagros que yo quiero.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No es extraña la respuesta de la viuda a la muerte de su hijo – enojada con Dios y su profeta, atormentaba. Preguntaba si la muerte de su hijo era el castigo de Dios por un pecado.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Pero la Biblia nos asegura que Dios nunca castiga a su pueblo por los pecados que han cometido. “Ahora, pues, ninguna condenación hay para los que están en Cristo Jesús.” (Romanos 8:1).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Pero hay una conexión directa entre el pecado y la muerte. La enfermedad y la muerte son recordatorios permanentes de que vivimos en un mundo pecador.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Arial"/>
              <a:buNone/>
            </a:pPr>
            <a:endParaRPr dirty="0"/>
          </a:p>
        </p:txBody>
      </p:sp>
      <p:sp>
        <p:nvSpPr>
          <p:cNvPr id="240" name="Google Shape;24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protegió a su portavoz, dándole comida y agua y, después, apoyando su ministerio al levantar de la muerte al hijo de la viuda. Dios cuida a los suyos aun cuando el mundo los persigue.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provee para mí aun en tiempos difíciles. Por lo general Dios provee para su </a:t>
            </a:r>
            <a:r>
              <a:rPr lang="es-ES" sz="1800" dirty="0" err="1">
                <a:solidFill>
                  <a:srgbClr val="000000"/>
                </a:solidFill>
                <a:effectLst/>
                <a:latin typeface="Calibri" panose="020F0502020204030204" pitchFamily="34" charset="0"/>
                <a:ea typeface="Times New Roman" panose="02020603050405020304" pitchFamily="18" charset="0"/>
              </a:rPr>
              <a:t>pubelo</a:t>
            </a:r>
            <a:r>
              <a:rPr lang="es-ES" sz="1800" dirty="0">
                <a:solidFill>
                  <a:srgbClr val="000000"/>
                </a:solidFill>
                <a:effectLst/>
                <a:latin typeface="Calibri" panose="020F0502020204030204" pitchFamily="34" charset="0"/>
                <a:ea typeface="Times New Roman" panose="02020603050405020304" pitchFamily="18" charset="0"/>
              </a:rPr>
              <a:t> usando medios naturales, pero a veces </a:t>
            </a:r>
            <a:r>
              <a:rPr lang="es-ES" sz="1800" dirty="0" err="1">
                <a:solidFill>
                  <a:srgbClr val="000000"/>
                </a:solidFill>
                <a:effectLst/>
                <a:latin typeface="Calibri" panose="020F0502020204030204" pitchFamily="34" charset="0"/>
                <a:ea typeface="Times New Roman" panose="02020603050405020304" pitchFamily="18" charset="0"/>
              </a:rPr>
              <a:t>prevee</a:t>
            </a:r>
            <a:r>
              <a:rPr lang="es-ES" sz="1800" dirty="0">
                <a:solidFill>
                  <a:srgbClr val="000000"/>
                </a:solidFill>
                <a:effectLst/>
                <a:latin typeface="Calibri" panose="020F0502020204030204" pitchFamily="34" charset="0"/>
                <a:ea typeface="Times New Roman" panose="02020603050405020304" pitchFamily="18" charset="0"/>
              </a:rPr>
              <a:t> por milagros.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ama a los extranjeros. Ella no era israelita. Pero de todas las viudas, Dios mandó a Elías con ella. (Lucas 4:25-27)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promete levantarme a mí y a todos de entre los muertos en el último día. </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800"/>
              </a:spcBef>
              <a:spcAft>
                <a:spcPts val="0"/>
              </a:spcAft>
              <a:buClr>
                <a:schemeClr val="dk1"/>
              </a:buClr>
              <a:buSzPts val="1200"/>
              <a:buFont typeface="Arial"/>
              <a:buNone/>
            </a:pPr>
            <a:endParaRPr dirty="0"/>
          </a:p>
        </p:txBody>
      </p:sp>
      <p:sp>
        <p:nvSpPr>
          <p:cNvPr id="247" name="Google Shape;2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vayamos a él en oración pidiendo que nos proteja y nos bendiga según su buena voluntad.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Confiar en él, y sus promesas aun cuando no le halle lógica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Cuando estamos en circunstancias difíciles tanto espiritualmente como en lo físico queremos reflexionar sobre las verdades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tengo fe como Elías siguiendo la dirección de Dios, y fe como la viuda con el pan. La fe es “la convicción de lo que no se ve” (Hebreos 11:1; Lucas 4:26)</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254" name="Google Shape;2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3238563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8" name="Google Shape;26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343" name="Google Shape;3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Oración </a:t>
            </a:r>
            <a:r>
              <a:rPr lang="es-ES" sz="1800" i="1" dirty="0">
                <a:solidFill>
                  <a:srgbClr val="00B050"/>
                </a:solidFill>
                <a:effectLst/>
                <a:latin typeface="Calibri" panose="020F0502020204030204" pitchFamily="34" charset="0"/>
                <a:ea typeface="Times New Roman" panose="02020603050405020304" pitchFamily="18" charset="0"/>
              </a:rPr>
              <a:t>Hermanos,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Padre celestial, somos tentados a caminar un camino ancho y fácil que muchos siguen alejándose de ti hacia la destrucción. Pero nosotros recordamos que tu Hijo eterno y nuestro Salvador Jesús nos enseñó que solamente él es el camino, la verdad y la vida. Mantennos en ese camino estrecho. Protégenos y bendiciones a través de tu gracia para permanecer fieles a ti, como protegiste y bendijiste a Elías.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65102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Descripción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curso es parte del Discipulado Uno de Academia Cristo que tiene 13 cursos en total, que incluya 6 cursos de la serie La Biblia. (3 del Antiguo Testamente y 3 del Nuevo Testamento). En estos cursos estudiamos historias bíblicas y vamos perfeccionando el método de las 4 C que nos ayuda leer y compartir la Biblia. </a:t>
            </a:r>
          </a:p>
          <a:p>
            <a:pPr marL="0" marR="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curso es uno de los 3 del Antiguo Testamento.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9" name="Google Shape;1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Descripción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Sean bienvenidos a nuestro curso </a:t>
            </a:r>
            <a:r>
              <a:rPr lang="es-E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Una Nación Caída. </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este curso</a:t>
            </a:r>
            <a:r>
              <a:rPr lang="es-E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veremos la triste historia de la idolatría del Pueblo de Dios que no siempre siguió a su Padre Celestial. Recordamos que nosotros creyentes también pertenecemos al Pueblo de Dios por fe en Cristo, y nosotros también hemos fallado en palabra, meditación y acción cómo los de Israel y Judá. Es verdad que las consecuencias del pecado son sumamente tristes.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no paramos allá en la oscuridad! En este curso contemplaremos el asombroso amor y fidelidad del Señor. Él guarda sus promesas y mantiene viva la esperanza de su pueblo. Veremos cómo Él siga preparando el escenario a lo largo del Antiguo Testamento para la llegada del Salvador Jesucristo. Y de la misma manera, Dios es fiel a nosotros. Nos rescató. Nos libró del pecado y del diablo. Y nos guía al cielo dónde estaremos con Él para siempre.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Pedro 2:9-10 Pero ustedes son linaje escogido, sacerdocio real, nación santa, pueblo adquirido por Dios, para que anuncien los hechos maravillosos de aquel que los llamó de las tinieblas a su luz admirable. Antes, ustedes no eran un pueblo; ¡pero ahora son el pueblo de Dios!; antes no habían sido compadecidos, pero ahora ya han sido compadecidos.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 oración es que Dios nos enseñe por medio de su Palabra, y que Dios obra nuestros ojos para ver, entender y compartir su gran plan de salvación para un pueblo infiel, o sea, para nosotros.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40942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curso fue diseñado con el fin de prepararlos para leer la Biblia en una forma </a:t>
            </a:r>
            <a:r>
              <a:rPr lang="es-E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Cristocéntrica</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Mientras leemos historias clave sobre el pueblo de Dios en el Antiguo Testamento, practicaremos el método de las Cuatro “C” que nos ayudará a comprender mejor lo que estamos leyendo y que nos enfocará siempre en Cristo y la historia grande de todo la Biblia, la historia de salvación. Enfocaremos especialmente en las preguntas de “Considerar” para augmentar nuestras habilidades de comprensión lectora.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 oración es que Dios nos enseñe por medio de su Palabra, y que Dios obra nuestros ojos para ver, entender y compartir su gran plan de salvación para un pueblo infiel, o sea, para nosotros.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lang="en-US"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72215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Objetivos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Describiremos como creyentes pertenecen al Pueblo de Dios y el afecto de esta realidad en nuestra vida diaria.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Leeremos historias clave de la segunda mitad de la historia de Israel en el Antiguo Testamento utilizando el método de las Cuatro “C”: Captar, Contar, Considerar, Consolidar.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Explicaremos la importancia del tercer paso de las 4 C— “Considerar” en entender y enseñar una historia bíblica.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0842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9"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0"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6"/>
          <p:cNvSpPr>
            <a:spLocks noGrp="1"/>
          </p:cNvSpPr>
          <p:nvPr>
            <p:ph type="pic" idx="2"/>
          </p:nvPr>
        </p:nvSpPr>
        <p:spPr>
          <a:xfrm>
            <a:off x="5183188" y="987425"/>
            <a:ext cx="6172200" cy="4873625"/>
          </a:xfrm>
          <a:prstGeom prst="rect">
            <a:avLst/>
          </a:prstGeom>
          <a:noFill/>
          <a:ln>
            <a:noFill/>
          </a:ln>
        </p:spPr>
      </p:sp>
      <p:sp>
        <p:nvSpPr>
          <p:cNvPr id="70" name="Google Shape;70;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91" name="Google Shape;91;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2" name="Google Shape;92;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790696" y="545432"/>
            <a:ext cx="10610608" cy="780209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4400" dirty="0">
                <a:solidFill>
                  <a:srgbClr val="000000"/>
                </a:solidFill>
                <a:effectLst/>
                <a:latin typeface="Calibri" panose="020F0502020204030204" pitchFamily="34" charset="0"/>
                <a:ea typeface="Times New Roman" panose="02020603050405020304" pitchFamily="18" charset="0"/>
              </a:rPr>
              <a:t>En una escala de 1 al 5, ¿qué tan cómodo se siente </a:t>
            </a:r>
            <a:r>
              <a:rPr lang="es-ES" sz="4400" dirty="0">
                <a:latin typeface="Calibri" panose="020F0502020204030204" pitchFamily="34" charset="0"/>
                <a:ea typeface="Times New Roman" panose="02020603050405020304" pitchFamily="18" charset="0"/>
              </a:rPr>
              <a:t>leyendo</a:t>
            </a:r>
            <a:r>
              <a:rPr lang="es-ES" sz="4400" dirty="0">
                <a:solidFill>
                  <a:srgbClr val="000000"/>
                </a:solidFill>
                <a:effectLst/>
                <a:latin typeface="Calibri" panose="020F0502020204030204" pitchFamily="34" charset="0"/>
                <a:ea typeface="Times New Roman" panose="02020603050405020304" pitchFamily="18" charset="0"/>
              </a:rPr>
              <a:t> una historia bíblica del Antiguo </a:t>
            </a:r>
            <a:r>
              <a:rPr lang="es-ES" sz="4400" dirty="0" err="1">
                <a:solidFill>
                  <a:srgbClr val="000000"/>
                </a:solidFill>
                <a:effectLst/>
                <a:latin typeface="Calibri" panose="020F0502020204030204" pitchFamily="34" charset="0"/>
                <a:ea typeface="Times New Roman" panose="02020603050405020304" pitchFamily="18" charset="0"/>
              </a:rPr>
              <a:t>Testament</a:t>
            </a:r>
            <a:r>
              <a:rPr lang="es-ES" sz="4400" dirty="0">
                <a:solidFill>
                  <a:srgbClr val="000000"/>
                </a:solidFill>
                <a:effectLst/>
                <a:latin typeface="Calibri" panose="020F0502020204030204" pitchFamily="34" charset="0"/>
                <a:ea typeface="Times New Roman" panose="02020603050405020304" pitchFamily="18" charset="0"/>
              </a:rPr>
              <a:t> solo? </a:t>
            </a:r>
          </a:p>
          <a:p>
            <a:pPr marR="0" lvl="0">
              <a:spcBef>
                <a:spcPts val="0"/>
              </a:spcBef>
              <a:spcAft>
                <a:spcPts val="0"/>
              </a:spcAft>
            </a:pPr>
            <a:endParaRPr lang="es-ES" sz="4400" dirty="0">
              <a:latin typeface="Calibri" panose="020F0502020204030204" pitchFamily="34" charset="0"/>
              <a:ea typeface="Times New Roman" panose="02020603050405020304" pitchFamily="18" charset="0"/>
            </a:endParaRPr>
          </a:p>
          <a:p>
            <a:pPr marR="0" lvl="0">
              <a:spcBef>
                <a:spcPts val="0"/>
              </a:spcBef>
              <a:spcAft>
                <a:spcPts val="0"/>
              </a:spcAft>
            </a:pPr>
            <a:r>
              <a:rPr lang="es-ES" sz="3600" dirty="0">
                <a:latin typeface="Calibri" panose="020F0502020204030204" pitchFamily="34" charset="0"/>
                <a:ea typeface="Times New Roman" panose="02020603050405020304" pitchFamily="18" charset="0"/>
                <a:cs typeface="Calibri" panose="020F0502020204030204" pitchFamily="34" charset="0"/>
              </a:rPr>
              <a:t>1. C</a:t>
            </a:r>
            <a:r>
              <a:rPr lang="es-E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ompletamente incómodo</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s-E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Incómodo</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r>
              <a:rPr lang="es-E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sé! Nunca lo he intentado </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es-E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Cómodo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s-E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Extremadamente cómodo</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rtl="0">
              <a:spcBef>
                <a:spcPts val="0"/>
              </a:spcBef>
              <a:spcAft>
                <a:spcPts val="0"/>
              </a:spcAft>
              <a:buNone/>
            </a:pP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Tree>
    <p:extLst>
      <p:ext uri="{BB962C8B-B14F-4D97-AF65-F5344CB8AC3E}">
        <p14:creationId xmlns:p14="http://schemas.microsoft.com/office/powerpoint/2010/main" val="394771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062730" y="1045742"/>
            <a:ext cx="5033270" cy="30007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400" b="0" i="0" u="none" strike="noStrike" cap="none" dirty="0">
                <a:solidFill>
                  <a:srgbClr val="613318"/>
                </a:solidFill>
                <a:latin typeface="Overlock"/>
                <a:ea typeface="Overlock"/>
                <a:cs typeface="Overlock"/>
                <a:sym typeface="Overlock"/>
              </a:rPr>
              <a:t>Proyecto Final: </a:t>
            </a:r>
          </a:p>
          <a:p>
            <a:pPr marL="0" marR="0" lvl="0" indent="0" rtl="0">
              <a:spcBef>
                <a:spcPts val="0"/>
              </a:spcBef>
              <a:spcAft>
                <a:spcPts val="0"/>
              </a:spcAft>
              <a:buNone/>
            </a:pPr>
            <a:r>
              <a:rPr lang="en-US" sz="4400" dirty="0">
                <a:solidFill>
                  <a:srgbClr val="613318"/>
                </a:solidFill>
                <a:latin typeface="Overlock"/>
                <a:sym typeface="Overlock"/>
              </a:rPr>
              <a:t>Una </a:t>
            </a:r>
            <a:r>
              <a:rPr lang="en-US" sz="4400" dirty="0" err="1">
                <a:solidFill>
                  <a:srgbClr val="613318"/>
                </a:solidFill>
                <a:latin typeface="Overlock"/>
                <a:sym typeface="Overlock"/>
              </a:rPr>
              <a:t>Nación</a:t>
            </a:r>
            <a:r>
              <a:rPr lang="en-US" sz="4400" dirty="0">
                <a:solidFill>
                  <a:srgbClr val="613318"/>
                </a:solidFill>
                <a:latin typeface="Overlock"/>
                <a:sym typeface="Overlock"/>
              </a:rPr>
              <a:t> </a:t>
            </a:r>
            <a:r>
              <a:rPr lang="en-US" sz="4400" dirty="0" err="1">
                <a:solidFill>
                  <a:srgbClr val="613318"/>
                </a:solidFill>
                <a:latin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pic>
        <p:nvPicPr>
          <p:cNvPr id="5" name="Picture 4">
            <a:extLst>
              <a:ext uri="{FF2B5EF4-FFF2-40B4-BE49-F238E27FC236}">
                <a16:creationId xmlns:a16="http://schemas.microsoft.com/office/drawing/2014/main" id="{4303338A-7414-EC44-51F3-5F14DF81F051}"/>
              </a:ext>
            </a:extLst>
          </p:cNvPr>
          <p:cNvPicPr>
            <a:picLocks noChangeAspect="1"/>
          </p:cNvPicPr>
          <p:nvPr/>
        </p:nvPicPr>
        <p:blipFill>
          <a:blip r:embed="rId3"/>
          <a:stretch>
            <a:fillRect/>
          </a:stretch>
        </p:blipFill>
        <p:spPr>
          <a:xfrm>
            <a:off x="6542024" y="0"/>
            <a:ext cx="5491238" cy="6858000"/>
          </a:xfrm>
          <a:prstGeom prst="rect">
            <a:avLst/>
          </a:prstGeom>
        </p:spPr>
      </p:pic>
    </p:spTree>
    <p:extLst>
      <p:ext uri="{BB962C8B-B14F-4D97-AF65-F5344CB8AC3E}">
        <p14:creationId xmlns:p14="http://schemas.microsoft.com/office/powerpoint/2010/main" val="10361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13318"/>
              </a:buClr>
              <a:buSzPts val="8000"/>
              <a:buFont typeface="Overlock"/>
              <a:buNone/>
            </a:pPr>
            <a:r>
              <a:rPr lang="en-US" sz="4400">
                <a:solidFill>
                  <a:srgbClr val="613318"/>
                </a:solidFill>
                <a:latin typeface="Overlock"/>
                <a:ea typeface="Overlock"/>
                <a:cs typeface="Overlock"/>
                <a:sym typeface="Overlock"/>
              </a:rPr>
              <a:t>Mostremos Respeto…</a:t>
            </a:r>
            <a:endParaRPr sz="4400">
              <a:solidFill>
                <a:srgbClr val="613318"/>
              </a:solidFill>
              <a:latin typeface="Overlock"/>
              <a:ea typeface="Overlock"/>
              <a:cs typeface="Overlock"/>
              <a:sym typeface="Overlock"/>
            </a:endParaRPr>
          </a:p>
        </p:txBody>
      </p:sp>
      <p:sp>
        <p:nvSpPr>
          <p:cNvPr id="112" name="Google Shape;11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317500" algn="l" rtl="0">
              <a:lnSpc>
                <a:spcPct val="90000"/>
              </a:lnSpc>
              <a:spcBef>
                <a:spcPts val="0"/>
              </a:spcBef>
              <a:spcAft>
                <a:spcPts val="0"/>
              </a:spcAft>
              <a:buClr>
                <a:srgbClr val="008000"/>
              </a:buClr>
              <a:buSzPts val="5000"/>
              <a:buChar char="•"/>
            </a:pPr>
            <a:r>
              <a:rPr lang="en-US" sz="5000" dirty="0">
                <a:solidFill>
                  <a:srgbClr val="008000"/>
                </a:solidFill>
                <a:latin typeface="Overlock"/>
                <a:ea typeface="Overlock"/>
                <a:cs typeface="Overlock"/>
                <a:sym typeface="Overlock"/>
              </a:rPr>
              <a:t> </a:t>
            </a:r>
            <a:r>
              <a:rPr lang="en-US" sz="4000" dirty="0" err="1">
                <a:solidFill>
                  <a:srgbClr val="008000"/>
                </a:solidFill>
                <a:sym typeface="Overlock"/>
              </a:rPr>
              <a:t>Llegando</a:t>
            </a:r>
            <a:r>
              <a:rPr lang="en-US" sz="4000" dirty="0">
                <a:solidFill>
                  <a:srgbClr val="008000"/>
                </a:solidFill>
                <a:sym typeface="Overlock"/>
              </a:rPr>
              <a:t> </a:t>
            </a:r>
            <a:r>
              <a:rPr lang="en-US" sz="4000" dirty="0" err="1">
                <a:solidFill>
                  <a:srgbClr val="008000"/>
                </a:solidFill>
                <a:sym typeface="Overlock"/>
              </a:rPr>
              <a:t>preparados</a:t>
            </a:r>
            <a:endParaRPr sz="4000" dirty="0"/>
          </a:p>
          <a:p>
            <a:pPr marL="228600" lvl="0" indent="-317500" algn="l" rtl="0">
              <a:lnSpc>
                <a:spcPct val="90000"/>
              </a:lnSpc>
              <a:spcBef>
                <a:spcPts val="1000"/>
              </a:spcBef>
              <a:spcAft>
                <a:spcPts val="0"/>
              </a:spcAft>
              <a:buClr>
                <a:srgbClr val="008000"/>
              </a:buClr>
              <a:buSzPts val="5000"/>
              <a:buChar char="•"/>
            </a:pPr>
            <a:r>
              <a:rPr lang="en-US" sz="4000" dirty="0">
                <a:solidFill>
                  <a:srgbClr val="008000"/>
                </a:solidFill>
                <a:sym typeface="Overlock"/>
              </a:rPr>
              <a:t> </a:t>
            </a:r>
            <a:r>
              <a:rPr lang="en-US" sz="4000" dirty="0" err="1">
                <a:solidFill>
                  <a:srgbClr val="008000"/>
                </a:solidFill>
                <a:sym typeface="Overlock"/>
              </a:rPr>
              <a:t>Siendo</a:t>
            </a:r>
            <a:r>
              <a:rPr lang="en-US" sz="4000" dirty="0">
                <a:solidFill>
                  <a:srgbClr val="008000"/>
                </a:solidFill>
                <a:sym typeface="Overlock"/>
              </a:rPr>
              <a:t> </a:t>
            </a:r>
            <a:r>
              <a:rPr lang="en-US" sz="4000" dirty="0" err="1">
                <a:solidFill>
                  <a:srgbClr val="008000"/>
                </a:solidFill>
                <a:sym typeface="Overlock"/>
              </a:rPr>
              <a:t>puntuales</a:t>
            </a:r>
            <a:endParaRPr sz="4000" dirty="0"/>
          </a:p>
          <a:p>
            <a:pPr marL="228600" lvl="0" indent="-317500" algn="l" rtl="0">
              <a:lnSpc>
                <a:spcPct val="90000"/>
              </a:lnSpc>
              <a:spcBef>
                <a:spcPts val="1000"/>
              </a:spcBef>
              <a:spcAft>
                <a:spcPts val="0"/>
              </a:spcAft>
              <a:buClr>
                <a:srgbClr val="008000"/>
              </a:buClr>
              <a:buSzPts val="5000"/>
              <a:buChar char="•"/>
            </a:pPr>
            <a:r>
              <a:rPr lang="en-US" sz="4000" dirty="0">
                <a:solidFill>
                  <a:srgbClr val="008000"/>
                </a:solidFill>
                <a:sym typeface="Overlock"/>
              </a:rPr>
              <a:t> A </a:t>
            </a:r>
            <a:r>
              <a:rPr lang="en-US" sz="4000" dirty="0" err="1">
                <a:solidFill>
                  <a:srgbClr val="008000"/>
                </a:solidFill>
                <a:sym typeface="Overlock"/>
              </a:rPr>
              <a:t>los</a:t>
            </a:r>
            <a:r>
              <a:rPr lang="en-US" sz="4000" dirty="0">
                <a:solidFill>
                  <a:srgbClr val="008000"/>
                </a:solidFill>
                <a:sym typeface="Overlock"/>
              </a:rPr>
              <a:t> </a:t>
            </a:r>
            <a:r>
              <a:rPr lang="en-US" sz="4000" dirty="0" err="1">
                <a:solidFill>
                  <a:srgbClr val="008000"/>
                </a:solidFill>
                <a:sym typeface="Overlock"/>
              </a:rPr>
              <a:t>profesores</a:t>
            </a:r>
            <a:r>
              <a:rPr lang="en-US" sz="4000" dirty="0">
                <a:solidFill>
                  <a:srgbClr val="008000"/>
                </a:solidFill>
                <a:sym typeface="Overlock"/>
              </a:rPr>
              <a:t> que </a:t>
            </a:r>
            <a:r>
              <a:rPr lang="en-US" sz="4000" dirty="0" err="1">
                <a:solidFill>
                  <a:srgbClr val="008000"/>
                </a:solidFill>
                <a:sym typeface="Overlock"/>
              </a:rPr>
              <a:t>nos</a:t>
            </a:r>
            <a:r>
              <a:rPr lang="en-US" sz="4000" dirty="0">
                <a:solidFill>
                  <a:srgbClr val="008000"/>
                </a:solidFill>
                <a:sym typeface="Overlock"/>
              </a:rPr>
              <a:t> </a:t>
            </a:r>
            <a:r>
              <a:rPr lang="en-US" sz="4000" dirty="0" err="1">
                <a:solidFill>
                  <a:srgbClr val="008000"/>
                </a:solidFill>
                <a:sym typeface="Overlock"/>
              </a:rPr>
              <a:t>sirven</a:t>
            </a:r>
            <a:r>
              <a:rPr lang="en-US" sz="4000" dirty="0">
                <a:solidFill>
                  <a:srgbClr val="008000"/>
                </a:solidFill>
                <a:sym typeface="Overlock"/>
              </a:rPr>
              <a:t> </a:t>
            </a:r>
            <a:endParaRPr sz="4000" dirty="0"/>
          </a:p>
          <a:p>
            <a:pPr marL="228600" lvl="0" indent="-317500" algn="l" rtl="0">
              <a:lnSpc>
                <a:spcPct val="90000"/>
              </a:lnSpc>
              <a:spcBef>
                <a:spcPts val="1000"/>
              </a:spcBef>
              <a:spcAft>
                <a:spcPts val="0"/>
              </a:spcAft>
              <a:buClr>
                <a:srgbClr val="008000"/>
              </a:buClr>
              <a:buSzPts val="5000"/>
              <a:buChar char="•"/>
            </a:pPr>
            <a:r>
              <a:rPr lang="en-US" sz="4000" dirty="0">
                <a:solidFill>
                  <a:srgbClr val="008000"/>
                </a:solidFill>
                <a:sym typeface="Overlock"/>
              </a:rPr>
              <a:t> A </a:t>
            </a:r>
            <a:r>
              <a:rPr lang="en-US" sz="4000" dirty="0" err="1">
                <a:solidFill>
                  <a:srgbClr val="008000"/>
                </a:solidFill>
                <a:sym typeface="Overlock"/>
              </a:rPr>
              <a:t>los</a:t>
            </a:r>
            <a:r>
              <a:rPr lang="en-US" sz="4000" dirty="0">
                <a:solidFill>
                  <a:srgbClr val="008000"/>
                </a:solidFill>
                <a:sym typeface="Overlock"/>
              </a:rPr>
              <a:t> </a:t>
            </a:r>
            <a:r>
              <a:rPr lang="en-US" sz="4000" dirty="0" err="1">
                <a:solidFill>
                  <a:srgbClr val="008000"/>
                </a:solidFill>
                <a:sym typeface="Overlock"/>
              </a:rPr>
              <a:t>compañeros</a:t>
            </a:r>
            <a:r>
              <a:rPr lang="en-US" sz="4000" dirty="0">
                <a:solidFill>
                  <a:srgbClr val="008000"/>
                </a:solidFill>
                <a:sym typeface="Overlock"/>
              </a:rPr>
              <a:t> </a:t>
            </a:r>
            <a:r>
              <a:rPr lang="en-US" sz="4000" dirty="0" err="1">
                <a:solidFill>
                  <a:srgbClr val="008000"/>
                </a:solidFill>
                <a:sym typeface="Overlock"/>
              </a:rPr>
              <a:t>en</a:t>
            </a:r>
            <a:r>
              <a:rPr lang="en-US" sz="4000" dirty="0">
                <a:solidFill>
                  <a:srgbClr val="008000"/>
                </a:solidFill>
                <a:sym typeface="Overlock"/>
              </a:rPr>
              <a:t> </a:t>
            </a:r>
            <a:r>
              <a:rPr lang="en-US" sz="4000" dirty="0" err="1">
                <a:solidFill>
                  <a:srgbClr val="008000"/>
                </a:solidFill>
                <a:sym typeface="Overlock"/>
              </a:rPr>
              <a:t>clase</a:t>
            </a:r>
            <a:endParaRPr sz="4000" dirty="0"/>
          </a:p>
          <a:p>
            <a:pPr marL="228600" lvl="0" indent="-317500" algn="l" rtl="0">
              <a:lnSpc>
                <a:spcPct val="90000"/>
              </a:lnSpc>
              <a:spcBef>
                <a:spcPts val="1000"/>
              </a:spcBef>
              <a:spcAft>
                <a:spcPts val="0"/>
              </a:spcAft>
              <a:buClr>
                <a:srgbClr val="008000"/>
              </a:buClr>
              <a:buSzPts val="5000"/>
              <a:buChar char="•"/>
            </a:pPr>
            <a:r>
              <a:rPr lang="en-US" sz="4000" dirty="0">
                <a:solidFill>
                  <a:srgbClr val="008000"/>
                </a:solidFill>
                <a:sym typeface="Overlock"/>
              </a:rPr>
              <a:t> </a:t>
            </a:r>
            <a:r>
              <a:rPr lang="en-US" sz="4000" dirty="0" err="1">
                <a:solidFill>
                  <a:srgbClr val="008000"/>
                </a:solidFill>
                <a:sym typeface="Overlock"/>
              </a:rPr>
              <a:t>En</a:t>
            </a:r>
            <a:r>
              <a:rPr lang="en-US" sz="4000" dirty="0">
                <a:solidFill>
                  <a:srgbClr val="008000"/>
                </a:solidFill>
                <a:sym typeface="Overlock"/>
              </a:rPr>
              <a:t> </a:t>
            </a:r>
            <a:r>
              <a:rPr lang="en-US" sz="4000" dirty="0" err="1">
                <a:solidFill>
                  <a:srgbClr val="008000"/>
                </a:solidFill>
                <a:sym typeface="Overlock"/>
              </a:rPr>
              <a:t>el</a:t>
            </a:r>
            <a:r>
              <a:rPr lang="en-US" sz="4000" dirty="0">
                <a:solidFill>
                  <a:srgbClr val="008000"/>
                </a:solidFill>
                <a:sym typeface="Overlock"/>
              </a:rPr>
              <a:t> </a:t>
            </a:r>
            <a:r>
              <a:rPr lang="en-US" sz="4000" dirty="0" err="1">
                <a:solidFill>
                  <a:srgbClr val="008000"/>
                </a:solidFill>
                <a:sym typeface="Overlock"/>
              </a:rPr>
              <a:t>grupo</a:t>
            </a:r>
            <a:r>
              <a:rPr lang="en-US" sz="4000" dirty="0">
                <a:solidFill>
                  <a:srgbClr val="008000"/>
                </a:solidFill>
                <a:sym typeface="Overlock"/>
              </a:rPr>
              <a:t> de WhatsApp</a:t>
            </a:r>
            <a:endParaRPr sz="4000" dirty="0">
              <a:solidFill>
                <a:srgbClr val="008000"/>
              </a:solidFill>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Picture 2" descr="A table with numbers and a list of names&#10;&#10;Description automatically generated">
            <a:extLst>
              <a:ext uri="{FF2B5EF4-FFF2-40B4-BE49-F238E27FC236}">
                <a16:creationId xmlns:a16="http://schemas.microsoft.com/office/drawing/2014/main" id="{6218C35D-A526-40E8-B8B2-49929083C5FB}"/>
              </a:ext>
            </a:extLst>
          </p:cNvPr>
          <p:cNvPicPr>
            <a:picLocks noChangeAspect="1"/>
          </p:cNvPicPr>
          <p:nvPr/>
        </p:nvPicPr>
        <p:blipFill rotWithShape="1">
          <a:blip r:embed="rId3"/>
          <a:srcRect l="28745"/>
          <a:stretch/>
        </p:blipFill>
        <p:spPr>
          <a:xfrm>
            <a:off x="2303632" y="416043"/>
            <a:ext cx="7584736" cy="6025914"/>
          </a:xfrm>
          <a:prstGeom prst="rect">
            <a:avLst/>
          </a:prstGeom>
        </p:spPr>
      </p:pic>
    </p:spTree>
    <p:extLst>
      <p:ext uri="{BB962C8B-B14F-4D97-AF65-F5344CB8AC3E}">
        <p14:creationId xmlns:p14="http://schemas.microsoft.com/office/powerpoint/2010/main" val="281449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a:t>
            </a:r>
            <a:r>
              <a:rPr lang="en-US" sz="4000" b="1" dirty="0">
                <a:solidFill>
                  <a:srgbClr val="008000"/>
                </a:solidFill>
                <a:latin typeface="Overlock"/>
                <a:ea typeface="Overlock"/>
                <a:cs typeface="Overlock"/>
                <a:sym typeface="Overlock"/>
              </a:rPr>
              <a:t>1: Elías y la </a:t>
            </a:r>
            <a:r>
              <a:rPr lang="en-US" sz="4000" b="1" dirty="0" err="1">
                <a:solidFill>
                  <a:srgbClr val="008000"/>
                </a:solidFill>
                <a:latin typeface="Overlock"/>
                <a:ea typeface="Overlock"/>
                <a:cs typeface="Overlock"/>
                <a:sym typeface="Overlock"/>
              </a:rPr>
              <a:t>Viuda</a:t>
            </a:r>
            <a:r>
              <a:rPr lang="en-US" sz="4000" b="1" dirty="0">
                <a:solidFill>
                  <a:srgbClr val="008000"/>
                </a:solidFill>
                <a:latin typeface="Overlock"/>
                <a:ea typeface="Overlock"/>
                <a:cs typeface="Overlock"/>
                <a:sym typeface="Overlock"/>
              </a:rPr>
              <a:t> </a:t>
            </a:r>
            <a:r>
              <a:rPr lang="en-US" sz="4000" b="1" i="0" u="none" strike="noStrike" cap="none" dirty="0">
                <a:solidFill>
                  <a:srgbClr val="008000"/>
                </a:solidFill>
                <a:latin typeface="Overlock"/>
                <a:ea typeface="Overlock"/>
                <a:cs typeface="Overlock"/>
                <a:sym typeface="Overlock"/>
              </a:rPr>
              <a:t>(1 Reyes 17)</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2949754582"/>
              </p:ext>
            </p:extLst>
          </p:nvPr>
        </p:nvGraphicFramePr>
        <p:xfrm>
          <a:off x="811617" y="1759038"/>
          <a:ext cx="10568763" cy="3339924"/>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757708">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r>
                        <a:rPr lang="en-US" sz="3200" dirty="0" err="1"/>
                        <a:t>Presentarnos</a:t>
                      </a:r>
                      <a:r>
                        <a:rPr lang="en-US" sz="3200" dirty="0"/>
                        <a:t>.</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err="1"/>
                        <a:t>Identificar</a:t>
                      </a:r>
                      <a:r>
                        <a:rPr lang="en-US" sz="3200" b="0" dirty="0"/>
                        <a:t> </a:t>
                      </a:r>
                      <a:r>
                        <a:rPr lang="en-US" sz="3200" b="0" dirty="0" err="1"/>
                        <a:t>el</a:t>
                      </a:r>
                      <a:r>
                        <a:rPr lang="en-US" sz="3200" b="0" dirty="0"/>
                        <a:t> </a:t>
                      </a:r>
                      <a:r>
                        <a:rPr lang="en-US" sz="3200" b="0" dirty="0" err="1"/>
                        <a:t>propósito</a:t>
                      </a:r>
                      <a:r>
                        <a:rPr lang="en-US" sz="3200" b="0" dirty="0"/>
                        <a:t> y </a:t>
                      </a:r>
                      <a:r>
                        <a:rPr lang="en-US" sz="3200" b="0" dirty="0" err="1"/>
                        <a:t>los</a:t>
                      </a:r>
                      <a:r>
                        <a:rPr lang="en-US" sz="3200" b="0" dirty="0"/>
                        <a:t> </a:t>
                      </a:r>
                      <a:r>
                        <a:rPr lang="en-US" sz="3200" b="0" dirty="0" err="1"/>
                        <a:t>objetivos</a:t>
                      </a:r>
                      <a:r>
                        <a:rPr lang="en-US" sz="3200" b="0" dirty="0"/>
                        <a:t> del </a:t>
                      </a:r>
                      <a:r>
                        <a:rPr lang="en-US" sz="3200" b="0" dirty="0" err="1"/>
                        <a:t>curso</a:t>
                      </a:r>
                      <a:r>
                        <a:rPr lang="en-US" sz="3200" b="1" dirty="0"/>
                        <a:t>. </a:t>
                      </a:r>
                    </a:p>
                  </a:txBody>
                  <a:tcPr/>
                </a:tc>
                <a:extLst>
                  <a:ext uri="{0D108BD9-81ED-4DB2-BD59-A6C34878D82A}">
                    <a16:rowId xmlns:a16="http://schemas.microsoft.com/office/drawing/2014/main" val="898567834"/>
                  </a:ext>
                </a:extLst>
              </a:tr>
              <a:tr h="0">
                <a:tc>
                  <a:txBody>
                    <a:bodyPr/>
                    <a:lstStyle/>
                    <a:p>
                      <a:pPr algn="ctr"/>
                      <a:r>
                        <a:rPr lang="en-US" sz="3600" b="1" dirty="0"/>
                        <a:t>3</a:t>
                      </a:r>
                    </a:p>
                  </a:txBody>
                  <a:tcPr/>
                </a:tc>
                <a:tc>
                  <a:txBody>
                    <a:bodyPr/>
                    <a:lstStyle/>
                    <a:p>
                      <a:r>
                        <a:rPr lang="en-US" sz="3200" b="1" dirty="0"/>
                        <a:t>Usar </a:t>
                      </a:r>
                      <a:r>
                        <a:rPr lang="en-US" sz="3200" b="1" dirty="0" err="1"/>
                        <a:t>el</a:t>
                      </a:r>
                      <a:r>
                        <a:rPr lang="en-US" sz="3200" b="1" dirty="0"/>
                        <a:t> </a:t>
                      </a:r>
                      <a:r>
                        <a:rPr lang="en-US" sz="3200" b="1" dirty="0" err="1"/>
                        <a:t>método</a:t>
                      </a:r>
                      <a:r>
                        <a:rPr lang="en-US" sz="3200" b="1" dirty="0"/>
                        <a:t> de las 4 “C” para leer y </a:t>
                      </a:r>
                      <a:r>
                        <a:rPr lang="en-US" sz="3200" b="1" dirty="0" err="1"/>
                        <a:t>entender</a:t>
                      </a:r>
                      <a:r>
                        <a:rPr lang="en-US" sz="3200" b="1" dirty="0"/>
                        <a:t> 1 Reyes 17</a:t>
                      </a:r>
                    </a:p>
                  </a:txBody>
                  <a:tcPr/>
                </a:tc>
                <a:extLst>
                  <a:ext uri="{0D108BD9-81ED-4DB2-BD59-A6C34878D82A}">
                    <a16:rowId xmlns:a16="http://schemas.microsoft.com/office/drawing/2014/main" val="2023118206"/>
                  </a:ext>
                </a:extLst>
              </a:tr>
            </a:tbl>
          </a:graphicData>
        </a:graphic>
      </p:graphicFrame>
    </p:spTree>
    <p:extLst>
      <p:ext uri="{BB962C8B-B14F-4D97-AF65-F5344CB8AC3E}">
        <p14:creationId xmlns:p14="http://schemas.microsoft.com/office/powerpoint/2010/main" val="10504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838200" y="2003612"/>
            <a:ext cx="10515600" cy="2850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000"/>
              </a:buClr>
              <a:buSzPts val="10000"/>
              <a:buFont typeface="Overlock"/>
              <a:buNone/>
            </a:pPr>
            <a:r>
              <a:rPr lang="es-ES" sz="4400" dirty="0">
                <a:solidFill>
                  <a:srgbClr val="29952A"/>
                </a:solidFill>
                <a:effectLst/>
                <a:latin typeface="Calibri" panose="020F0502020204030204" pitchFamily="34" charset="0"/>
                <a:ea typeface="Times New Roman" panose="02020603050405020304" pitchFamily="18" charset="0"/>
                <a:cs typeface="Times New Roman" panose="02020603050405020304" pitchFamily="18" charset="0"/>
              </a:rPr>
              <a:t>¿Cuándo fue un momento de necesidad en tu vida en el que Dios proveyó? </a:t>
            </a:r>
            <a:br>
              <a:rPr lang="en-US" sz="4400" dirty="0">
                <a:solidFill>
                  <a:srgbClr val="29952A"/>
                </a:solidFill>
                <a:latin typeface="Overlock"/>
                <a:ea typeface="Overlock"/>
                <a:cs typeface="Overlock"/>
                <a:sym typeface="Overlock"/>
              </a:rPr>
            </a:br>
            <a:endParaRPr sz="4400" dirty="0">
              <a:solidFill>
                <a:srgbClr val="29952A"/>
              </a:solidFill>
              <a:latin typeface="Overlock"/>
              <a:ea typeface="Overlock"/>
              <a:cs typeface="Overlock"/>
              <a:sym typeface="Overlo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ágenes Bíblicas Gratis :: Elías es alimentado por los cuervos :: Después  de que el profeta Elías le dijera al rey Acab que no llovería, se esconde  en el arroyo de Querit">
            <a:extLst>
              <a:ext uri="{FF2B5EF4-FFF2-40B4-BE49-F238E27FC236}">
                <a16:creationId xmlns:a16="http://schemas.microsoft.com/office/drawing/2014/main" id="{E44B5F58-4BE5-7A2B-E42E-CD0322904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27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story of the prophet Elijah, Jezebel and King Ahab | Manchester Ink Link">
            <a:extLst>
              <a:ext uri="{FF2B5EF4-FFF2-40B4-BE49-F238E27FC236}">
                <a16:creationId xmlns:a16="http://schemas.microsoft.com/office/drawing/2014/main" id="{72A0705A-ED93-163F-B283-C920B0A76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0"/>
            <a:ext cx="5456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0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dogs on a path&#10;&#10;Description automatically generated">
            <a:extLst>
              <a:ext uri="{FF2B5EF4-FFF2-40B4-BE49-F238E27FC236}">
                <a16:creationId xmlns:a16="http://schemas.microsoft.com/office/drawing/2014/main" id="{ABFE17B8-277D-1CC6-6A51-7699164A535C}"/>
              </a:ext>
            </a:extLst>
          </p:cNvPr>
          <p:cNvPicPr>
            <a:picLocks noChangeAspect="1"/>
          </p:cNvPicPr>
          <p:nvPr/>
        </p:nvPicPr>
        <p:blipFill rotWithShape="1">
          <a:blip r:embed="rId3"/>
          <a:srcRect t="15144" r="2" b="8866"/>
          <a:stretch/>
        </p:blipFill>
        <p:spPr>
          <a:xfrm>
            <a:off x="321731" y="557189"/>
            <a:ext cx="5668684" cy="5743618"/>
          </a:xfrm>
          <a:prstGeom prst="rect">
            <a:avLst/>
          </a:prstGeom>
        </p:spPr>
      </p:pic>
      <p:pic>
        <p:nvPicPr>
          <p:cNvPr id="3" name="Picture 2" descr="A person and person with a child&#10;&#10;Description automatically generated">
            <a:extLst>
              <a:ext uri="{FF2B5EF4-FFF2-40B4-BE49-F238E27FC236}">
                <a16:creationId xmlns:a16="http://schemas.microsoft.com/office/drawing/2014/main" id="{3334A305-3833-78D3-C3CE-EF8412C4C516}"/>
              </a:ext>
            </a:extLst>
          </p:cNvPr>
          <p:cNvPicPr>
            <a:picLocks noChangeAspect="1"/>
          </p:cNvPicPr>
          <p:nvPr/>
        </p:nvPicPr>
        <p:blipFill rotWithShape="1">
          <a:blip r:embed="rId4"/>
          <a:srcRect t="6946" r="-2" b="17145"/>
          <a:stretch/>
        </p:blipFill>
        <p:spPr>
          <a:xfrm>
            <a:off x="6195375" y="557189"/>
            <a:ext cx="5674893" cy="5743618"/>
          </a:xfrm>
          <a:prstGeom prst="rect">
            <a:avLst/>
          </a:prstGeom>
        </p:spPr>
      </p:pic>
    </p:spTree>
    <p:extLst>
      <p:ext uri="{BB962C8B-B14F-4D97-AF65-F5344CB8AC3E}">
        <p14:creationId xmlns:p14="http://schemas.microsoft.com/office/powerpoint/2010/main" val="221741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ágenes Bíblicas Gratis :: Elías y la viuda de Sarepta :: Dios le da a una  viuda aceite y harina para alimentar a Elías y luego, cuando su hijo muere,  lo resucita (1 Reyes 17:7-18:1)">
            <a:extLst>
              <a:ext uri="{FF2B5EF4-FFF2-40B4-BE49-F238E27FC236}">
                <a16:creationId xmlns:a16="http://schemas.microsoft.com/office/drawing/2014/main" id="{02724E88-DD8D-4232-19B1-D69072E77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477"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7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Widow at Zarephath Who Supplied Elijah With Food - World Mission  Society Church of God">
            <a:extLst>
              <a:ext uri="{FF2B5EF4-FFF2-40B4-BE49-F238E27FC236}">
                <a16:creationId xmlns:a16="http://schemas.microsoft.com/office/drawing/2014/main" id="{12DD868A-BC59-0970-19C1-E0A488B5E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0"/>
            <a:ext cx="9699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9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364D9A3-02FC-157F-19D1-4C8B15C96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0"/>
            <a:ext cx="10299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7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8000"/>
              </a:buClr>
              <a:buSzPts val="4700"/>
              <a:buFont typeface="Overlock"/>
              <a:buNone/>
            </a:pPr>
            <a:r>
              <a:rPr lang="en-US" sz="4400" dirty="0" err="1">
                <a:solidFill>
                  <a:srgbClr val="008000"/>
                </a:solidFill>
              </a:rPr>
              <a:t>Considerar</a:t>
            </a:r>
            <a:r>
              <a:rPr lang="en-US" sz="4400" dirty="0">
                <a:solidFill>
                  <a:srgbClr val="008000"/>
                </a:solidFill>
              </a:rPr>
              <a:t> – 1 Reyes 17</a:t>
            </a:r>
            <a:endParaRPr sz="4400" dirty="0"/>
          </a:p>
        </p:txBody>
      </p:sp>
      <p:sp>
        <p:nvSpPr>
          <p:cNvPr id="176" name="Google Shape;176;p13"/>
          <p:cNvSpPr txBox="1">
            <a:spLocks noGrp="1"/>
          </p:cNvSpPr>
          <p:nvPr>
            <p:ph type="body" idx="1"/>
          </p:nvPr>
        </p:nvSpPr>
        <p:spPr>
          <a:xfrm>
            <a:off x="4965431" y="2438400"/>
            <a:ext cx="6586489" cy="3785419"/>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613318"/>
              </a:buClr>
              <a:buSzPts val="4400"/>
              <a:buAutoNum type="arabicPeriod"/>
            </a:pPr>
            <a:r>
              <a:rPr lang="en-US" sz="4000" dirty="0">
                <a:solidFill>
                  <a:srgbClr val="613318"/>
                </a:solidFill>
              </a:rPr>
              <a:t>¿</a:t>
            </a:r>
            <a:r>
              <a:rPr lang="en-US" sz="4000" u="sng" dirty="0" err="1">
                <a:solidFill>
                  <a:srgbClr val="613318"/>
                </a:solidFill>
              </a:rPr>
              <a:t>Quiénes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dirty="0" err="1">
                <a:solidFill>
                  <a:srgbClr val="613318"/>
                </a:solidFill>
              </a:rPr>
              <a:t>personajes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pic>
        <p:nvPicPr>
          <p:cNvPr id="177" name="Google Shape;177;p13"/>
          <p:cNvPicPr preferRelativeResize="0"/>
          <p:nvPr/>
        </p:nvPicPr>
        <p:blipFill rotWithShape="1">
          <a:blip r:embed="rId3">
            <a:alphaModFix/>
          </a:blip>
          <a:srcRect r="6423" b="-3"/>
          <a:stretch/>
        </p:blipFill>
        <p:spPr>
          <a:xfrm rot="-5400000">
            <a:off x="-1111204" y="1111204"/>
            <a:ext cx="6858000" cy="4635591"/>
          </a:xfrm>
          <a:prstGeom prst="rect">
            <a:avLst/>
          </a:prstGeom>
          <a:noFill/>
          <a:ln>
            <a:noFill/>
          </a:ln>
        </p:spPr>
      </p:pic>
      <p:cxnSp>
        <p:nvCxnSpPr>
          <p:cNvPr id="178" name="Google Shape;178;p13"/>
          <p:cNvCxnSpPr/>
          <p:nvPr/>
        </p:nvCxnSpPr>
        <p:spPr>
          <a:xfrm>
            <a:off x="5080934" y="2115117"/>
            <a:ext cx="6309360" cy="0"/>
          </a:xfrm>
          <a:prstGeom prst="straightConnector1">
            <a:avLst/>
          </a:prstGeom>
          <a:noFill/>
          <a:ln w="19050" cap="flat" cmpd="sng">
            <a:solidFill>
              <a:srgbClr val="70AAED"/>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17</a:t>
            </a:r>
            <a:endParaRPr sz="4400" dirty="0"/>
          </a:p>
        </p:txBody>
      </p:sp>
      <p:sp>
        <p:nvSpPr>
          <p:cNvPr id="185" name="Google Shape;185;p1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u="sng" dirty="0" err="1">
                <a:solidFill>
                  <a:srgbClr val="613318"/>
                </a:solidFill>
              </a:rPr>
              <a:t>Cuáles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u="sng" dirty="0" err="1">
                <a:solidFill>
                  <a:srgbClr val="613318"/>
                </a:solidFill>
              </a:rPr>
              <a:t>objetos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17</a:t>
            </a:r>
            <a:endParaRPr sz="4400" dirty="0"/>
          </a:p>
        </p:txBody>
      </p:sp>
      <p:sp>
        <p:nvSpPr>
          <p:cNvPr id="192" name="Google Shape;192;p15"/>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3. ¿</a:t>
            </a:r>
            <a:r>
              <a:rPr lang="en-US" sz="4000" u="sng" dirty="0" err="1">
                <a:solidFill>
                  <a:srgbClr val="613318"/>
                </a:solidFill>
              </a:rPr>
              <a:t>Dónde</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pic>
        <p:nvPicPr>
          <p:cNvPr id="3" name="Picture 2" descr="Imágenes Bíblicas Gratis :: Elías y la viuda de Sarepta :: Dios le da a una  viuda aceite y harina para alimentar a Elías y luego, cuando su hijo muere,  lo resucita (1 Reyes 17:7-18:1)">
            <a:extLst>
              <a:ext uri="{FF2B5EF4-FFF2-40B4-BE49-F238E27FC236}">
                <a16:creationId xmlns:a16="http://schemas.microsoft.com/office/drawing/2014/main" id="{F9E4DCCF-CB42-B41A-53F5-DA3091814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24" r="4359" b="9931"/>
          <a:stretch/>
        </p:blipFill>
        <p:spPr bwMode="auto">
          <a:xfrm>
            <a:off x="3205547" y="2651126"/>
            <a:ext cx="5780906" cy="3841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17</a:t>
            </a:r>
            <a:endParaRPr sz="4400" dirty="0"/>
          </a:p>
        </p:txBody>
      </p:sp>
      <p:sp>
        <p:nvSpPr>
          <p:cNvPr id="199" name="Google Shape;199;p16"/>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4. ¿</a:t>
            </a:r>
            <a:r>
              <a:rPr lang="en-US" sz="4000" u="sng" dirty="0" err="1">
                <a:solidFill>
                  <a:srgbClr val="613318"/>
                </a:solidFill>
              </a:rPr>
              <a:t>Cuándo</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a:t>
            </a:r>
            <a:endParaRP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1 Reyes 17</a:t>
            </a:r>
            <a:endParaRPr sz="4400" dirty="0"/>
          </a:p>
        </p:txBody>
      </p:sp>
      <p:sp>
        <p:nvSpPr>
          <p:cNvPr id="206" name="Google Shape;206;p17"/>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5. ¿</a:t>
            </a:r>
            <a:r>
              <a:rPr lang="en-US" sz="4000" u="sng"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a:t>
            </a:r>
          </a:p>
          <a:p>
            <a:pPr marL="0" lvl="0" indent="0" algn="l" rtl="0">
              <a:lnSpc>
                <a:spcPct val="90000"/>
              </a:lnSpc>
              <a:spcBef>
                <a:spcPts val="0"/>
              </a:spcBef>
              <a:spcAft>
                <a:spcPts val="0"/>
              </a:spcAft>
              <a:buClr>
                <a:srgbClr val="613318"/>
              </a:buClr>
              <a:buSzPts val="5400"/>
              <a:buNone/>
            </a:pPr>
            <a:r>
              <a:rPr lang="en-US" sz="4000" dirty="0">
                <a:solidFill>
                  <a:srgbClr val="613318"/>
                </a:solidFill>
              </a:rPr>
              <a:t>6. ¿</a:t>
            </a:r>
            <a:r>
              <a:rPr lang="en-US" sz="4000" u="sng" dirty="0">
                <a:solidFill>
                  <a:srgbClr val="613318"/>
                </a:solidFill>
              </a:rPr>
              <a:t>Se </a:t>
            </a:r>
            <a:r>
              <a:rPr lang="en-US" sz="4000" u="sng" dirty="0" err="1">
                <a:solidFill>
                  <a:srgbClr val="613318"/>
                </a:solidFill>
              </a:rPr>
              <a:t>soluciona</a:t>
            </a:r>
            <a:r>
              <a:rPr lang="en-US" sz="4000" u="sng"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 </a:t>
            </a:r>
            <a:endParaRPr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2047152"/>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613318"/>
                </a:solidFill>
                <a:latin typeface="Overlock"/>
                <a:ea typeface="Overlock"/>
                <a:cs typeface="Overlock"/>
                <a:sym typeface="Overlock"/>
              </a:rPr>
              <a:t>La Biblia: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687046" y="3147433"/>
            <a:ext cx="10610608" cy="244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err="1">
                <a:solidFill>
                  <a:srgbClr val="008000"/>
                </a:solidFill>
                <a:latin typeface="Overlock"/>
                <a:ea typeface="Overlock"/>
                <a:cs typeface="Overlock"/>
                <a:sym typeface="Overlock"/>
              </a:rPr>
              <a:t>Lección</a:t>
            </a:r>
            <a:r>
              <a:rPr lang="en-US" sz="4800" b="1" i="0" u="none" strike="noStrike" cap="none" dirty="0">
                <a:solidFill>
                  <a:srgbClr val="008000"/>
                </a:solidFill>
                <a:latin typeface="Overlock"/>
                <a:ea typeface="Overlock"/>
                <a:cs typeface="Overlock"/>
                <a:sym typeface="Overlock"/>
              </a:rPr>
              <a:t> </a:t>
            </a:r>
            <a:r>
              <a:rPr lang="en-US" sz="4800" b="1" dirty="0">
                <a:solidFill>
                  <a:srgbClr val="008000"/>
                </a:solidFill>
                <a:latin typeface="Overlock"/>
                <a:ea typeface="Overlock"/>
                <a:cs typeface="Overlock"/>
                <a:sym typeface="Overlock"/>
              </a:rPr>
              <a:t>1: Elías y la </a:t>
            </a:r>
            <a:r>
              <a:rPr lang="en-US" sz="4800" b="1" dirty="0" err="1">
                <a:solidFill>
                  <a:srgbClr val="008000"/>
                </a:solidFill>
                <a:latin typeface="Overlock"/>
                <a:ea typeface="Overlock"/>
                <a:cs typeface="Overlock"/>
                <a:sym typeface="Overlock"/>
              </a:rPr>
              <a:t>Viuda</a:t>
            </a:r>
            <a:r>
              <a:rPr lang="en-US" sz="4800" b="1" dirty="0">
                <a:solidFill>
                  <a:srgbClr val="008000"/>
                </a:solidFill>
                <a:latin typeface="Overlock"/>
                <a:ea typeface="Overlock"/>
                <a:cs typeface="Overlock"/>
                <a:sym typeface="Overlock"/>
              </a:rPr>
              <a:t>  de Sarepta</a:t>
            </a:r>
            <a:endParaRPr sz="4800" b="1" dirty="0"/>
          </a:p>
          <a:p>
            <a:pPr marL="0" marR="0" lvl="0" indent="0" algn="ctr" rtl="0">
              <a:spcBef>
                <a:spcPts val="0"/>
              </a:spcBef>
              <a:spcAft>
                <a:spcPts val="0"/>
              </a:spcAft>
              <a:buNone/>
            </a:pPr>
            <a:r>
              <a:rPr lang="en-US" sz="4800" b="1" dirty="0">
                <a:solidFill>
                  <a:srgbClr val="008000"/>
                </a:solidFill>
                <a:latin typeface="Overlock"/>
                <a:ea typeface="Overlock"/>
                <a:cs typeface="Overlock"/>
                <a:sym typeface="Overlock"/>
              </a:rPr>
              <a:t>1 Reyes 17</a:t>
            </a:r>
            <a:endParaRPr sz="4800" b="1" i="0" u="none" strike="noStrike" cap="none"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5700" b="0" i="0" u="none" strike="noStrike" cap="none" dirty="0">
                <a:solidFill>
                  <a:srgbClr val="008000"/>
                </a:solidFill>
                <a:latin typeface="Overlock"/>
                <a:ea typeface="Overlock"/>
                <a:cs typeface="Overlock"/>
                <a:sym typeface="Overlock"/>
              </a:rPr>
              <a:t> </a:t>
            </a:r>
            <a:endParaRPr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577788" y="2958351"/>
            <a:ext cx="8606118"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pic>
        <p:nvPicPr>
          <p:cNvPr id="225" name="Google Shape;225;p20" descr="A person sitting at a table&#10;&#10;Description automatically generated"/>
          <p:cNvPicPr preferRelativeResize="0"/>
          <p:nvPr/>
        </p:nvPicPr>
        <p:blipFill rotWithShape="1">
          <a:blip r:embed="rId3">
            <a:alphaModFix/>
          </a:blip>
          <a:srcRect t="59" b="14390"/>
          <a:stretch/>
        </p:blipFill>
        <p:spPr>
          <a:xfrm>
            <a:off x="20" y="10"/>
            <a:ext cx="12191980" cy="6857990"/>
          </a:xfrm>
          <a:prstGeom prst="rect">
            <a:avLst/>
          </a:prstGeom>
          <a:noFill/>
          <a:ln>
            <a:noFill/>
          </a:ln>
        </p:spPr>
      </p:pic>
      <p:sp>
        <p:nvSpPr>
          <p:cNvPr id="226" name="Google Shape;226;p20"/>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20"/>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3600"/>
              <a:buFont typeface="Overlock"/>
              <a:buNone/>
            </a:pPr>
            <a:r>
              <a:rPr lang="en-US" sz="4400" dirty="0">
                <a:solidFill>
                  <a:srgbClr val="008000"/>
                </a:solidFill>
                <a:latin typeface="Overlock"/>
                <a:ea typeface="Overlock"/>
                <a:cs typeface="Overlock"/>
                <a:sym typeface="Overlock"/>
              </a:rPr>
              <a:t>CONSOLIDAR – 1 Reyes 17</a:t>
            </a:r>
            <a:endParaRPr sz="4400" dirty="0"/>
          </a:p>
        </p:txBody>
      </p:sp>
      <p:cxnSp>
        <p:nvCxnSpPr>
          <p:cNvPr id="228" name="Google Shape;228;p20"/>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29" name="Google Shape;229;p20"/>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17</a:t>
            </a:r>
            <a:endParaRPr sz="4400" dirty="0"/>
          </a:p>
        </p:txBody>
      </p:sp>
      <p:sp>
        <p:nvSpPr>
          <p:cNvPr id="236" name="Google Shape;236;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punto principal de la </a:t>
            </a:r>
            <a:r>
              <a:rPr lang="en-US" sz="4000" dirty="0" err="1">
                <a:solidFill>
                  <a:srgbClr val="613318"/>
                </a:solidFill>
              </a:rPr>
              <a:t>historia</a:t>
            </a:r>
            <a:r>
              <a:rPr lang="en-US" sz="4000" dirty="0">
                <a:solidFill>
                  <a:srgbClr val="613318"/>
                </a:solidFill>
              </a:rPr>
              <a:t>?</a:t>
            </a:r>
            <a:endParaRPr sz="4000" dirty="0"/>
          </a:p>
        </p:txBody>
      </p:sp>
      <p:sp>
        <p:nvSpPr>
          <p:cNvPr id="3" name="TextBox 2">
            <a:extLst>
              <a:ext uri="{FF2B5EF4-FFF2-40B4-BE49-F238E27FC236}">
                <a16:creationId xmlns:a16="http://schemas.microsoft.com/office/drawing/2014/main" id="{C6A1E496-FB70-7A24-7E28-FC518F4B9D2F}"/>
              </a:ext>
            </a:extLst>
          </p:cNvPr>
          <p:cNvSpPr txBox="1"/>
          <p:nvPr/>
        </p:nvSpPr>
        <p:spPr>
          <a:xfrm>
            <a:off x="838200" y="3167390"/>
            <a:ext cx="10873154" cy="1938992"/>
          </a:xfrm>
          <a:prstGeom prst="rect">
            <a:avLst/>
          </a:prstGeom>
          <a:noFill/>
        </p:spPr>
        <p:txBody>
          <a:bodyPr wrap="square">
            <a:spAutoFit/>
          </a:bodyPr>
          <a:lstStyle/>
          <a:p>
            <a:pPr marR="0" lvl="0">
              <a:spcBef>
                <a:spcPts val="0"/>
              </a:spcBef>
              <a:spcAft>
                <a:spcPts val="0"/>
              </a:spcAft>
            </a:pPr>
            <a:r>
              <a:rPr lang="es-ES" sz="4000" b="1" dirty="0">
                <a:solidFill>
                  <a:srgbClr val="000000"/>
                </a:solidFill>
                <a:effectLst/>
                <a:latin typeface="Calibri" panose="020F0502020204030204" pitchFamily="34" charset="0"/>
                <a:ea typeface="Times New Roman" panose="02020603050405020304" pitchFamily="18" charset="0"/>
              </a:rPr>
              <a:t>Mientras Dios reprendía al reino del norte de Israel por su idolatría, él protegía y bendecía el testimonio de su profeta fiel Elías. </a:t>
            </a:r>
            <a:endParaRPr lang="en-US" sz="40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17</a:t>
            </a:r>
            <a:endParaRPr sz="4400" dirty="0"/>
          </a:p>
        </p:txBody>
      </p:sp>
      <p:sp>
        <p:nvSpPr>
          <p:cNvPr id="243" name="Google Shape;243;p2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dirty="0" err="1">
                <a:solidFill>
                  <a:srgbClr val="613318"/>
                </a:solidFill>
              </a:rPr>
              <a:t>Qué</a:t>
            </a:r>
            <a:r>
              <a:rPr lang="en-US" sz="4000" dirty="0">
                <a:solidFill>
                  <a:srgbClr val="613318"/>
                </a:solidFill>
              </a:rPr>
              <a:t> </a:t>
            </a:r>
            <a:r>
              <a:rPr lang="en-US" sz="4000" u="sng" dirty="0" err="1">
                <a:solidFill>
                  <a:srgbClr val="613318"/>
                </a:solidFill>
              </a:rPr>
              <a:t>pecado</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y </a:t>
            </a:r>
            <a:r>
              <a:rPr lang="en-US" sz="4000" dirty="0" err="1">
                <a:solidFill>
                  <a:srgbClr val="613318"/>
                </a:solidFill>
              </a:rPr>
              <a:t>confieso</a:t>
            </a:r>
            <a:r>
              <a:rPr lang="en-US" sz="4000" dirty="0">
                <a:solidFill>
                  <a:srgbClr val="613318"/>
                </a:solidFill>
              </a:rPr>
              <a:t> </a:t>
            </a:r>
            <a:r>
              <a:rPr lang="en-US" sz="4000" dirty="0" err="1">
                <a:solidFill>
                  <a:srgbClr val="613318"/>
                </a:solidFill>
              </a:rPr>
              <a:t>en</a:t>
            </a:r>
            <a:r>
              <a:rPr lang="en-US" sz="4000" dirty="0">
                <a:solidFill>
                  <a:srgbClr val="613318"/>
                </a:solidFill>
              </a:rPr>
              <a:t> mi </a:t>
            </a:r>
            <a:r>
              <a:rPr lang="en-US" sz="4000" dirty="0" err="1">
                <a:solidFill>
                  <a:srgbClr val="613318"/>
                </a:solidFill>
              </a:rPr>
              <a:t>vida</a:t>
            </a:r>
            <a:r>
              <a:rPr lang="en-US" sz="4000" dirty="0">
                <a:solidFill>
                  <a:srgbClr val="613318"/>
                </a:solidFill>
              </a:rPr>
              <a:t>?</a:t>
            </a: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17</a:t>
            </a:r>
            <a:endParaRPr sz="4400" dirty="0"/>
          </a:p>
        </p:txBody>
      </p:sp>
      <p:sp>
        <p:nvSpPr>
          <p:cNvPr id="250" name="Google Shape;250;p23"/>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3. ¿</a:t>
            </a:r>
            <a:r>
              <a:rPr lang="en-US" sz="4000" dirty="0" err="1">
                <a:solidFill>
                  <a:srgbClr val="613318"/>
                </a:solidFill>
              </a:rPr>
              <a:t>En</a:t>
            </a:r>
            <a:r>
              <a:rPr lang="en-US" sz="4000" dirty="0">
                <a:solidFill>
                  <a:srgbClr val="613318"/>
                </a:solidFill>
              </a:rPr>
              <a:t> que versos y palabras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el</a:t>
            </a:r>
            <a:r>
              <a:rPr lang="en-US" sz="4000" dirty="0">
                <a:solidFill>
                  <a:srgbClr val="613318"/>
                </a:solidFill>
              </a:rPr>
              <a:t> amor de Dios para </a:t>
            </a:r>
            <a:r>
              <a:rPr lang="en-US" sz="4000" dirty="0" err="1">
                <a:solidFill>
                  <a:srgbClr val="613318"/>
                </a:solidFill>
              </a:rPr>
              <a:t>conmigo</a:t>
            </a:r>
            <a:r>
              <a:rPr lang="en-US" sz="4000" dirty="0">
                <a:solidFill>
                  <a:srgbClr val="613318"/>
                </a:solidFill>
              </a:rPr>
              <a:t>? </a:t>
            </a: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- 1 Reyes 17</a:t>
            </a:r>
            <a:endParaRPr sz="4400" dirty="0"/>
          </a:p>
        </p:txBody>
      </p:sp>
      <p:sp>
        <p:nvSpPr>
          <p:cNvPr id="257" name="Google Shape;257;p2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4. ¿</a:t>
            </a:r>
            <a:r>
              <a:rPr lang="en-US" sz="4000" dirty="0" err="1">
                <a:solidFill>
                  <a:srgbClr val="613318"/>
                </a:solidFill>
              </a:rPr>
              <a:t>Qué</a:t>
            </a:r>
            <a:r>
              <a:rPr lang="en-US" sz="4000" dirty="0">
                <a:solidFill>
                  <a:srgbClr val="613318"/>
                </a:solidFill>
              </a:rPr>
              <a:t> </a:t>
            </a:r>
            <a:r>
              <a:rPr lang="en-US" sz="4000" dirty="0" err="1">
                <a:solidFill>
                  <a:srgbClr val="613318"/>
                </a:solidFill>
              </a:rPr>
              <a:t>pediré</a:t>
            </a:r>
            <a:r>
              <a:rPr lang="en-US" sz="4000" dirty="0">
                <a:solidFill>
                  <a:srgbClr val="613318"/>
                </a:solidFill>
              </a:rPr>
              <a:t> que Dios </a:t>
            </a:r>
            <a:r>
              <a:rPr lang="en-US" sz="4000" dirty="0" err="1">
                <a:solidFill>
                  <a:srgbClr val="613318"/>
                </a:solidFill>
              </a:rPr>
              <a:t>obre</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mí</a:t>
            </a:r>
            <a:r>
              <a:rPr lang="en-US" sz="4000" dirty="0">
                <a:solidFill>
                  <a:srgbClr val="613318"/>
                </a:solidFill>
              </a:rPr>
              <a:t> para </a:t>
            </a:r>
            <a:r>
              <a:rPr lang="en-US" sz="4000" dirty="0" err="1">
                <a:solidFill>
                  <a:srgbClr val="613318"/>
                </a:solidFill>
              </a:rPr>
              <a:t>poner</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práctica</a:t>
            </a:r>
            <a:r>
              <a:rPr lang="en-US" sz="4000" dirty="0">
                <a:solidFill>
                  <a:srgbClr val="613318"/>
                </a:solidFill>
              </a:rPr>
              <a:t> </a:t>
            </a:r>
            <a:r>
              <a:rPr lang="en-US" sz="4000" dirty="0" err="1">
                <a:solidFill>
                  <a:srgbClr val="613318"/>
                </a:solidFill>
              </a:rPr>
              <a:t>esta</a:t>
            </a:r>
            <a:r>
              <a:rPr lang="en-US" sz="4000" dirty="0">
                <a:solidFill>
                  <a:srgbClr val="613318"/>
                </a:solidFill>
              </a:rPr>
              <a:t> palabra de Dios?</a:t>
            </a:r>
            <a:endParaRPr sz="40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21" name="Google Shape;321;p33"/>
          <p:cNvSpPr/>
          <p:nvPr/>
        </p:nvSpPr>
        <p:spPr>
          <a:xfrm>
            <a:off x="0" y="-1"/>
            <a:ext cx="4455672" cy="6858000"/>
          </a:xfrm>
          <a:custGeom>
            <a:avLst/>
            <a:gdLst/>
            <a:ahLst/>
            <a:cxnLst/>
            <a:rect l="l" t="t" r="r" b="b"/>
            <a:pathLst>
              <a:path w="4455672" h="6858000" extrusionOk="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2" name="Google Shape;322;p33"/>
          <p:cNvSpPr/>
          <p:nvPr/>
        </p:nvSpPr>
        <p:spPr>
          <a:xfrm>
            <a:off x="0" y="0"/>
            <a:ext cx="4446528" cy="6858000"/>
          </a:xfrm>
          <a:custGeom>
            <a:avLst/>
            <a:gdLst/>
            <a:ahLst/>
            <a:cxnLst/>
            <a:rect l="l" t="t" r="r" b="b"/>
            <a:pathLst>
              <a:path w="4446528" h="6858000" extrusionOk="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3" name="Google Shape;323;p33"/>
          <p:cNvSpPr txBox="1">
            <a:spLocks noGrp="1"/>
          </p:cNvSpPr>
          <p:nvPr>
            <p:ph type="title"/>
          </p:nvPr>
        </p:nvSpPr>
        <p:spPr>
          <a:xfrm>
            <a:off x="504192" y="2762282"/>
            <a:ext cx="3942336" cy="12390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8000"/>
              </a:buClr>
              <a:buSzPts val="6600"/>
              <a:buFont typeface="Overlock"/>
              <a:buNone/>
            </a:pPr>
            <a:r>
              <a:rPr lang="en-US" sz="4400" b="1" dirty="0">
                <a:solidFill>
                  <a:srgbClr val="613318"/>
                </a:solidFill>
              </a:rPr>
              <a:t> ¿</a:t>
            </a:r>
            <a:r>
              <a:rPr lang="en-US" sz="4400" b="1" dirty="0" err="1">
                <a:solidFill>
                  <a:srgbClr val="613318"/>
                </a:solidFill>
              </a:rPr>
              <a:t>Preguntas</a:t>
            </a:r>
            <a:r>
              <a:rPr lang="en-US" sz="4400" b="1" dirty="0">
                <a:solidFill>
                  <a:srgbClr val="613318"/>
                </a:solidFill>
              </a:rPr>
              <a:t>? </a:t>
            </a:r>
            <a:br>
              <a:rPr lang="en-US" sz="4400" b="1" dirty="0">
                <a:solidFill>
                  <a:srgbClr val="613318"/>
                </a:solidFill>
              </a:rPr>
            </a:br>
            <a:r>
              <a:rPr lang="en-US" sz="4400" b="1" dirty="0">
                <a:solidFill>
                  <a:srgbClr val="613318"/>
                </a:solidFill>
              </a:rPr>
              <a:t>¿</a:t>
            </a:r>
            <a:r>
              <a:rPr lang="en-US" sz="4400" b="1" dirty="0" err="1">
                <a:solidFill>
                  <a:srgbClr val="613318"/>
                </a:solidFill>
              </a:rPr>
              <a:t>Comentarios</a:t>
            </a:r>
            <a:r>
              <a:rPr lang="en-US" sz="4400" b="1" dirty="0">
                <a:solidFill>
                  <a:srgbClr val="613318"/>
                </a:solidFill>
              </a:rPr>
              <a:t>? </a:t>
            </a:r>
            <a:endParaRPr sz="4400" b="1" dirty="0">
              <a:solidFill>
                <a:srgbClr val="008000"/>
              </a:solidFill>
              <a:latin typeface="Overlock"/>
              <a:ea typeface="Overlock"/>
              <a:cs typeface="Overlock"/>
              <a:sym typeface="Overlock"/>
            </a:endParaRPr>
          </a:p>
        </p:txBody>
      </p:sp>
      <p:sp>
        <p:nvSpPr>
          <p:cNvPr id="324" name="Google Shape;324;p33"/>
          <p:cNvSpPr/>
          <p:nvPr/>
        </p:nvSpPr>
        <p:spPr>
          <a:xfrm>
            <a:off x="0" y="1420961"/>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33"/>
          <p:cNvSpPr/>
          <p:nvPr/>
        </p:nvSpPr>
        <p:spPr>
          <a:xfrm>
            <a:off x="414181" y="2443480"/>
            <a:ext cx="33832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6" name="Picture 5" descr="A bird on a wire&#10;&#10;Description automatically generated">
            <a:extLst>
              <a:ext uri="{FF2B5EF4-FFF2-40B4-BE49-F238E27FC236}">
                <a16:creationId xmlns:a16="http://schemas.microsoft.com/office/drawing/2014/main" id="{143FEAEC-9B17-566A-13C6-FC4CF76D050D}"/>
              </a:ext>
            </a:extLst>
          </p:cNvPr>
          <p:cNvPicPr>
            <a:picLocks noChangeAspect="1"/>
          </p:cNvPicPr>
          <p:nvPr/>
        </p:nvPicPr>
        <p:blipFill>
          <a:blip r:embed="rId3"/>
          <a:stretch>
            <a:fillRect/>
          </a:stretch>
        </p:blipFill>
        <p:spPr>
          <a:xfrm>
            <a:off x="4869853" y="14192"/>
            <a:ext cx="6858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0" name="Google Shape;320;p33" descr="A picture containing indoor, table, sitting, desk&#10;&#10;Description automatically generated"/>
          <p:cNvPicPr preferRelativeResize="0"/>
          <p:nvPr/>
        </p:nvPicPr>
        <p:blipFill rotWithShape="1">
          <a:blip r:embed="rId3">
            <a:alphaModFix/>
          </a:blip>
          <a:srcRect l="9833" r="3089" b="-2"/>
          <a:stretch/>
        </p:blipFill>
        <p:spPr>
          <a:xfrm>
            <a:off x="3245637" y="-1"/>
            <a:ext cx="8946363" cy="6858000"/>
          </a:xfrm>
          <a:custGeom>
            <a:avLst/>
            <a:gdLst/>
            <a:ahLst/>
            <a:cxnLst/>
            <a:rect l="l" t="t" r="r" b="b"/>
            <a:pathLst>
              <a:path w="8946363" h="6858000" extrusionOk="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ln>
            <a:noFill/>
          </a:ln>
        </p:spPr>
      </p:pic>
      <p:sp>
        <p:nvSpPr>
          <p:cNvPr id="321" name="Google Shape;321;p33"/>
          <p:cNvSpPr/>
          <p:nvPr/>
        </p:nvSpPr>
        <p:spPr>
          <a:xfrm>
            <a:off x="0" y="-1"/>
            <a:ext cx="4455672" cy="6858000"/>
          </a:xfrm>
          <a:custGeom>
            <a:avLst/>
            <a:gdLst/>
            <a:ahLst/>
            <a:cxnLst/>
            <a:rect l="l" t="t" r="r" b="b"/>
            <a:pathLst>
              <a:path w="4455672" h="6858000" extrusionOk="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2" name="Google Shape;322;p33"/>
          <p:cNvSpPr/>
          <p:nvPr/>
        </p:nvSpPr>
        <p:spPr>
          <a:xfrm>
            <a:off x="0" y="0"/>
            <a:ext cx="4446528" cy="6858000"/>
          </a:xfrm>
          <a:custGeom>
            <a:avLst/>
            <a:gdLst/>
            <a:ahLst/>
            <a:cxnLst/>
            <a:rect l="l" t="t" r="r" b="b"/>
            <a:pathLst>
              <a:path w="4446528" h="6858000" extrusionOk="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3" name="Google Shape;323;p33"/>
          <p:cNvSpPr txBox="1">
            <a:spLocks noGrp="1"/>
          </p:cNvSpPr>
          <p:nvPr>
            <p:ph type="title"/>
          </p:nvPr>
        </p:nvSpPr>
        <p:spPr>
          <a:xfrm>
            <a:off x="371094" y="1161288"/>
            <a:ext cx="3438144" cy="12390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600"/>
              <a:buFont typeface="Overlock"/>
              <a:buNone/>
            </a:pPr>
            <a:r>
              <a:rPr lang="en-US" sz="4400" dirty="0">
                <a:solidFill>
                  <a:srgbClr val="008000"/>
                </a:solidFill>
                <a:latin typeface="Overlock"/>
                <a:ea typeface="Overlock"/>
                <a:cs typeface="Overlock"/>
                <a:sym typeface="Overlock"/>
              </a:rPr>
              <a:t>La </a:t>
            </a:r>
            <a:r>
              <a:rPr lang="en-US" sz="4400" dirty="0" err="1">
                <a:solidFill>
                  <a:srgbClr val="008000"/>
                </a:solidFill>
                <a:latin typeface="Overlock"/>
                <a:ea typeface="Overlock"/>
                <a:cs typeface="Overlock"/>
                <a:sym typeface="Overlock"/>
              </a:rPr>
              <a:t>Tarea</a:t>
            </a:r>
            <a:endParaRPr sz="4400" dirty="0">
              <a:solidFill>
                <a:srgbClr val="008000"/>
              </a:solidFill>
              <a:latin typeface="Overlock"/>
              <a:ea typeface="Overlock"/>
              <a:cs typeface="Overlock"/>
              <a:sym typeface="Overlock"/>
            </a:endParaRPr>
          </a:p>
        </p:txBody>
      </p:sp>
      <p:sp>
        <p:nvSpPr>
          <p:cNvPr id="324" name="Google Shape;324;p33"/>
          <p:cNvSpPr/>
          <p:nvPr/>
        </p:nvSpPr>
        <p:spPr>
          <a:xfrm>
            <a:off x="0" y="1420961"/>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33"/>
          <p:cNvSpPr/>
          <p:nvPr/>
        </p:nvSpPr>
        <p:spPr>
          <a:xfrm>
            <a:off x="414181" y="2443480"/>
            <a:ext cx="33832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6" name="Google Shape;326;p33"/>
          <p:cNvSpPr txBox="1">
            <a:spLocks noGrp="1"/>
          </p:cNvSpPr>
          <p:nvPr>
            <p:ph type="body" idx="2"/>
          </p:nvPr>
        </p:nvSpPr>
        <p:spPr>
          <a:xfrm>
            <a:off x="371094" y="2718054"/>
            <a:ext cx="3438906" cy="320725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rgbClr val="613318"/>
              </a:buClr>
              <a:buSzPts val="4000"/>
              <a:buChar char="•"/>
            </a:pPr>
            <a:r>
              <a:rPr lang="en-US" sz="4000" dirty="0">
                <a:solidFill>
                  <a:srgbClr val="613318"/>
                </a:solidFill>
              </a:rPr>
              <a:t>Ver </a:t>
            </a:r>
            <a:r>
              <a:rPr lang="en-US" sz="4000" dirty="0" err="1">
                <a:solidFill>
                  <a:srgbClr val="613318"/>
                </a:solidFill>
              </a:rPr>
              <a:t>el</a:t>
            </a:r>
            <a:r>
              <a:rPr lang="en-US" sz="4000" dirty="0">
                <a:solidFill>
                  <a:srgbClr val="613318"/>
                </a:solidFill>
              </a:rPr>
              <a:t> video 2</a:t>
            </a:r>
            <a:endParaRPr sz="4000" dirty="0"/>
          </a:p>
          <a:p>
            <a:pPr marL="228600" lvl="0" indent="-254000" algn="l" rtl="0">
              <a:lnSpc>
                <a:spcPct val="90000"/>
              </a:lnSpc>
              <a:spcBef>
                <a:spcPts val="1000"/>
              </a:spcBef>
              <a:spcAft>
                <a:spcPts val="0"/>
              </a:spcAft>
              <a:buClr>
                <a:srgbClr val="613318"/>
              </a:buClr>
              <a:buSzPts val="4000"/>
              <a:buChar char="•"/>
            </a:pPr>
            <a:r>
              <a:rPr lang="en-US" sz="4000" dirty="0">
                <a:solidFill>
                  <a:srgbClr val="613318"/>
                </a:solidFill>
              </a:rPr>
              <a:t>Leer 1 Reyes 18:16-19:2</a:t>
            </a:r>
            <a:endParaRPr sz="4000" dirty="0"/>
          </a:p>
        </p:txBody>
      </p:sp>
    </p:spTree>
    <p:extLst>
      <p:ext uri="{BB962C8B-B14F-4D97-AF65-F5344CB8AC3E}">
        <p14:creationId xmlns:p14="http://schemas.microsoft.com/office/powerpoint/2010/main" val="44316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098" name="Picture 2" descr="Women Praying Together Images – Browse 27,299 Stock Photos, Vectors, and  Video | Adobe Stock">
            <a:extLst>
              <a:ext uri="{FF2B5EF4-FFF2-40B4-BE49-F238E27FC236}">
                <a16:creationId xmlns:a16="http://schemas.microsoft.com/office/drawing/2014/main" id="{9B8C0851-8843-8195-5F07-CFA25BE5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6" y="-170580"/>
            <a:ext cx="12502298" cy="8334865"/>
          </a:xfrm>
          <a:prstGeom prst="rect">
            <a:avLst/>
          </a:prstGeom>
          <a:noFill/>
          <a:extLst>
            <a:ext uri="{909E8E84-426E-40DD-AFC4-6F175D3DCCD1}">
              <a14:hiddenFill xmlns:a14="http://schemas.microsoft.com/office/drawing/2010/main">
                <a:solidFill>
                  <a:srgbClr val="FFFFFF"/>
                </a:solidFill>
              </a14:hiddenFill>
            </a:ext>
          </a:extLst>
        </p:spPr>
      </p:pic>
      <p:sp>
        <p:nvSpPr>
          <p:cNvPr id="271" name="Google Shape;271;p27"/>
          <p:cNvSpPr txBox="1">
            <a:spLocks noGrp="1"/>
          </p:cNvSpPr>
          <p:nvPr>
            <p:ph type="body" idx="1"/>
          </p:nvPr>
        </p:nvSpPr>
        <p:spPr>
          <a:xfrm>
            <a:off x="325582" y="660437"/>
            <a:ext cx="3797448" cy="85798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8000"/>
              <a:buNone/>
            </a:pPr>
            <a:r>
              <a:rPr lang="en-US" b="1" dirty="0">
                <a:solidFill>
                  <a:schemeClr val="tx1"/>
                </a:solidFill>
                <a:latin typeface="Overlock"/>
                <a:ea typeface="Overlock"/>
                <a:cs typeface="Overlock"/>
                <a:sym typeface="Overlock"/>
              </a:rPr>
              <a:t>La </a:t>
            </a:r>
            <a:r>
              <a:rPr lang="en-US" b="1" dirty="0" err="1">
                <a:solidFill>
                  <a:schemeClr val="tx1"/>
                </a:solidFill>
              </a:rPr>
              <a:t>Bendición</a:t>
            </a:r>
            <a:r>
              <a:rPr lang="en-US" b="1" dirty="0">
                <a:solidFill>
                  <a:schemeClr val="tx1"/>
                </a:solidFill>
              </a:rPr>
              <a:t> </a:t>
            </a:r>
            <a:endParaRPr b="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3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9" name="Google Shape;339;p35" descr="Interfaz de usuario gráfica, Aplicación&#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46" name="Google Shape;346;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47" name="Google Shape;347;p36"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sz="4400" dirty="0" err="1">
                <a:solidFill>
                  <a:srgbClr val="613318"/>
                </a:solidFill>
              </a:rPr>
              <a:t>Oremos</a:t>
            </a:r>
            <a:endParaRPr sz="4400" dirty="0">
              <a:solidFill>
                <a:srgbClr val="61331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a:t>
            </a:r>
            <a:r>
              <a:rPr lang="en-US" sz="4000" b="1" dirty="0">
                <a:solidFill>
                  <a:srgbClr val="008000"/>
                </a:solidFill>
                <a:latin typeface="Overlock"/>
                <a:ea typeface="Overlock"/>
                <a:cs typeface="Overlock"/>
                <a:sym typeface="Overlock"/>
              </a:rPr>
              <a:t>1: Elías y la </a:t>
            </a:r>
            <a:r>
              <a:rPr lang="en-US" sz="4000" b="1" dirty="0" err="1">
                <a:solidFill>
                  <a:srgbClr val="008000"/>
                </a:solidFill>
                <a:latin typeface="Overlock"/>
                <a:ea typeface="Overlock"/>
                <a:cs typeface="Overlock"/>
                <a:sym typeface="Overlock"/>
              </a:rPr>
              <a:t>Viuda</a:t>
            </a:r>
            <a:r>
              <a:rPr lang="en-US" sz="4000" b="1" dirty="0">
                <a:solidFill>
                  <a:srgbClr val="008000"/>
                </a:solidFill>
                <a:latin typeface="Overlock"/>
                <a:ea typeface="Overlock"/>
                <a:cs typeface="Overlock"/>
                <a:sym typeface="Overlock"/>
              </a:rPr>
              <a:t> </a:t>
            </a:r>
            <a:r>
              <a:rPr lang="en-US" sz="4000" b="1" i="0" u="none" strike="noStrike" cap="none" dirty="0">
                <a:solidFill>
                  <a:srgbClr val="008000"/>
                </a:solidFill>
                <a:latin typeface="Overlock"/>
                <a:ea typeface="Overlock"/>
                <a:cs typeface="Overlock"/>
                <a:sym typeface="Overlock"/>
              </a:rPr>
              <a:t>(1 Reyes 17)</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253114839"/>
              </p:ext>
            </p:extLst>
          </p:nvPr>
        </p:nvGraphicFramePr>
        <p:xfrm>
          <a:off x="811617" y="1759038"/>
          <a:ext cx="10568763" cy="3339924"/>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757708">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r>
                        <a:rPr lang="en-US" sz="3200" dirty="0" err="1"/>
                        <a:t>Presentarnos</a:t>
                      </a:r>
                      <a:r>
                        <a:rPr lang="en-US" sz="3200" dirty="0"/>
                        <a:t>.</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1" dirty="0" err="1"/>
                        <a:t>Identificar</a:t>
                      </a:r>
                      <a:r>
                        <a:rPr lang="en-US" sz="3200" b="1" dirty="0"/>
                        <a:t> </a:t>
                      </a:r>
                      <a:r>
                        <a:rPr lang="en-US" sz="3200" b="1" dirty="0" err="1"/>
                        <a:t>el</a:t>
                      </a:r>
                      <a:r>
                        <a:rPr lang="en-US" sz="3200" b="1" dirty="0"/>
                        <a:t> </a:t>
                      </a:r>
                      <a:r>
                        <a:rPr lang="en-US" sz="3200" b="1" dirty="0" err="1"/>
                        <a:t>propósito</a:t>
                      </a:r>
                      <a:r>
                        <a:rPr lang="en-US" sz="3200" b="1" dirty="0"/>
                        <a:t> y </a:t>
                      </a:r>
                      <a:r>
                        <a:rPr lang="en-US" sz="3200" b="1" dirty="0" err="1"/>
                        <a:t>los</a:t>
                      </a:r>
                      <a:r>
                        <a:rPr lang="en-US" sz="3200" b="1" dirty="0"/>
                        <a:t> </a:t>
                      </a:r>
                      <a:r>
                        <a:rPr lang="en-US" sz="3200" b="1" dirty="0" err="1"/>
                        <a:t>objetivos</a:t>
                      </a:r>
                      <a:r>
                        <a:rPr lang="en-US" sz="3200" b="1" dirty="0"/>
                        <a:t> del </a:t>
                      </a:r>
                      <a:r>
                        <a:rPr lang="en-US" sz="3200" b="1" dirty="0" err="1"/>
                        <a:t>curso</a:t>
                      </a:r>
                      <a:r>
                        <a:rPr lang="en-US" sz="3200" b="1" dirty="0"/>
                        <a:t>. </a:t>
                      </a:r>
                    </a:p>
                  </a:txBody>
                  <a:tcPr/>
                </a:tc>
                <a:extLst>
                  <a:ext uri="{0D108BD9-81ED-4DB2-BD59-A6C34878D82A}">
                    <a16:rowId xmlns:a16="http://schemas.microsoft.com/office/drawing/2014/main" val="898567834"/>
                  </a:ext>
                </a:extLst>
              </a:tr>
              <a:tr h="757708">
                <a:tc>
                  <a:txBody>
                    <a:bodyPr/>
                    <a:lstStyle/>
                    <a:p>
                      <a:pPr algn="ctr"/>
                      <a:r>
                        <a:rPr lang="en-US" sz="3600" dirty="0"/>
                        <a:t>3</a:t>
                      </a:r>
                    </a:p>
                  </a:txBody>
                  <a:tcPr/>
                </a:tc>
                <a:tc>
                  <a:txBody>
                    <a:bodyPr/>
                    <a:lstStyle/>
                    <a:p>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1 Reyes 17</a:t>
                      </a:r>
                    </a:p>
                  </a:txBody>
                  <a:tcPr/>
                </a:tc>
                <a:extLst>
                  <a:ext uri="{0D108BD9-81ED-4DB2-BD59-A6C34878D82A}">
                    <a16:rowId xmlns:a16="http://schemas.microsoft.com/office/drawing/2014/main" val="2023118206"/>
                  </a:ext>
                </a:extLst>
              </a:tr>
            </a:tbl>
          </a:graphicData>
        </a:graphic>
      </p:graphicFrame>
    </p:spTree>
    <p:extLst>
      <p:ext uri="{BB962C8B-B14F-4D97-AF65-F5344CB8AC3E}">
        <p14:creationId xmlns:p14="http://schemas.microsoft.com/office/powerpoint/2010/main" val="195118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grpSp>
        <p:nvGrpSpPr>
          <p:cNvPr id="152" name="Google Shape;152;p11"/>
          <p:cNvGrpSpPr/>
          <p:nvPr/>
        </p:nvGrpSpPr>
        <p:grpSpPr>
          <a:xfrm>
            <a:off x="168443" y="180474"/>
            <a:ext cx="11598441" cy="5630778"/>
            <a:chOff x="0" y="0"/>
            <a:chExt cx="11598441" cy="5630778"/>
          </a:xfrm>
        </p:grpSpPr>
        <p:sp>
          <p:nvSpPr>
            <p:cNvPr id="153" name="Google Shape;153;p11"/>
            <p:cNvSpPr/>
            <p:nvPr/>
          </p:nvSpPr>
          <p:spPr>
            <a:xfrm rot="-5400000">
              <a:off x="1491915" y="-1491915"/>
              <a:ext cx="2815389" cy="5799220"/>
            </a:xfrm>
            <a:prstGeom prst="round1Rect">
              <a:avLst>
                <a:gd name="adj" fmla="val 16667"/>
              </a:avLst>
            </a:prstGeom>
            <a:solidFill>
              <a:srgbClr val="008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txBox="1"/>
            <p:nvPr/>
          </p:nvSpPr>
          <p:spPr>
            <a:xfrm>
              <a:off x="0" y="0"/>
              <a:ext cx="5799220" cy="2111542"/>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Clr>
                  <a:schemeClr val="lt1"/>
                </a:buClr>
                <a:buSzPts val="4200"/>
                <a:buFont typeface="Overlock"/>
                <a:buNone/>
              </a:pPr>
              <a:r>
                <a:rPr lang="en-US" sz="4000" b="0" i="0" u="none" strike="noStrike" cap="none" dirty="0">
                  <a:solidFill>
                    <a:schemeClr val="lt1"/>
                  </a:solidFill>
                  <a:latin typeface="Overlock"/>
                  <a:ea typeface="Overlock"/>
                  <a:cs typeface="Overlock"/>
                  <a:sym typeface="Overlock"/>
                </a:rPr>
                <a:t>La Biblia (6 </a:t>
              </a:r>
              <a:r>
                <a:rPr lang="en-US" sz="4000" b="0" i="0" u="none" strike="noStrike" cap="none" dirty="0" err="1">
                  <a:solidFill>
                    <a:schemeClr val="lt1"/>
                  </a:solidFill>
                  <a:latin typeface="Overlock"/>
                  <a:ea typeface="Overlock"/>
                  <a:cs typeface="Overlock"/>
                  <a:sym typeface="Overlock"/>
                </a:rPr>
                <a:t>cursos</a:t>
              </a:r>
              <a:r>
                <a:rPr lang="en-US" sz="4000" b="0" i="0" u="none" strike="noStrike" cap="none" dirty="0">
                  <a:solidFill>
                    <a:schemeClr val="lt1"/>
                  </a:solidFill>
                  <a:latin typeface="Overlock"/>
                  <a:ea typeface="Overlock"/>
                  <a:cs typeface="Overlock"/>
                  <a:sym typeface="Overlock"/>
                </a:rPr>
                <a:t>) </a:t>
              </a:r>
              <a:endParaRPr sz="4000" dirty="0"/>
            </a:p>
          </p:txBody>
        </p:sp>
        <p:sp>
          <p:nvSpPr>
            <p:cNvPr id="155" name="Google Shape;155;p11"/>
            <p:cNvSpPr/>
            <p:nvPr/>
          </p:nvSpPr>
          <p:spPr>
            <a:xfrm>
              <a:off x="5799220" y="0"/>
              <a:ext cx="5799220" cy="2815389"/>
            </a:xfrm>
            <a:prstGeom prst="round1Rect">
              <a:avLst>
                <a:gd name="adj" fmla="val 16667"/>
              </a:avLst>
            </a:prstGeom>
            <a:solidFill>
              <a:srgbClr val="61331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txBox="1"/>
            <p:nvPr/>
          </p:nvSpPr>
          <p:spPr>
            <a:xfrm>
              <a:off x="5799220" y="0"/>
              <a:ext cx="5799220" cy="2111542"/>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Clr>
                  <a:schemeClr val="lt1"/>
                </a:buClr>
                <a:buSzPts val="4200"/>
                <a:buFont typeface="Overlock"/>
                <a:buNone/>
              </a:pPr>
              <a:r>
                <a:rPr lang="en-US" sz="4000" b="0" i="0" u="none" strike="noStrike" cap="none" dirty="0">
                  <a:solidFill>
                    <a:schemeClr val="lt1"/>
                  </a:solidFill>
                  <a:latin typeface="Overlock"/>
                  <a:ea typeface="Overlock"/>
                  <a:cs typeface="Overlock"/>
                  <a:sym typeface="Overlock"/>
                </a:rPr>
                <a:t>Las </a:t>
              </a:r>
              <a:r>
                <a:rPr lang="en-US" sz="4000" b="0" i="0" u="none" strike="noStrike" cap="none" dirty="0" err="1">
                  <a:solidFill>
                    <a:schemeClr val="lt1"/>
                  </a:solidFill>
                  <a:latin typeface="Overlock"/>
                  <a:ea typeface="Overlock"/>
                  <a:cs typeface="Overlock"/>
                  <a:sym typeface="Overlock"/>
                </a:rPr>
                <a:t>Enseñanzas</a:t>
              </a:r>
              <a:r>
                <a:rPr lang="en-US" sz="4000" b="0" i="0" u="none" strike="noStrike" cap="none" dirty="0">
                  <a:solidFill>
                    <a:schemeClr val="lt1"/>
                  </a:solidFill>
                  <a:latin typeface="Overlock"/>
                  <a:ea typeface="Overlock"/>
                  <a:cs typeface="Overlock"/>
                  <a:sym typeface="Overlock"/>
                </a:rPr>
                <a:t> de Jesús (3 </a:t>
              </a:r>
              <a:r>
                <a:rPr lang="en-US" sz="4000" b="0" i="0" u="none" strike="noStrike" cap="none" dirty="0" err="1">
                  <a:solidFill>
                    <a:schemeClr val="lt1"/>
                  </a:solidFill>
                  <a:latin typeface="Overlock"/>
                  <a:ea typeface="Overlock"/>
                  <a:cs typeface="Overlock"/>
                  <a:sym typeface="Overlock"/>
                </a:rPr>
                <a:t>cursos</a:t>
              </a:r>
              <a:r>
                <a:rPr lang="en-US" sz="4000" b="0" i="0" u="none" strike="noStrike" cap="none" dirty="0">
                  <a:solidFill>
                    <a:schemeClr val="lt1"/>
                  </a:solidFill>
                  <a:latin typeface="Overlock"/>
                  <a:ea typeface="Overlock"/>
                  <a:cs typeface="Overlock"/>
                  <a:sym typeface="Overlock"/>
                </a:rPr>
                <a:t>)</a:t>
              </a:r>
              <a:endParaRPr sz="4000" dirty="0"/>
            </a:p>
          </p:txBody>
        </p:sp>
        <p:sp>
          <p:nvSpPr>
            <p:cNvPr id="157" name="Google Shape;157;p11"/>
            <p:cNvSpPr/>
            <p:nvPr/>
          </p:nvSpPr>
          <p:spPr>
            <a:xfrm rot="10800000">
              <a:off x="0" y="2815389"/>
              <a:ext cx="5799220" cy="2815389"/>
            </a:xfrm>
            <a:prstGeom prst="round1Rect">
              <a:avLst>
                <a:gd name="adj" fmla="val 16667"/>
              </a:avLst>
            </a:prstGeom>
            <a:solidFill>
              <a:srgbClr val="61331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txBox="1"/>
            <p:nvPr/>
          </p:nvSpPr>
          <p:spPr>
            <a:xfrm>
              <a:off x="0" y="3519236"/>
              <a:ext cx="5799220" cy="2111542"/>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Clr>
                  <a:schemeClr val="lt1"/>
                </a:buClr>
                <a:buSzPts val="4200"/>
                <a:buFont typeface="Overlock"/>
                <a:buNone/>
              </a:pPr>
              <a:r>
                <a:rPr lang="en-US" sz="4000" b="0" i="0" u="none" strike="noStrike" cap="none" dirty="0" err="1">
                  <a:solidFill>
                    <a:schemeClr val="lt1"/>
                  </a:solidFill>
                  <a:latin typeface="Overlock"/>
                  <a:ea typeface="Overlock"/>
                  <a:cs typeface="Overlock"/>
                  <a:sym typeface="Overlock"/>
                </a:rPr>
                <a:t>Identificación</a:t>
              </a:r>
              <a:r>
                <a:rPr lang="en-US" sz="4000" b="0" i="0" u="none" strike="noStrike" cap="none" dirty="0">
                  <a:solidFill>
                    <a:schemeClr val="lt1"/>
                  </a:solidFill>
                  <a:latin typeface="Overlock"/>
                  <a:ea typeface="Overlock"/>
                  <a:cs typeface="Overlock"/>
                  <a:sym typeface="Overlock"/>
                </a:rPr>
                <a:t> </a:t>
              </a:r>
              <a:r>
                <a:rPr lang="en-US" sz="4000" b="0" i="0" u="none" strike="noStrike" cap="none" dirty="0" err="1">
                  <a:solidFill>
                    <a:schemeClr val="lt1"/>
                  </a:solidFill>
                  <a:latin typeface="Overlock"/>
                  <a:ea typeface="Overlock"/>
                  <a:cs typeface="Overlock"/>
                  <a:sym typeface="Overlock"/>
                </a:rPr>
                <a:t>Espiritual</a:t>
              </a:r>
              <a:r>
                <a:rPr lang="en-US" sz="4000" b="0" i="0" u="none" strike="noStrike" cap="none" dirty="0">
                  <a:solidFill>
                    <a:schemeClr val="lt1"/>
                  </a:solidFill>
                  <a:latin typeface="Overlock"/>
                  <a:ea typeface="Overlock"/>
                  <a:cs typeface="Overlock"/>
                  <a:sym typeface="Overlock"/>
                </a:rPr>
                <a:t> y </a:t>
              </a:r>
              <a:r>
                <a:rPr lang="en-US" sz="4000" b="0" i="0" u="none" strike="noStrike" cap="none" dirty="0" err="1">
                  <a:solidFill>
                    <a:schemeClr val="lt1"/>
                  </a:solidFill>
                  <a:latin typeface="Overlock"/>
                  <a:ea typeface="Overlock"/>
                  <a:cs typeface="Overlock"/>
                  <a:sym typeface="Overlock"/>
                </a:rPr>
                <a:t>Legalismo</a:t>
              </a:r>
              <a:r>
                <a:rPr lang="en-US" sz="4000" b="0" i="0" u="none" strike="noStrike" cap="none" dirty="0">
                  <a:solidFill>
                    <a:schemeClr val="lt1"/>
                  </a:solidFill>
                  <a:latin typeface="Overlock"/>
                  <a:ea typeface="Overlock"/>
                  <a:cs typeface="Overlock"/>
                  <a:sym typeface="Overlock"/>
                </a:rPr>
                <a:t> (2 </a:t>
              </a:r>
              <a:r>
                <a:rPr lang="en-US" sz="4000" b="0" i="0" u="none" strike="noStrike" cap="none" dirty="0" err="1">
                  <a:solidFill>
                    <a:schemeClr val="lt1"/>
                  </a:solidFill>
                  <a:latin typeface="Overlock"/>
                  <a:ea typeface="Overlock"/>
                  <a:cs typeface="Overlock"/>
                  <a:sym typeface="Overlock"/>
                </a:rPr>
                <a:t>cursos</a:t>
              </a:r>
              <a:r>
                <a:rPr lang="en-US" sz="4000" b="0" i="0" u="none" strike="noStrike" cap="none" dirty="0">
                  <a:solidFill>
                    <a:schemeClr val="lt1"/>
                  </a:solidFill>
                  <a:latin typeface="Overlock"/>
                  <a:ea typeface="Overlock"/>
                  <a:cs typeface="Overlock"/>
                  <a:sym typeface="Overlock"/>
                </a:rPr>
                <a:t>)</a:t>
              </a:r>
              <a:endParaRPr sz="4000" dirty="0"/>
            </a:p>
          </p:txBody>
        </p:sp>
        <p:sp>
          <p:nvSpPr>
            <p:cNvPr id="159" name="Google Shape;159;p11"/>
            <p:cNvSpPr/>
            <p:nvPr/>
          </p:nvSpPr>
          <p:spPr>
            <a:xfrm rot="5400000">
              <a:off x="7291136" y="1323474"/>
              <a:ext cx="2815389" cy="5799220"/>
            </a:xfrm>
            <a:prstGeom prst="round1Rect">
              <a:avLst>
                <a:gd name="adj" fmla="val 16667"/>
              </a:avLst>
            </a:prstGeom>
            <a:solidFill>
              <a:srgbClr val="008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txBox="1"/>
            <p:nvPr/>
          </p:nvSpPr>
          <p:spPr>
            <a:xfrm>
              <a:off x="5799220" y="3519236"/>
              <a:ext cx="5799220" cy="2111542"/>
            </a:xfrm>
            <a:prstGeom prst="rect">
              <a:avLst/>
            </a:prstGeom>
            <a:noFill/>
            <a:ln>
              <a:noFill/>
            </a:ln>
          </p:spPr>
          <p:txBody>
            <a:bodyPr spcFirstLastPara="1" wrap="square" lIns="298700" tIns="298700" rIns="298700" bIns="298700" anchor="ctr" anchorCtr="0">
              <a:noAutofit/>
            </a:bodyPr>
            <a:lstStyle/>
            <a:p>
              <a:pPr marL="0" marR="0" lvl="0" indent="0" algn="ctr" rtl="0">
                <a:lnSpc>
                  <a:spcPct val="90000"/>
                </a:lnSpc>
                <a:spcBef>
                  <a:spcPts val="0"/>
                </a:spcBef>
                <a:spcAft>
                  <a:spcPts val="0"/>
                </a:spcAft>
                <a:buClr>
                  <a:schemeClr val="lt1"/>
                </a:buClr>
                <a:buSzPts val="4200"/>
                <a:buFont typeface="Overlock"/>
                <a:buNone/>
              </a:pPr>
              <a:r>
                <a:rPr lang="en-US" sz="4000" b="0" i="0" u="none" strike="noStrike" cap="none" dirty="0">
                  <a:solidFill>
                    <a:schemeClr val="lt1"/>
                  </a:solidFill>
                  <a:latin typeface="Overlock"/>
                  <a:ea typeface="Overlock"/>
                  <a:cs typeface="Overlock"/>
                  <a:sym typeface="Overlock"/>
                </a:rPr>
                <a:t>La Palabra </a:t>
              </a:r>
              <a:r>
                <a:rPr lang="en-US" sz="4000" b="0" i="0" u="none" strike="noStrike" cap="none" dirty="0" err="1">
                  <a:solidFill>
                    <a:schemeClr val="lt1"/>
                  </a:solidFill>
                  <a:latin typeface="Overlock"/>
                  <a:ea typeface="Overlock"/>
                  <a:cs typeface="Overlock"/>
                  <a:sym typeface="Overlock"/>
                </a:rPr>
                <a:t>Crece</a:t>
              </a:r>
              <a:r>
                <a:rPr lang="en-US" sz="4000" b="0" i="0" u="none" strike="noStrike" cap="none" dirty="0">
                  <a:solidFill>
                    <a:schemeClr val="lt1"/>
                  </a:solidFill>
                  <a:latin typeface="Overlock"/>
                  <a:ea typeface="Overlock"/>
                  <a:cs typeface="Overlock"/>
                  <a:sym typeface="Overlock"/>
                </a:rPr>
                <a:t>         </a:t>
              </a:r>
            </a:p>
            <a:p>
              <a:pPr marL="0" marR="0" lvl="0" indent="0" algn="ctr" rtl="0">
                <a:lnSpc>
                  <a:spcPct val="90000"/>
                </a:lnSpc>
                <a:spcBef>
                  <a:spcPts val="0"/>
                </a:spcBef>
                <a:spcAft>
                  <a:spcPts val="0"/>
                </a:spcAft>
                <a:buClr>
                  <a:schemeClr val="lt1"/>
                </a:buClr>
                <a:buSzPts val="4200"/>
                <a:buFont typeface="Overlock"/>
                <a:buNone/>
              </a:pPr>
              <a:r>
                <a:rPr lang="en-US" sz="4000" b="0" i="0" u="none" strike="noStrike" cap="none" dirty="0">
                  <a:solidFill>
                    <a:schemeClr val="lt1"/>
                  </a:solidFill>
                  <a:latin typeface="Overlock"/>
                  <a:ea typeface="Overlock"/>
                  <a:cs typeface="Overlock"/>
                  <a:sym typeface="Overlock"/>
                </a:rPr>
                <a:t>  (2 </a:t>
              </a:r>
              <a:r>
                <a:rPr lang="en-US" sz="4000" b="0" i="0" u="none" strike="noStrike" cap="none" dirty="0" err="1">
                  <a:solidFill>
                    <a:schemeClr val="lt1"/>
                  </a:solidFill>
                  <a:latin typeface="Overlock"/>
                  <a:ea typeface="Overlock"/>
                  <a:cs typeface="Overlock"/>
                  <a:sym typeface="Overlock"/>
                </a:rPr>
                <a:t>cursos</a:t>
              </a:r>
              <a:r>
                <a:rPr lang="en-US" sz="4000" b="0" i="0" u="none" strike="noStrike" cap="none" dirty="0">
                  <a:solidFill>
                    <a:schemeClr val="lt1"/>
                  </a:solidFill>
                  <a:latin typeface="Overlock"/>
                  <a:ea typeface="Overlock"/>
                  <a:cs typeface="Overlock"/>
                  <a:sym typeface="Overlock"/>
                </a:rPr>
                <a:t>)</a:t>
              </a:r>
              <a:endParaRPr sz="4000" dirty="0"/>
            </a:p>
          </p:txBody>
        </p:sp>
        <p:sp>
          <p:nvSpPr>
            <p:cNvPr id="161" name="Google Shape;161;p11"/>
            <p:cNvSpPr/>
            <p:nvPr/>
          </p:nvSpPr>
          <p:spPr>
            <a:xfrm>
              <a:off x="4059454" y="2111542"/>
              <a:ext cx="3479532" cy="1407694"/>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txBox="1"/>
            <p:nvPr/>
          </p:nvSpPr>
          <p:spPr>
            <a:xfrm>
              <a:off x="3990736" y="2180260"/>
              <a:ext cx="3479532" cy="1270258"/>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ts val="0"/>
                </a:spcBef>
                <a:spcAft>
                  <a:spcPts val="0"/>
                </a:spcAft>
                <a:buClr>
                  <a:schemeClr val="dk1"/>
                </a:buClr>
                <a:buSzPts val="4200"/>
                <a:buFont typeface="Overlock"/>
                <a:buNone/>
              </a:pPr>
              <a:r>
                <a:rPr lang="en-US" sz="4400" b="0" i="0" u="none" strike="noStrike" cap="none" dirty="0" err="1">
                  <a:solidFill>
                    <a:schemeClr val="dk1"/>
                  </a:solidFill>
                  <a:latin typeface="Overlock"/>
                  <a:ea typeface="Overlock"/>
                  <a:cs typeface="Overlock"/>
                  <a:sym typeface="Overlock"/>
                </a:rPr>
                <a:t>Discipulado</a:t>
              </a:r>
              <a:r>
                <a:rPr lang="en-US" sz="4400" b="0" i="0" u="none" strike="noStrike" cap="none" dirty="0">
                  <a:solidFill>
                    <a:schemeClr val="dk1"/>
                  </a:solidFill>
                  <a:latin typeface="Overlock"/>
                  <a:ea typeface="Overlock"/>
                  <a:cs typeface="Overlock"/>
                  <a:sym typeface="Overlock"/>
                </a:rPr>
                <a:t> 1</a:t>
              </a:r>
              <a:endParaRPr sz="4400" b="0" i="0" u="none" strike="noStrike" cap="none" dirty="0">
                <a:solidFill>
                  <a:schemeClr val="dk1"/>
                </a:solidFill>
                <a:latin typeface="Overlock"/>
                <a:ea typeface="Overlock"/>
                <a:cs typeface="Overlock"/>
                <a:sym typeface="Overlock"/>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544039" y="516534"/>
            <a:ext cx="9880100" cy="13233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dirty="0">
                <a:solidFill>
                  <a:srgbClr val="008000"/>
                </a:solidFill>
                <a:latin typeface="Overlock"/>
                <a:ea typeface="Overlock"/>
                <a:sym typeface="Overlock"/>
              </a:rPr>
              <a:t>Una </a:t>
            </a:r>
          </a:p>
          <a:p>
            <a:pPr marL="0" marR="0" lvl="0" indent="0" algn="r" rtl="0">
              <a:spcBef>
                <a:spcPts val="0"/>
              </a:spcBef>
              <a:spcAft>
                <a:spcPts val="0"/>
              </a:spcAft>
              <a:buNone/>
            </a:pPr>
            <a:r>
              <a:rPr lang="en-US" sz="4000" b="1" dirty="0" err="1">
                <a:solidFill>
                  <a:srgbClr val="008000"/>
                </a:solidFill>
                <a:latin typeface="Overlock"/>
                <a:ea typeface="Overlock"/>
                <a:sym typeface="Overlock"/>
              </a:rPr>
              <a:t>Nación</a:t>
            </a:r>
            <a:r>
              <a:rPr lang="en-US" sz="4000" b="1" dirty="0">
                <a:solidFill>
                  <a:srgbClr val="008000"/>
                </a:solidFill>
                <a:latin typeface="Overlock"/>
                <a:ea typeface="Overlock"/>
                <a:sym typeface="Overlock"/>
              </a:rPr>
              <a:t> </a:t>
            </a:r>
            <a:r>
              <a:rPr lang="en-US" sz="4000" b="1" dirty="0" err="1">
                <a:solidFill>
                  <a:srgbClr val="008000"/>
                </a:solidFill>
                <a:latin typeface="Overlock"/>
                <a:ea typeface="Overlock"/>
                <a:sym typeface="Overlock"/>
              </a:rPr>
              <a:t>Caída</a:t>
            </a:r>
            <a:r>
              <a:rPr lang="en-US" sz="4000" b="1" dirty="0">
                <a:ea typeface="Overlock"/>
              </a:rPr>
              <a:t> </a:t>
            </a:r>
            <a:endParaRPr dirty="0"/>
          </a:p>
        </p:txBody>
      </p:sp>
      <p:pic>
        <p:nvPicPr>
          <p:cNvPr id="1026" name="Picture 2" descr="Versículo Bíblico Diario NVI: 1 Pedro 2:9">
            <a:extLst>
              <a:ext uri="{FF2B5EF4-FFF2-40B4-BE49-F238E27FC236}">
                <a16:creationId xmlns:a16="http://schemas.microsoft.com/office/drawing/2014/main" id="{CD22C43D-31D0-A5F3-B427-D579F2FBE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61"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50" y="270350"/>
            <a:ext cx="98801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08000"/>
                </a:solidFill>
                <a:latin typeface="Overlock"/>
                <a:ea typeface="Overlock"/>
                <a:sym typeface="Overlock"/>
              </a:rPr>
              <a:t>Una </a:t>
            </a:r>
            <a:r>
              <a:rPr lang="en-US" sz="4000" b="1" dirty="0" err="1">
                <a:solidFill>
                  <a:srgbClr val="008000"/>
                </a:solidFill>
                <a:latin typeface="Overlock"/>
                <a:ea typeface="Overlock"/>
                <a:sym typeface="Overlock"/>
              </a:rPr>
              <a:t>Nación</a:t>
            </a:r>
            <a:r>
              <a:rPr lang="en-US" sz="4000" b="1" dirty="0">
                <a:solidFill>
                  <a:srgbClr val="008000"/>
                </a:solidFill>
                <a:latin typeface="Overlock"/>
                <a:ea typeface="Overlock"/>
                <a:sym typeface="Overlock"/>
              </a:rPr>
              <a:t> </a:t>
            </a:r>
            <a:r>
              <a:rPr lang="en-US" sz="4000" b="1" dirty="0" err="1">
                <a:solidFill>
                  <a:srgbClr val="008000"/>
                </a:solidFill>
                <a:latin typeface="Overlock"/>
                <a:ea typeface="Overlock"/>
                <a:sym typeface="Overlock"/>
              </a:rPr>
              <a:t>Caída</a:t>
            </a:r>
            <a:r>
              <a:rPr lang="en-US" sz="4000" b="1" dirty="0">
                <a:ea typeface="Overlock"/>
              </a:rPr>
              <a:t> </a:t>
            </a:r>
            <a:endParaRPr dirty="0"/>
          </a:p>
        </p:txBody>
      </p:sp>
      <p:pic>
        <p:nvPicPr>
          <p:cNvPr id="2050" name="Picture 2" descr="Jesus-Centered Bible - MyLifetree">
            <a:extLst>
              <a:ext uri="{FF2B5EF4-FFF2-40B4-BE49-F238E27FC236}">
                <a16:creationId xmlns:a16="http://schemas.microsoft.com/office/drawing/2014/main" id="{AE2B2753-853D-39FB-7DE3-9A409FA6E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1424354"/>
            <a:ext cx="89027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2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err="1">
                <a:solidFill>
                  <a:srgbClr val="613318"/>
                </a:solidFill>
                <a:latin typeface="Overlock"/>
                <a:ea typeface="Overlock"/>
                <a:cs typeface="Overlock"/>
                <a:sym typeface="Overlock"/>
              </a:rPr>
              <a:t>Objetivos</a:t>
            </a:r>
            <a:r>
              <a:rPr lang="en-US" sz="4400" b="0" i="0" u="none" strike="noStrike" cap="none" dirty="0">
                <a:solidFill>
                  <a:srgbClr val="613318"/>
                </a:solidFill>
                <a:latin typeface="Overlock"/>
                <a:ea typeface="Overlock"/>
                <a:cs typeface="Overlock"/>
                <a:sym typeface="Overlock"/>
              </a:rPr>
              <a:t>: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431259" y="1528488"/>
            <a:ext cx="11122181" cy="4524275"/>
          </a:xfrm>
          <a:prstGeom prst="rect">
            <a:avLst/>
          </a:prstGeom>
          <a:noFill/>
          <a:ln>
            <a:noFill/>
          </a:ln>
        </p:spPr>
        <p:txBody>
          <a:bodyPr spcFirstLastPara="1" wrap="square" lIns="91425" tIns="45700" rIns="91425" bIns="45700" anchor="t" anchorCtr="0">
            <a:spAutoFit/>
          </a:bodyPr>
          <a:lstStyle/>
          <a:p>
            <a:pPr marL="742950" marR="0" lvl="0" indent="-742950" rtl="0">
              <a:spcBef>
                <a:spcPts val="0"/>
              </a:spcBef>
              <a:spcAft>
                <a:spcPts val="0"/>
              </a:spcAft>
              <a:buAutoNum type="arabicPeriod"/>
            </a:pPr>
            <a:endParaRPr lang="en-US" sz="3200" b="1" dirty="0">
              <a:solidFill>
                <a:srgbClr val="008000"/>
              </a:solidFill>
              <a:latin typeface="Overlock"/>
              <a:sym typeface="Overlock"/>
            </a:endParaRPr>
          </a:p>
          <a:p>
            <a:pPr marL="742950" marR="0" lvl="0" indent="-742950" rtl="0">
              <a:spcBef>
                <a:spcPts val="0"/>
              </a:spcBef>
              <a:spcAft>
                <a:spcPts val="0"/>
              </a:spcAft>
              <a:buAutoNum type="arabicPeriod"/>
            </a:pPr>
            <a:r>
              <a:rPr lang="en-US" sz="3200" b="1" dirty="0" err="1">
                <a:solidFill>
                  <a:srgbClr val="008000"/>
                </a:solidFill>
                <a:latin typeface="Overlock"/>
                <a:sym typeface="Overlock"/>
              </a:rPr>
              <a:t>Desribir</a:t>
            </a:r>
            <a:r>
              <a:rPr lang="en-US" sz="3200" b="1" dirty="0">
                <a:solidFill>
                  <a:srgbClr val="008000"/>
                </a:solidFill>
                <a:latin typeface="Overlock"/>
                <a:sym typeface="Overlock"/>
              </a:rPr>
              <a:t> </a:t>
            </a:r>
            <a:r>
              <a:rPr lang="en-US" sz="3200" b="1" dirty="0" err="1">
                <a:solidFill>
                  <a:srgbClr val="008000"/>
                </a:solidFill>
                <a:latin typeface="Overlock"/>
                <a:sym typeface="Overlock"/>
              </a:rPr>
              <a:t>como</a:t>
            </a:r>
            <a:r>
              <a:rPr lang="en-US" sz="3200" b="1" dirty="0">
                <a:solidFill>
                  <a:srgbClr val="008000"/>
                </a:solidFill>
                <a:latin typeface="Overlock"/>
                <a:sym typeface="Overlock"/>
              </a:rPr>
              <a:t> </a:t>
            </a:r>
            <a:r>
              <a:rPr lang="en-US" sz="3200" b="1" dirty="0" err="1">
                <a:solidFill>
                  <a:srgbClr val="008000"/>
                </a:solidFill>
                <a:latin typeface="Overlock"/>
                <a:sym typeface="Overlock"/>
              </a:rPr>
              <a:t>pertenecemos</a:t>
            </a:r>
            <a:r>
              <a:rPr lang="en-US" sz="3200" b="1" dirty="0">
                <a:solidFill>
                  <a:srgbClr val="008000"/>
                </a:solidFill>
                <a:latin typeface="Overlock"/>
                <a:sym typeface="Overlock"/>
              </a:rPr>
              <a:t>  al Pueblo de Dios</a:t>
            </a:r>
          </a:p>
          <a:p>
            <a:pPr marL="742950" marR="0" lvl="0" indent="-742950" rtl="0">
              <a:spcBef>
                <a:spcPts val="0"/>
              </a:spcBef>
              <a:spcAft>
                <a:spcPts val="0"/>
              </a:spcAft>
              <a:buAutoNum type="arabicPeriod"/>
            </a:pPr>
            <a:endParaRPr lang="en-US" sz="3200" b="1" dirty="0">
              <a:solidFill>
                <a:srgbClr val="008000"/>
              </a:solidFill>
              <a:latin typeface="Overlock"/>
              <a:sym typeface="Overlock"/>
            </a:endParaRPr>
          </a:p>
          <a:p>
            <a:pPr marL="742950" marR="0" lvl="0" indent="-742950" rtl="0">
              <a:spcBef>
                <a:spcPts val="0"/>
              </a:spcBef>
              <a:spcAft>
                <a:spcPts val="0"/>
              </a:spcAft>
              <a:buAutoNum type="arabicPeriod"/>
            </a:pPr>
            <a:r>
              <a:rPr lang="en-US" sz="3200" b="1" dirty="0">
                <a:solidFill>
                  <a:srgbClr val="008000"/>
                </a:solidFill>
                <a:latin typeface="Overlock"/>
                <a:sym typeface="Overlock"/>
              </a:rPr>
              <a:t>Leer </a:t>
            </a:r>
            <a:r>
              <a:rPr lang="en-US" sz="3200" b="1" dirty="0" err="1">
                <a:solidFill>
                  <a:srgbClr val="008000"/>
                </a:solidFill>
                <a:latin typeface="Overlock"/>
                <a:sym typeface="Overlock"/>
              </a:rPr>
              <a:t>historias</a:t>
            </a:r>
            <a:r>
              <a:rPr lang="en-US" sz="3200" b="1" dirty="0">
                <a:solidFill>
                  <a:srgbClr val="008000"/>
                </a:solidFill>
                <a:latin typeface="Overlock"/>
                <a:sym typeface="Overlock"/>
              </a:rPr>
              <a:t> clave de la </a:t>
            </a:r>
            <a:r>
              <a:rPr lang="en-US" sz="3200" b="1" dirty="0" err="1">
                <a:solidFill>
                  <a:srgbClr val="008000"/>
                </a:solidFill>
                <a:latin typeface="Overlock"/>
                <a:sym typeface="Overlock"/>
              </a:rPr>
              <a:t>segunda</a:t>
            </a:r>
            <a:r>
              <a:rPr lang="en-US" sz="3200" b="1" dirty="0">
                <a:solidFill>
                  <a:srgbClr val="008000"/>
                </a:solidFill>
                <a:latin typeface="Overlock"/>
                <a:sym typeface="Overlock"/>
              </a:rPr>
              <a:t> </a:t>
            </a:r>
            <a:r>
              <a:rPr lang="en-US" sz="3200" b="1" dirty="0" err="1">
                <a:solidFill>
                  <a:srgbClr val="008000"/>
                </a:solidFill>
                <a:latin typeface="Overlock"/>
                <a:sym typeface="Overlock"/>
              </a:rPr>
              <a:t>mitad</a:t>
            </a:r>
            <a:r>
              <a:rPr lang="en-US" sz="3200" b="1" dirty="0">
                <a:solidFill>
                  <a:srgbClr val="008000"/>
                </a:solidFill>
                <a:latin typeface="Overlock"/>
                <a:sym typeface="Overlock"/>
              </a:rPr>
              <a:t> de la </a:t>
            </a:r>
            <a:r>
              <a:rPr lang="en-US" sz="3200" b="1" dirty="0" err="1">
                <a:solidFill>
                  <a:srgbClr val="008000"/>
                </a:solidFill>
                <a:latin typeface="Overlock"/>
                <a:sym typeface="Overlock"/>
              </a:rPr>
              <a:t>historia</a:t>
            </a:r>
            <a:r>
              <a:rPr lang="en-US" sz="3200" b="1" dirty="0">
                <a:solidFill>
                  <a:srgbClr val="008000"/>
                </a:solidFill>
                <a:latin typeface="Overlock"/>
                <a:sym typeface="Overlock"/>
              </a:rPr>
              <a:t> de Israel </a:t>
            </a:r>
            <a:r>
              <a:rPr lang="en-US" sz="3200" b="1" dirty="0" err="1">
                <a:solidFill>
                  <a:srgbClr val="008000"/>
                </a:solidFill>
                <a:latin typeface="Overlock"/>
                <a:sym typeface="Overlock"/>
              </a:rPr>
              <a:t>en</a:t>
            </a:r>
            <a:r>
              <a:rPr lang="en-US" sz="3200" b="1" dirty="0">
                <a:solidFill>
                  <a:srgbClr val="008000"/>
                </a:solidFill>
                <a:latin typeface="Overlock"/>
                <a:sym typeface="Overlock"/>
              </a:rPr>
              <a:t> </a:t>
            </a:r>
            <a:r>
              <a:rPr lang="en-US" sz="3200" b="1" dirty="0" err="1">
                <a:solidFill>
                  <a:srgbClr val="008000"/>
                </a:solidFill>
                <a:latin typeface="Overlock"/>
                <a:sym typeface="Overlock"/>
              </a:rPr>
              <a:t>el</a:t>
            </a:r>
            <a:r>
              <a:rPr lang="en-US" sz="3200" b="1" dirty="0">
                <a:solidFill>
                  <a:srgbClr val="008000"/>
                </a:solidFill>
                <a:latin typeface="Overlock"/>
                <a:sym typeface="Overlock"/>
              </a:rPr>
              <a:t> </a:t>
            </a:r>
            <a:r>
              <a:rPr lang="en-US" sz="3200" b="1" dirty="0" err="1">
                <a:solidFill>
                  <a:srgbClr val="008000"/>
                </a:solidFill>
                <a:latin typeface="Overlock"/>
                <a:sym typeface="Overlock"/>
              </a:rPr>
              <a:t>Antiguo</a:t>
            </a:r>
            <a:r>
              <a:rPr lang="en-US" sz="3200" b="1" dirty="0">
                <a:solidFill>
                  <a:srgbClr val="008000"/>
                </a:solidFill>
                <a:latin typeface="Overlock"/>
                <a:sym typeface="Overlock"/>
              </a:rPr>
              <a:t> </a:t>
            </a:r>
            <a:r>
              <a:rPr lang="en-US" sz="3200" b="1" dirty="0" err="1">
                <a:solidFill>
                  <a:srgbClr val="008000"/>
                </a:solidFill>
                <a:latin typeface="Overlock"/>
                <a:sym typeface="Overlock"/>
              </a:rPr>
              <a:t>Testamento</a:t>
            </a:r>
            <a:r>
              <a:rPr lang="en-US" sz="3200" b="1" dirty="0">
                <a:solidFill>
                  <a:srgbClr val="008000"/>
                </a:solidFill>
                <a:latin typeface="Overlock"/>
                <a:sym typeface="Overlock"/>
              </a:rPr>
              <a:t> </a:t>
            </a:r>
            <a:r>
              <a:rPr lang="en-US" sz="3200" b="1" dirty="0" err="1">
                <a:solidFill>
                  <a:srgbClr val="008000"/>
                </a:solidFill>
                <a:latin typeface="Overlock"/>
                <a:sym typeface="Overlock"/>
              </a:rPr>
              <a:t>utilizando</a:t>
            </a:r>
            <a:r>
              <a:rPr lang="en-US" sz="3200" b="1" dirty="0">
                <a:solidFill>
                  <a:srgbClr val="008000"/>
                </a:solidFill>
                <a:latin typeface="Overlock"/>
                <a:sym typeface="Overlock"/>
              </a:rPr>
              <a:t> </a:t>
            </a:r>
            <a:r>
              <a:rPr lang="en-US" sz="3200" b="1" dirty="0" err="1">
                <a:solidFill>
                  <a:srgbClr val="008000"/>
                </a:solidFill>
                <a:latin typeface="Overlock"/>
                <a:sym typeface="Overlock"/>
              </a:rPr>
              <a:t>el</a:t>
            </a:r>
            <a:r>
              <a:rPr lang="en-US" sz="3200" b="1" dirty="0">
                <a:solidFill>
                  <a:srgbClr val="008000"/>
                </a:solidFill>
                <a:latin typeface="Overlock"/>
                <a:sym typeface="Overlock"/>
              </a:rPr>
              <a:t> </a:t>
            </a:r>
            <a:r>
              <a:rPr lang="en-US" sz="3200" b="1" dirty="0" err="1">
                <a:solidFill>
                  <a:srgbClr val="008000"/>
                </a:solidFill>
                <a:latin typeface="Overlock"/>
                <a:sym typeface="Overlock"/>
              </a:rPr>
              <a:t>método</a:t>
            </a:r>
            <a:r>
              <a:rPr lang="en-US" sz="3200" b="1" dirty="0">
                <a:solidFill>
                  <a:srgbClr val="008000"/>
                </a:solidFill>
                <a:latin typeface="Overlock"/>
                <a:sym typeface="Overlock"/>
              </a:rPr>
              <a:t> de Las 4 “C”</a:t>
            </a:r>
          </a:p>
          <a:p>
            <a:pPr marL="742950" marR="0" lvl="0" indent="-742950" rtl="0">
              <a:spcBef>
                <a:spcPts val="0"/>
              </a:spcBef>
              <a:spcAft>
                <a:spcPts val="0"/>
              </a:spcAft>
              <a:buAutoNum type="arabicPeriod"/>
            </a:pPr>
            <a:endParaRPr lang="en-US" sz="3200" b="1" dirty="0">
              <a:solidFill>
                <a:srgbClr val="008000"/>
              </a:solidFill>
              <a:latin typeface="Overlock"/>
              <a:sym typeface="Overlock"/>
            </a:endParaRPr>
          </a:p>
          <a:p>
            <a:pPr marL="742950" marR="0" lvl="0" indent="-742950" rtl="0">
              <a:spcBef>
                <a:spcPts val="0"/>
              </a:spcBef>
              <a:spcAft>
                <a:spcPts val="0"/>
              </a:spcAft>
              <a:buAutoNum type="arabicPeriod"/>
            </a:pPr>
            <a:r>
              <a:rPr lang="en-US" sz="3200" b="1" dirty="0" err="1">
                <a:solidFill>
                  <a:srgbClr val="008000"/>
                </a:solidFill>
                <a:latin typeface="Overlock"/>
                <a:sym typeface="Overlock"/>
              </a:rPr>
              <a:t>Explicar</a:t>
            </a:r>
            <a:r>
              <a:rPr lang="en-US" sz="3200" b="1" dirty="0">
                <a:solidFill>
                  <a:srgbClr val="008000"/>
                </a:solidFill>
                <a:latin typeface="Overlock"/>
                <a:sym typeface="Overlock"/>
              </a:rPr>
              <a:t> la </a:t>
            </a:r>
            <a:r>
              <a:rPr lang="en-US" sz="3200" b="1" dirty="0" err="1">
                <a:solidFill>
                  <a:srgbClr val="008000"/>
                </a:solidFill>
                <a:latin typeface="Overlock"/>
                <a:sym typeface="Overlock"/>
              </a:rPr>
              <a:t>importancia</a:t>
            </a:r>
            <a:r>
              <a:rPr lang="en-US" sz="3200" b="1" dirty="0">
                <a:solidFill>
                  <a:srgbClr val="008000"/>
                </a:solidFill>
                <a:latin typeface="Overlock"/>
                <a:sym typeface="Overlock"/>
              </a:rPr>
              <a:t> del </a:t>
            </a:r>
            <a:r>
              <a:rPr lang="en-US" sz="3200" b="1" dirty="0" err="1">
                <a:solidFill>
                  <a:srgbClr val="008000"/>
                </a:solidFill>
                <a:latin typeface="Overlock"/>
                <a:sym typeface="Overlock"/>
              </a:rPr>
              <a:t>tercer</a:t>
            </a:r>
            <a:r>
              <a:rPr lang="en-US" sz="3200" b="1" dirty="0">
                <a:solidFill>
                  <a:srgbClr val="008000"/>
                </a:solidFill>
                <a:latin typeface="Overlock"/>
                <a:sym typeface="Overlock"/>
              </a:rPr>
              <a:t> paso de las 4 C – “</a:t>
            </a:r>
            <a:r>
              <a:rPr lang="en-US" sz="3200" b="1" dirty="0" err="1">
                <a:solidFill>
                  <a:srgbClr val="008000"/>
                </a:solidFill>
                <a:latin typeface="Overlock"/>
                <a:sym typeface="Overlock"/>
              </a:rPr>
              <a:t>Considerar</a:t>
            </a:r>
            <a:r>
              <a:rPr lang="en-US" sz="3200" b="1" dirty="0">
                <a:solidFill>
                  <a:srgbClr val="008000"/>
                </a:solidFill>
                <a:latin typeface="Overlock"/>
                <a:sym typeface="Overlock"/>
              </a:rPr>
              <a:t>” </a:t>
            </a:r>
            <a:r>
              <a:rPr lang="en-US" sz="3200" b="1" dirty="0" err="1">
                <a:solidFill>
                  <a:srgbClr val="008000"/>
                </a:solidFill>
                <a:latin typeface="Overlock"/>
                <a:sym typeface="Overlock"/>
              </a:rPr>
              <a:t>en</a:t>
            </a:r>
            <a:r>
              <a:rPr lang="en-US" sz="3200" b="1" dirty="0">
                <a:solidFill>
                  <a:srgbClr val="008000"/>
                </a:solidFill>
                <a:latin typeface="Overlock"/>
                <a:sym typeface="Overlock"/>
              </a:rPr>
              <a:t> </a:t>
            </a:r>
            <a:r>
              <a:rPr lang="en-US" sz="3200" b="1" dirty="0" err="1">
                <a:solidFill>
                  <a:srgbClr val="008000"/>
                </a:solidFill>
                <a:latin typeface="Overlock"/>
                <a:sym typeface="Overlock"/>
              </a:rPr>
              <a:t>entender</a:t>
            </a:r>
            <a:r>
              <a:rPr lang="en-US" sz="3200" b="1" dirty="0">
                <a:solidFill>
                  <a:srgbClr val="008000"/>
                </a:solidFill>
                <a:latin typeface="Overlock"/>
                <a:sym typeface="Overlock"/>
              </a:rPr>
              <a:t> y </a:t>
            </a:r>
            <a:r>
              <a:rPr lang="en-US" sz="3200" b="1" dirty="0" err="1">
                <a:solidFill>
                  <a:srgbClr val="008000"/>
                </a:solidFill>
                <a:latin typeface="Overlock"/>
                <a:sym typeface="Overlock"/>
              </a:rPr>
              <a:t>enseñar</a:t>
            </a:r>
            <a:r>
              <a:rPr lang="en-US" sz="3200" b="1" dirty="0">
                <a:solidFill>
                  <a:srgbClr val="008000"/>
                </a:solidFill>
                <a:latin typeface="Overlock"/>
                <a:sym typeface="Overlock"/>
              </a:rPr>
              <a:t> </a:t>
            </a:r>
            <a:r>
              <a:rPr lang="en-US" sz="3200" b="1" dirty="0" err="1">
                <a:solidFill>
                  <a:srgbClr val="008000"/>
                </a:solidFill>
                <a:latin typeface="Overlock"/>
                <a:sym typeface="Overlock"/>
              </a:rPr>
              <a:t>una</a:t>
            </a:r>
            <a:r>
              <a:rPr lang="en-US" sz="3200" b="1" dirty="0">
                <a:solidFill>
                  <a:srgbClr val="008000"/>
                </a:solidFill>
                <a:latin typeface="Overlock"/>
                <a:sym typeface="Overlock"/>
              </a:rPr>
              <a:t> </a:t>
            </a:r>
            <a:r>
              <a:rPr lang="en-US" sz="3200" b="1" dirty="0" err="1">
                <a:solidFill>
                  <a:srgbClr val="008000"/>
                </a:solidFill>
                <a:latin typeface="Overlock"/>
                <a:sym typeface="Overlock"/>
              </a:rPr>
              <a:t>historia</a:t>
            </a:r>
            <a:r>
              <a:rPr lang="en-US" sz="3200" b="1" dirty="0">
                <a:solidFill>
                  <a:srgbClr val="008000"/>
                </a:solidFill>
                <a:latin typeface="Overlock"/>
                <a:sym typeface="Overlock"/>
              </a:rPr>
              <a:t> </a:t>
            </a:r>
            <a:r>
              <a:rPr lang="en-US" sz="3200" b="1" dirty="0" err="1">
                <a:solidFill>
                  <a:srgbClr val="008000"/>
                </a:solidFill>
                <a:latin typeface="Overlock"/>
                <a:sym typeface="Overlock"/>
              </a:rPr>
              <a:t>bíblica</a:t>
            </a:r>
            <a:r>
              <a:rPr lang="en-US" sz="3200" b="1" dirty="0">
                <a:solidFill>
                  <a:srgbClr val="008000"/>
                </a:solidFill>
                <a:latin typeface="Overlock"/>
                <a:sym typeface="Overlock"/>
              </a:rPr>
              <a:t>. </a:t>
            </a:r>
            <a:endParaRPr sz="3200"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392748" y="1682444"/>
            <a:ext cx="8606118"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395548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3635</Words>
  <Application>Microsoft Macintosh PowerPoint</Application>
  <PresentationFormat>Widescreen</PresentationFormat>
  <Paragraphs>290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Courier New</vt:lpstr>
      <vt:lpstr>Symbol</vt:lpstr>
      <vt:lpstr>Overlock</vt:lpstr>
      <vt:lpstr>Arial</vt:lpstr>
      <vt:lpstr>Times New Roman</vt:lpstr>
      <vt:lpstr>Calibri</vt:lpstr>
      <vt:lpstr>Office Theme</vt:lpstr>
      <vt:lpstr>PowerPoint Presentation</vt:lpstr>
      <vt:lpstr>PowerPoint Presentation</vt:lpstr>
      <vt:lpstr>PowerPoint Presentation</vt:lpstr>
      <vt:lpstr>Oremos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Mostremos Respeto…</vt:lpstr>
      <vt:lpstr>PowerPoint Presentation</vt:lpstr>
      <vt:lpstr>PowerPoint Presentation</vt:lpstr>
      <vt:lpstr>Las Cuatro C</vt:lpstr>
      <vt:lpstr>¿Cuándo fue un momento de necesidad en tu vida en el que Dios proveyó?  </vt:lpstr>
      <vt:lpstr>Las Cuatro C</vt:lpstr>
      <vt:lpstr>PowerPoint Presentation</vt:lpstr>
      <vt:lpstr>PowerPoint Presentation</vt:lpstr>
      <vt:lpstr>PowerPoint Presentation</vt:lpstr>
      <vt:lpstr>PowerPoint Presentation</vt:lpstr>
      <vt:lpstr>PowerPoint Presentation</vt:lpstr>
      <vt:lpstr>Las Cuatro C</vt:lpstr>
      <vt:lpstr>Considerar – 1 Reyes 17</vt:lpstr>
      <vt:lpstr>Considerar – 1 Reyes 17</vt:lpstr>
      <vt:lpstr>Considerar – 1 Reyes 17</vt:lpstr>
      <vt:lpstr>Considerar – 1 Reyes 17</vt:lpstr>
      <vt:lpstr>Considerar – 1 Reyes 17</vt:lpstr>
      <vt:lpstr>Las Cuatro C</vt:lpstr>
      <vt:lpstr>CONSOLIDAR – 1 Reyes 17</vt:lpstr>
      <vt:lpstr>Consolidar- 1 Reyes 17</vt:lpstr>
      <vt:lpstr>Consolidar- 1 Reyes 17</vt:lpstr>
      <vt:lpstr>Consolidar- 1 Reyes 17</vt:lpstr>
      <vt:lpstr>Consolidar- 1 Reyes 17</vt:lpstr>
      <vt:lpstr> ¿Preguntas?  ¿Comentarios? </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Elise Gross</cp:lastModifiedBy>
  <cp:revision>44</cp:revision>
  <dcterms:created xsi:type="dcterms:W3CDTF">2020-01-30T11:38:32Z</dcterms:created>
  <dcterms:modified xsi:type="dcterms:W3CDTF">2023-09-18T01:47:41Z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