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6"/>
  </p:notesMasterIdLst>
  <p:sldIdLst>
    <p:sldId id="256" r:id="rId3"/>
    <p:sldId id="260" r:id="rId4"/>
    <p:sldId id="438" r:id="rId5"/>
    <p:sldId id="437" r:id="rId6"/>
    <p:sldId id="332" r:id="rId7"/>
    <p:sldId id="263" r:id="rId8"/>
    <p:sldId id="264" r:id="rId9"/>
    <p:sldId id="347" r:id="rId10"/>
    <p:sldId id="452" r:id="rId11"/>
    <p:sldId id="453" r:id="rId12"/>
    <p:sldId id="454" r:id="rId13"/>
    <p:sldId id="455" r:id="rId14"/>
    <p:sldId id="348" r:id="rId15"/>
    <p:sldId id="266" r:id="rId16"/>
    <p:sldId id="267" r:id="rId17"/>
    <p:sldId id="268" r:id="rId18"/>
    <p:sldId id="269" r:id="rId19"/>
    <p:sldId id="270" r:id="rId20"/>
    <p:sldId id="349" r:id="rId21"/>
    <p:sldId id="274" r:id="rId22"/>
    <p:sldId id="275" r:id="rId23"/>
    <p:sldId id="276" r:id="rId24"/>
    <p:sldId id="277" r:id="rId25"/>
    <p:sldId id="456" r:id="rId26"/>
    <p:sldId id="457" r:id="rId27"/>
    <p:sldId id="449" r:id="rId28"/>
    <p:sldId id="285" r:id="rId29"/>
    <p:sldId id="459" r:id="rId30"/>
    <p:sldId id="279" r:id="rId31"/>
    <p:sldId id="280" r:id="rId32"/>
    <p:sldId id="281" r:id="rId33"/>
    <p:sldId id="284" r:id="rId34"/>
    <p:sldId id="286"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Overlock" panose="02000506030000020004" pitchFamily="2"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sJpaeQbXOCTSoeP2E591lX65ld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92"/>
    <p:restoredTop sz="36077"/>
  </p:normalViewPr>
  <p:slideViewPr>
    <p:cSldViewPr snapToGrid="0">
      <p:cViewPr varScale="1">
        <p:scale>
          <a:sx n="30" d="100"/>
          <a:sy n="30" d="100"/>
        </p:scale>
        <p:origin x="22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53"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Juan%203&amp;version=NVI#fes-NVI-26096b"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iblegateway.com/passage/?search=Juan%203&amp;version=NVI#fes-NVI-26104d" TargetMode="External"/><Relationship Id="rId4" Type="http://schemas.openxmlformats.org/officeDocument/2006/relationships/hyperlink" Target="https://www.biblegateway.com/passage/?search=Juan%203&amp;version=NVI#fes-NVI-26098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ls2.blob.core.windows.net/cpv-recursos/FondoBiblico.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Times New Roman" panose="02020603050405020304" pitchFamily="18" charset="0"/>
                <a:ea typeface="Times New Roman" panose="02020603050405020304" pitchFamily="18" charset="0"/>
              </a:rPr>
              <a:t>Saludos y bienvenidos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Times New Roman" panose="02020603050405020304" pitchFamily="18" charset="0"/>
                <a:ea typeface="Times New Roman" panose="02020603050405020304" pitchFamily="18" charset="0"/>
              </a:rPr>
              <a:t>Salude a los estudiantes cuando entren. Considere hacerles una pregunta atractiva.</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latin typeface="system-ui"/>
              </a:rPr>
              <a:t>Los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le </a:t>
            </a:r>
            <a:r>
              <a:rPr lang="en-US" b="0" i="0" u="none" strike="noStrike" dirty="0" err="1">
                <a:solidFill>
                  <a:srgbClr val="000000"/>
                </a:solidFill>
                <a:effectLst/>
                <a:latin typeface="system-ui"/>
              </a:rPr>
              <a:t>preguntaron</a:t>
            </a:r>
            <a:r>
              <a:rPr lang="en-US" b="0" i="0" u="none" strike="noStrike" dirty="0">
                <a:solidFill>
                  <a:srgbClr val="000000"/>
                </a:solidFill>
                <a:effectLst/>
                <a:latin typeface="system-ui"/>
              </a:rPr>
              <a:t>:</a:t>
            </a:r>
          </a:p>
          <a:p>
            <a:pPr algn="l"/>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Qué</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prueba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nos</a:t>
            </a:r>
            <a:r>
              <a:rPr lang="en-US" b="0" i="0" u="none" strike="noStrike" dirty="0">
                <a:solidFill>
                  <a:srgbClr val="000000"/>
                </a:solidFill>
                <a:effectLst/>
                <a:latin typeface="system-ui"/>
              </a:rPr>
              <a:t> das de </a:t>
            </a:r>
            <a:r>
              <a:rPr lang="en-US" b="0" i="0" u="none" strike="noStrike" dirty="0" err="1">
                <a:solidFill>
                  <a:srgbClr val="000000"/>
                </a:solidFill>
                <a:effectLst/>
                <a:latin typeface="system-ui"/>
              </a:rPr>
              <a:t>tu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autoridad</a:t>
            </a:r>
            <a:r>
              <a:rPr lang="en-US" b="0" i="0" u="none" strike="noStrike" dirty="0">
                <a:solidFill>
                  <a:srgbClr val="000000"/>
                </a:solidFill>
                <a:effectLst/>
                <a:latin typeface="system-ui"/>
              </a:rPr>
              <a:t> para </a:t>
            </a:r>
            <a:r>
              <a:rPr lang="en-US" b="0" i="0" u="none" strike="noStrike" dirty="0" err="1">
                <a:solidFill>
                  <a:srgbClr val="000000"/>
                </a:solidFill>
                <a:effectLst/>
                <a:latin typeface="system-ui"/>
              </a:rPr>
              <a:t>hacer</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19 </a:t>
            </a:r>
            <a:r>
              <a:rPr lang="en-US" b="0" i="0" u="none" strike="noStrike" dirty="0">
                <a:solidFill>
                  <a:srgbClr val="000000"/>
                </a:solidFill>
                <a:effectLst/>
                <a:latin typeface="system-ui"/>
              </a:rPr>
              <a:t>Jesús les </a:t>
            </a:r>
            <a:r>
              <a:rPr lang="en-US" b="0" i="0" u="none" strike="noStrike" dirty="0" err="1">
                <a:solidFill>
                  <a:srgbClr val="000000"/>
                </a:solidFill>
                <a:effectLst/>
                <a:latin typeface="system-ui"/>
              </a:rPr>
              <a:t>contestó</a:t>
            </a:r>
            <a:r>
              <a:rPr lang="en-US" b="0" i="0" u="none" strike="noStrike" dirty="0">
                <a:solidFill>
                  <a:srgbClr val="000000"/>
                </a:solidFill>
                <a:effectLst/>
                <a:latin typeface="system-ui"/>
              </a:rPr>
              <a:t>:</a:t>
            </a:r>
          </a:p>
          <a:p>
            <a:pPr algn="l"/>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Destruyan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este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tres</a:t>
            </a:r>
            <a:r>
              <a:rPr lang="en-US" b="0" i="0" u="none" strike="noStrike" dirty="0">
                <a:solidFill>
                  <a:srgbClr val="000000"/>
                </a:solidFill>
                <a:effectLst/>
                <a:latin typeface="system-ui"/>
              </a:rPr>
              <a:t> días </a:t>
            </a:r>
            <a:r>
              <a:rPr lang="en-US" b="0" i="0" u="none" strike="noStrike" dirty="0" err="1">
                <a:solidFill>
                  <a:srgbClr val="000000"/>
                </a:solidFill>
                <a:effectLst/>
                <a:latin typeface="system-ui"/>
              </a:rPr>
              <a:t>volveré</a:t>
            </a:r>
            <a:r>
              <a:rPr lang="en-US" b="0" i="0" u="none" strike="noStrike" dirty="0">
                <a:solidFill>
                  <a:srgbClr val="000000"/>
                </a:solidFill>
                <a:effectLst/>
                <a:latin typeface="system-ui"/>
              </a:rPr>
              <a:t> a </a:t>
            </a:r>
            <a:r>
              <a:rPr lang="en-US" b="0" i="0" u="none" strike="noStrike" dirty="0" err="1">
                <a:solidFill>
                  <a:srgbClr val="000000"/>
                </a:solidFill>
                <a:effectLst/>
                <a:latin typeface="system-ui"/>
              </a:rPr>
              <a:t>levantarlo</a:t>
            </a:r>
            <a:r>
              <a:rPr lang="en-US" b="0"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20 </a:t>
            </a:r>
            <a:r>
              <a:rPr lang="en-US" b="0" i="0" u="none" strike="noStrike" dirty="0">
                <a:solidFill>
                  <a:srgbClr val="000000"/>
                </a:solidFill>
                <a:effectLst/>
                <a:latin typeface="system-ui"/>
              </a:rPr>
              <a:t>Los </a:t>
            </a:r>
            <a:r>
              <a:rPr lang="en-US" b="0" i="0" u="none" strike="noStrike" dirty="0" err="1">
                <a:solidFill>
                  <a:srgbClr val="000000"/>
                </a:solidFill>
                <a:effectLst/>
                <a:latin typeface="system-ui"/>
              </a:rPr>
              <a:t>judíos</a:t>
            </a:r>
            <a:r>
              <a:rPr lang="en-US" b="0" i="0" u="none" strike="noStrike" dirty="0">
                <a:solidFill>
                  <a:srgbClr val="000000"/>
                </a:solidFill>
                <a:effectLst/>
                <a:latin typeface="system-ui"/>
              </a:rPr>
              <a:t> le </a:t>
            </a:r>
            <a:r>
              <a:rPr lang="en-US" b="0" i="0" u="none" strike="noStrike" dirty="0" err="1">
                <a:solidFill>
                  <a:srgbClr val="000000"/>
                </a:solidFill>
                <a:effectLst/>
                <a:latin typeface="system-ui"/>
              </a:rPr>
              <a:t>dijeron</a:t>
            </a:r>
            <a:r>
              <a:rPr lang="en-US" b="0" i="0" u="none" strike="noStrike" dirty="0">
                <a:solidFill>
                  <a:srgbClr val="000000"/>
                </a:solidFill>
                <a:effectLst/>
                <a:latin typeface="system-ui"/>
              </a:rPr>
              <a:t>:</a:t>
            </a:r>
          </a:p>
          <a:p>
            <a:pPr algn="l"/>
            <a:r>
              <a:rPr lang="en-US" b="0" i="0" u="none" strike="noStrike" dirty="0">
                <a:solidFill>
                  <a:srgbClr val="000000"/>
                </a:solidFill>
                <a:effectLst/>
                <a:latin typeface="system-ui"/>
              </a:rPr>
              <a:t>—</a:t>
            </a:r>
            <a:r>
              <a:rPr lang="en-US" b="0" i="0" u="none" strike="noStrike" dirty="0" err="1">
                <a:solidFill>
                  <a:srgbClr val="000000"/>
                </a:solidFill>
                <a:effectLst/>
                <a:latin typeface="system-ui"/>
              </a:rPr>
              <a:t>Cuarenta</a:t>
            </a:r>
            <a:r>
              <a:rPr lang="en-US" b="0" i="0" u="none" strike="noStrike" dirty="0">
                <a:solidFill>
                  <a:srgbClr val="000000"/>
                </a:solidFill>
                <a:effectLst/>
                <a:latin typeface="system-ui"/>
              </a:rPr>
              <a:t> y seis </a:t>
            </a:r>
            <a:r>
              <a:rPr lang="en-US" b="0" i="0" u="none" strike="noStrike" dirty="0" err="1">
                <a:solidFill>
                  <a:srgbClr val="000000"/>
                </a:solidFill>
                <a:effectLst/>
                <a:latin typeface="system-ui"/>
              </a:rPr>
              <a:t>años</a:t>
            </a:r>
            <a:r>
              <a:rPr lang="en-US" b="0" i="0" u="none" strike="noStrike" dirty="0">
                <a:solidFill>
                  <a:srgbClr val="000000"/>
                </a:solidFill>
                <a:effectLst/>
                <a:latin typeface="system-ui"/>
              </a:rPr>
              <a:t> se ha </a:t>
            </a:r>
            <a:r>
              <a:rPr lang="en-US" b="0" i="0" u="none" strike="noStrike" dirty="0" err="1">
                <a:solidFill>
                  <a:srgbClr val="000000"/>
                </a:solidFill>
                <a:effectLst/>
                <a:latin typeface="system-ui"/>
              </a:rPr>
              <a:t>trabajado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construcción</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este</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tú</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tres</a:t>
            </a:r>
            <a:r>
              <a:rPr lang="en-US" b="0" i="0" u="none" strike="noStrike" dirty="0">
                <a:solidFill>
                  <a:srgbClr val="000000"/>
                </a:solidFill>
                <a:effectLst/>
                <a:latin typeface="system-ui"/>
              </a:rPr>
              <a:t> días lo vas a </a:t>
            </a:r>
            <a:r>
              <a:rPr lang="en-US" b="0" i="0" u="none" strike="noStrike" dirty="0" err="1">
                <a:solidFill>
                  <a:srgbClr val="000000"/>
                </a:solidFill>
                <a:effectLst/>
                <a:latin typeface="system-ui"/>
              </a:rPr>
              <a:t>levantar</a:t>
            </a:r>
            <a:r>
              <a:rPr lang="en-US" b="0" i="0" u="none" strike="noStrike" dirty="0">
                <a:solidFill>
                  <a:srgbClr val="000000"/>
                </a:solidFill>
                <a:effectLst/>
                <a:latin typeface="system-ui"/>
              </a:rPr>
              <a:t>?</a:t>
            </a:r>
          </a:p>
          <a:p>
            <a:pPr algn="l"/>
            <a:endParaRPr lang="en-US" b="0" i="0" u="none" strike="noStrike" dirty="0">
              <a:solidFill>
                <a:srgbClr val="000000"/>
              </a:solidFill>
              <a:effectLst/>
              <a:latin typeface="system-ui"/>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10</a:t>
            </a:fld>
            <a:endParaRPr lang="en-US"/>
          </a:p>
        </p:txBody>
      </p:sp>
    </p:spTree>
    <p:extLst>
      <p:ext uri="{BB962C8B-B14F-4D97-AF65-F5344CB8AC3E}">
        <p14:creationId xmlns:p14="http://schemas.microsoft.com/office/powerpoint/2010/main" val="323896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000000"/>
              </a:solidFill>
              <a:effectLst/>
              <a:latin typeface="system-ui"/>
            </a:endParaRPr>
          </a:p>
          <a:p>
            <a:pPr algn="l"/>
            <a:r>
              <a:rPr lang="en-US" b="1" i="0" u="none" strike="noStrike" baseline="30000" dirty="0">
                <a:solidFill>
                  <a:srgbClr val="000000"/>
                </a:solidFill>
                <a:effectLst/>
                <a:latin typeface="system-ui"/>
              </a:rPr>
              <a:t>21 </a:t>
            </a:r>
            <a:r>
              <a:rPr lang="en-US" b="0" i="0" u="none" strike="noStrike" dirty="0">
                <a:solidFill>
                  <a:srgbClr val="000000"/>
                </a:solidFill>
                <a:effectLst/>
                <a:latin typeface="system-ui"/>
              </a:rPr>
              <a:t>Pero </a:t>
            </a:r>
            <a:r>
              <a:rPr lang="en-US" b="0" i="0" u="none" strike="noStrike" dirty="0" err="1">
                <a:solidFill>
                  <a:srgbClr val="000000"/>
                </a:solidFill>
                <a:effectLst/>
                <a:latin typeface="system-ui"/>
              </a:rPr>
              <a:t>el</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templo</a:t>
            </a:r>
            <a:r>
              <a:rPr lang="en-US" b="0" i="0" u="none" strike="noStrike" dirty="0">
                <a:solidFill>
                  <a:srgbClr val="000000"/>
                </a:solidFill>
                <a:effectLst/>
                <a:latin typeface="system-ui"/>
              </a:rPr>
              <a:t> al que Jesús se </a:t>
            </a:r>
            <a:r>
              <a:rPr lang="en-US" b="0" i="0" u="none" strike="noStrike" dirty="0" err="1">
                <a:solidFill>
                  <a:srgbClr val="000000"/>
                </a:solidFill>
                <a:effectLst/>
                <a:latin typeface="system-ui"/>
              </a:rPr>
              <a:t>refería</a:t>
            </a:r>
            <a:r>
              <a:rPr lang="en-US" b="0" i="0" u="none" strike="noStrike" dirty="0">
                <a:solidFill>
                  <a:srgbClr val="000000"/>
                </a:solidFill>
                <a:effectLst/>
                <a:latin typeface="system-ui"/>
              </a:rPr>
              <a:t> era </a:t>
            </a:r>
            <a:r>
              <a:rPr lang="en-US" b="0" i="0" u="none" strike="noStrike" dirty="0" err="1">
                <a:solidFill>
                  <a:srgbClr val="000000"/>
                </a:solidFill>
                <a:effectLst/>
                <a:latin typeface="system-ui"/>
              </a:rPr>
              <a:t>su</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propio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cuerpo</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22 </a:t>
            </a:r>
            <a:r>
              <a:rPr lang="en-US" b="0" i="0" u="none" strike="noStrike" dirty="0">
                <a:solidFill>
                  <a:srgbClr val="000000"/>
                </a:solidFill>
                <a:effectLst/>
                <a:latin typeface="system-ui"/>
              </a:rPr>
              <a:t>Por </a:t>
            </a:r>
            <a:r>
              <a:rPr lang="en-US" b="0" i="0" u="none" strike="noStrike" dirty="0" err="1">
                <a:solidFill>
                  <a:srgbClr val="000000"/>
                </a:solidFill>
                <a:effectLst/>
                <a:latin typeface="system-ui"/>
              </a:rPr>
              <a:t>eso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cuando</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resucitó</a:t>
            </a:r>
            <a:r>
              <a:rPr lang="en-US" b="0" i="0" u="none" strike="noStrike" dirty="0">
                <a:solidFill>
                  <a:srgbClr val="000000"/>
                </a:solidFill>
                <a:effectLst/>
                <a:latin typeface="system-ui"/>
              </a:rPr>
              <a:t>, sus </a:t>
            </a:r>
            <a:r>
              <a:rPr lang="en-US" b="0" i="0" u="none" strike="noStrike" dirty="0" err="1">
                <a:solidFill>
                  <a:srgbClr val="000000"/>
                </a:solidFill>
                <a:effectLst/>
                <a:latin typeface="system-ui"/>
              </a:rPr>
              <a:t>discípulos</a:t>
            </a:r>
            <a:r>
              <a:rPr lang="en-US" b="0" i="0" u="none" strike="noStrike" dirty="0">
                <a:solidFill>
                  <a:srgbClr val="000000"/>
                </a:solidFill>
                <a:effectLst/>
                <a:latin typeface="system-ui"/>
              </a:rPr>
              <a:t> se </a:t>
            </a:r>
            <a:r>
              <a:rPr lang="en-US" b="0" i="0" u="none" strike="noStrike" dirty="0" err="1">
                <a:solidFill>
                  <a:srgbClr val="000000"/>
                </a:solidFill>
                <a:effectLst/>
                <a:latin typeface="system-ui"/>
              </a:rPr>
              <a:t>acordaron</a:t>
            </a:r>
            <a:r>
              <a:rPr lang="en-US" b="0" i="0" u="none" strike="noStrike" dirty="0">
                <a:solidFill>
                  <a:srgbClr val="000000"/>
                </a:solidFill>
                <a:effectLst/>
                <a:latin typeface="system-ui"/>
              </a:rPr>
              <a:t> de </a:t>
            </a:r>
            <a:r>
              <a:rPr lang="en-US" b="0" i="0" u="none" strike="noStrike" dirty="0" err="1">
                <a:solidFill>
                  <a:srgbClr val="000000"/>
                </a:solidFill>
                <a:effectLst/>
                <a:latin typeface="system-ui"/>
              </a:rPr>
              <a:t>esto</a:t>
            </a:r>
            <a:r>
              <a:rPr lang="en-US" b="0" i="0" u="none" strike="noStrike" dirty="0">
                <a:solidFill>
                  <a:srgbClr val="000000"/>
                </a:solidFill>
                <a:effectLst/>
                <a:latin typeface="system-ui"/>
              </a:rPr>
              <a:t> que </a:t>
            </a:r>
            <a:r>
              <a:rPr lang="en-US" b="0" i="0" u="none" strike="noStrike" dirty="0" err="1">
                <a:solidFill>
                  <a:srgbClr val="000000"/>
                </a:solidFill>
                <a:effectLst/>
                <a:latin typeface="system-ui"/>
              </a:rPr>
              <a:t>había</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dicho</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creyeron</a:t>
            </a:r>
            <a:r>
              <a:rPr lang="en-US" b="0" i="0" u="none" strike="noStrike" dirty="0">
                <a:solidFill>
                  <a:srgbClr val="000000"/>
                </a:solidFill>
                <a:effectLst/>
                <a:latin typeface="system-ui"/>
              </a:rPr>
              <a:t>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 </a:t>
            </a:r>
            <a:r>
              <a:rPr lang="en-US" b="0" i="0" u="none" strike="noStrike" dirty="0" err="1">
                <a:solidFill>
                  <a:srgbClr val="000000"/>
                </a:solidFill>
                <a:effectLst/>
                <a:latin typeface="system-ui"/>
              </a:rPr>
              <a:t>Escritura</a:t>
            </a:r>
            <a:r>
              <a:rPr lang="en-US" b="0" i="0" u="none" strike="noStrike" dirty="0">
                <a:solidFill>
                  <a:srgbClr val="000000"/>
                </a:solidFill>
                <a:effectLst/>
                <a:latin typeface="system-ui"/>
              </a:rPr>
              <a:t> y </a:t>
            </a:r>
            <a:r>
              <a:rPr lang="en-US" b="0" i="0" u="none" strike="noStrike" dirty="0" err="1">
                <a:solidFill>
                  <a:srgbClr val="000000"/>
                </a:solidFill>
                <a:effectLst/>
                <a:latin typeface="system-ui"/>
              </a:rPr>
              <a:t>en</a:t>
            </a:r>
            <a:r>
              <a:rPr lang="en-US" b="0" i="0" u="none" strike="noStrike" dirty="0">
                <a:solidFill>
                  <a:srgbClr val="000000"/>
                </a:solidFill>
                <a:effectLst/>
                <a:latin typeface="system-ui"/>
              </a:rPr>
              <a:t> las palabras de Jesús.</a:t>
            </a:r>
          </a:p>
          <a:p>
            <a:pPr algn="l"/>
            <a:endParaRPr lang="en-US" b="0" i="0" u="none" strike="noStrike" dirty="0">
              <a:solidFill>
                <a:srgbClr val="000000"/>
              </a:solidFill>
              <a:effectLst/>
              <a:latin typeface="system-ui"/>
            </a:endParaRPr>
          </a:p>
          <a:p>
            <a:pPr algn="l"/>
            <a:endParaRPr lang="en-US" b="0" i="0" u="none" strike="noStrike" dirty="0">
              <a:solidFill>
                <a:srgbClr val="000000"/>
              </a:solidFill>
              <a:effectLst/>
              <a:latin typeface="system-ui"/>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11</a:t>
            </a:fld>
            <a:endParaRPr lang="en-US"/>
          </a:p>
        </p:txBody>
      </p:sp>
    </p:spTree>
    <p:extLst>
      <p:ext uri="{BB962C8B-B14F-4D97-AF65-F5344CB8AC3E}">
        <p14:creationId xmlns:p14="http://schemas.microsoft.com/office/powerpoint/2010/main" val="173348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000000"/>
              </a:solidFill>
              <a:effectLst/>
              <a:latin typeface="system-ui"/>
            </a:endParaRPr>
          </a:p>
          <a:p>
            <a:pPr marL="0" marR="0">
              <a:spcBef>
                <a:spcPts val="0"/>
              </a:spcBef>
              <a:spcAft>
                <a:spcPts val="0"/>
              </a:spcAft>
            </a:pPr>
            <a:r>
              <a:rPr lang="es-E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Jesús enseña a Nicodemo</a:t>
            </a:r>
          </a:p>
          <a:p>
            <a:pPr marL="0" marR="0">
              <a:spcBef>
                <a:spcPts val="0"/>
              </a:spcBef>
              <a:spcAft>
                <a:spcPts val="0"/>
              </a:spcAft>
            </a:pP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Nicodemo</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era un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fariseo</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Una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noche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err="1">
                <a:effectLst/>
                <a:latin typeface="Calibri" panose="020F0502020204030204" pitchFamily="34" charset="0"/>
                <a:ea typeface="Calibri" panose="020F0502020204030204" pitchFamily="34" charset="0"/>
                <a:cs typeface="Times New Roman" panose="02020603050405020304" pitchFamily="18" charset="0"/>
              </a:rPr>
              <a:t>fue</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 visitor a Jesús. </a:t>
            </a:r>
          </a:p>
          <a:p>
            <a:pPr marL="0" marR="0" algn="l">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—Rabí —le dijo—, sabemos que eres un maestro que ha venido de parte de Dios, porque nadie podría hacer las señales que tú haces si Dios no estuviera con él.</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veras te aseguro que quien no nazca de nuevo</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puede ver el reino de Dios —dijo Jesús.</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—¿Cómo puede uno nacer de nuevo siendo ya viejo? —preguntó Nicodemo—. ¿Acaso puede entrar por segunda vez en el vientre de su madre y volver a nacer?</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 te aseguro que quien no nazca de agua y del Espíritu no puede entrar en el reino de Dios —respondió Jesús—.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Nicodemo replicó:</a:t>
            </a:r>
            <a:r>
              <a:rPr lang="en-US" sz="18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—¿Cómo es posible que esto suceda?</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—Tú eres maestro de Israel, ¿y no entiendes estas cosas? —respondió Jesús—.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 aseguro que hablamos de lo que sabemos y damos testimonio de lo que hemos visto personalmente, pero ustedes no aceptan nuestro testimonio.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 les he hablado de las cosas terrenales, y no creen, ¿entonces cómo van a creer si les hablo de las celestiales?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Nadie ha subido jamás al cielo sino el que descendió del cielo, el Hijo del hombre.</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s-ES" sz="1800" u="sng" baseline="30000" dirty="0">
                <a:solidFill>
                  <a:srgbClr val="517E9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See footnote b"/>
              </a:rPr>
              <a:t>b</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Jesús y el amor del Padre</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»Como levantó Moisés la serpiente en el desierto, así también tiene que ser levantado el Hijo del hombre,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para que todo el que crea en él tenga vida eterna.</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s-ES" sz="1800" u="sng" baseline="30000" dirty="0">
                <a:solidFill>
                  <a:srgbClr val="517E9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See footnote c"/>
              </a:rPr>
              <a:t>c</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»Porque tanto amó Dios al mundo que dio a su Hijo unigénito, para que todo el que cree en él no se pierda, sino que tenga vida eterna.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Dios no envió a su Hijo al mundo para condenar al mundo, sino para salvarlo por medio de él.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que cree en él no es condenado, pero el que no cree ya está condenado por no haber creído en el nombre del Hijo unigénito de Dios. </a:t>
            </a:r>
          </a:p>
          <a:p>
            <a:pPr marL="0" marR="0" algn="l">
              <a:spcBef>
                <a:spcPts val="0"/>
              </a:spcBef>
              <a:spcAft>
                <a:spcPts val="0"/>
              </a:spcAft>
            </a:pPr>
            <a:endPar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spcBef>
                <a:spcPts val="0"/>
              </a:spcBef>
              <a:spcAft>
                <a:spcPts val="0"/>
              </a:spcAft>
            </a:pP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Esta es la causa de la condenación: que la luz vino al mundo, pero la humanidad prefirió las tinieblas a la luz, porque sus hechos eran perversos.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Pues todo el que hace lo malo aborrece la luz, y no se acerca a ella por temor a que sus obras queden al descubierto. </a:t>
            </a:r>
            <a:r>
              <a:rPr lang="es-ES" sz="18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 cambio, el que practica la verdad se acerca a la luz, para que se vea claramente que ha hecho sus obras en obediencia a Dios».</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s-ES" sz="1800" u="sng" baseline="30000" dirty="0">
                <a:solidFill>
                  <a:srgbClr val="517E9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See footnote d"/>
              </a:rPr>
              <a:t>d</a:t>
            </a:r>
            <a:r>
              <a:rPr lang="es-ES" sz="18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l"/>
            <a:endParaRPr lang="en-US" b="0" i="0" u="none" strike="noStrike" dirty="0">
              <a:solidFill>
                <a:srgbClr val="000000"/>
              </a:solidFill>
              <a:effectLst/>
              <a:latin typeface="system-ui"/>
            </a:endParaRPr>
          </a:p>
          <a:p>
            <a:pPr algn="l"/>
            <a:endParaRPr lang="en-US" b="0" i="0" u="none" strike="noStrike" dirty="0">
              <a:solidFill>
                <a:srgbClr val="000000"/>
              </a:solidFill>
              <a:effectLst/>
              <a:latin typeface="system-ui"/>
            </a:endParaRPr>
          </a:p>
          <a:p>
            <a:pPr marL="0" marR="0">
              <a:spcBef>
                <a:spcPts val="0"/>
              </a:spcBef>
              <a:spcAft>
                <a:spcPts val="0"/>
              </a:spcAft>
            </a:pP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12</a:t>
            </a:fld>
            <a:endParaRPr lang="en-US"/>
          </a:p>
        </p:txBody>
      </p:sp>
    </p:spTree>
    <p:extLst>
      <p:ext uri="{BB962C8B-B14F-4D97-AF65-F5344CB8AC3E}">
        <p14:creationId xmlns:p14="http://schemas.microsoft.com/office/powerpoint/2010/main" val="298431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Considerar</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Estas preguntas son muy útiles para estudiar cualquier historia bíblica, en un grupo o solo. Forman parte del proyecto final y es nuestra oración que ustedes las usen con sus propios familias o grupos de fe. Deseas tener un Grupo Sembrador? Avísame por favor.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13</a:t>
            </a:fld>
            <a:endParaRPr lang="en-US"/>
          </a:p>
        </p:txBody>
      </p:sp>
    </p:spTree>
    <p:extLst>
      <p:ext uri="{BB962C8B-B14F-4D97-AF65-F5344CB8AC3E}">
        <p14:creationId xmlns:p14="http://schemas.microsoft.com/office/powerpoint/2010/main" val="20643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a:t>
            </a:r>
            <a:r>
              <a:rPr lang="es-MX" sz="1800" dirty="0">
                <a:solidFill>
                  <a:srgbClr val="000000"/>
                </a:solidFill>
                <a:effectLst/>
                <a:latin typeface="Times New Roman" panose="02020603050405020304" pitchFamily="18" charset="0"/>
                <a:ea typeface="Times New Roman" panose="02020603050405020304" pitchFamily="18" charset="0"/>
              </a:rPr>
              <a:t>¿</a:t>
            </a:r>
            <a:r>
              <a:rPr lang="es-ES" sz="1800" dirty="0">
                <a:solidFill>
                  <a:srgbClr val="000000"/>
                </a:solidFill>
                <a:effectLst/>
                <a:latin typeface="Times New Roman" panose="02020603050405020304" pitchFamily="18" charset="0"/>
                <a:ea typeface="Times New Roman" panose="02020603050405020304" pitchFamily="18" charset="0"/>
              </a:rPr>
              <a:t>Quiénes son los personajes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Jesús; los cambistas, los discípulos, los judíos; los muchos que creyeron en Jesús al ver las señales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Nicodemo: Un fariseo muy importante; defendió a Jesús delante de los fariseos y fue criticado por eso; apoyó en sepultar a Jesús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Clr>
                <a:schemeClr val="dk1"/>
              </a:buClr>
              <a:buSzPts val="1200"/>
              <a:buFont typeface="Calibri"/>
              <a:buNone/>
            </a:pPr>
            <a:endParaRPr dirty="0"/>
          </a:p>
        </p:txBody>
      </p:sp>
      <p:sp>
        <p:nvSpPr>
          <p:cNvPr id="175" name="Google Shape;17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s-ES" sz="1800" dirty="0">
                <a:solidFill>
                  <a:srgbClr val="000000"/>
                </a:solidFill>
                <a:effectLst/>
                <a:latin typeface="Times New Roman" panose="02020603050405020304" pitchFamily="18" charset="0"/>
                <a:ea typeface="Times New Roman" panose="02020603050405020304" pitchFamily="18" charset="0"/>
              </a:rPr>
              <a:t>2. </a:t>
            </a:r>
            <a:r>
              <a:rPr lang="es-MX" sz="1800" dirty="0">
                <a:solidFill>
                  <a:srgbClr val="000000"/>
                </a:solidFill>
                <a:effectLst/>
                <a:latin typeface="Times New Roman" panose="02020603050405020304" pitchFamily="18" charset="0"/>
                <a:ea typeface="Times New Roman" panose="02020603050405020304" pitchFamily="18" charset="0"/>
              </a:rPr>
              <a:t>¿</a:t>
            </a:r>
            <a:r>
              <a:rPr lang="es-ES" sz="1800" dirty="0">
                <a:solidFill>
                  <a:srgbClr val="000000"/>
                </a:solidFill>
                <a:effectLst/>
                <a:latin typeface="Times New Roman" panose="02020603050405020304" pitchFamily="18" charset="0"/>
                <a:ea typeface="Times New Roman" panose="02020603050405020304" pitchFamily="18" charset="0"/>
              </a:rPr>
              <a:t>Cuáles son los objetos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Los animales: ovejas, bueyes, palomas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Un azote de cuerdas; las monedas y las mesas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a:t>
            </a:r>
            <a:r>
              <a:rPr lang="es-MX" sz="1800" dirty="0">
                <a:solidFill>
                  <a:srgbClr val="000000"/>
                </a:solidFill>
                <a:effectLst/>
                <a:latin typeface="Times New Roman" panose="02020603050405020304" pitchFamily="18" charset="0"/>
                <a:ea typeface="Times New Roman" panose="02020603050405020304" pitchFamily="18" charset="0"/>
              </a:rPr>
              <a:t>¿Dónde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Jesús subió a Jerusalén; en el templo</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4. ¿Cuándo</a:t>
            </a:r>
            <a:r>
              <a:rPr lang="es-ES" sz="1800" dirty="0">
                <a:solidFill>
                  <a:srgbClr val="000000"/>
                </a:solidFill>
                <a:effectLst/>
                <a:latin typeface="Times New Roman" panose="02020603050405020304" pitchFamily="18" charset="0"/>
                <a:ea typeface="Times New Roman" panose="02020603050405020304" pitchFamily="18" charset="0"/>
              </a:rPr>
              <a:t>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Antes de la Pascua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Nicodemo vino de noche a ver a Jesús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Han convertido el templo en un mercado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Nicodemo es fariseo, pero no entiende el reino de Dios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MX" sz="1800" dirty="0">
                <a:solidFill>
                  <a:srgbClr val="000000"/>
                </a:solidFill>
                <a:effectLst/>
                <a:latin typeface="Times New Roman" panose="02020603050405020304" pitchFamily="18" charset="0"/>
                <a:ea typeface="Times New Roman" panose="02020603050405020304" pitchFamily="18" charset="0"/>
              </a:rPr>
              <a:t>¿Se soluciona el problema? ¿Cómo?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Jesús limpia el templo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rPr>
              <a:t>Jesús proclama la salvación a Nicodemo</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3" name="Google Shape;20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19</a:t>
            </a:fld>
            <a:endParaRPr lang="en-US"/>
          </a:p>
        </p:txBody>
      </p:sp>
    </p:spTree>
    <p:extLst>
      <p:ext uri="{BB962C8B-B14F-4D97-AF65-F5344CB8AC3E}">
        <p14:creationId xmlns:p14="http://schemas.microsoft.com/office/powerpoint/2010/main" val="958325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dirty="0">
                <a:solidFill>
                  <a:srgbClr val="000000"/>
                </a:solidFill>
                <a:effectLst/>
                <a:latin typeface="Times New Roman" panose="02020603050405020304" pitchFamily="18" charset="0"/>
                <a:ea typeface="Times New Roman" panose="02020603050405020304" pitchFamily="18" charset="0"/>
              </a:rPr>
              <a:t>Amado Jesús, tú nos has enseñado que no aceptas una adoración externa que permite abusos como los condenados por Jesús en el templo. Pero también tienes otro mensaje para nosotros que es aún más importante. Ayúdame a creer siempre y solamente en ti, el Hijo que Dios envió en su amor para que yo tenga vida eterna contigo en el cielo. Amén.</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29" name="Google Shape;12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Jesús purificó el templo de vendedores y cambistas y enseñó el evangelio a Nicodemo.</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32" name="Google Shape;23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2. ¿Qué pecado veo en esta historia y confieso en mi vida?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Fácilmente pierdo lo esencial y no soy celoso por la obra de Dios.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 estudiamos la Biblia sin entender lo básico, como Nicodemo.</a:t>
            </a:r>
            <a:endParaRPr lang="en-US" sz="1800" dirty="0">
              <a:effectLst/>
              <a:latin typeface="Times New Roman" panose="02020603050405020304" pitchFamily="18" charset="0"/>
              <a:ea typeface="Times New Roman" panose="02020603050405020304" pitchFamily="18" charset="0"/>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239" name="Google Shape;23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3. ¿En qué versos y palabras de esta historia veo el amor de Dios para mi vida?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 pasión de Jesús por la casa y la obra de su Padre- su perfección toma el lugar de mis debilidades.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Dios dio a su Hijo unigénito para que yo creyera en él y tuviera la vida eterna.  </a:t>
            </a:r>
            <a:endParaRPr lang="en-US" sz="1800" dirty="0">
              <a:effectLst/>
              <a:latin typeface="Times New Roman" panose="02020603050405020304" pitchFamily="18" charset="0"/>
              <a:ea typeface="Times New Roman" panose="02020603050405020304" pitchFamily="18" charset="0"/>
            </a:endParaRPr>
          </a:p>
          <a:p>
            <a:pPr marL="228600" marR="0" lvl="0" indent="-228600" algn="l" rtl="0">
              <a:lnSpc>
                <a:spcPct val="100000"/>
              </a:lnSpc>
              <a:spcBef>
                <a:spcPts val="0"/>
              </a:spcBef>
              <a:spcAft>
                <a:spcPts val="0"/>
              </a:spcAft>
              <a:buClr>
                <a:schemeClr val="dk1"/>
              </a:buClr>
              <a:buSzPts val="1200"/>
              <a:buFont typeface="Arial"/>
              <a:buAutoNum type="alphaLcPeriod"/>
            </a:pPr>
            <a:endParaRPr dirty="0"/>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4. ¿Qué pediré que Dios obre en mí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hacer lo posible para que la iglesia se enfoque en la palabra, en la adoración, y en la oración.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MX"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predicar las buenas nuevas de Juan 3:16 a cuantas más personas sea posible.</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253" name="Google Shape;25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“Captar” es la introducción, el gancho que nos lleva al tema del día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342900">
              <a:spcBef>
                <a:spcPts val="0"/>
              </a:spcBef>
              <a:spcAft>
                <a:spcPts val="0"/>
              </a:spcAft>
              <a:buAutoNum type="arabicPeriod"/>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Pedir que los estudiantes crean ejemplos de un “Captar” para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Juan 2:13-25; Juan 3:1-21 </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pensando en distintos públicos. </a:t>
            </a:r>
          </a:p>
          <a:p>
            <a:pPr marL="114300" marR="0" indent="-342900">
              <a:spcBef>
                <a:spcPts val="0"/>
              </a:spcBef>
              <a:spcAft>
                <a:spcPts val="0"/>
              </a:spcAf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2. Utilizar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Breakout</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Zoom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Groups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 Compartir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343427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Crear ejemplos de “Captar” para Juan 2:1-12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 “Captar” es la introducción, el gancho que nos lleva al tema del día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1. Pedir que los estudiantes crean ejemplos de un “Captar” para </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Juan 2:13-25; Juan 3:1-21 </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pensando en distintos públicos. (pueden elegir una historia)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2. Utilizar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Breakout</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Zoom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3. Compartir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186419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914400" lvl="2"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43" name="Google Shape;34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Algunos nos han comentado: </a:t>
            </a:r>
            <a:endParaRPr/>
          </a:p>
          <a:p>
            <a:pPr marL="342900" marR="0" lvl="0" indent="-342900" algn="l" rtl="0">
              <a:lnSpc>
                <a:spcPct val="107000"/>
              </a:lnSpc>
              <a:spcBef>
                <a:spcPts val="0"/>
              </a:spcBef>
              <a:spcAft>
                <a:spcPts val="0"/>
              </a:spcAft>
              <a:buClr>
                <a:schemeClr val="dk1"/>
              </a:buClr>
              <a:buSzPts val="1100"/>
              <a:buFont typeface="Calibri"/>
              <a:buChar char="-"/>
            </a:pPr>
            <a:r>
              <a:rPr lang="en-US" sz="1100">
                <a:latin typeface="Calibri"/>
                <a:ea typeface="Calibri"/>
                <a:cs typeface="Calibri"/>
                <a:sym typeface="Calibri"/>
              </a:rPr>
              <a:t>Deseo juntar un grupo de personas para compartir lo aprendido y para estudiar la palabra donde vivo.  ¿Pueden orientarme?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Claro que sí.  Nuestros profesores los pueden orientar o dirigirlos a uno de nuestros asesores quienes les ayudarán en formar un Grupo Sembrador.</a:t>
            </a:r>
            <a:endParaRPr/>
          </a:p>
          <a:p>
            <a:pPr marL="742950" marR="0" lvl="1" indent="-285750" algn="l" rtl="0">
              <a:lnSpc>
                <a:spcPct val="107000"/>
              </a:lnSpc>
              <a:spcBef>
                <a:spcPts val="0"/>
              </a:spcBef>
              <a:spcAft>
                <a:spcPts val="0"/>
              </a:spcAft>
              <a:buClr>
                <a:schemeClr val="dk1"/>
              </a:buClr>
              <a:buSzPts val="1800"/>
              <a:buFont typeface="Courier New"/>
              <a:buChar char="o"/>
            </a:pPr>
            <a:r>
              <a:rPr lang="en-US" sz="1800" b="1" u="sng">
                <a:latin typeface="Calibri"/>
                <a:ea typeface="Calibri"/>
                <a:cs typeface="Calibri"/>
                <a:sym typeface="Calibri"/>
              </a:rPr>
              <a:t>Un grupo sembrador</a:t>
            </a:r>
            <a:r>
              <a:rPr lang="en-US" sz="1800">
                <a:latin typeface="Calibri"/>
                <a:ea typeface="Calibri"/>
                <a:cs typeface="Calibri"/>
                <a:sym typeface="Calibri"/>
              </a:rPr>
              <a:t> existe para crecer juntos en las Buenas Nuevas de Jesucristo.  Estudiamos la Palabra, oramos, nos amamos el uno al otro, y alabamos al Señor.  El Grupo Sembrador es el primer paso de plantar una iglesia. </a:t>
            </a:r>
            <a:endParaRPr sz="1100">
              <a:latin typeface="Calibri"/>
              <a:ea typeface="Calibri"/>
              <a:cs typeface="Calibri"/>
              <a:sym typeface="Calibri"/>
            </a:endParaRPr>
          </a:p>
          <a:p>
            <a:pPr marL="742950" marR="0" lvl="1" indent="-285750" algn="l" rtl="0">
              <a:lnSpc>
                <a:spcPct val="107000"/>
              </a:lnSpc>
              <a:spcBef>
                <a:spcPts val="0"/>
              </a:spcBef>
              <a:spcAft>
                <a:spcPts val="0"/>
              </a:spcAft>
              <a:buClr>
                <a:schemeClr val="dk1"/>
              </a:buClr>
              <a:buSzPts val="1100"/>
              <a:buFont typeface="Courier New"/>
              <a:buChar char="o"/>
            </a:pPr>
            <a:r>
              <a:rPr lang="en-US" sz="1100">
                <a:latin typeface="Calibri"/>
                <a:ea typeface="Calibri"/>
                <a:cs typeface="Calibri"/>
                <a:sym typeface="Calibri"/>
              </a:rPr>
              <a:t>En algunos casos se puede hacer una consulta presencial con uno de nuestros asesores, sin costo alguno.  </a:t>
            </a:r>
            <a:endParaRPr/>
          </a:p>
          <a:p>
            <a:pPr marL="742950" marR="0" lvl="1" indent="-285750" algn="l" rtl="0">
              <a:lnSpc>
                <a:spcPct val="107000"/>
              </a:lnSpc>
              <a:spcBef>
                <a:spcPts val="800"/>
              </a:spcBef>
              <a:spcAft>
                <a:spcPts val="0"/>
              </a:spcAft>
              <a:buClr>
                <a:schemeClr val="dk1"/>
              </a:buClr>
              <a:buSzPts val="1100"/>
              <a:buFont typeface="Courier New"/>
              <a:buChar char="o"/>
            </a:pPr>
            <a:r>
              <a:rPr lang="en-US" sz="1100" b="1">
                <a:latin typeface="Calibri"/>
                <a:ea typeface="Calibri"/>
                <a:cs typeface="Calibri"/>
                <a:sym typeface="Calibri"/>
              </a:rPr>
              <a:t>Si le interesa plantar un Grupo Sembrador, hágaselo saber a su Profesor o cualquier de nuestros asesores.  </a:t>
            </a:r>
            <a:endParaRPr/>
          </a:p>
          <a:p>
            <a:pPr marL="742950" marR="0" lvl="1" indent="-285750" algn="l" rtl="0">
              <a:lnSpc>
                <a:spcPct val="107000"/>
              </a:lnSpc>
              <a:spcBef>
                <a:spcPts val="800"/>
              </a:spcBef>
              <a:spcAft>
                <a:spcPts val="0"/>
              </a:spcAft>
              <a:buClr>
                <a:srgbClr val="0C7837"/>
              </a:buClr>
              <a:buSzPts val="1100"/>
              <a:buFont typeface="Courier New"/>
              <a:buChar char="o"/>
            </a:pPr>
            <a:r>
              <a:rPr lang="en-US" sz="1100" b="0" i="0">
                <a:solidFill>
                  <a:srgbClr val="0C7837"/>
                </a:solidFill>
                <a:latin typeface="Overlock"/>
                <a:ea typeface="Overlock"/>
                <a:cs typeface="Overlock"/>
                <a:sym typeface="Overlock"/>
              </a:rPr>
              <a:t>Somos de Cristo.  Y los cristianos se juntan.  </a:t>
            </a:r>
            <a:r>
              <a:rPr lang="en-US" sz="11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1100" b="0" i="0">
                <a:solidFill>
                  <a:srgbClr val="0C7837"/>
                </a:solidFill>
                <a:latin typeface="Overlock"/>
                <a:ea typeface="Overlock"/>
                <a:cs typeface="Overlock"/>
                <a:sym typeface="Overlock"/>
              </a:rPr>
              <a:t>(Hebreos 10:25)</a:t>
            </a:r>
            <a:endParaRPr sz="1100">
              <a:solidFill>
                <a:srgbClr val="0C7837"/>
              </a:solidFill>
              <a:latin typeface="Overlock"/>
              <a:ea typeface="Overlock"/>
              <a:cs typeface="Overlock"/>
              <a:sym typeface="Overlock"/>
            </a:endParaRPr>
          </a:p>
          <a:p>
            <a:pPr marL="742950" marR="0" lvl="1" indent="-215900" algn="l" rtl="0">
              <a:lnSpc>
                <a:spcPct val="107000"/>
              </a:lnSpc>
              <a:spcBef>
                <a:spcPts val="800"/>
              </a:spcBef>
              <a:spcAft>
                <a:spcPts val="0"/>
              </a:spcAft>
              <a:buClr>
                <a:schemeClr val="dk1"/>
              </a:buClr>
              <a:buSzPts val="1100"/>
              <a:buFont typeface="Courier New"/>
              <a:buNone/>
            </a:pPr>
            <a:endParaRPr sz="1100" b="1">
              <a:latin typeface="Calibri"/>
              <a:ea typeface="Calibri"/>
              <a:cs typeface="Calibri"/>
              <a:sym typeface="Calibri"/>
            </a:endParaRPr>
          </a:p>
          <a:p>
            <a:pPr marL="742950" marR="0" lvl="1" indent="-215900" algn="l" rtl="0">
              <a:lnSpc>
                <a:spcPct val="107000"/>
              </a:lnSpc>
              <a:spcBef>
                <a:spcPts val="800"/>
              </a:spcBef>
              <a:spcAft>
                <a:spcPts val="0"/>
              </a:spcAft>
              <a:buClr>
                <a:schemeClr val="dk1"/>
              </a:buClr>
              <a:buSzPts val="1100"/>
              <a:buFont typeface="Courier New"/>
              <a:buNone/>
            </a:pPr>
            <a:endParaRPr sz="1100">
              <a:latin typeface="Calibri"/>
              <a:ea typeface="Calibri"/>
              <a:cs typeface="Calibri"/>
              <a:sym typeface="Calibri"/>
            </a:endParaRPr>
          </a:p>
          <a:p>
            <a:pPr marL="0" lvl="0" indent="0" algn="l" rtl="0">
              <a:spcBef>
                <a:spcPts val="800"/>
              </a:spcBef>
              <a:spcAft>
                <a:spcPts val="0"/>
              </a:spcAft>
              <a:buNone/>
            </a:pPr>
            <a:endParaRPr/>
          </a:p>
        </p:txBody>
      </p:sp>
      <p:sp>
        <p:nvSpPr>
          <p:cNvPr id="314" name="Google Shape;31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kern="1200" dirty="0">
                <a:solidFill>
                  <a:schemeClr val="tx1">
                    <a:lumMod val="50000"/>
                  </a:schemeClr>
                </a:solidFill>
                <a:effectLst/>
                <a:latin typeface="+mn-lt"/>
                <a:ea typeface="+mn-ea"/>
                <a:cs typeface="+mn-cs"/>
              </a:rPr>
              <a:t>El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bendiga</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guarde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Haga</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resplandecer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t>
            </a:r>
            <a:r>
              <a:rPr lang="en-US" sz="1200" b="1" i="1" u="none" strike="noStrike" kern="1200" dirty="0" err="1">
                <a:solidFill>
                  <a:schemeClr val="tx1">
                    <a:lumMod val="50000"/>
                  </a:schemeClr>
                </a:solidFill>
                <a:effectLst/>
                <a:latin typeface="+mn-lt"/>
                <a:ea typeface="+mn-ea"/>
                <a:cs typeface="+mn-cs"/>
              </a:rPr>
              <a:t>sobre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tenga</a:t>
            </a:r>
            <a:r>
              <a:rPr lang="en-US" sz="1200" b="1" i="1" u="none" strike="noStrike" kern="1200" dirty="0">
                <a:solidFill>
                  <a:schemeClr val="tx1">
                    <a:lumMod val="50000"/>
                  </a:schemeClr>
                </a:solidFill>
                <a:effectLst/>
                <a:latin typeface="+mn-lt"/>
                <a:ea typeface="+mn-ea"/>
                <a:cs typeface="+mn-cs"/>
              </a:rPr>
              <a:t> de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misericordia. Vuelve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conceda</a:t>
            </a:r>
            <a:r>
              <a:rPr lang="en-US" sz="1200" b="1" i="1" u="none" strike="noStrike" kern="1200" dirty="0">
                <a:solidFill>
                  <a:schemeClr val="tx1">
                    <a:lumMod val="50000"/>
                  </a:schemeClr>
                </a:solidFill>
                <a:effectLst/>
                <a:latin typeface="+mn-lt"/>
                <a:ea typeface="+mn-ea"/>
                <a:cs typeface="+mn-cs"/>
              </a:rPr>
              <a:t> la </a:t>
            </a:r>
            <a:r>
              <a:rPr lang="en-US" sz="1200" b="1" i="1" u="none" strike="noStrike" kern="1200" dirty="0" err="1">
                <a:solidFill>
                  <a:schemeClr val="tx1">
                    <a:lumMod val="50000"/>
                  </a:schemeClr>
                </a:solidFill>
                <a:effectLst/>
                <a:latin typeface="+mn-lt"/>
                <a:ea typeface="+mn-ea"/>
                <a:cs typeface="+mn-cs"/>
              </a:rPr>
              <a:t>paz</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Amén</a:t>
            </a:r>
            <a:r>
              <a:rPr lang="en-US" sz="1200" b="1" i="1" u="none" strike="noStrike" kern="1200" dirty="0">
                <a:solidFill>
                  <a:schemeClr val="tx1">
                    <a:lumMod val="50000"/>
                  </a:schemeClr>
                </a:solidFill>
                <a:effectLst/>
                <a:latin typeface="+mn-lt"/>
                <a:ea typeface="+mn-ea"/>
                <a:cs typeface="+mn-cs"/>
              </a:rPr>
              <a:t>.</a:t>
            </a:r>
            <a:endParaRPr lang="es-ES" sz="1200" kern="1200" dirty="0">
              <a:solidFill>
                <a:schemeClr val="tx1">
                  <a:lumMod val="50000"/>
                </a:schemeClr>
              </a:solidFill>
              <a:effectLst/>
              <a:latin typeface="+mn-lt"/>
              <a:ea typeface="+mn-ea"/>
              <a:cs typeface="+mn-cs"/>
            </a:endParaRPr>
          </a:p>
          <a:p>
            <a:pPr marL="457200" lvl="1"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41" name="Google Shape;34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08233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0" marR="0" lvl="2" indent="-228600" algn="l" rtl="0">
              <a:lnSpc>
                <a:spcPct val="107000"/>
              </a:lnSpc>
              <a:spcBef>
                <a:spcPts val="0"/>
              </a:spcBef>
              <a:spcAft>
                <a:spcPts val="0"/>
              </a:spcAft>
              <a:buClr>
                <a:schemeClr val="lt1"/>
              </a:buClr>
              <a:buSzPts val="1200"/>
              <a:buFont typeface="Calibri"/>
              <a:buAutoNum type="romanLcPeriod"/>
            </a:pPr>
            <a:r>
              <a:rPr lang="en-US" sz="1200" dirty="0">
                <a:latin typeface="Calibri"/>
                <a:ea typeface="Calibri"/>
                <a:cs typeface="Calibri"/>
                <a:sym typeface="Calibri"/>
              </a:rPr>
              <a:t>Jesús no </a:t>
            </a:r>
            <a:r>
              <a:rPr lang="en-US" sz="1200" dirty="0" err="1">
                <a:latin typeface="Calibri"/>
                <a:ea typeface="Calibri"/>
                <a:cs typeface="Calibri"/>
                <a:sym typeface="Calibri"/>
              </a:rPr>
              <a:t>rompió</a:t>
            </a:r>
            <a:r>
              <a:rPr lang="en-US" sz="1200" dirty="0">
                <a:latin typeface="Calibri"/>
                <a:ea typeface="Calibri"/>
                <a:cs typeface="Calibri"/>
                <a:sym typeface="Calibri"/>
              </a:rPr>
              <a:t> </a:t>
            </a:r>
            <a:r>
              <a:rPr lang="en-US" sz="1200" dirty="0" err="1">
                <a:latin typeface="Calibri"/>
                <a:ea typeface="Calibri"/>
                <a:cs typeface="Calibri"/>
                <a:sym typeface="Calibri"/>
              </a:rPr>
              <a:t>ningún</a:t>
            </a:r>
            <a:r>
              <a:rPr lang="en-US" sz="1200" dirty="0">
                <a:latin typeface="Calibri"/>
                <a:ea typeface="Calibri"/>
                <a:cs typeface="Calibri"/>
                <a:sym typeface="Calibri"/>
              </a:rPr>
              <a:t> </a:t>
            </a:r>
            <a:r>
              <a:rPr lang="en-US" sz="1200" dirty="0" err="1">
                <a:latin typeface="Calibri"/>
                <a:ea typeface="Calibri"/>
                <a:cs typeface="Calibri"/>
                <a:sym typeface="Calibri"/>
              </a:rPr>
              <a:t>mandamiento</a:t>
            </a:r>
            <a:r>
              <a:rPr lang="en-US" sz="1200" dirty="0">
                <a:latin typeface="Calibri"/>
                <a:ea typeface="Calibri"/>
                <a:cs typeface="Calibri"/>
                <a:sym typeface="Calibri"/>
              </a:rPr>
              <a:t> de Dios. </a:t>
            </a:r>
            <a:r>
              <a:rPr lang="en-US" sz="1200" dirty="0" err="1">
                <a:latin typeface="Calibri"/>
                <a:ea typeface="Calibri"/>
                <a:cs typeface="Calibri"/>
                <a:sym typeface="Calibri"/>
              </a:rPr>
              <a:t>Corrió</a:t>
            </a:r>
            <a:r>
              <a:rPr lang="en-US" sz="1200" dirty="0">
                <a:latin typeface="Calibri"/>
                <a:ea typeface="Calibri"/>
                <a:cs typeface="Calibri"/>
                <a:sym typeface="Calibri"/>
              </a:rPr>
              <a:t> </a:t>
            </a:r>
            <a:r>
              <a:rPr lang="en-US" sz="1200" dirty="0" err="1">
                <a:latin typeface="Calibri"/>
                <a:ea typeface="Calibri"/>
                <a:cs typeface="Calibri"/>
                <a:sym typeface="Calibri"/>
              </a:rPr>
              <a:t>los</a:t>
            </a:r>
            <a:r>
              <a:rPr lang="en-US" sz="1200" dirty="0">
                <a:latin typeface="Calibri"/>
                <a:ea typeface="Calibri"/>
                <a:cs typeface="Calibri"/>
                <a:sym typeface="Calibri"/>
              </a:rPr>
              <a:t> </a:t>
            </a:r>
            <a:r>
              <a:rPr lang="en-US" sz="1200" dirty="0" err="1">
                <a:latin typeface="Calibri"/>
                <a:ea typeface="Calibri"/>
                <a:cs typeface="Calibri"/>
                <a:sym typeface="Calibri"/>
              </a:rPr>
              <a:t>animales</a:t>
            </a:r>
            <a:r>
              <a:rPr lang="en-US" sz="1200" dirty="0">
                <a:latin typeface="Calibri"/>
                <a:ea typeface="Calibri"/>
                <a:cs typeface="Calibri"/>
                <a:sym typeface="Calibri"/>
              </a:rPr>
              <a:t>, </a:t>
            </a:r>
            <a:r>
              <a:rPr lang="en-US" sz="1200" dirty="0" err="1">
                <a:latin typeface="Calibri"/>
                <a:ea typeface="Calibri"/>
                <a:cs typeface="Calibri"/>
                <a:sym typeface="Calibri"/>
              </a:rPr>
              <a:t>pero</a:t>
            </a:r>
            <a:r>
              <a:rPr lang="en-US" sz="1200" dirty="0">
                <a:latin typeface="Calibri"/>
                <a:ea typeface="Calibri"/>
                <a:cs typeface="Calibri"/>
                <a:sym typeface="Calibri"/>
              </a:rPr>
              <a:t> no </a:t>
            </a:r>
            <a:r>
              <a:rPr lang="en-US" sz="1200" dirty="0" err="1">
                <a:latin typeface="Calibri"/>
                <a:ea typeface="Calibri"/>
                <a:cs typeface="Calibri"/>
                <a:sym typeface="Calibri"/>
              </a:rPr>
              <a:t>abusó</a:t>
            </a:r>
            <a:r>
              <a:rPr lang="en-US" sz="1200" dirty="0">
                <a:latin typeface="Calibri"/>
                <a:ea typeface="Calibri"/>
                <a:cs typeface="Calibri"/>
                <a:sym typeface="Calibri"/>
              </a:rPr>
              <a:t> de </a:t>
            </a:r>
            <a:r>
              <a:rPr lang="en-US" sz="1200" dirty="0" err="1">
                <a:latin typeface="Calibri"/>
                <a:ea typeface="Calibri"/>
                <a:cs typeface="Calibri"/>
                <a:sym typeface="Calibri"/>
              </a:rPr>
              <a:t>ellos</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 no </a:t>
            </a:r>
            <a:r>
              <a:rPr lang="en-US" sz="1200" dirty="0" err="1">
                <a:latin typeface="Calibri"/>
                <a:ea typeface="Calibri"/>
                <a:cs typeface="Calibri"/>
                <a:sym typeface="Calibri"/>
              </a:rPr>
              <a:t>pecó</a:t>
            </a:r>
            <a:r>
              <a:rPr lang="en-US" sz="1200" dirty="0">
                <a:latin typeface="Calibri"/>
                <a:ea typeface="Calibri"/>
                <a:cs typeface="Calibri"/>
                <a:sym typeface="Calibri"/>
              </a:rPr>
              <a:t>.</a:t>
            </a:r>
          </a:p>
          <a:p>
            <a:pPr marL="1143000" marR="0" lvl="2" indent="-228600" algn="l" rtl="0">
              <a:lnSpc>
                <a:spcPct val="107000"/>
              </a:lnSpc>
              <a:spcBef>
                <a:spcPts val="0"/>
              </a:spcBef>
              <a:spcAft>
                <a:spcPts val="0"/>
              </a:spcAft>
              <a:buClr>
                <a:schemeClr val="lt1"/>
              </a:buClr>
              <a:buSzPts val="1200"/>
              <a:buFont typeface="Calibri"/>
              <a:buAutoNum type="romanLcPeriod"/>
            </a:pPr>
            <a:endParaRPr sz="1200" dirty="0">
              <a:latin typeface="Calibri"/>
              <a:ea typeface="Calibri"/>
              <a:cs typeface="Calibri"/>
              <a:sym typeface="Calibri"/>
            </a:endParaRPr>
          </a:p>
          <a:p>
            <a:pPr marL="1143000" marR="0" lvl="2" indent="-228600" algn="l" rtl="0">
              <a:lnSpc>
                <a:spcPct val="107000"/>
              </a:lnSpc>
              <a:spcBef>
                <a:spcPts val="0"/>
              </a:spcBef>
              <a:spcAft>
                <a:spcPts val="0"/>
              </a:spcAft>
              <a:buClr>
                <a:schemeClr val="lt1"/>
              </a:buClr>
              <a:buSzPts val="1200"/>
              <a:buFont typeface="Calibri"/>
              <a:buAutoNum type="romanLcPeriod"/>
            </a:pPr>
            <a:r>
              <a:rPr lang="en-US" sz="1200" dirty="0" err="1">
                <a:latin typeface="Calibri"/>
                <a:ea typeface="Calibri"/>
                <a:cs typeface="Calibri"/>
                <a:sym typeface="Calibri"/>
              </a:rPr>
              <a:t>Sentir</a:t>
            </a:r>
            <a:r>
              <a:rPr lang="en-US" sz="1200" dirty="0">
                <a:latin typeface="Calibri"/>
                <a:ea typeface="Calibri"/>
                <a:cs typeface="Calibri"/>
                <a:sym typeface="Calibri"/>
              </a:rPr>
              <a:t> </a:t>
            </a:r>
            <a:r>
              <a:rPr lang="en-US" sz="1200" dirty="0" err="1">
                <a:latin typeface="Calibri"/>
                <a:ea typeface="Calibri"/>
                <a:cs typeface="Calibri"/>
                <a:sym typeface="Calibri"/>
              </a:rPr>
              <a:t>emociones</a:t>
            </a:r>
            <a:r>
              <a:rPr lang="en-US" sz="1200" dirty="0">
                <a:latin typeface="Calibri"/>
                <a:ea typeface="Calibri"/>
                <a:cs typeface="Calibri"/>
                <a:sym typeface="Calibri"/>
              </a:rPr>
              <a:t> no es </a:t>
            </a:r>
            <a:r>
              <a:rPr lang="en-US" sz="1200" dirty="0" err="1">
                <a:latin typeface="Calibri"/>
                <a:ea typeface="Calibri"/>
                <a:cs typeface="Calibri"/>
                <a:sym typeface="Calibri"/>
              </a:rPr>
              <a:t>necesariamente</a:t>
            </a:r>
            <a:r>
              <a:rPr lang="en-US" sz="1200" dirty="0">
                <a:latin typeface="Calibri"/>
                <a:ea typeface="Calibri"/>
                <a:cs typeface="Calibri"/>
                <a:sym typeface="Calibri"/>
              </a:rPr>
              <a:t> </a:t>
            </a:r>
            <a:r>
              <a:rPr lang="en-US" sz="1200" dirty="0" err="1">
                <a:latin typeface="Calibri"/>
                <a:ea typeface="Calibri"/>
                <a:cs typeface="Calibri"/>
                <a:sym typeface="Calibri"/>
              </a:rPr>
              <a:t>pecado</a:t>
            </a:r>
            <a:r>
              <a:rPr lang="en-US" sz="1200" dirty="0">
                <a:latin typeface="Calibri"/>
                <a:ea typeface="Calibri"/>
                <a:cs typeface="Calibri"/>
                <a:sym typeface="Calibri"/>
              </a:rPr>
              <a:t>.  Dios </a:t>
            </a:r>
            <a:r>
              <a:rPr lang="en-US" sz="1200" dirty="0" err="1">
                <a:latin typeface="Calibri"/>
                <a:ea typeface="Calibri"/>
                <a:cs typeface="Calibri"/>
                <a:sym typeface="Calibri"/>
              </a:rPr>
              <a:t>nos</a:t>
            </a:r>
            <a:r>
              <a:rPr lang="en-US" sz="1200" dirty="0">
                <a:latin typeface="Calibri"/>
                <a:ea typeface="Calibri"/>
                <a:cs typeface="Calibri"/>
                <a:sym typeface="Calibri"/>
              </a:rPr>
              <a:t> </a:t>
            </a:r>
            <a:r>
              <a:rPr lang="en-US" sz="1200" dirty="0" err="1">
                <a:latin typeface="Calibri"/>
                <a:ea typeface="Calibri"/>
                <a:cs typeface="Calibri"/>
                <a:sym typeface="Calibri"/>
              </a:rPr>
              <a:t>creó</a:t>
            </a:r>
            <a:r>
              <a:rPr lang="en-US" sz="1200" dirty="0">
                <a:latin typeface="Calibri"/>
                <a:ea typeface="Calibri"/>
                <a:cs typeface="Calibri"/>
                <a:sym typeface="Calibri"/>
              </a:rPr>
              <a:t> con </a:t>
            </a:r>
            <a:r>
              <a:rPr lang="en-US" sz="1200" dirty="0" err="1">
                <a:latin typeface="Calibri"/>
                <a:ea typeface="Calibri"/>
                <a:cs typeface="Calibri"/>
                <a:sym typeface="Calibri"/>
              </a:rPr>
              <a:t>emociones</a:t>
            </a:r>
            <a:r>
              <a:rPr lang="en-US" sz="1200" dirty="0">
                <a:latin typeface="Calibri"/>
                <a:ea typeface="Calibri"/>
                <a:cs typeface="Calibri"/>
                <a:sym typeface="Calibri"/>
              </a:rPr>
              <a:t>: </a:t>
            </a:r>
            <a:r>
              <a:rPr lang="en-US" sz="1200" dirty="0" err="1">
                <a:latin typeface="Calibri"/>
                <a:ea typeface="Calibri"/>
                <a:cs typeface="Calibri"/>
                <a:sym typeface="Calibri"/>
              </a:rPr>
              <a:t>gozo</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 </a:t>
            </a:r>
            <a:r>
              <a:rPr lang="en-US" sz="1200" dirty="0" err="1">
                <a:latin typeface="Calibri"/>
                <a:ea typeface="Calibri"/>
                <a:cs typeface="Calibri"/>
                <a:sym typeface="Calibri"/>
              </a:rPr>
              <a:t>alegría</a:t>
            </a:r>
            <a:r>
              <a:rPr lang="en-US" sz="1200" dirty="0">
                <a:latin typeface="Calibri"/>
                <a:ea typeface="Calibri"/>
                <a:cs typeface="Calibri"/>
                <a:sym typeface="Calibri"/>
              </a:rPr>
              <a:t> y tristeza… </a:t>
            </a:r>
          </a:p>
          <a:p>
            <a:pPr marL="1143000" marR="0" lvl="2" indent="-228600" algn="l" rtl="0">
              <a:lnSpc>
                <a:spcPct val="107000"/>
              </a:lnSpc>
              <a:spcBef>
                <a:spcPts val="0"/>
              </a:spcBef>
              <a:spcAft>
                <a:spcPts val="0"/>
              </a:spcAft>
              <a:buClr>
                <a:schemeClr val="lt1"/>
              </a:buClr>
              <a:buSzPts val="1200"/>
              <a:buFont typeface="Calibri"/>
              <a:buAutoNum type="romanLcPeriod"/>
            </a:pPr>
            <a:endParaRPr lang="en-US" sz="1200" dirty="0">
              <a:latin typeface="Calibri"/>
              <a:ea typeface="Calibri"/>
              <a:cs typeface="Calibri"/>
              <a:sym typeface="Calibri"/>
            </a:endParaRPr>
          </a:p>
          <a:p>
            <a:pPr marL="1143000" marR="0" lvl="2" indent="-228600" algn="l" rtl="0">
              <a:lnSpc>
                <a:spcPct val="107000"/>
              </a:lnSpc>
              <a:spcBef>
                <a:spcPts val="0"/>
              </a:spcBef>
              <a:spcAft>
                <a:spcPts val="0"/>
              </a:spcAft>
              <a:buClr>
                <a:schemeClr val="lt1"/>
              </a:buClr>
              <a:buSzPts val="1200"/>
              <a:buFont typeface="Calibri"/>
              <a:buAutoNum type="romanLcPeriod"/>
            </a:pPr>
            <a:r>
              <a:rPr lang="en-US" sz="1200" dirty="0">
                <a:latin typeface="Calibri"/>
                <a:ea typeface="Calibri"/>
                <a:cs typeface="Calibri"/>
                <a:sym typeface="Calibri"/>
              </a:rPr>
              <a:t>Si </a:t>
            </a:r>
            <a:r>
              <a:rPr lang="en-US" sz="1200" dirty="0" err="1">
                <a:latin typeface="Calibri"/>
                <a:ea typeface="Calibri"/>
                <a:cs typeface="Calibri"/>
                <a:sym typeface="Calibri"/>
              </a:rPr>
              <a:t>el</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 es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motivos</a:t>
            </a:r>
            <a:r>
              <a:rPr lang="en-US" sz="1200" dirty="0">
                <a:latin typeface="Calibri"/>
                <a:ea typeface="Calibri"/>
                <a:cs typeface="Calibri"/>
                <a:sym typeface="Calibri"/>
              </a:rPr>
              <a:t> </a:t>
            </a:r>
            <a:r>
              <a:rPr lang="en-US" sz="1200" dirty="0" err="1">
                <a:latin typeface="Calibri"/>
                <a:ea typeface="Calibri"/>
                <a:cs typeface="Calibri"/>
                <a:sym typeface="Calibri"/>
              </a:rPr>
              <a:t>egoístas</a:t>
            </a:r>
            <a:r>
              <a:rPr lang="en-US" sz="1200" dirty="0">
                <a:latin typeface="Calibri"/>
                <a:ea typeface="Calibri"/>
                <a:cs typeface="Calibri"/>
                <a:sym typeface="Calibri"/>
              </a:rPr>
              <a:t> o con un </a:t>
            </a:r>
            <a:r>
              <a:rPr lang="en-US" sz="1200" dirty="0" err="1">
                <a:latin typeface="Calibri"/>
                <a:ea typeface="Calibri"/>
                <a:cs typeface="Calibri"/>
                <a:sym typeface="Calibri"/>
              </a:rPr>
              <a:t>sentido</a:t>
            </a:r>
            <a:r>
              <a:rPr lang="en-US" sz="1200" dirty="0">
                <a:latin typeface="Calibri"/>
                <a:ea typeface="Calibri"/>
                <a:cs typeface="Calibri"/>
                <a:sym typeface="Calibri"/>
              </a:rPr>
              <a:t> de </a:t>
            </a:r>
            <a:r>
              <a:rPr lang="en-US" sz="1200" dirty="0" err="1">
                <a:latin typeface="Calibri"/>
                <a:ea typeface="Calibri"/>
                <a:cs typeface="Calibri"/>
                <a:sym typeface="Calibri"/>
              </a:rPr>
              <a:t>venganza</a:t>
            </a:r>
            <a:r>
              <a:rPr lang="en-US" sz="1200" dirty="0">
                <a:latin typeface="Calibri"/>
                <a:ea typeface="Calibri"/>
                <a:cs typeface="Calibri"/>
                <a:sym typeface="Calibri"/>
              </a:rPr>
              <a:t> personal, </a:t>
            </a:r>
            <a:r>
              <a:rPr lang="en-US" sz="1200" dirty="0" err="1">
                <a:latin typeface="Calibri"/>
                <a:ea typeface="Calibri"/>
                <a:cs typeface="Calibri"/>
                <a:sym typeface="Calibri"/>
              </a:rPr>
              <a:t>entonces</a:t>
            </a:r>
            <a:r>
              <a:rPr lang="en-US" sz="1200" dirty="0">
                <a:latin typeface="Calibri"/>
                <a:ea typeface="Calibri"/>
                <a:cs typeface="Calibri"/>
                <a:sym typeface="Calibri"/>
              </a:rPr>
              <a:t> </a:t>
            </a:r>
            <a:r>
              <a:rPr lang="en-US" sz="1200" dirty="0" err="1">
                <a:latin typeface="Calibri"/>
                <a:ea typeface="Calibri"/>
                <a:cs typeface="Calibri"/>
                <a:sym typeface="Calibri"/>
              </a:rPr>
              <a:t>sí</a:t>
            </a:r>
            <a:r>
              <a:rPr lang="en-US" sz="1200" dirty="0">
                <a:latin typeface="Calibri"/>
                <a:ea typeface="Calibri"/>
                <a:cs typeface="Calibri"/>
                <a:sym typeface="Calibri"/>
              </a:rPr>
              <a:t> </a:t>
            </a:r>
            <a:r>
              <a:rPr lang="en-US" sz="1200" dirty="0" err="1">
                <a:latin typeface="Calibri"/>
                <a:ea typeface="Calibri"/>
                <a:cs typeface="Calibri"/>
                <a:sym typeface="Calibri"/>
              </a:rPr>
              <a:t>sería</a:t>
            </a:r>
            <a:r>
              <a:rPr lang="en-US" sz="1200" dirty="0">
                <a:latin typeface="Calibri"/>
                <a:ea typeface="Calibri"/>
                <a:cs typeface="Calibri"/>
                <a:sym typeface="Calibri"/>
              </a:rPr>
              <a:t> </a:t>
            </a:r>
            <a:r>
              <a:rPr lang="en-US" sz="1200" dirty="0" err="1">
                <a:latin typeface="Calibri"/>
                <a:ea typeface="Calibri"/>
                <a:cs typeface="Calibri"/>
                <a:sym typeface="Calibri"/>
              </a:rPr>
              <a:t>pecaminoso</a:t>
            </a:r>
            <a:r>
              <a:rPr lang="en-US" sz="1200" dirty="0">
                <a:latin typeface="Calibri"/>
                <a:ea typeface="Calibri"/>
                <a:cs typeface="Calibri"/>
                <a:sym typeface="Calibri"/>
              </a:rPr>
              <a:t>.  </a:t>
            </a:r>
          </a:p>
          <a:p>
            <a:pPr marL="1143000" marR="0" lvl="2" indent="-228600" algn="l" rtl="0">
              <a:lnSpc>
                <a:spcPct val="107000"/>
              </a:lnSpc>
              <a:spcBef>
                <a:spcPts val="0"/>
              </a:spcBef>
              <a:spcAft>
                <a:spcPts val="0"/>
              </a:spcAft>
              <a:buClr>
                <a:schemeClr val="lt1"/>
              </a:buClr>
              <a:buSzPts val="1200"/>
              <a:buFont typeface="Calibri"/>
              <a:buAutoNum type="romanLcPeriod"/>
            </a:pPr>
            <a:endParaRPr lang="en-US" sz="1200" dirty="0">
              <a:latin typeface="Calibri"/>
              <a:ea typeface="Calibri"/>
              <a:cs typeface="Calibri"/>
              <a:sym typeface="Calibri"/>
            </a:endParaRPr>
          </a:p>
          <a:p>
            <a:pPr marL="1143000" marR="0" lvl="2" indent="-228600" algn="l" rtl="0">
              <a:lnSpc>
                <a:spcPct val="107000"/>
              </a:lnSpc>
              <a:spcBef>
                <a:spcPts val="0"/>
              </a:spcBef>
              <a:spcAft>
                <a:spcPts val="0"/>
              </a:spcAft>
              <a:buClr>
                <a:schemeClr val="lt1"/>
              </a:buClr>
              <a:buSzPts val="1200"/>
              <a:buFont typeface="Calibri"/>
              <a:buAutoNum type="romanLcPeriod"/>
            </a:pPr>
            <a:r>
              <a:rPr lang="en-US" sz="1200" dirty="0">
                <a:latin typeface="Calibri"/>
                <a:ea typeface="Calibri"/>
                <a:cs typeface="Calibri"/>
                <a:sym typeface="Calibri"/>
              </a:rPr>
              <a:t>Pero </a:t>
            </a:r>
            <a:r>
              <a:rPr lang="en-US" sz="1200" dirty="0" err="1">
                <a:latin typeface="Calibri"/>
                <a:ea typeface="Calibri"/>
                <a:cs typeface="Calibri"/>
                <a:sym typeface="Calibri"/>
              </a:rPr>
              <a:t>si</a:t>
            </a:r>
            <a:r>
              <a:rPr lang="en-US" sz="1200" dirty="0">
                <a:latin typeface="Calibri"/>
                <a:ea typeface="Calibri"/>
                <a:cs typeface="Calibri"/>
                <a:sym typeface="Calibri"/>
              </a:rPr>
              <a:t> </a:t>
            </a:r>
            <a:r>
              <a:rPr lang="en-US" sz="1200" dirty="0" err="1">
                <a:latin typeface="Calibri"/>
                <a:ea typeface="Calibri"/>
                <a:cs typeface="Calibri"/>
                <a:sym typeface="Calibri"/>
              </a:rPr>
              <a:t>el</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 es </a:t>
            </a:r>
            <a:r>
              <a:rPr lang="en-US" sz="1200" dirty="0" err="1">
                <a:latin typeface="Calibri"/>
                <a:ea typeface="Calibri"/>
                <a:cs typeface="Calibri"/>
                <a:sym typeface="Calibri"/>
              </a:rPr>
              <a:t>porque</a:t>
            </a:r>
            <a:r>
              <a:rPr lang="en-US" sz="1200" dirty="0">
                <a:latin typeface="Calibri"/>
                <a:ea typeface="Calibri"/>
                <a:cs typeface="Calibri"/>
                <a:sym typeface="Calibri"/>
              </a:rPr>
              <a:t> </a:t>
            </a:r>
            <a:r>
              <a:rPr lang="en-US" sz="1200" dirty="0" err="1">
                <a:latin typeface="Calibri"/>
                <a:ea typeface="Calibri"/>
                <a:cs typeface="Calibri"/>
                <a:sym typeface="Calibri"/>
              </a:rPr>
              <a:t>alguien</a:t>
            </a:r>
            <a:r>
              <a:rPr lang="en-US" sz="1200" dirty="0">
                <a:latin typeface="Calibri"/>
                <a:ea typeface="Calibri"/>
                <a:cs typeface="Calibri"/>
                <a:sym typeface="Calibri"/>
              </a:rPr>
              <a:t> ha </a:t>
            </a:r>
            <a:r>
              <a:rPr lang="en-US" sz="1200" dirty="0" err="1">
                <a:latin typeface="Calibri"/>
                <a:ea typeface="Calibri"/>
                <a:cs typeface="Calibri"/>
                <a:sym typeface="Calibri"/>
              </a:rPr>
              <a:t>ofendido</a:t>
            </a:r>
            <a:r>
              <a:rPr lang="en-US" sz="1200" dirty="0">
                <a:latin typeface="Calibri"/>
                <a:ea typeface="Calibri"/>
                <a:cs typeface="Calibri"/>
                <a:sym typeface="Calibri"/>
              </a:rPr>
              <a:t> a Dios </a:t>
            </a:r>
            <a:r>
              <a:rPr lang="en-US" sz="1200" dirty="0" err="1">
                <a:latin typeface="Calibri"/>
                <a:ea typeface="Calibri"/>
                <a:cs typeface="Calibri"/>
                <a:sym typeface="Calibri"/>
              </a:rPr>
              <a:t>movido</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pecado</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ese </a:t>
            </a:r>
            <a:r>
              <a:rPr lang="en-US" sz="1200" dirty="0" err="1">
                <a:latin typeface="Calibri"/>
                <a:ea typeface="Calibri"/>
                <a:cs typeface="Calibri"/>
                <a:sym typeface="Calibri"/>
              </a:rPr>
              <a:t>caso</a:t>
            </a:r>
            <a:r>
              <a:rPr lang="en-US" sz="1200" dirty="0">
                <a:latin typeface="Calibri"/>
                <a:ea typeface="Calibri"/>
                <a:cs typeface="Calibri"/>
                <a:sym typeface="Calibri"/>
              </a:rPr>
              <a:t> es un </a:t>
            </a:r>
            <a:r>
              <a:rPr lang="en-US" sz="1200" dirty="0" err="1">
                <a:latin typeface="Calibri"/>
                <a:ea typeface="Calibri"/>
                <a:cs typeface="Calibri"/>
                <a:sym typeface="Calibri"/>
              </a:rPr>
              <a:t>enojo</a:t>
            </a:r>
            <a:r>
              <a:rPr lang="en-US" sz="1200" dirty="0">
                <a:latin typeface="Calibri"/>
                <a:ea typeface="Calibri"/>
                <a:cs typeface="Calibri"/>
                <a:sym typeface="Calibri"/>
              </a:rPr>
              <a:t> </a:t>
            </a:r>
            <a:r>
              <a:rPr lang="en-US" sz="1200" dirty="0" err="1">
                <a:latin typeface="Calibri"/>
                <a:ea typeface="Calibri"/>
                <a:cs typeface="Calibri"/>
                <a:sym typeface="Calibri"/>
              </a:rPr>
              <a:t>justo</a:t>
            </a:r>
            <a:r>
              <a:rPr lang="en-US" sz="1200" dirty="0">
                <a:latin typeface="Calibri"/>
                <a:ea typeface="Calibri"/>
                <a:cs typeface="Calibri"/>
                <a:sym typeface="Calibri"/>
              </a:rPr>
              <a:t>.  El </a:t>
            </a:r>
            <a:r>
              <a:rPr lang="en-US" sz="1200" dirty="0" err="1">
                <a:latin typeface="Calibri"/>
                <a:ea typeface="Calibri"/>
                <a:cs typeface="Calibri"/>
                <a:sym typeface="Calibri"/>
              </a:rPr>
              <a:t>enojo</a:t>
            </a:r>
            <a:r>
              <a:rPr lang="en-US" sz="1200" dirty="0">
                <a:latin typeface="Calibri"/>
                <a:ea typeface="Calibri"/>
                <a:cs typeface="Calibri"/>
                <a:sym typeface="Calibri"/>
              </a:rPr>
              <a:t> de Jesús no </a:t>
            </a:r>
            <a:r>
              <a:rPr lang="en-US" sz="1200" dirty="0" err="1">
                <a:latin typeface="Calibri"/>
                <a:ea typeface="Calibri"/>
                <a:cs typeface="Calibri"/>
                <a:sym typeface="Calibri"/>
              </a:rPr>
              <a:t>fue</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egoísmo</a:t>
            </a:r>
            <a:r>
              <a:rPr lang="en-US" sz="1200" dirty="0">
                <a:latin typeface="Calibri"/>
                <a:ea typeface="Calibri"/>
                <a:cs typeface="Calibri"/>
                <a:sym typeface="Calibri"/>
              </a:rPr>
              <a:t> </a:t>
            </a:r>
            <a:r>
              <a:rPr lang="en-US" sz="1200" dirty="0" err="1">
                <a:latin typeface="Calibri"/>
                <a:ea typeface="Calibri"/>
                <a:cs typeface="Calibri"/>
                <a:sym typeface="Calibri"/>
              </a:rPr>
              <a:t>ni</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otro</a:t>
            </a:r>
            <a:r>
              <a:rPr lang="en-US" sz="1200" dirty="0">
                <a:latin typeface="Calibri"/>
                <a:ea typeface="Calibri"/>
                <a:cs typeface="Calibri"/>
                <a:sym typeface="Calibri"/>
              </a:rPr>
              <a:t> </a:t>
            </a:r>
            <a:r>
              <a:rPr lang="en-US" sz="1200" dirty="0" err="1">
                <a:latin typeface="Calibri"/>
                <a:ea typeface="Calibri"/>
                <a:cs typeface="Calibri"/>
                <a:sym typeface="Calibri"/>
              </a:rPr>
              <a:t>motivo</a:t>
            </a:r>
            <a:r>
              <a:rPr lang="en-US" sz="1200" dirty="0">
                <a:latin typeface="Calibri"/>
                <a:ea typeface="Calibri"/>
                <a:cs typeface="Calibri"/>
                <a:sym typeface="Calibri"/>
              </a:rPr>
              <a:t> </a:t>
            </a:r>
            <a:r>
              <a:rPr lang="en-US" sz="1200" dirty="0" err="1">
                <a:latin typeface="Calibri"/>
                <a:ea typeface="Calibri"/>
                <a:cs typeface="Calibri"/>
                <a:sym typeface="Calibri"/>
              </a:rPr>
              <a:t>pecaminoso</a:t>
            </a:r>
            <a:r>
              <a:rPr lang="en-US" sz="1200" dirty="0">
                <a:latin typeface="Calibri"/>
                <a:ea typeface="Calibri"/>
                <a:cs typeface="Calibri"/>
                <a:sym typeface="Calibri"/>
              </a:rPr>
              <a:t>.  </a:t>
            </a:r>
            <a:r>
              <a:rPr lang="en-US" sz="1200" dirty="0" err="1">
                <a:latin typeface="Calibri"/>
                <a:ea typeface="Calibri"/>
                <a:cs typeface="Calibri"/>
                <a:sym typeface="Calibri"/>
              </a:rPr>
              <a:t>Fue</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celo</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la casa de </a:t>
            </a:r>
            <a:r>
              <a:rPr lang="en-US" sz="1200" dirty="0" err="1">
                <a:latin typeface="Calibri"/>
                <a:ea typeface="Calibri"/>
                <a:cs typeface="Calibri"/>
                <a:sym typeface="Calibri"/>
              </a:rPr>
              <a:t>su</a:t>
            </a:r>
            <a:r>
              <a:rPr lang="en-US" sz="1200" dirty="0">
                <a:latin typeface="Calibri"/>
                <a:ea typeface="Calibri"/>
                <a:cs typeface="Calibri"/>
                <a:sym typeface="Calibri"/>
              </a:rPr>
              <a:t> Padre – un </a:t>
            </a:r>
            <a:r>
              <a:rPr lang="en-US" sz="1200" dirty="0" err="1">
                <a:latin typeface="Calibri"/>
                <a:ea typeface="Calibri"/>
                <a:cs typeface="Calibri"/>
                <a:sym typeface="Calibri"/>
              </a:rPr>
              <a:t>motivo</a:t>
            </a:r>
            <a:r>
              <a:rPr lang="en-US" sz="1200" dirty="0">
                <a:latin typeface="Calibri"/>
                <a:ea typeface="Calibri"/>
                <a:cs typeface="Calibri"/>
                <a:sym typeface="Calibri"/>
              </a:rPr>
              <a:t> </a:t>
            </a:r>
            <a:r>
              <a:rPr lang="en-US" sz="1200" dirty="0" err="1">
                <a:latin typeface="Calibri"/>
                <a:ea typeface="Calibri"/>
                <a:cs typeface="Calibri"/>
                <a:sym typeface="Calibri"/>
              </a:rPr>
              <a:t>justo</a:t>
            </a:r>
            <a:r>
              <a:rPr lang="en-US" sz="1200" dirty="0">
                <a:latin typeface="Calibri"/>
                <a:ea typeface="Calibri"/>
                <a:cs typeface="Calibri"/>
                <a:sym typeface="Calibri"/>
              </a:rPr>
              <a:t> y santo.  “</a:t>
            </a:r>
            <a:r>
              <a:rPr lang="en-US" sz="1200" dirty="0" err="1">
                <a:latin typeface="Calibri"/>
                <a:ea typeface="Calibri"/>
                <a:cs typeface="Calibri"/>
                <a:sym typeface="Calibri"/>
              </a:rPr>
              <a:t>Enójense</a:t>
            </a:r>
            <a:r>
              <a:rPr lang="en-US" sz="1200" dirty="0">
                <a:latin typeface="Calibri"/>
                <a:ea typeface="Calibri"/>
                <a:cs typeface="Calibri"/>
                <a:sym typeface="Calibri"/>
              </a:rPr>
              <a:t>, </a:t>
            </a:r>
            <a:r>
              <a:rPr lang="en-US" sz="1200" dirty="0" err="1">
                <a:latin typeface="Calibri"/>
                <a:ea typeface="Calibri"/>
                <a:cs typeface="Calibri"/>
                <a:sym typeface="Calibri"/>
              </a:rPr>
              <a:t>pero</a:t>
            </a:r>
            <a:r>
              <a:rPr lang="en-US" sz="1200" dirty="0">
                <a:latin typeface="Calibri"/>
                <a:ea typeface="Calibri"/>
                <a:cs typeface="Calibri"/>
                <a:sym typeface="Calibri"/>
              </a:rPr>
              <a:t> no </a:t>
            </a:r>
            <a:r>
              <a:rPr lang="en-US" sz="1200" dirty="0" err="1">
                <a:latin typeface="Calibri"/>
                <a:ea typeface="Calibri"/>
                <a:cs typeface="Calibri"/>
                <a:sym typeface="Calibri"/>
              </a:rPr>
              <a:t>pequen</a:t>
            </a:r>
            <a:r>
              <a:rPr lang="en-US" sz="1200" dirty="0">
                <a:latin typeface="Calibri"/>
                <a:ea typeface="Calibri"/>
                <a:cs typeface="Calibri"/>
                <a:sym typeface="Calibri"/>
              </a:rPr>
              <a:t>” (</a:t>
            </a:r>
            <a:r>
              <a:rPr lang="en-US" sz="1200" dirty="0" err="1">
                <a:latin typeface="Calibri"/>
                <a:ea typeface="Calibri"/>
                <a:cs typeface="Calibri"/>
                <a:sym typeface="Calibri"/>
              </a:rPr>
              <a:t>Efesios</a:t>
            </a:r>
            <a:r>
              <a:rPr lang="en-US" sz="1200" dirty="0">
                <a:latin typeface="Calibri"/>
                <a:ea typeface="Calibri"/>
                <a:cs typeface="Calibri"/>
                <a:sym typeface="Calibri"/>
              </a:rPr>
              <a:t> 4:26).</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67" name="Google Shape;26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43000" marR="0" lvl="2" indent="-228600" algn="l" rtl="0">
              <a:lnSpc>
                <a:spcPct val="107000"/>
              </a:lnSpc>
              <a:spcBef>
                <a:spcPts val="0"/>
              </a:spcBef>
              <a:spcAft>
                <a:spcPts val="0"/>
              </a:spcAft>
              <a:buClr>
                <a:schemeClr val="dk1"/>
              </a:buClr>
              <a:buSzPts val="1200"/>
              <a:buFont typeface="Calibri"/>
              <a:buAutoNum type="romanLcPeriod"/>
            </a:pPr>
            <a:r>
              <a:rPr lang="en-US" sz="1200" dirty="0">
                <a:latin typeface="Calibri"/>
                <a:ea typeface="Calibri"/>
                <a:cs typeface="Calibri"/>
                <a:sym typeface="Calibri"/>
              </a:rPr>
              <a:t>Primero, le </a:t>
            </a:r>
            <a:r>
              <a:rPr lang="en-US" sz="1200" dirty="0" err="1">
                <a:latin typeface="Calibri"/>
                <a:ea typeface="Calibri"/>
                <a:cs typeface="Calibri"/>
                <a:sym typeface="Calibri"/>
              </a:rPr>
              <a:t>confesamos</a:t>
            </a:r>
            <a:r>
              <a:rPr lang="en-US" sz="1200" dirty="0">
                <a:latin typeface="Calibri"/>
                <a:ea typeface="Calibri"/>
                <a:cs typeface="Calibri"/>
                <a:sym typeface="Calibri"/>
              </a:rPr>
              <a:t> a Dios que </a:t>
            </a:r>
            <a:r>
              <a:rPr lang="en-US" sz="1200" dirty="0" err="1">
                <a:latin typeface="Calibri"/>
                <a:ea typeface="Calibri"/>
                <a:cs typeface="Calibri"/>
                <a:sym typeface="Calibri"/>
              </a:rPr>
              <a:t>hemos</a:t>
            </a:r>
            <a:r>
              <a:rPr lang="en-US" sz="1200" dirty="0">
                <a:latin typeface="Calibri"/>
                <a:ea typeface="Calibri"/>
                <a:cs typeface="Calibri"/>
                <a:sym typeface="Calibri"/>
              </a:rPr>
              <a:t> </a:t>
            </a:r>
            <a:r>
              <a:rPr lang="en-US" sz="1200" dirty="0" err="1">
                <a:latin typeface="Calibri"/>
                <a:ea typeface="Calibri"/>
                <a:cs typeface="Calibri"/>
                <a:sym typeface="Calibri"/>
              </a:rPr>
              <a:t>caído</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la </a:t>
            </a:r>
            <a:r>
              <a:rPr lang="en-US" sz="1200" dirty="0" err="1">
                <a:latin typeface="Calibri"/>
                <a:ea typeface="Calibri"/>
                <a:cs typeface="Calibri"/>
                <a:sym typeface="Calibri"/>
              </a:rPr>
              <a:t>ira</a:t>
            </a:r>
            <a:r>
              <a:rPr lang="en-US" sz="1200" dirty="0">
                <a:latin typeface="Calibri"/>
                <a:ea typeface="Calibri"/>
                <a:cs typeface="Calibri"/>
                <a:sym typeface="Calibri"/>
              </a:rPr>
              <a:t> </a:t>
            </a:r>
            <a:r>
              <a:rPr lang="en-US" sz="1200" dirty="0" err="1">
                <a:latin typeface="Calibri"/>
                <a:ea typeface="Calibri"/>
                <a:cs typeface="Calibri"/>
                <a:sym typeface="Calibri"/>
              </a:rPr>
              <a:t>pecaminosa</a:t>
            </a:r>
            <a:r>
              <a:rPr lang="en-US" sz="1200" dirty="0">
                <a:latin typeface="Calibri"/>
                <a:ea typeface="Calibri"/>
                <a:cs typeface="Calibri"/>
                <a:sym typeface="Calibri"/>
              </a:rPr>
              <a:t>, </a:t>
            </a:r>
            <a:r>
              <a:rPr lang="en-US" sz="1200" dirty="0" err="1">
                <a:latin typeface="Calibri"/>
                <a:ea typeface="Calibri"/>
                <a:cs typeface="Calibri"/>
                <a:sym typeface="Calibri"/>
              </a:rPr>
              <a:t>hemos</a:t>
            </a:r>
            <a:r>
              <a:rPr lang="en-US" sz="1200" dirty="0">
                <a:latin typeface="Calibri"/>
                <a:ea typeface="Calibri"/>
                <a:cs typeface="Calibri"/>
                <a:sym typeface="Calibri"/>
              </a:rPr>
              <a:t> </a:t>
            </a:r>
            <a:r>
              <a:rPr lang="en-US" sz="1200" dirty="0" err="1">
                <a:latin typeface="Calibri"/>
                <a:ea typeface="Calibri"/>
                <a:cs typeface="Calibri"/>
                <a:sym typeface="Calibri"/>
              </a:rPr>
              <a:t>perdido</a:t>
            </a:r>
            <a:r>
              <a:rPr lang="en-US" sz="1200" dirty="0">
                <a:latin typeface="Calibri"/>
                <a:ea typeface="Calibri"/>
                <a:cs typeface="Calibri"/>
                <a:sym typeface="Calibri"/>
              </a:rPr>
              <a:t> control de </a:t>
            </a:r>
            <a:r>
              <a:rPr lang="en-US" sz="1200" dirty="0" err="1">
                <a:latin typeface="Calibri"/>
                <a:ea typeface="Calibri"/>
                <a:cs typeface="Calibri"/>
                <a:sym typeface="Calibri"/>
              </a:rPr>
              <a:t>nuestras</a:t>
            </a:r>
            <a:r>
              <a:rPr lang="en-US" sz="1200" dirty="0">
                <a:latin typeface="Calibri"/>
                <a:ea typeface="Calibri"/>
                <a:cs typeface="Calibri"/>
                <a:sym typeface="Calibri"/>
              </a:rPr>
              <a:t> </a:t>
            </a:r>
            <a:r>
              <a:rPr lang="en-US" sz="1200" dirty="0" err="1">
                <a:latin typeface="Calibri"/>
                <a:ea typeface="Calibri"/>
                <a:cs typeface="Calibri"/>
                <a:sym typeface="Calibri"/>
              </a:rPr>
              <a:t>emociones</a:t>
            </a:r>
            <a:r>
              <a:rPr lang="en-US" sz="1200" dirty="0">
                <a:latin typeface="Calibri"/>
                <a:ea typeface="Calibri"/>
                <a:cs typeface="Calibri"/>
                <a:sym typeface="Calibri"/>
              </a:rPr>
              <a:t>.  </a:t>
            </a:r>
            <a:endParaRPr sz="1200" dirty="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dirty="0" err="1">
                <a:latin typeface="Calibri"/>
                <a:ea typeface="Calibri"/>
                <a:cs typeface="Calibri"/>
                <a:sym typeface="Calibri"/>
              </a:rPr>
              <a:t>Confiamos</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Jesucristo</a:t>
            </a:r>
            <a:r>
              <a:rPr lang="en-US" sz="1200" dirty="0">
                <a:latin typeface="Calibri"/>
                <a:ea typeface="Calibri"/>
                <a:cs typeface="Calibri"/>
                <a:sym typeface="Calibri"/>
              </a:rPr>
              <a:t>, </a:t>
            </a:r>
            <a:r>
              <a:rPr lang="en-US" sz="1200" dirty="0" err="1">
                <a:latin typeface="Calibri"/>
                <a:ea typeface="Calibri"/>
                <a:cs typeface="Calibri"/>
                <a:sym typeface="Calibri"/>
              </a:rPr>
              <a:t>quien</a:t>
            </a:r>
            <a:r>
              <a:rPr lang="en-US" sz="1200" dirty="0">
                <a:latin typeface="Calibri"/>
                <a:ea typeface="Calibri"/>
                <a:cs typeface="Calibri"/>
                <a:sym typeface="Calibri"/>
              </a:rPr>
              <a:t> </a:t>
            </a:r>
            <a:r>
              <a:rPr lang="en-US" sz="1200" dirty="0" err="1">
                <a:latin typeface="Calibri"/>
                <a:ea typeface="Calibri"/>
                <a:cs typeface="Calibri"/>
                <a:sym typeface="Calibri"/>
              </a:rPr>
              <a:t>nunca</a:t>
            </a:r>
            <a:r>
              <a:rPr lang="en-US" sz="1200" dirty="0">
                <a:latin typeface="Calibri"/>
                <a:ea typeface="Calibri"/>
                <a:cs typeface="Calibri"/>
                <a:sym typeface="Calibri"/>
              </a:rPr>
              <a:t> se </a:t>
            </a:r>
            <a:r>
              <a:rPr lang="en-US" sz="1200" dirty="0" err="1">
                <a:latin typeface="Calibri"/>
                <a:ea typeface="Calibri"/>
                <a:cs typeface="Calibri"/>
                <a:sym typeface="Calibri"/>
              </a:rPr>
              <a:t>dejó</a:t>
            </a:r>
            <a:r>
              <a:rPr lang="en-US" sz="1200" dirty="0">
                <a:latin typeface="Calibri"/>
                <a:ea typeface="Calibri"/>
                <a:cs typeface="Calibri"/>
                <a:sym typeface="Calibri"/>
              </a:rPr>
              <a:t> </a:t>
            </a:r>
            <a:r>
              <a:rPr lang="en-US" sz="1200" dirty="0" err="1">
                <a:latin typeface="Calibri"/>
                <a:ea typeface="Calibri"/>
                <a:cs typeface="Calibri"/>
                <a:sym typeface="Calibri"/>
              </a:rPr>
              <a:t>llevar</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sus </a:t>
            </a:r>
            <a:r>
              <a:rPr lang="en-US" sz="1200" dirty="0" err="1">
                <a:latin typeface="Calibri"/>
                <a:ea typeface="Calibri"/>
                <a:cs typeface="Calibri"/>
                <a:sym typeface="Calibri"/>
              </a:rPr>
              <a:t>emociones</a:t>
            </a:r>
            <a:r>
              <a:rPr lang="en-US" sz="1200" dirty="0">
                <a:latin typeface="Calibri"/>
                <a:ea typeface="Calibri"/>
                <a:cs typeface="Calibri"/>
                <a:sym typeface="Calibri"/>
              </a:rPr>
              <a:t>, </a:t>
            </a:r>
            <a:r>
              <a:rPr lang="en-US" sz="1200" dirty="0" err="1">
                <a:latin typeface="Calibri"/>
                <a:ea typeface="Calibri"/>
                <a:cs typeface="Calibri"/>
                <a:sym typeface="Calibri"/>
              </a:rPr>
              <a:t>nunca</a:t>
            </a:r>
            <a:r>
              <a:rPr lang="en-US" sz="1200" dirty="0">
                <a:latin typeface="Calibri"/>
                <a:ea typeface="Calibri"/>
                <a:cs typeface="Calibri"/>
                <a:sym typeface="Calibri"/>
              </a:rPr>
              <a:t> </a:t>
            </a:r>
            <a:r>
              <a:rPr lang="en-US" sz="1200" dirty="0" err="1">
                <a:latin typeface="Calibri"/>
                <a:ea typeface="Calibri"/>
                <a:cs typeface="Calibri"/>
                <a:sym typeface="Calibri"/>
              </a:rPr>
              <a:t>cayo</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pecado</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  </a:t>
            </a:r>
            <a:r>
              <a:rPr lang="en-US" sz="1200" dirty="0" err="1">
                <a:latin typeface="Calibri"/>
                <a:ea typeface="Calibri"/>
                <a:cs typeface="Calibri"/>
                <a:sym typeface="Calibri"/>
              </a:rPr>
              <a:t>Él</a:t>
            </a:r>
            <a:r>
              <a:rPr lang="en-US" sz="1200" dirty="0">
                <a:latin typeface="Calibri"/>
                <a:ea typeface="Calibri"/>
                <a:cs typeface="Calibri"/>
                <a:sym typeface="Calibri"/>
              </a:rPr>
              <a:t> </a:t>
            </a:r>
            <a:r>
              <a:rPr lang="en-US" sz="1200" dirty="0" err="1">
                <a:latin typeface="Calibri"/>
                <a:ea typeface="Calibri"/>
                <a:cs typeface="Calibri"/>
                <a:sym typeface="Calibri"/>
              </a:rPr>
              <a:t>dio</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vida</a:t>
            </a:r>
            <a:r>
              <a:rPr lang="en-US" sz="1200" dirty="0">
                <a:latin typeface="Calibri"/>
                <a:ea typeface="Calibri"/>
                <a:cs typeface="Calibri"/>
                <a:sym typeface="Calibri"/>
              </a:rPr>
              <a:t> para que la </a:t>
            </a:r>
            <a:r>
              <a:rPr lang="en-US" sz="1200" dirty="0" err="1">
                <a:latin typeface="Calibri"/>
                <a:ea typeface="Calibri"/>
                <a:cs typeface="Calibri"/>
                <a:sym typeface="Calibri"/>
              </a:rPr>
              <a:t>ira</a:t>
            </a:r>
            <a:r>
              <a:rPr lang="en-US" sz="1200" dirty="0">
                <a:latin typeface="Calibri"/>
                <a:ea typeface="Calibri"/>
                <a:cs typeface="Calibri"/>
                <a:sym typeface="Calibri"/>
              </a:rPr>
              <a:t> </a:t>
            </a:r>
            <a:r>
              <a:rPr lang="en-US" sz="1200" dirty="0" err="1">
                <a:latin typeface="Calibri"/>
                <a:ea typeface="Calibri"/>
                <a:cs typeface="Calibri"/>
                <a:sym typeface="Calibri"/>
              </a:rPr>
              <a:t>justa</a:t>
            </a:r>
            <a:r>
              <a:rPr lang="en-US" sz="1200" dirty="0">
                <a:latin typeface="Calibri"/>
                <a:ea typeface="Calibri"/>
                <a:cs typeface="Calibri"/>
                <a:sym typeface="Calibri"/>
              </a:rPr>
              <a:t> de Dios no </a:t>
            </a:r>
            <a:r>
              <a:rPr lang="en-US" sz="1200" dirty="0" err="1">
                <a:latin typeface="Calibri"/>
                <a:ea typeface="Calibri"/>
                <a:cs typeface="Calibri"/>
                <a:sym typeface="Calibri"/>
              </a:rPr>
              <a:t>cayera</a:t>
            </a:r>
            <a:r>
              <a:rPr lang="en-US" sz="1200" dirty="0">
                <a:latin typeface="Calibri"/>
                <a:ea typeface="Calibri"/>
                <a:cs typeface="Calibri"/>
                <a:sym typeface="Calibri"/>
              </a:rPr>
              <a:t> </a:t>
            </a:r>
            <a:r>
              <a:rPr lang="en-US" sz="1200" dirty="0" err="1">
                <a:latin typeface="Calibri"/>
                <a:ea typeface="Calibri"/>
                <a:cs typeface="Calibri"/>
                <a:sym typeface="Calibri"/>
              </a:rPr>
              <a:t>sobre</a:t>
            </a:r>
            <a:r>
              <a:rPr lang="en-US" sz="1200" dirty="0">
                <a:latin typeface="Calibri"/>
                <a:ea typeface="Calibri"/>
                <a:cs typeface="Calibri"/>
                <a:sym typeface="Calibri"/>
              </a:rPr>
              <a:t> </a:t>
            </a:r>
            <a:r>
              <a:rPr lang="en-US" sz="1200" dirty="0" err="1">
                <a:latin typeface="Calibri"/>
                <a:ea typeface="Calibri"/>
                <a:cs typeface="Calibri"/>
                <a:sym typeface="Calibri"/>
              </a:rPr>
              <a:t>nosotros</a:t>
            </a:r>
            <a:r>
              <a:rPr lang="en-US" sz="1200" dirty="0">
                <a:latin typeface="Calibri"/>
                <a:ea typeface="Calibri"/>
                <a:cs typeface="Calibri"/>
                <a:sym typeface="Calibri"/>
              </a:rPr>
              <a:t>.  </a:t>
            </a:r>
            <a:r>
              <a:rPr lang="en-US" sz="1200" dirty="0" err="1">
                <a:latin typeface="Calibri"/>
                <a:ea typeface="Calibri"/>
                <a:cs typeface="Calibri"/>
                <a:sym typeface="Calibri"/>
              </a:rPr>
              <a:t>Él</a:t>
            </a:r>
            <a:r>
              <a:rPr lang="en-US" sz="1200" dirty="0">
                <a:latin typeface="Calibri"/>
                <a:ea typeface="Calibri"/>
                <a:cs typeface="Calibri"/>
                <a:sym typeface="Calibri"/>
              </a:rPr>
              <a:t> </a:t>
            </a:r>
            <a:r>
              <a:rPr lang="en-US" sz="1200" dirty="0" err="1">
                <a:latin typeface="Calibri"/>
                <a:ea typeface="Calibri"/>
                <a:cs typeface="Calibri"/>
                <a:sym typeface="Calibri"/>
              </a:rPr>
              <a:t>nos</a:t>
            </a:r>
            <a:r>
              <a:rPr lang="en-US" sz="1200" dirty="0">
                <a:latin typeface="Calibri"/>
                <a:ea typeface="Calibri"/>
                <a:cs typeface="Calibri"/>
                <a:sym typeface="Calibri"/>
              </a:rPr>
              <a:t> ha </a:t>
            </a:r>
            <a:r>
              <a:rPr lang="en-US" sz="1200" dirty="0" err="1">
                <a:latin typeface="Calibri"/>
                <a:ea typeface="Calibri"/>
                <a:cs typeface="Calibri"/>
                <a:sym typeface="Calibri"/>
              </a:rPr>
              <a:t>perdonado</a:t>
            </a:r>
            <a:r>
              <a:rPr lang="en-US" sz="1200" dirty="0">
                <a:latin typeface="Calibri"/>
                <a:ea typeface="Calibri"/>
                <a:cs typeface="Calibri"/>
                <a:sym typeface="Calibri"/>
              </a:rPr>
              <a:t>.</a:t>
            </a:r>
            <a:endParaRPr sz="1200" dirty="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dirty="0">
                <a:latin typeface="Calibri"/>
                <a:ea typeface="Calibri"/>
                <a:cs typeface="Calibri"/>
                <a:sym typeface="Calibri"/>
              </a:rPr>
              <a:t>Una </a:t>
            </a:r>
            <a:r>
              <a:rPr lang="en-US" sz="1200" dirty="0" err="1">
                <a:latin typeface="Calibri"/>
                <a:ea typeface="Calibri"/>
                <a:cs typeface="Calibri"/>
                <a:sym typeface="Calibri"/>
              </a:rPr>
              <a:t>técnica</a:t>
            </a:r>
            <a:r>
              <a:rPr lang="en-US" sz="1200" dirty="0">
                <a:latin typeface="Calibri"/>
                <a:ea typeface="Calibri"/>
                <a:cs typeface="Calibri"/>
                <a:sym typeface="Calibri"/>
              </a:rPr>
              <a:t> </a:t>
            </a:r>
            <a:r>
              <a:rPr lang="en-US" sz="1200" dirty="0" err="1">
                <a:latin typeface="Calibri"/>
                <a:ea typeface="Calibri"/>
                <a:cs typeface="Calibri"/>
                <a:sym typeface="Calibri"/>
              </a:rPr>
              <a:t>práctica</a:t>
            </a:r>
            <a:r>
              <a:rPr lang="en-US" sz="1200" dirty="0">
                <a:latin typeface="Calibri"/>
                <a:ea typeface="Calibri"/>
                <a:cs typeface="Calibri"/>
                <a:sym typeface="Calibri"/>
              </a:rPr>
              <a:t> para que un </a:t>
            </a:r>
            <a:r>
              <a:rPr lang="en-US" sz="1200" dirty="0" err="1">
                <a:latin typeface="Calibri"/>
                <a:ea typeface="Calibri"/>
                <a:cs typeface="Calibri"/>
                <a:sym typeface="Calibri"/>
              </a:rPr>
              <a:t>creyente</a:t>
            </a:r>
            <a:r>
              <a:rPr lang="en-US" sz="1200" dirty="0">
                <a:latin typeface="Calibri"/>
                <a:ea typeface="Calibri"/>
                <a:cs typeface="Calibri"/>
                <a:sym typeface="Calibri"/>
              </a:rPr>
              <a:t> </a:t>
            </a:r>
            <a:r>
              <a:rPr lang="en-US" sz="1200" dirty="0" err="1">
                <a:latin typeface="Calibri"/>
                <a:ea typeface="Calibri"/>
                <a:cs typeface="Calibri"/>
                <a:sym typeface="Calibri"/>
              </a:rPr>
              <a:t>pueda</a:t>
            </a:r>
            <a:r>
              <a:rPr lang="en-US" sz="1200" dirty="0">
                <a:latin typeface="Calibri"/>
                <a:ea typeface="Calibri"/>
                <a:cs typeface="Calibri"/>
                <a:sym typeface="Calibri"/>
              </a:rPr>
              <a:t> </a:t>
            </a:r>
            <a:r>
              <a:rPr lang="en-US" sz="1200" dirty="0" err="1">
                <a:latin typeface="Calibri"/>
                <a:ea typeface="Calibri"/>
                <a:cs typeface="Calibri"/>
                <a:sym typeface="Calibri"/>
              </a:rPr>
              <a:t>manejar</a:t>
            </a:r>
            <a:r>
              <a:rPr lang="en-US" sz="1200" dirty="0">
                <a:latin typeface="Calibri"/>
                <a:ea typeface="Calibri"/>
                <a:cs typeface="Calibri"/>
                <a:sym typeface="Calibri"/>
              </a:rPr>
              <a:t> las </a:t>
            </a:r>
            <a:r>
              <a:rPr lang="en-US" sz="1200" dirty="0" err="1">
                <a:latin typeface="Calibri"/>
                <a:ea typeface="Calibri"/>
                <a:cs typeface="Calibri"/>
                <a:sym typeface="Calibri"/>
              </a:rPr>
              <a:t>emociones</a:t>
            </a:r>
            <a:r>
              <a:rPr lang="en-US" sz="1200" dirty="0">
                <a:latin typeface="Calibri"/>
                <a:ea typeface="Calibri"/>
                <a:cs typeface="Calibri"/>
                <a:sym typeface="Calibri"/>
              </a:rPr>
              <a:t>: I.V.A.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algunos</a:t>
            </a:r>
            <a:r>
              <a:rPr lang="en-US" sz="1200" dirty="0">
                <a:latin typeface="Calibri"/>
                <a:ea typeface="Calibri"/>
                <a:cs typeface="Calibri"/>
                <a:sym typeface="Calibri"/>
              </a:rPr>
              <a:t> </a:t>
            </a:r>
            <a:r>
              <a:rPr lang="en-US" sz="1200" dirty="0" err="1">
                <a:latin typeface="Calibri"/>
                <a:ea typeface="Calibri"/>
                <a:cs typeface="Calibri"/>
                <a:sym typeface="Calibri"/>
              </a:rPr>
              <a:t>países</a:t>
            </a:r>
            <a:r>
              <a:rPr lang="en-US" sz="1200" dirty="0">
                <a:latin typeface="Calibri"/>
                <a:ea typeface="Calibri"/>
                <a:cs typeface="Calibri"/>
                <a:sym typeface="Calibri"/>
              </a:rPr>
              <a:t> IVA es </a:t>
            </a:r>
            <a:r>
              <a:rPr lang="en-US" sz="1200" dirty="0" err="1">
                <a:latin typeface="Calibri"/>
                <a:ea typeface="Calibri"/>
                <a:cs typeface="Calibri"/>
                <a:sym typeface="Calibri"/>
              </a:rPr>
              <a:t>una</a:t>
            </a:r>
            <a:r>
              <a:rPr lang="en-US" sz="1200" dirty="0">
                <a:latin typeface="Calibri"/>
                <a:ea typeface="Calibri"/>
                <a:cs typeface="Calibri"/>
                <a:sym typeface="Calibri"/>
              </a:rPr>
              <a:t> </a:t>
            </a:r>
            <a:r>
              <a:rPr lang="en-US" sz="1200" dirty="0" err="1">
                <a:latin typeface="Calibri"/>
                <a:ea typeface="Calibri"/>
                <a:cs typeface="Calibri"/>
                <a:sym typeface="Calibri"/>
              </a:rPr>
              <a:t>abreviatura</a:t>
            </a:r>
            <a:r>
              <a:rPr lang="en-US" sz="1200" dirty="0">
                <a:latin typeface="Calibri"/>
                <a:ea typeface="Calibri"/>
                <a:cs typeface="Calibri"/>
                <a:sym typeface="Calibri"/>
              </a:rPr>
              <a:t> para </a:t>
            </a:r>
            <a:r>
              <a:rPr lang="en-US" sz="1200" dirty="0" err="1">
                <a:latin typeface="Calibri"/>
                <a:ea typeface="Calibri"/>
                <a:cs typeface="Calibri"/>
                <a:sym typeface="Calibri"/>
              </a:rPr>
              <a:t>los</a:t>
            </a:r>
            <a:r>
              <a:rPr lang="en-US" sz="1200" dirty="0">
                <a:latin typeface="Calibri"/>
                <a:ea typeface="Calibri"/>
                <a:cs typeface="Calibri"/>
                <a:sym typeface="Calibri"/>
              </a:rPr>
              <a:t> </a:t>
            </a:r>
            <a:r>
              <a:rPr lang="en-US" sz="1200" dirty="0" err="1">
                <a:latin typeface="Calibri"/>
                <a:ea typeface="Calibri"/>
                <a:cs typeface="Calibri"/>
                <a:sym typeface="Calibri"/>
              </a:rPr>
              <a:t>impuestos</a:t>
            </a:r>
            <a:r>
              <a:rPr lang="en-US" sz="1200" dirty="0">
                <a:latin typeface="Calibri"/>
                <a:ea typeface="Calibri"/>
                <a:cs typeface="Calibri"/>
                <a:sym typeface="Calibri"/>
              </a:rPr>
              <a:t> que se </a:t>
            </a:r>
            <a:r>
              <a:rPr lang="en-US" sz="1200" dirty="0" err="1">
                <a:latin typeface="Calibri"/>
                <a:ea typeface="Calibri"/>
                <a:cs typeface="Calibri"/>
                <a:sym typeface="Calibri"/>
              </a:rPr>
              <a:t>cobran</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una</a:t>
            </a:r>
            <a:r>
              <a:rPr lang="en-US" sz="1200" dirty="0">
                <a:latin typeface="Calibri"/>
                <a:ea typeface="Calibri"/>
                <a:cs typeface="Calibri"/>
                <a:sym typeface="Calibri"/>
              </a:rPr>
              <a:t> </a:t>
            </a:r>
            <a:r>
              <a:rPr lang="en-US" sz="1200" dirty="0" err="1">
                <a:latin typeface="Calibri"/>
                <a:ea typeface="Calibri"/>
                <a:cs typeface="Calibri"/>
                <a:sym typeface="Calibri"/>
              </a:rPr>
              <a:t>compra</a:t>
            </a:r>
            <a:r>
              <a:rPr lang="en-US" sz="1200" dirty="0">
                <a:latin typeface="Calibri"/>
                <a:ea typeface="Calibri"/>
                <a:cs typeface="Calibri"/>
                <a:sym typeface="Calibri"/>
              </a:rPr>
              <a:t> (</a:t>
            </a:r>
            <a:r>
              <a:rPr lang="en-US" sz="1200" dirty="0" err="1">
                <a:latin typeface="Calibri"/>
                <a:ea typeface="Calibri"/>
                <a:cs typeface="Calibri"/>
                <a:sym typeface="Calibri"/>
              </a:rPr>
              <a:t>Impuestos</a:t>
            </a:r>
            <a:r>
              <a:rPr lang="en-US" sz="1200" dirty="0">
                <a:latin typeface="Calibri"/>
                <a:ea typeface="Calibri"/>
                <a:cs typeface="Calibri"/>
                <a:sym typeface="Calibri"/>
              </a:rPr>
              <a:t> Valor </a:t>
            </a:r>
            <a:r>
              <a:rPr lang="en-US" sz="1200" dirty="0" err="1">
                <a:latin typeface="Calibri"/>
                <a:ea typeface="Calibri"/>
                <a:cs typeface="Calibri"/>
                <a:sym typeface="Calibri"/>
              </a:rPr>
              <a:t>Añadido</a:t>
            </a:r>
            <a:r>
              <a:rPr lang="en-US" sz="1200" dirty="0">
                <a:latin typeface="Calibri"/>
                <a:ea typeface="Calibri"/>
                <a:cs typeface="Calibri"/>
                <a:sym typeface="Calibri"/>
              </a:rPr>
              <a:t>).  </a:t>
            </a:r>
            <a:r>
              <a:rPr lang="en-US" sz="1200" dirty="0" err="1">
                <a:latin typeface="Calibri"/>
                <a:ea typeface="Calibri"/>
                <a:cs typeface="Calibri"/>
                <a:sym typeface="Calibri"/>
              </a:rPr>
              <a:t>Vamos</a:t>
            </a:r>
            <a:r>
              <a:rPr lang="en-US" sz="1200" dirty="0">
                <a:latin typeface="Calibri"/>
                <a:ea typeface="Calibri"/>
                <a:cs typeface="Calibri"/>
                <a:sym typeface="Calibri"/>
              </a:rPr>
              <a:t> a usar las </a:t>
            </a:r>
            <a:r>
              <a:rPr lang="en-US" sz="1200" dirty="0" err="1">
                <a:latin typeface="Calibri"/>
                <a:ea typeface="Calibri"/>
                <a:cs typeface="Calibri"/>
                <a:sym typeface="Calibri"/>
              </a:rPr>
              <a:t>mismas</a:t>
            </a:r>
            <a:r>
              <a:rPr lang="en-US" sz="1200" dirty="0">
                <a:latin typeface="Calibri"/>
                <a:ea typeface="Calibri"/>
                <a:cs typeface="Calibri"/>
                <a:sym typeface="Calibri"/>
              </a:rPr>
              <a:t> </a:t>
            </a:r>
            <a:r>
              <a:rPr lang="en-US" sz="1200" dirty="0" err="1">
                <a:latin typeface="Calibri"/>
                <a:ea typeface="Calibri"/>
                <a:cs typeface="Calibri"/>
                <a:sym typeface="Calibri"/>
              </a:rPr>
              <a:t>letras</a:t>
            </a:r>
            <a:r>
              <a:rPr lang="en-US" sz="1200" dirty="0">
                <a:latin typeface="Calibri"/>
                <a:ea typeface="Calibri"/>
                <a:cs typeface="Calibri"/>
                <a:sym typeface="Calibri"/>
              </a:rPr>
              <a:t> para algo </a:t>
            </a:r>
            <a:r>
              <a:rPr lang="en-US" sz="1200" dirty="0" err="1">
                <a:latin typeface="Calibri"/>
                <a:ea typeface="Calibri"/>
                <a:cs typeface="Calibri"/>
                <a:sym typeface="Calibri"/>
              </a:rPr>
              <a:t>distinto</a:t>
            </a:r>
            <a:r>
              <a:rPr lang="en-US" sz="1200" dirty="0">
                <a:latin typeface="Calibri"/>
                <a:ea typeface="Calibri"/>
                <a:cs typeface="Calibri"/>
                <a:sym typeface="Calibri"/>
              </a:rPr>
              <a:t>:</a:t>
            </a:r>
            <a:endParaRPr sz="1200" dirty="0">
              <a:latin typeface="Calibri"/>
              <a:ea typeface="Calibri"/>
              <a:cs typeface="Calibri"/>
              <a:sym typeface="Calibri"/>
            </a:endParaRPr>
          </a:p>
          <a:p>
            <a:pPr marL="1600200" marR="0" lvl="3" indent="-228600" algn="l" rtl="0">
              <a:lnSpc>
                <a:spcPct val="107000"/>
              </a:lnSpc>
              <a:spcBef>
                <a:spcPts val="0"/>
              </a:spcBef>
              <a:spcAft>
                <a:spcPts val="0"/>
              </a:spcAft>
              <a:buClr>
                <a:schemeClr val="dk1"/>
              </a:buClr>
              <a:buSzPts val="1200"/>
              <a:buFont typeface="Calibri"/>
              <a:buAutoNum type="arabicPeriod"/>
            </a:pPr>
            <a:r>
              <a:rPr lang="en-US" sz="1200" dirty="0" err="1">
                <a:latin typeface="Calibri"/>
                <a:ea typeface="Calibri"/>
                <a:cs typeface="Calibri"/>
                <a:sym typeface="Calibri"/>
              </a:rPr>
              <a:t>Identificar</a:t>
            </a:r>
            <a:r>
              <a:rPr lang="en-US" sz="1200" dirty="0">
                <a:latin typeface="Calibri"/>
                <a:ea typeface="Calibri"/>
                <a:cs typeface="Calibri"/>
                <a:sym typeface="Calibri"/>
              </a:rPr>
              <a:t>: ¿</a:t>
            </a:r>
            <a:r>
              <a:rPr lang="en-US" sz="1200" dirty="0" err="1">
                <a:latin typeface="Calibri"/>
                <a:ea typeface="Calibri"/>
                <a:cs typeface="Calibri"/>
                <a:sym typeface="Calibri"/>
              </a:rPr>
              <a:t>Qué</a:t>
            </a:r>
            <a:r>
              <a:rPr lang="en-US" sz="1200" dirty="0">
                <a:latin typeface="Calibri"/>
                <a:ea typeface="Calibri"/>
                <a:cs typeface="Calibri"/>
                <a:sym typeface="Calibri"/>
              </a:rPr>
              <a:t> es lo que </a:t>
            </a:r>
            <a:r>
              <a:rPr lang="en-US" sz="1200" dirty="0" err="1">
                <a:latin typeface="Calibri"/>
                <a:ea typeface="Calibri"/>
                <a:cs typeface="Calibri"/>
                <a:sym typeface="Calibri"/>
              </a:rPr>
              <a:t>siento</a:t>
            </a:r>
            <a:r>
              <a:rPr lang="en-US" sz="1200" dirty="0">
                <a:latin typeface="Calibri"/>
                <a:ea typeface="Calibri"/>
                <a:cs typeface="Calibri"/>
                <a:sym typeface="Calibri"/>
              </a:rPr>
              <a:t>?  ¿</a:t>
            </a:r>
            <a:r>
              <a:rPr lang="en-US" sz="1200" dirty="0" err="1">
                <a:latin typeface="Calibri"/>
                <a:ea typeface="Calibri"/>
                <a:cs typeface="Calibri"/>
                <a:sym typeface="Calibri"/>
              </a:rPr>
              <a:t>Frustración</a:t>
            </a:r>
            <a:r>
              <a:rPr lang="en-US" sz="1200" dirty="0">
                <a:latin typeface="Calibri"/>
                <a:ea typeface="Calibri"/>
                <a:cs typeface="Calibri"/>
                <a:sym typeface="Calibri"/>
              </a:rPr>
              <a:t>?  ¿</a:t>
            </a:r>
            <a:r>
              <a:rPr lang="en-US" sz="1200" dirty="0" err="1">
                <a:latin typeface="Calibri"/>
                <a:ea typeface="Calibri"/>
                <a:cs typeface="Calibri"/>
                <a:sym typeface="Calibri"/>
              </a:rPr>
              <a:t>Enojo</a:t>
            </a:r>
            <a:r>
              <a:rPr lang="en-US" sz="1200" dirty="0">
                <a:latin typeface="Calibri"/>
                <a:ea typeface="Calibri"/>
                <a:cs typeface="Calibri"/>
                <a:sym typeface="Calibri"/>
              </a:rPr>
              <a:t>?</a:t>
            </a:r>
            <a:endParaRPr sz="1200" dirty="0">
              <a:latin typeface="Calibri"/>
              <a:ea typeface="Calibri"/>
              <a:cs typeface="Calibri"/>
              <a:sym typeface="Calibri"/>
            </a:endParaRPr>
          </a:p>
          <a:p>
            <a:pPr marL="1600200" marR="0" lvl="3" indent="-228600" algn="l" rtl="0">
              <a:lnSpc>
                <a:spcPct val="107000"/>
              </a:lnSpc>
              <a:spcBef>
                <a:spcPts val="0"/>
              </a:spcBef>
              <a:spcAft>
                <a:spcPts val="0"/>
              </a:spcAft>
              <a:buClr>
                <a:schemeClr val="dk1"/>
              </a:buClr>
              <a:buSzPts val="1200"/>
              <a:buFont typeface="Calibri"/>
              <a:buAutoNum type="arabicPeriod"/>
            </a:pPr>
            <a:r>
              <a:rPr lang="en-US" sz="1200" dirty="0">
                <a:latin typeface="Calibri"/>
                <a:ea typeface="Calibri"/>
                <a:cs typeface="Calibri"/>
                <a:sym typeface="Calibri"/>
              </a:rPr>
              <a:t>Validar: La </a:t>
            </a:r>
            <a:r>
              <a:rPr lang="en-US" sz="1200" dirty="0" err="1">
                <a:latin typeface="Calibri"/>
                <a:ea typeface="Calibri"/>
                <a:cs typeface="Calibri"/>
                <a:sym typeface="Calibri"/>
              </a:rPr>
              <a:t>emoción</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sí</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muchos</a:t>
            </a:r>
            <a:r>
              <a:rPr lang="en-US" sz="1200" dirty="0">
                <a:latin typeface="Calibri"/>
                <a:ea typeface="Calibri"/>
                <a:cs typeface="Calibri"/>
                <a:sym typeface="Calibri"/>
              </a:rPr>
              <a:t> </a:t>
            </a:r>
            <a:r>
              <a:rPr lang="en-US" sz="1200" dirty="0" err="1">
                <a:latin typeface="Calibri"/>
                <a:ea typeface="Calibri"/>
                <a:cs typeface="Calibri"/>
                <a:sym typeface="Calibri"/>
              </a:rPr>
              <a:t>casos</a:t>
            </a:r>
            <a:r>
              <a:rPr lang="en-US" sz="1200" dirty="0">
                <a:latin typeface="Calibri"/>
                <a:ea typeface="Calibri"/>
                <a:cs typeface="Calibri"/>
                <a:sym typeface="Calibri"/>
              </a:rPr>
              <a:t> se </a:t>
            </a:r>
            <a:r>
              <a:rPr lang="en-US" sz="1200" dirty="0" err="1">
                <a:latin typeface="Calibri"/>
                <a:ea typeface="Calibri"/>
                <a:cs typeface="Calibri"/>
                <a:sym typeface="Calibri"/>
              </a:rPr>
              <a:t>basa</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algo </a:t>
            </a:r>
            <a:r>
              <a:rPr lang="en-US" sz="1200" dirty="0" err="1">
                <a:latin typeface="Calibri"/>
                <a:ea typeface="Calibri"/>
                <a:cs typeface="Calibri"/>
                <a:sym typeface="Calibri"/>
              </a:rPr>
              <a:t>legítimo</a:t>
            </a:r>
            <a:r>
              <a:rPr lang="en-US" sz="1200" dirty="0">
                <a:latin typeface="Calibri"/>
                <a:ea typeface="Calibri"/>
                <a:cs typeface="Calibri"/>
                <a:sym typeface="Calibri"/>
              </a:rPr>
              <a:t>.  No es para </a:t>
            </a:r>
            <a:r>
              <a:rPr lang="en-US" sz="1200" dirty="0" err="1">
                <a:latin typeface="Calibri"/>
                <a:ea typeface="Calibri"/>
                <a:cs typeface="Calibri"/>
                <a:sym typeface="Calibri"/>
              </a:rPr>
              <a:t>justificarse</a:t>
            </a:r>
            <a:r>
              <a:rPr lang="en-US" sz="1200" dirty="0">
                <a:latin typeface="Calibri"/>
                <a:ea typeface="Calibri"/>
                <a:cs typeface="Calibri"/>
                <a:sym typeface="Calibri"/>
              </a:rPr>
              <a:t>, solo es para </a:t>
            </a:r>
            <a:r>
              <a:rPr lang="en-US" sz="1200" dirty="0" err="1">
                <a:latin typeface="Calibri"/>
                <a:ea typeface="Calibri"/>
                <a:cs typeface="Calibri"/>
                <a:sym typeface="Calibri"/>
              </a:rPr>
              <a:t>entender</a:t>
            </a:r>
            <a:r>
              <a:rPr lang="en-US" sz="1200" dirty="0">
                <a:latin typeface="Calibri"/>
                <a:ea typeface="Calibri"/>
                <a:cs typeface="Calibri"/>
                <a:sym typeface="Calibri"/>
              </a:rPr>
              <a:t> </a:t>
            </a:r>
            <a:r>
              <a:rPr lang="en-US" sz="1200" dirty="0" err="1">
                <a:latin typeface="Calibri"/>
                <a:ea typeface="Calibri"/>
                <a:cs typeface="Calibri"/>
                <a:sym typeface="Calibri"/>
              </a:rPr>
              <a:t>el</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a:t>
            </a:r>
            <a:r>
              <a:rPr lang="en-US" sz="1200" dirty="0" err="1">
                <a:latin typeface="Calibri"/>
                <a:ea typeface="Calibri"/>
                <a:cs typeface="Calibri"/>
                <a:sym typeface="Calibri"/>
              </a:rPr>
              <a:t>qué</a:t>
            </a:r>
            <a:r>
              <a:rPr lang="en-US" sz="1200" dirty="0">
                <a:latin typeface="Calibri"/>
                <a:ea typeface="Calibri"/>
                <a:cs typeface="Calibri"/>
                <a:sym typeface="Calibri"/>
              </a:rPr>
              <a:t>” de la </a:t>
            </a:r>
            <a:r>
              <a:rPr lang="en-US" sz="1200" dirty="0" err="1">
                <a:latin typeface="Calibri"/>
                <a:ea typeface="Calibri"/>
                <a:cs typeface="Calibri"/>
                <a:sym typeface="Calibri"/>
              </a:rPr>
              <a:t>emoción</a:t>
            </a:r>
            <a:r>
              <a:rPr lang="en-US" sz="1200" dirty="0">
                <a:latin typeface="Calibri"/>
                <a:ea typeface="Calibri"/>
                <a:cs typeface="Calibri"/>
                <a:sym typeface="Calibri"/>
              </a:rPr>
              <a:t>. Por </a:t>
            </a:r>
            <a:r>
              <a:rPr lang="en-US" sz="1200" dirty="0" err="1">
                <a:latin typeface="Calibri"/>
                <a:ea typeface="Calibri"/>
                <a:cs typeface="Calibri"/>
                <a:sym typeface="Calibri"/>
              </a:rPr>
              <a:t>ejemplo</a:t>
            </a:r>
            <a:r>
              <a:rPr lang="en-US" sz="1200" dirty="0">
                <a:latin typeface="Calibri"/>
                <a:ea typeface="Calibri"/>
                <a:cs typeface="Calibri"/>
                <a:sym typeface="Calibri"/>
              </a:rPr>
              <a:t>, “Es </a:t>
            </a:r>
            <a:r>
              <a:rPr lang="en-US" sz="1200" dirty="0" err="1">
                <a:latin typeface="Calibri"/>
                <a:ea typeface="Calibri"/>
                <a:cs typeface="Calibri"/>
                <a:sym typeface="Calibri"/>
              </a:rPr>
              <a:t>entendible</a:t>
            </a:r>
            <a:r>
              <a:rPr lang="en-US" sz="1200" dirty="0">
                <a:latin typeface="Calibri"/>
                <a:ea typeface="Calibri"/>
                <a:cs typeface="Calibri"/>
                <a:sym typeface="Calibri"/>
              </a:rPr>
              <a:t> </a:t>
            </a:r>
            <a:r>
              <a:rPr lang="en-US" sz="1200" dirty="0" err="1">
                <a:latin typeface="Calibri"/>
                <a:ea typeface="Calibri"/>
                <a:cs typeface="Calibri"/>
                <a:sym typeface="Calibri"/>
              </a:rPr>
              <a:t>sentirme</a:t>
            </a:r>
            <a:r>
              <a:rPr lang="en-US" sz="1200" dirty="0">
                <a:latin typeface="Calibri"/>
                <a:ea typeface="Calibri"/>
                <a:cs typeface="Calibri"/>
                <a:sym typeface="Calibri"/>
              </a:rPr>
              <a:t> </a:t>
            </a:r>
            <a:r>
              <a:rPr lang="en-US" sz="1200" dirty="0" err="1">
                <a:latin typeface="Calibri"/>
                <a:ea typeface="Calibri"/>
                <a:cs typeface="Calibri"/>
                <a:sym typeface="Calibri"/>
              </a:rPr>
              <a:t>así</a:t>
            </a:r>
            <a:r>
              <a:rPr lang="en-US" sz="1200" dirty="0">
                <a:latin typeface="Calibri"/>
                <a:ea typeface="Calibri"/>
                <a:cs typeface="Calibri"/>
                <a:sym typeface="Calibri"/>
              </a:rPr>
              <a:t> </a:t>
            </a:r>
            <a:r>
              <a:rPr lang="en-US" sz="1200" dirty="0" err="1">
                <a:latin typeface="Calibri"/>
                <a:ea typeface="Calibri"/>
                <a:cs typeface="Calibri"/>
                <a:sym typeface="Calibri"/>
              </a:rPr>
              <a:t>porque</a:t>
            </a:r>
            <a:r>
              <a:rPr lang="en-US" sz="1200" dirty="0">
                <a:latin typeface="Calibri"/>
                <a:ea typeface="Calibri"/>
                <a:cs typeface="Calibri"/>
                <a:sym typeface="Calibri"/>
              </a:rPr>
              <a:t> me </a:t>
            </a:r>
            <a:r>
              <a:rPr lang="en-US" sz="1200" dirty="0" err="1">
                <a:latin typeface="Calibri"/>
                <a:ea typeface="Calibri"/>
                <a:cs typeface="Calibri"/>
                <a:sym typeface="Calibri"/>
              </a:rPr>
              <a:t>hicieron</a:t>
            </a:r>
            <a:r>
              <a:rPr lang="en-US" sz="1200" dirty="0">
                <a:latin typeface="Calibri"/>
                <a:ea typeface="Calibri"/>
                <a:cs typeface="Calibri"/>
                <a:sym typeface="Calibri"/>
              </a:rPr>
              <a:t> </a:t>
            </a:r>
            <a:r>
              <a:rPr lang="en-US" sz="1200" dirty="0" err="1">
                <a:latin typeface="Calibri"/>
                <a:ea typeface="Calibri"/>
                <a:cs typeface="Calibri"/>
                <a:sym typeface="Calibri"/>
              </a:rPr>
              <a:t>daño</a:t>
            </a:r>
            <a:r>
              <a:rPr lang="en-US" sz="1200" dirty="0">
                <a:latin typeface="Calibri"/>
                <a:ea typeface="Calibri"/>
                <a:cs typeface="Calibri"/>
                <a:sym typeface="Calibri"/>
              </a:rPr>
              <a:t>,” o “</a:t>
            </a:r>
            <a:r>
              <a:rPr lang="en-US" sz="1200" dirty="0" err="1">
                <a:latin typeface="Calibri"/>
                <a:ea typeface="Calibri"/>
                <a:cs typeface="Calibri"/>
                <a:sym typeface="Calibri"/>
              </a:rPr>
              <a:t>porque</a:t>
            </a:r>
            <a:r>
              <a:rPr lang="en-US" sz="1200" dirty="0">
                <a:latin typeface="Calibri"/>
                <a:ea typeface="Calibri"/>
                <a:cs typeface="Calibri"/>
                <a:sym typeface="Calibri"/>
              </a:rPr>
              <a:t> no he </a:t>
            </a:r>
            <a:r>
              <a:rPr lang="en-US" sz="1200" dirty="0" err="1">
                <a:latin typeface="Calibri"/>
                <a:ea typeface="Calibri"/>
                <a:cs typeface="Calibri"/>
                <a:sym typeface="Calibri"/>
              </a:rPr>
              <a:t>dormido</a:t>
            </a:r>
            <a:r>
              <a:rPr lang="en-US" sz="1200" dirty="0">
                <a:latin typeface="Calibri"/>
                <a:ea typeface="Calibri"/>
                <a:cs typeface="Calibri"/>
                <a:sym typeface="Calibri"/>
              </a:rPr>
              <a:t> bien y </a:t>
            </a:r>
            <a:r>
              <a:rPr lang="en-US" sz="1200" dirty="0" err="1">
                <a:latin typeface="Calibri"/>
                <a:ea typeface="Calibri"/>
                <a:cs typeface="Calibri"/>
                <a:sym typeface="Calibri"/>
              </a:rPr>
              <a:t>estoy</a:t>
            </a:r>
            <a:r>
              <a:rPr lang="en-US" sz="1200" dirty="0">
                <a:latin typeface="Calibri"/>
                <a:ea typeface="Calibri"/>
                <a:cs typeface="Calibri"/>
                <a:sym typeface="Calibri"/>
              </a:rPr>
              <a:t> bajo </a:t>
            </a:r>
            <a:r>
              <a:rPr lang="en-US" sz="1200" dirty="0" err="1">
                <a:latin typeface="Calibri"/>
                <a:ea typeface="Calibri"/>
                <a:cs typeface="Calibri"/>
                <a:sym typeface="Calibri"/>
              </a:rPr>
              <a:t>mucha</a:t>
            </a:r>
            <a:r>
              <a:rPr lang="en-US" sz="1200" dirty="0">
                <a:latin typeface="Calibri"/>
                <a:ea typeface="Calibri"/>
                <a:cs typeface="Calibri"/>
                <a:sym typeface="Calibri"/>
              </a:rPr>
              <a:t> </a:t>
            </a:r>
            <a:r>
              <a:rPr lang="en-US" sz="1200" dirty="0" err="1">
                <a:latin typeface="Calibri"/>
                <a:ea typeface="Calibri"/>
                <a:cs typeface="Calibri"/>
                <a:sym typeface="Calibri"/>
              </a:rPr>
              <a:t>presión</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el</a:t>
            </a:r>
            <a:r>
              <a:rPr lang="en-US" sz="1200" dirty="0">
                <a:latin typeface="Calibri"/>
                <a:ea typeface="Calibri"/>
                <a:cs typeface="Calibri"/>
                <a:sym typeface="Calibri"/>
              </a:rPr>
              <a:t> </a:t>
            </a:r>
            <a:r>
              <a:rPr lang="en-US" sz="1200" dirty="0" err="1">
                <a:latin typeface="Calibri"/>
                <a:ea typeface="Calibri"/>
                <a:cs typeface="Calibri"/>
                <a:sym typeface="Calibri"/>
              </a:rPr>
              <a:t>trabajo</a:t>
            </a:r>
            <a:r>
              <a:rPr lang="en-US" sz="1200" dirty="0">
                <a:latin typeface="Calibri"/>
                <a:ea typeface="Calibri"/>
                <a:cs typeface="Calibri"/>
                <a:sym typeface="Calibri"/>
              </a:rPr>
              <a:t>,” o “</a:t>
            </a:r>
            <a:r>
              <a:rPr lang="en-US" sz="1200" dirty="0" err="1">
                <a:latin typeface="Calibri"/>
                <a:ea typeface="Calibri"/>
                <a:cs typeface="Calibri"/>
                <a:sym typeface="Calibri"/>
              </a:rPr>
              <a:t>estoy</a:t>
            </a:r>
            <a:r>
              <a:rPr lang="en-US" sz="1200" dirty="0">
                <a:latin typeface="Calibri"/>
                <a:ea typeface="Calibri"/>
                <a:cs typeface="Calibri"/>
                <a:sym typeface="Calibri"/>
              </a:rPr>
              <a:t> </a:t>
            </a:r>
            <a:r>
              <a:rPr lang="en-US" sz="1200" dirty="0" err="1">
                <a:latin typeface="Calibri"/>
                <a:ea typeface="Calibri"/>
                <a:cs typeface="Calibri"/>
                <a:sym typeface="Calibri"/>
              </a:rPr>
              <a:t>frustrado</a:t>
            </a:r>
            <a:r>
              <a:rPr lang="en-US" sz="1200" dirty="0">
                <a:latin typeface="Calibri"/>
                <a:ea typeface="Calibri"/>
                <a:cs typeface="Calibri"/>
                <a:sym typeface="Calibri"/>
              </a:rPr>
              <a:t> </a:t>
            </a:r>
            <a:r>
              <a:rPr lang="en-US" sz="1200" dirty="0" err="1">
                <a:latin typeface="Calibri"/>
                <a:ea typeface="Calibri"/>
                <a:cs typeface="Calibri"/>
                <a:sym typeface="Calibri"/>
              </a:rPr>
              <a:t>porque</a:t>
            </a:r>
            <a:r>
              <a:rPr lang="en-US" sz="1200" dirty="0">
                <a:latin typeface="Calibri"/>
                <a:ea typeface="Calibri"/>
                <a:cs typeface="Calibri"/>
                <a:sym typeface="Calibri"/>
              </a:rPr>
              <a:t> </a:t>
            </a:r>
            <a:r>
              <a:rPr lang="en-US" sz="1200" dirty="0" err="1">
                <a:latin typeface="Calibri"/>
                <a:ea typeface="Calibri"/>
                <a:cs typeface="Calibri"/>
                <a:sym typeface="Calibri"/>
              </a:rPr>
              <a:t>dieron</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palabra y no la </a:t>
            </a:r>
            <a:r>
              <a:rPr lang="en-US" sz="1200" dirty="0" err="1">
                <a:latin typeface="Calibri"/>
                <a:ea typeface="Calibri"/>
                <a:cs typeface="Calibri"/>
                <a:sym typeface="Calibri"/>
              </a:rPr>
              <a:t>cumplieron</a:t>
            </a:r>
            <a:r>
              <a:rPr lang="en-US" sz="1200" dirty="0">
                <a:latin typeface="Calibri"/>
                <a:ea typeface="Calibri"/>
                <a:cs typeface="Calibri"/>
                <a:sym typeface="Calibri"/>
              </a:rPr>
              <a:t>.”   </a:t>
            </a:r>
            <a:endParaRPr sz="1200" dirty="0">
              <a:latin typeface="Calibri"/>
              <a:ea typeface="Calibri"/>
              <a:cs typeface="Calibri"/>
              <a:sym typeface="Calibri"/>
            </a:endParaRPr>
          </a:p>
          <a:p>
            <a:pPr marL="1600200" marR="0" lvl="3" indent="-228600" algn="l" rtl="0">
              <a:lnSpc>
                <a:spcPct val="107000"/>
              </a:lnSpc>
              <a:spcBef>
                <a:spcPts val="0"/>
              </a:spcBef>
              <a:spcAft>
                <a:spcPts val="0"/>
              </a:spcAft>
              <a:buClr>
                <a:schemeClr val="dk1"/>
              </a:buClr>
              <a:buSzPts val="1200"/>
              <a:buFont typeface="Calibri"/>
              <a:buAutoNum type="arabicPeriod"/>
            </a:pPr>
            <a:r>
              <a:rPr lang="en-US" sz="1200" dirty="0" err="1">
                <a:latin typeface="Calibri"/>
                <a:ea typeface="Calibri"/>
                <a:cs typeface="Calibri"/>
                <a:sym typeface="Calibri"/>
              </a:rPr>
              <a:t>Alinear</a:t>
            </a:r>
            <a:r>
              <a:rPr lang="en-US" sz="1200" dirty="0">
                <a:latin typeface="Calibri"/>
                <a:ea typeface="Calibri"/>
                <a:cs typeface="Calibri"/>
                <a:sym typeface="Calibri"/>
              </a:rPr>
              <a:t>- Me </a:t>
            </a:r>
            <a:r>
              <a:rPr lang="en-US" sz="1200" dirty="0" err="1">
                <a:latin typeface="Calibri"/>
                <a:ea typeface="Calibri"/>
                <a:cs typeface="Calibri"/>
                <a:sym typeface="Calibri"/>
              </a:rPr>
              <a:t>pregunto</a:t>
            </a:r>
            <a:r>
              <a:rPr lang="en-US" sz="1200" dirty="0">
                <a:latin typeface="Calibri"/>
                <a:ea typeface="Calibri"/>
                <a:cs typeface="Calibri"/>
                <a:sym typeface="Calibri"/>
              </a:rPr>
              <a:t>, “¿</a:t>
            </a:r>
            <a:r>
              <a:rPr lang="en-US" sz="1200" dirty="0" err="1">
                <a:latin typeface="Calibri"/>
                <a:ea typeface="Calibri"/>
                <a:cs typeface="Calibri"/>
                <a:sym typeface="Calibri"/>
              </a:rPr>
              <a:t>Qué</a:t>
            </a:r>
            <a:r>
              <a:rPr lang="en-US" sz="1200" dirty="0">
                <a:latin typeface="Calibri"/>
                <a:ea typeface="Calibri"/>
                <a:cs typeface="Calibri"/>
                <a:sym typeface="Calibri"/>
              </a:rPr>
              <a:t> </a:t>
            </a:r>
            <a:r>
              <a:rPr lang="en-US" sz="1200" dirty="0" err="1">
                <a:latin typeface="Calibri"/>
                <a:ea typeface="Calibri"/>
                <a:cs typeface="Calibri"/>
                <a:sym typeface="Calibri"/>
              </a:rPr>
              <a:t>quiere</a:t>
            </a:r>
            <a:r>
              <a:rPr lang="en-US" sz="1200" dirty="0">
                <a:latin typeface="Calibri"/>
                <a:ea typeface="Calibri"/>
                <a:cs typeface="Calibri"/>
                <a:sym typeface="Calibri"/>
              </a:rPr>
              <a:t> Dios que </a:t>
            </a:r>
            <a:r>
              <a:rPr lang="en-US" sz="1200" dirty="0" err="1">
                <a:latin typeface="Calibri"/>
                <a:ea typeface="Calibri"/>
                <a:cs typeface="Calibri"/>
                <a:sym typeface="Calibri"/>
              </a:rPr>
              <a:t>yo</a:t>
            </a:r>
            <a:r>
              <a:rPr lang="en-US" sz="1200" dirty="0">
                <a:latin typeface="Calibri"/>
                <a:ea typeface="Calibri"/>
                <a:cs typeface="Calibri"/>
                <a:sym typeface="Calibri"/>
              </a:rPr>
              <a:t> </a:t>
            </a:r>
            <a:r>
              <a:rPr lang="en-US" sz="1200" dirty="0" err="1">
                <a:latin typeface="Calibri"/>
                <a:ea typeface="Calibri"/>
                <a:cs typeface="Calibri"/>
                <a:sym typeface="Calibri"/>
              </a:rPr>
              <a:t>haga</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esta</a:t>
            </a:r>
            <a:r>
              <a:rPr lang="en-US" sz="1200" dirty="0">
                <a:latin typeface="Calibri"/>
                <a:ea typeface="Calibri"/>
                <a:cs typeface="Calibri"/>
                <a:sym typeface="Calibri"/>
              </a:rPr>
              <a:t> </a:t>
            </a:r>
            <a:r>
              <a:rPr lang="en-US" sz="1200" dirty="0" err="1">
                <a:latin typeface="Calibri"/>
                <a:ea typeface="Calibri"/>
                <a:cs typeface="Calibri"/>
                <a:sym typeface="Calibri"/>
              </a:rPr>
              <a:t>situación</a:t>
            </a:r>
            <a:r>
              <a:rPr lang="en-US" sz="1200" dirty="0">
                <a:latin typeface="Calibri"/>
                <a:ea typeface="Calibri"/>
                <a:cs typeface="Calibri"/>
                <a:sym typeface="Calibri"/>
              </a:rPr>
              <a:t>?  ¿</a:t>
            </a:r>
            <a:r>
              <a:rPr lang="en-US" sz="1200" dirty="0" err="1">
                <a:latin typeface="Calibri"/>
                <a:ea typeface="Calibri"/>
                <a:cs typeface="Calibri"/>
                <a:sym typeface="Calibri"/>
              </a:rPr>
              <a:t>Qué</a:t>
            </a:r>
            <a:r>
              <a:rPr lang="en-US" sz="1200" dirty="0">
                <a:latin typeface="Calibri"/>
                <a:ea typeface="Calibri"/>
                <a:cs typeface="Calibri"/>
                <a:sym typeface="Calibri"/>
              </a:rPr>
              <a:t> me dice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palabra </a:t>
            </a:r>
            <a:r>
              <a:rPr lang="en-US" sz="1200" dirty="0" err="1">
                <a:latin typeface="Calibri"/>
                <a:ea typeface="Calibri"/>
                <a:cs typeface="Calibri"/>
                <a:sym typeface="Calibri"/>
              </a:rPr>
              <a:t>acerca</a:t>
            </a:r>
            <a:r>
              <a:rPr lang="en-US" sz="1200" dirty="0">
                <a:latin typeface="Calibri"/>
                <a:ea typeface="Calibri"/>
                <a:cs typeface="Calibri"/>
                <a:sym typeface="Calibri"/>
              </a:rPr>
              <a:t> de…?  ¿</a:t>
            </a:r>
            <a:r>
              <a:rPr lang="en-US" sz="1200" dirty="0" err="1">
                <a:latin typeface="Calibri"/>
                <a:ea typeface="Calibri"/>
                <a:cs typeface="Calibri"/>
                <a:sym typeface="Calibri"/>
              </a:rPr>
              <a:t>Qué</a:t>
            </a:r>
            <a:r>
              <a:rPr lang="en-US" sz="1200" dirty="0">
                <a:latin typeface="Calibri"/>
                <a:ea typeface="Calibri"/>
                <a:cs typeface="Calibri"/>
                <a:sym typeface="Calibri"/>
              </a:rPr>
              <a:t> </a:t>
            </a:r>
            <a:r>
              <a:rPr lang="en-US" sz="1200" dirty="0" err="1">
                <a:latin typeface="Calibri"/>
                <a:ea typeface="Calibri"/>
                <a:cs typeface="Calibri"/>
                <a:sym typeface="Calibri"/>
              </a:rPr>
              <a:t>versículo</a:t>
            </a:r>
            <a:r>
              <a:rPr lang="en-US" sz="1200" dirty="0">
                <a:latin typeface="Calibri"/>
                <a:ea typeface="Calibri"/>
                <a:cs typeface="Calibri"/>
                <a:sym typeface="Calibri"/>
              </a:rPr>
              <a:t> </a:t>
            </a:r>
            <a:r>
              <a:rPr lang="en-US" sz="1200" dirty="0" err="1">
                <a:latin typeface="Calibri"/>
                <a:ea typeface="Calibri"/>
                <a:cs typeface="Calibri"/>
                <a:sym typeface="Calibri"/>
              </a:rPr>
              <a:t>bíblico</a:t>
            </a:r>
            <a:r>
              <a:rPr lang="en-US" sz="1200" dirty="0">
                <a:latin typeface="Calibri"/>
                <a:ea typeface="Calibri"/>
                <a:cs typeface="Calibri"/>
                <a:sym typeface="Calibri"/>
              </a:rPr>
              <a:t> me </a:t>
            </a:r>
            <a:r>
              <a:rPr lang="en-US" sz="1200" dirty="0" err="1">
                <a:latin typeface="Calibri"/>
                <a:ea typeface="Calibri"/>
                <a:cs typeface="Calibri"/>
                <a:sym typeface="Calibri"/>
              </a:rPr>
              <a:t>ayuda</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esta</a:t>
            </a:r>
            <a:r>
              <a:rPr lang="en-US" sz="1200" dirty="0">
                <a:latin typeface="Calibri"/>
                <a:ea typeface="Calibri"/>
                <a:cs typeface="Calibri"/>
                <a:sym typeface="Calibri"/>
              </a:rPr>
              <a:t> </a:t>
            </a:r>
            <a:r>
              <a:rPr lang="en-US" sz="1200" dirty="0" err="1">
                <a:latin typeface="Calibri"/>
                <a:ea typeface="Calibri"/>
                <a:cs typeface="Calibri"/>
                <a:sym typeface="Calibri"/>
              </a:rPr>
              <a:t>situación</a:t>
            </a:r>
            <a:r>
              <a:rPr lang="en-US" sz="1200" dirty="0">
                <a:latin typeface="Calibri"/>
                <a:ea typeface="Calibri"/>
                <a:cs typeface="Calibri"/>
                <a:sym typeface="Calibri"/>
              </a:rPr>
              <a:t>?”  Por </a:t>
            </a:r>
            <a:r>
              <a:rPr lang="en-US" sz="1200" dirty="0" err="1">
                <a:latin typeface="Calibri"/>
                <a:ea typeface="Calibri"/>
                <a:cs typeface="Calibri"/>
                <a:sym typeface="Calibri"/>
              </a:rPr>
              <a:t>ejemplo</a:t>
            </a:r>
            <a:r>
              <a:rPr lang="en-US" sz="1200" dirty="0">
                <a:latin typeface="Calibri"/>
                <a:ea typeface="Calibri"/>
                <a:cs typeface="Calibri"/>
                <a:sym typeface="Calibri"/>
              </a:rPr>
              <a:t>, “</a:t>
            </a:r>
            <a:r>
              <a:rPr lang="en-US" sz="1200" dirty="0" err="1">
                <a:latin typeface="Calibri"/>
                <a:ea typeface="Calibri"/>
                <a:cs typeface="Calibri"/>
                <a:sym typeface="Calibri"/>
              </a:rPr>
              <a:t>Siento</a:t>
            </a:r>
            <a:r>
              <a:rPr lang="en-US" sz="1200" dirty="0">
                <a:latin typeface="Calibri"/>
                <a:ea typeface="Calibri"/>
                <a:cs typeface="Calibri"/>
                <a:sym typeface="Calibri"/>
              </a:rPr>
              <a:t> </a:t>
            </a:r>
            <a:r>
              <a:rPr lang="en-US" sz="1200" dirty="0" err="1">
                <a:latin typeface="Calibri"/>
                <a:ea typeface="Calibri"/>
                <a:cs typeface="Calibri"/>
                <a:sym typeface="Calibri"/>
              </a:rPr>
              <a:t>ansiedad</a:t>
            </a:r>
            <a:r>
              <a:rPr lang="en-US" sz="1200" dirty="0">
                <a:latin typeface="Calibri"/>
                <a:ea typeface="Calibri"/>
                <a:cs typeface="Calibri"/>
                <a:sym typeface="Calibri"/>
              </a:rPr>
              <a:t>.  </a:t>
            </a:r>
            <a:r>
              <a:rPr lang="en-US" sz="1200" dirty="0" err="1">
                <a:latin typeface="Calibri"/>
                <a:ea typeface="Calibri"/>
                <a:cs typeface="Calibri"/>
                <a:sym typeface="Calibri"/>
              </a:rPr>
              <a:t>Pues</a:t>
            </a:r>
            <a:r>
              <a:rPr lang="en-US" sz="1200" dirty="0">
                <a:latin typeface="Calibri"/>
                <a:ea typeface="Calibri"/>
                <a:cs typeface="Calibri"/>
                <a:sym typeface="Calibri"/>
              </a:rPr>
              <a:t>, Dios me </a:t>
            </a:r>
            <a:r>
              <a:rPr lang="en-US" sz="1200" dirty="0" err="1">
                <a:latin typeface="Calibri"/>
                <a:ea typeface="Calibri"/>
                <a:cs typeface="Calibri"/>
                <a:sym typeface="Calibri"/>
              </a:rPr>
              <a:t>fortalece</a:t>
            </a:r>
            <a:r>
              <a:rPr lang="en-US" sz="1200" dirty="0">
                <a:latin typeface="Calibri"/>
                <a:ea typeface="Calibri"/>
                <a:cs typeface="Calibri"/>
                <a:sym typeface="Calibri"/>
              </a:rPr>
              <a:t> con las palabras de 1 Pedro 5:7 “</a:t>
            </a:r>
            <a:r>
              <a:rPr lang="en-US" sz="1200" b="1" dirty="0" err="1">
                <a:solidFill>
                  <a:srgbClr val="000000"/>
                </a:solidFill>
                <a:latin typeface="Calibri"/>
                <a:ea typeface="Calibri"/>
                <a:cs typeface="Calibri"/>
                <a:sym typeface="Calibri"/>
              </a:rPr>
              <a:t>Descarguen</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en</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él</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todas</a:t>
            </a:r>
            <a:r>
              <a:rPr lang="en-US" sz="1200" b="1" dirty="0">
                <a:solidFill>
                  <a:srgbClr val="000000"/>
                </a:solidFill>
                <a:latin typeface="Calibri"/>
                <a:ea typeface="Calibri"/>
                <a:cs typeface="Calibri"/>
                <a:sym typeface="Calibri"/>
              </a:rPr>
              <a:t> sus </a:t>
            </a:r>
            <a:r>
              <a:rPr lang="en-US" sz="1200" b="1" dirty="0" err="1">
                <a:solidFill>
                  <a:srgbClr val="000000"/>
                </a:solidFill>
                <a:latin typeface="Calibri"/>
                <a:ea typeface="Calibri"/>
                <a:cs typeface="Calibri"/>
                <a:sym typeface="Calibri"/>
              </a:rPr>
              <a:t>angustias</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porque</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él</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tiene</a:t>
            </a:r>
            <a:r>
              <a:rPr lang="en-US" sz="1200" b="1" dirty="0">
                <a:solidFill>
                  <a:srgbClr val="000000"/>
                </a:solidFill>
                <a:latin typeface="Calibri"/>
                <a:ea typeface="Calibri"/>
                <a:cs typeface="Calibri"/>
                <a:sym typeface="Calibri"/>
              </a:rPr>
              <a:t> </a:t>
            </a:r>
            <a:r>
              <a:rPr lang="en-US" sz="1200" b="1" dirty="0" err="1">
                <a:solidFill>
                  <a:srgbClr val="000000"/>
                </a:solidFill>
                <a:latin typeface="Calibri"/>
                <a:ea typeface="Calibri"/>
                <a:cs typeface="Calibri"/>
                <a:sym typeface="Calibri"/>
              </a:rPr>
              <a:t>cuidado</a:t>
            </a:r>
            <a:r>
              <a:rPr lang="en-US" sz="1200" b="1" dirty="0">
                <a:solidFill>
                  <a:srgbClr val="000000"/>
                </a:solidFill>
                <a:latin typeface="Calibri"/>
                <a:ea typeface="Calibri"/>
                <a:cs typeface="Calibri"/>
                <a:sym typeface="Calibri"/>
              </a:rPr>
              <a:t> de </a:t>
            </a:r>
            <a:r>
              <a:rPr lang="en-US" sz="1200" b="1" dirty="0" err="1">
                <a:solidFill>
                  <a:srgbClr val="000000"/>
                </a:solidFill>
                <a:latin typeface="Calibri"/>
                <a:ea typeface="Calibri"/>
                <a:cs typeface="Calibri"/>
                <a:sym typeface="Calibri"/>
              </a:rPr>
              <a:t>ustedes</a:t>
            </a:r>
            <a:r>
              <a:rPr lang="en-US" sz="1200" b="1" dirty="0">
                <a:solidFill>
                  <a:srgbClr val="000000"/>
                </a:solidFill>
                <a:latin typeface="Calibri"/>
                <a:ea typeface="Calibri"/>
                <a:cs typeface="Calibri"/>
                <a:sym typeface="Calibri"/>
              </a:rPr>
              <a:t>.” </a:t>
            </a:r>
            <a:r>
              <a:rPr lang="en-US" sz="1200" dirty="0">
                <a:latin typeface="Calibri"/>
                <a:ea typeface="Calibri"/>
                <a:cs typeface="Calibri"/>
                <a:sym typeface="Calibri"/>
              </a:rPr>
              <a:t>Y </a:t>
            </a:r>
            <a:r>
              <a:rPr lang="en-US" sz="1200" dirty="0" err="1">
                <a:latin typeface="Calibri"/>
                <a:ea typeface="Calibri"/>
                <a:cs typeface="Calibri"/>
                <a:sym typeface="Calibri"/>
              </a:rPr>
              <a:t>busco</a:t>
            </a:r>
            <a:r>
              <a:rPr lang="en-US" sz="1200" dirty="0">
                <a:latin typeface="Calibri"/>
                <a:ea typeface="Calibri"/>
                <a:cs typeface="Calibri"/>
                <a:sym typeface="Calibri"/>
              </a:rPr>
              <a:t> </a:t>
            </a:r>
            <a:r>
              <a:rPr lang="en-US" sz="1200" dirty="0" err="1">
                <a:latin typeface="Calibri"/>
                <a:ea typeface="Calibri"/>
                <a:cs typeface="Calibri"/>
                <a:sym typeface="Calibri"/>
              </a:rPr>
              <a:t>refugio</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la palabra de Dios, para que </a:t>
            </a:r>
            <a:r>
              <a:rPr lang="en-US" sz="1200" dirty="0" err="1">
                <a:latin typeface="Calibri"/>
                <a:ea typeface="Calibri"/>
                <a:cs typeface="Calibri"/>
                <a:sym typeface="Calibri"/>
              </a:rPr>
              <a:t>el</a:t>
            </a:r>
            <a:r>
              <a:rPr lang="en-US" sz="1200" dirty="0">
                <a:latin typeface="Calibri"/>
                <a:ea typeface="Calibri"/>
                <a:cs typeface="Calibri"/>
                <a:sym typeface="Calibri"/>
              </a:rPr>
              <a:t> </a:t>
            </a:r>
            <a:r>
              <a:rPr lang="en-US" sz="1200" dirty="0" err="1">
                <a:latin typeface="Calibri"/>
                <a:ea typeface="Calibri"/>
                <a:cs typeface="Calibri"/>
                <a:sym typeface="Calibri"/>
              </a:rPr>
              <a:t>Espíritu</a:t>
            </a:r>
            <a:r>
              <a:rPr lang="en-US" sz="1200" dirty="0">
                <a:latin typeface="Calibri"/>
                <a:ea typeface="Calibri"/>
                <a:cs typeface="Calibri"/>
                <a:sym typeface="Calibri"/>
              </a:rPr>
              <a:t> </a:t>
            </a:r>
            <a:r>
              <a:rPr lang="en-US" sz="1200" dirty="0" err="1">
                <a:latin typeface="Calibri"/>
                <a:ea typeface="Calibri"/>
                <a:cs typeface="Calibri"/>
                <a:sym typeface="Calibri"/>
              </a:rPr>
              <a:t>guíe</a:t>
            </a:r>
            <a:r>
              <a:rPr lang="en-US" sz="1200" dirty="0">
                <a:latin typeface="Calibri"/>
                <a:ea typeface="Calibri"/>
                <a:cs typeface="Calibri"/>
                <a:sym typeface="Calibri"/>
              </a:rPr>
              <a:t> mis </a:t>
            </a:r>
            <a:r>
              <a:rPr lang="en-US" sz="1200" dirty="0" err="1">
                <a:latin typeface="Calibri"/>
                <a:ea typeface="Calibri"/>
                <a:cs typeface="Calibri"/>
                <a:sym typeface="Calibri"/>
              </a:rPr>
              <a:t>acciones</a:t>
            </a:r>
            <a:r>
              <a:rPr lang="en-US" sz="1200" dirty="0">
                <a:latin typeface="Calibri"/>
                <a:ea typeface="Calibri"/>
                <a:cs typeface="Calibri"/>
                <a:sym typeface="Calibri"/>
              </a:rPr>
              <a:t> y mis palabras.  Me </a:t>
            </a:r>
            <a:r>
              <a:rPr lang="en-US" sz="1200" dirty="0" err="1">
                <a:latin typeface="Calibri"/>
                <a:ea typeface="Calibri"/>
                <a:cs typeface="Calibri"/>
                <a:sym typeface="Calibri"/>
              </a:rPr>
              <a:t>acerco</a:t>
            </a:r>
            <a:r>
              <a:rPr lang="en-US" sz="1200" dirty="0">
                <a:latin typeface="Calibri"/>
                <a:ea typeface="Calibri"/>
                <a:cs typeface="Calibri"/>
                <a:sym typeface="Calibri"/>
              </a:rPr>
              <a:t> a </a:t>
            </a:r>
            <a:r>
              <a:rPr lang="en-US" sz="1200" dirty="0" err="1">
                <a:latin typeface="Calibri"/>
                <a:ea typeface="Calibri"/>
                <a:cs typeface="Calibri"/>
                <a:sym typeface="Calibri"/>
              </a:rPr>
              <a:t>él</a:t>
            </a:r>
            <a:r>
              <a:rPr lang="en-US" sz="1200" dirty="0">
                <a:latin typeface="Calibri"/>
                <a:ea typeface="Calibri"/>
                <a:cs typeface="Calibri"/>
                <a:sym typeface="Calibri"/>
              </a:rPr>
              <a:t> </a:t>
            </a:r>
            <a:r>
              <a:rPr lang="en-US" sz="1200" dirty="0" err="1">
                <a:latin typeface="Calibri"/>
                <a:ea typeface="Calibri"/>
                <a:cs typeface="Calibri"/>
                <a:sym typeface="Calibri"/>
              </a:rPr>
              <a:t>en</a:t>
            </a:r>
            <a:r>
              <a:rPr lang="en-US" sz="1200" dirty="0">
                <a:latin typeface="Calibri"/>
                <a:ea typeface="Calibri"/>
                <a:cs typeface="Calibri"/>
                <a:sym typeface="Calibri"/>
              </a:rPr>
              <a:t> </a:t>
            </a:r>
            <a:r>
              <a:rPr lang="en-US" sz="1200" dirty="0" err="1">
                <a:latin typeface="Calibri"/>
                <a:ea typeface="Calibri"/>
                <a:cs typeface="Calibri"/>
                <a:sym typeface="Calibri"/>
              </a:rPr>
              <a:t>oración</a:t>
            </a:r>
            <a:r>
              <a:rPr lang="en-US" sz="1200" dirty="0">
                <a:latin typeface="Calibri"/>
                <a:ea typeface="Calibri"/>
                <a:cs typeface="Calibri"/>
                <a:sym typeface="Calibri"/>
              </a:rPr>
              <a:t> para </a:t>
            </a:r>
            <a:r>
              <a:rPr lang="en-US" sz="1200" dirty="0" err="1">
                <a:latin typeface="Calibri"/>
                <a:ea typeface="Calibri"/>
                <a:cs typeface="Calibri"/>
                <a:sym typeface="Calibri"/>
              </a:rPr>
              <a:t>pedir</a:t>
            </a:r>
            <a:r>
              <a:rPr lang="en-US" sz="1200" dirty="0">
                <a:latin typeface="Calibri"/>
                <a:ea typeface="Calibri"/>
                <a:cs typeface="Calibri"/>
                <a:sym typeface="Calibri"/>
              </a:rPr>
              <a:t> </a:t>
            </a:r>
            <a:r>
              <a:rPr lang="en-US" sz="1200" dirty="0" err="1">
                <a:latin typeface="Calibri"/>
                <a:ea typeface="Calibri"/>
                <a:cs typeface="Calibri"/>
                <a:sym typeface="Calibri"/>
              </a:rPr>
              <a:t>su</a:t>
            </a:r>
            <a:r>
              <a:rPr lang="en-US" sz="1200" dirty="0">
                <a:latin typeface="Calibri"/>
                <a:ea typeface="Calibri"/>
                <a:cs typeface="Calibri"/>
                <a:sym typeface="Calibri"/>
              </a:rPr>
              <a:t> </a:t>
            </a:r>
            <a:r>
              <a:rPr lang="en-US" sz="1200" dirty="0" err="1">
                <a:latin typeface="Calibri"/>
                <a:ea typeface="Calibri"/>
                <a:cs typeface="Calibri"/>
                <a:sym typeface="Calibri"/>
              </a:rPr>
              <a:t>ayuda</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75" name="Google Shape;27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7000"/>
              </a:lnSpc>
              <a:spcBef>
                <a:spcPts val="0"/>
              </a:spcBef>
              <a:spcAft>
                <a:spcPts val="0"/>
              </a:spcAft>
              <a:buClr>
                <a:schemeClr val="dk1"/>
              </a:buClr>
              <a:buSzPts val="1200"/>
              <a:buFont typeface="Calibri"/>
              <a:buAutoNum type="alphaLcPeriod"/>
            </a:pPr>
            <a:r>
              <a:rPr lang="en-US" sz="1200">
                <a:latin typeface="Calibri"/>
                <a:ea typeface="Calibri"/>
                <a:cs typeface="Calibri"/>
                <a:sym typeface="Calibri"/>
              </a:rPr>
              <a:t>Aquí en esta historia Jesús “choca” con los fariseos.  </a:t>
            </a:r>
            <a:r>
              <a:rPr lang="en-US" sz="1200" b="1">
                <a:latin typeface="Calibri"/>
                <a:ea typeface="Calibri"/>
                <a:cs typeface="Calibri"/>
                <a:sym typeface="Calibri"/>
              </a:rPr>
              <a:t>¿Quiénes eran los fariseos?</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Parece que tienen sus orígenes con un grupo llamado los “</a:t>
            </a:r>
            <a:r>
              <a:rPr lang="en-US" sz="1200" b="1">
                <a:latin typeface="Calibri"/>
                <a:ea typeface="Calibri"/>
                <a:cs typeface="Calibri"/>
                <a:sym typeface="Calibri"/>
              </a:rPr>
              <a:t>jasideos</a:t>
            </a:r>
            <a:r>
              <a:rPr lang="en-US" sz="1200">
                <a:latin typeface="Calibri"/>
                <a:ea typeface="Calibri"/>
                <a:cs typeface="Calibri"/>
                <a:sym typeface="Calibri"/>
              </a:rPr>
              <a:t>,” o “los separados.”  Era un grupo que luchaba por quedarse fiel a la ley de Dios y a las tradiciones judías cuando llegaron los griegos y los romanos a Judea. </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Los fariseos eran el grupo más grande, más influyente, y más estricto.  Sus creencias se centraban en la ley de Moisés y en las muchas tradiciones.  </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Cuando llegó Jesús, la mayoría no creyó en él por tener sus corazones duros.  Acusaban a Jesús de muchas cosas, lo criticaban, le tendían trampas, y buscaban formas de matarlo.  Enfatizaban la ley ceremonial del Antiguo Testamento, pero no les importaba obedecer a Dios en las cosas básicas.  O sea, se enojaban con él por sanar a alguien en el día sábado, sin darse cuenta de su propia falta de misericordia y amor para con Dios y hacia su prójimo.</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En Mateo 23 Jesús los regaña, porque guardaban “la letra de la ley,” negaron su verdadero propósito. </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No veían su propio pecado e incapacidad de cumplir la ley.  Se hicieron arrogantes y creídos (envanecidos).</a:t>
            </a:r>
            <a:endParaRPr sz="1200">
              <a:latin typeface="Calibri"/>
              <a:ea typeface="Calibri"/>
              <a:cs typeface="Calibri"/>
              <a:sym typeface="Calibri"/>
            </a:endParaRPr>
          </a:p>
          <a:p>
            <a:pPr marL="1143000" marR="0" lvl="2" indent="-228600" algn="l" rtl="0">
              <a:lnSpc>
                <a:spcPct val="107000"/>
              </a:lnSpc>
              <a:spcBef>
                <a:spcPts val="0"/>
              </a:spcBef>
              <a:spcAft>
                <a:spcPts val="0"/>
              </a:spcAft>
              <a:buClr>
                <a:schemeClr val="dk1"/>
              </a:buClr>
              <a:buSzPts val="1200"/>
              <a:buFont typeface="Calibri"/>
              <a:buAutoNum type="romanLcPeriod"/>
            </a:pPr>
            <a:r>
              <a:rPr lang="en-US" sz="1200">
                <a:latin typeface="Calibri"/>
                <a:ea typeface="Calibri"/>
                <a:cs typeface="Calibri"/>
                <a:sym typeface="Calibri"/>
              </a:rPr>
              <a:t>Nicodemo, Saulo/Pablo y otros fariseos, sí llegaron a creer en Jesús.</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283" name="Google Shape;28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Academia Cristo brinda capacitación para cumplir la Gran Comisión de Jesucristo  (Vayan y hagan discípulos de todas las naciones), ayudándoles a crecer en la palabra para llevar la Palabra a otros. </a:t>
            </a:r>
            <a:endParaRPr/>
          </a:p>
          <a:p>
            <a:pPr marL="171450" lvl="0" indent="-171450" algn="l" rtl="0">
              <a:spcBef>
                <a:spcPts val="0"/>
              </a:spcBef>
              <a:spcAft>
                <a:spcPts val="0"/>
              </a:spcAft>
              <a:buClr>
                <a:schemeClr val="dk1"/>
              </a:buClr>
              <a:buSzPts val="1200"/>
              <a:buFont typeface="Calibri"/>
              <a:buChar char="-"/>
            </a:pPr>
            <a:r>
              <a:rPr lang="en-US"/>
              <a:t>Nos dedicamos a ayudarles en conocer y entender las Escrituras, porque allí el Espíritu nos muestra el pecado, y allí conocemos la gracia de Jesucristo. </a:t>
            </a:r>
            <a:endParaRPr/>
          </a:p>
          <a:p>
            <a:pPr marL="171450" lvl="0" indent="-171450" algn="l" rtl="0">
              <a:spcBef>
                <a:spcPts val="0"/>
              </a:spcBef>
              <a:spcAft>
                <a:spcPts val="0"/>
              </a:spcAft>
              <a:buClr>
                <a:schemeClr val="dk1"/>
              </a:buClr>
              <a:buSzPts val="1200"/>
              <a:buFont typeface="Calibri"/>
              <a:buChar char="-"/>
            </a:pPr>
            <a:r>
              <a:rPr lang="en-US"/>
              <a:t>Y luego, ese conocimiento del amor de Cristo no se puede quedar con nosotros.  Jesucristo nos llama a llevar la palabra a otros.  </a:t>
            </a:r>
            <a:endParaRPr/>
          </a:p>
        </p:txBody>
      </p:sp>
      <p:sp>
        <p:nvSpPr>
          <p:cNvPr id="306" name="Google Shape;30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a:latin typeface="Calibri"/>
                <a:ea typeface="Calibri"/>
                <a:cs typeface="Calibri"/>
                <a:sym typeface="Calibri"/>
              </a:rPr>
              <a:t>Deseo unirme a ustedes.  ¿Cómo se hace?</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Hable con su Profesor.   Los puede orientar en cómo empezar el proceso para establecer Unidad Doctrinal.  </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Para nosotros es importante que prediquemos el mismo mensaje, y que tengamos las mismas creencias.  Así podemos colaborar y apoyarnos mejor, así como dice el Apóstol Pablo:</a:t>
            </a: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b="1" i="1">
                <a:latin typeface="Calibri"/>
                <a:ea typeface="Calibri"/>
                <a:cs typeface="Calibri"/>
                <a:sym typeface="Calibri"/>
              </a:rPr>
              <a:t>&gt;&gt;Hermanos, les ruego por el nombre de nuestro Señor Jesucristo, que se pongan de acuerdo y que no haya divisiones entre ustedes, sino que estén perfectamente unidos en un mismo sentir y en un mismo parecer.&lt;&lt;  (1 Corintios 1:10)</a:t>
            </a:r>
            <a:endParaRPr sz="1800" b="1">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800"/>
              </a:spcBef>
              <a:spcAft>
                <a:spcPts val="0"/>
              </a:spcAft>
              <a:buNone/>
            </a:pPr>
            <a:r>
              <a:rPr lang="en-US" i="1"/>
              <a:t>Nota para los profesores:  Si alguien menciona especificamente el deseo de unirse en acuerdo doctrinal o de formar un grupo sembrador, se le pide hacer dos cosas:  </a:t>
            </a:r>
            <a:endParaRPr/>
          </a:p>
          <a:p>
            <a:pPr marL="0" lvl="0" indent="0" algn="l" rtl="0">
              <a:spcBef>
                <a:spcPts val="0"/>
              </a:spcBef>
              <a:spcAft>
                <a:spcPts val="0"/>
              </a:spcAft>
              <a:buNone/>
            </a:pPr>
            <a:endParaRPr i="1"/>
          </a:p>
          <a:p>
            <a:pPr marL="0" lvl="0" indent="0" algn="l" rtl="0">
              <a:spcBef>
                <a:spcPts val="0"/>
              </a:spcBef>
              <a:spcAft>
                <a:spcPts val="0"/>
              </a:spcAft>
              <a:buNone/>
            </a:pPr>
            <a:r>
              <a:rPr lang="en-US" i="1"/>
              <a:t>1) Avisar de inmediato al director estudiantil (Andrew Johnston), director académico (Joel Sutton) o cualquier de nuestros misioneros o representantes de Academia Cristo.</a:t>
            </a:r>
            <a:endParaRPr/>
          </a:p>
          <a:p>
            <a:pPr marL="0" lvl="0" indent="0" algn="l" rtl="0">
              <a:spcBef>
                <a:spcPts val="0"/>
              </a:spcBef>
              <a:spcAft>
                <a:spcPts val="0"/>
              </a:spcAft>
              <a:buNone/>
            </a:pPr>
            <a:r>
              <a:rPr lang="en-US" i="1"/>
              <a:t>2) Notarlo en el informe al final de la clase.  </a:t>
            </a:r>
            <a:endParaRPr/>
          </a:p>
        </p:txBody>
      </p:sp>
      <p:sp>
        <p:nvSpPr>
          <p:cNvPr id="322" name="Google Shape;32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i="1" dirty="0">
                <a:solidFill>
                  <a:srgbClr val="00B050"/>
                </a:solidFill>
                <a:effectLst/>
                <a:latin typeface="Times New Roman" panose="02020603050405020304" pitchFamily="18" charset="0"/>
                <a:ea typeface="Times New Roman" panose="02020603050405020304" pitchFamily="18" charset="0"/>
              </a:rPr>
              <a:t>Presentar los objetivos del Lección 6. </a:t>
            </a:r>
            <a:r>
              <a:rPr lang="es-ES" sz="1800" b="1" i="1" dirty="0">
                <a:solidFill>
                  <a:srgbClr val="00B050"/>
                </a:solidFill>
                <a:effectLst/>
                <a:latin typeface="Times New Roman" panose="02020603050405020304" pitchFamily="18" charset="0"/>
                <a:ea typeface="Times New Roman" panose="02020603050405020304" pitchFamily="18" charset="0"/>
              </a:rPr>
              <a:t>OJO Profesor@. Lecciones 5 y 6 se enfocan en “Captar.” Deben dedicar tiempo en Captar.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Objetivos de Lección 6: Jesús Purifica el Templo; Nicodemo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1. Usar el método de las Cuatro “C” para leer y entender Juan 2:13-25; Juan 3:1-21</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Times New Roman" panose="02020603050405020304" pitchFamily="18" charset="0"/>
                <a:ea typeface="Times New Roman" panose="02020603050405020304" pitchFamily="18" charset="0"/>
              </a:rPr>
              <a:t>2. Crear ejemplos de “Captar” para Juan 2:13-25; Juan 3:1-21</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52" name="Google Shape;1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6054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Times New Roman" panose="02020603050405020304" pitchFamily="18" charset="0"/>
                <a:ea typeface="Times New Roman" panose="02020603050405020304" pitchFamily="18" charset="0"/>
              </a:rPr>
              <a:t>Captar</a:t>
            </a:r>
            <a:r>
              <a:rPr lang="es-ES" sz="1800" i="1" dirty="0">
                <a:solidFill>
                  <a:srgbClr val="00B050"/>
                </a:solidFill>
                <a:effectLst/>
                <a:latin typeface="Times New Roman" panose="02020603050405020304" pitchFamily="18" charset="0"/>
                <a:ea typeface="Times New Roman" panose="02020603050405020304" pitchFamily="18" charset="0"/>
              </a:rPr>
              <a:t> 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5</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Times New Roman" panose="02020603050405020304" pitchFamily="18" charset="0"/>
                <a:ea typeface="Times New Roman" panose="02020603050405020304" pitchFamily="18" charset="0"/>
              </a:rPr>
              <a:t>El Templo del Nuevo Testamento</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Times New Roman" panose="02020603050405020304" pitchFamily="18" charset="0"/>
                <a:ea typeface="Times New Roman" panose="02020603050405020304" pitchFamily="18" charset="0"/>
              </a:rPr>
              <a:t>El primer </a:t>
            </a:r>
            <a:r>
              <a:rPr lang="en-US" sz="1800" dirty="0" err="1">
                <a:solidFill>
                  <a:srgbClr val="000000"/>
                </a:solidFill>
                <a:effectLst/>
                <a:latin typeface="Times New Roman" panose="02020603050405020304" pitchFamily="18" charset="0"/>
                <a:ea typeface="Times New Roman" panose="02020603050405020304" pitchFamily="18" charset="0"/>
              </a:rPr>
              <a:t>templo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Jerusalén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fue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construido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por</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Salomón</a:t>
            </a:r>
            <a:r>
              <a:rPr lang="en-US" sz="1800" dirty="0">
                <a:solidFill>
                  <a:srgbClr val="000000"/>
                </a:solidFill>
                <a:effectLst/>
                <a:latin typeface="Times New Roman" panose="02020603050405020304" pitchFamily="18" charset="0"/>
                <a:ea typeface="Times New Roman" panose="02020603050405020304" pitchFamily="18" charset="0"/>
              </a:rPr>
              <a:t> y </a:t>
            </a:r>
            <a:r>
              <a:rPr lang="en-US" sz="1800" dirty="0" err="1">
                <a:solidFill>
                  <a:srgbClr val="000000"/>
                </a:solidFill>
                <a:effectLst/>
                <a:latin typeface="Times New Roman" panose="02020603050405020304" pitchFamily="18" charset="0"/>
                <a:ea typeface="Times New Roman" panose="02020603050405020304" pitchFamily="18" charset="0"/>
              </a:rPr>
              <a:t>fue</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destruido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por</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babilonios</a:t>
            </a:r>
            <a:r>
              <a:rPr lang="en-US" sz="1800" dirty="0">
                <a:solidFill>
                  <a:srgbClr val="000000"/>
                </a:solidFill>
                <a:effectLst/>
                <a:latin typeface="Times New Roman" panose="02020603050405020304" pitchFamily="18" charset="0"/>
                <a:ea typeface="Times New Roman" panose="02020603050405020304" pitchFamily="18" charset="0"/>
              </a:rPr>
              <a:t>.  Lo </a:t>
            </a:r>
            <a:r>
              <a:rPr lang="en-US" sz="1800" dirty="0" err="1">
                <a:solidFill>
                  <a:srgbClr val="000000"/>
                </a:solidFill>
                <a:effectLst/>
                <a:latin typeface="Times New Roman" panose="02020603050405020304" pitchFamily="18" charset="0"/>
                <a:ea typeface="Times New Roman" panose="02020603050405020304" pitchFamily="18" charset="0"/>
              </a:rPr>
              <a:t>volvieron</a:t>
            </a:r>
            <a:r>
              <a:rPr lang="en-US" sz="1800" dirty="0">
                <a:solidFill>
                  <a:srgbClr val="000000"/>
                </a:solidFill>
                <a:effectLst/>
                <a:latin typeface="Times New Roman" panose="02020603050405020304" pitchFamily="18" charset="0"/>
                <a:ea typeface="Times New Roman" panose="02020603050405020304" pitchFamily="18" charset="0"/>
              </a:rPr>
              <a:t> a </a:t>
            </a:r>
            <a:r>
              <a:rPr lang="en-US" sz="1800" dirty="0" err="1">
                <a:solidFill>
                  <a:srgbClr val="000000"/>
                </a:solidFill>
                <a:effectLst/>
                <a:latin typeface="Times New Roman" panose="02020603050405020304" pitchFamily="18" charset="0"/>
                <a:ea typeface="Times New Roman" panose="02020603050405020304" pitchFamily="18" charset="0"/>
              </a:rPr>
              <a:t>construir</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los</a:t>
            </a:r>
            <a:r>
              <a:rPr lang="en-US" sz="1800" dirty="0">
                <a:solidFill>
                  <a:srgbClr val="000000"/>
                </a:solidFill>
                <a:effectLst/>
                <a:latin typeface="Times New Roman" panose="02020603050405020304" pitchFamily="18" charset="0"/>
                <a:ea typeface="Times New Roman" panose="02020603050405020304" pitchFamily="18" charset="0"/>
              </a:rPr>
              <a:t> días de Esdras.</a:t>
            </a: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Había una ampliación y remodelación del templo que llevó más de ochenta años y no se terminó hasta sesenta años después de la muerte de Herodes. </a:t>
            </a: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El templo construido por Herodes era un logro magnífico. Uno de sus discípulos dijo a Jesús: “¡Mira Maestro! ¡Qué piedras! ¡Qué edificios! ¿ves todos estos grandiosos edificios?” (Mc 13:1). </a:t>
            </a: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Alrededor de la orilla de la plataforma construyó grandes pórticos, áreas techadas y sostenidas por filas de hermosas columnas. El Pórtico de Salomón era dónde Jesús enseñó a la gente con mucha frecuencia (Juan 10:22). Después de su ascensión, los primeros cristianos siguieron reuniéndose allí (Hechos 5:12). </a:t>
            </a: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En un edificio en la parte sur del pórtico estaban los cambistas que se sentaban allí con los compradores y vendedores (Mc 11:15-16). En ese mismo edificio, el Consejo en pleno tenía su lugar normal de reuniones (Hechos 5:21ss). </a:t>
            </a:r>
          </a:p>
          <a:p>
            <a:pPr marL="342900" marR="0" lvl="0" indent="-342900">
              <a:spcBef>
                <a:spcPts val="0"/>
              </a:spcBef>
              <a:spcAft>
                <a:spcPts val="0"/>
              </a:spcAft>
              <a:buFont typeface="Symbol" pitchFamily="2" charset="2"/>
              <a:buChar char=""/>
            </a:pPr>
            <a:endParaRPr lang="es-E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En el pórtico en la esquina sudeste, había una gran caída hasta el fondo del valle Cedrón. A esta área se le llamaba "el punto más alto del templo". Aquí el diablo llevó a Jesús y le dijo que se tirara desde allí (Mt 4:5). ). En la esquina opuesta, al noroeste, los soldados romanos vigilaban lo que sucedía en la fortaleza Antonia. Desde aquí los guardias corrieron a rescatar a Pablo cuando una muchedumbre lo estaba linchando (Hechos 21:31- 32).</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48" name="Google Shape;1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Dentro de los pórticos estaban los patios del templo. El área más grande era el patio de los gentiles y era la única área a donde una persona no judía podía entrar. Había grandes rótulos que advertían que el castigo de ir más allá sería la muerte. Los judíos tenían una guardia especial del templo, un grupo de policías judíos, que mantenían el orden y hacían respetar la conducta apropiada en el área del templo (Hechos 4:1). A las mujeres judías se les permitía entrar en el patio siguiente, llamado el patio de las mujeres, pero nada más hasta allí podían llegar. En esta área se depositaban las ofrendas (Marcos 12:41). A los hombres judíos se les permitía ir todavía más allá en lo que se conocía como el patio de Israel. Más allá de esto estaba el patio de los sacerdotes donde se encontraban el altar para los holocaustos y el gran lavabo de los sacerdotes. </a:t>
            </a:r>
          </a:p>
          <a:p>
            <a:pPr marL="342900" marR="0" lvl="0" indent="-342900">
              <a:spcBef>
                <a:spcPts val="0"/>
              </a:spcBef>
              <a:spcAft>
                <a:spcPts val="0"/>
              </a:spcAft>
              <a:buFont typeface="Symbol" pitchFamily="2" charset="2"/>
              <a:buChar char=""/>
            </a:pPr>
            <a:endParaRPr lang="es-E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Times New Roman" panose="02020603050405020304" pitchFamily="18" charset="0"/>
                <a:ea typeface="Times New Roman" panose="02020603050405020304" pitchFamily="18" charset="0"/>
              </a:rPr>
              <a:t>Por último, estaba el templo mismo. Éste estaba formado de las mismas dos partes que la antigua Tienda de reunión. Sólo a los sacerdotes se les permitía entrar al primer cuarto, al Lugar Santo. Separado por una cortina gruesa del Lugar Santo estaba el Lugar Santísimo, donde se guardaba el arca del pacto. La cortina entre esas dos áreas fue la que se rompió a la mitad al momento de la muerte de Jesús, simbolizando con eso que su muerte había vuelto a abrir el acceso a la presencia de Dios para todos los creyentes (Mt 27:51).</a:t>
            </a:r>
          </a:p>
          <a:p>
            <a:pPr marL="342900" marR="0" lvl="0" indent="-342900">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effectLst/>
                <a:latin typeface="Calibri" panose="020F0502020204030204" pitchFamily="34" charset="0"/>
                <a:ea typeface="MS Mincho" panose="02020609040205080304" pitchFamily="49" charset="-128"/>
                <a:cs typeface="Times New Roman" panose="02020603050405020304" pitchFamily="18" charset="0"/>
              </a:rPr>
              <a:t>Thompson, Glen.   </a:t>
            </a:r>
            <a:r>
              <a:rPr lang="es-ES" sz="1800" dirty="0">
                <a:effectLst/>
                <a:latin typeface="Calibri" panose="020F0502020204030204" pitchFamily="34" charset="0"/>
                <a:ea typeface="MS Mincho" panose="02020609040205080304" pitchFamily="49" charset="-128"/>
                <a:cs typeface="Times New Roman" panose="02020603050405020304" pitchFamily="18" charset="0"/>
              </a:rPr>
              <a:t>Fondo Bíblico, p.150  </a:t>
            </a:r>
            <a:r>
              <a:rPr lang="es-ES" sz="1800" u="sng" dirty="0">
                <a:solidFill>
                  <a:srgbClr val="0563C1"/>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https://wels2.blob.core.windows.net/cpv-recursos/FondoBiblico.pdf</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rtl="0">
              <a:spcBef>
                <a:spcPts val="0"/>
              </a:spcBef>
              <a:spcAft>
                <a:spcPts val="0"/>
              </a:spcAft>
              <a:buNone/>
            </a:pPr>
            <a:endParaRPr lang="en-US" sz="1200" i="1" dirty="0">
              <a:latin typeface="Calibri"/>
              <a:ea typeface="Calibri"/>
              <a:cs typeface="Calibri"/>
              <a:sym typeface="Calibri"/>
            </a:endParaRPr>
          </a:p>
          <a:p>
            <a:pPr marL="0" marR="0" lvl="0" indent="0" algn="l" rtl="0">
              <a:spcBef>
                <a:spcPts val="0"/>
              </a:spcBef>
              <a:spcAft>
                <a:spcPts val="0"/>
              </a:spcAft>
              <a:buNone/>
            </a:pPr>
            <a:endParaRPr lang="en-US" sz="1200" i="1" dirty="0">
              <a:latin typeface="Calibri"/>
              <a:ea typeface="Calibri"/>
              <a:cs typeface="Calibri"/>
              <a:sym typeface="Calibri"/>
            </a:endParaRPr>
          </a:p>
          <a:p>
            <a:pPr marL="0" marR="0" lvl="0" indent="0" algn="l" rtl="0">
              <a:spcBef>
                <a:spcPts val="0"/>
              </a:spcBef>
              <a:spcAft>
                <a:spcPts val="0"/>
              </a:spcAft>
              <a:buNone/>
            </a:pPr>
            <a:endParaRPr lang="en-US" sz="1200" i="1" dirty="0">
              <a:latin typeface="Calibri"/>
              <a:ea typeface="Calibri"/>
              <a:cs typeface="Calibri"/>
              <a:sym typeface="Calibri"/>
            </a:endParaRPr>
          </a:p>
          <a:p>
            <a:pPr marL="0" marR="0" lvl="0" indent="0" algn="l" rtl="0">
              <a:spcBef>
                <a:spcPts val="0"/>
              </a:spcBef>
              <a:spcAft>
                <a:spcPts val="0"/>
              </a:spcAft>
              <a:buNone/>
            </a:pPr>
            <a:r>
              <a:rPr lang="en-US" sz="1200" i="1" dirty="0">
                <a:latin typeface="Calibri"/>
                <a:ea typeface="Calibri"/>
                <a:cs typeface="Calibri"/>
                <a:sym typeface="Calibri"/>
              </a:rPr>
              <a:t>Thompson, Glen.   </a:t>
            </a:r>
            <a:r>
              <a:rPr lang="en-US" sz="1200" dirty="0" err="1">
                <a:latin typeface="Calibri"/>
                <a:ea typeface="Calibri"/>
                <a:cs typeface="Calibri"/>
                <a:sym typeface="Calibri"/>
              </a:rPr>
              <a:t>Fondo</a:t>
            </a:r>
            <a:r>
              <a:rPr lang="en-US" sz="1200" dirty="0">
                <a:latin typeface="Calibri"/>
                <a:ea typeface="Calibri"/>
                <a:cs typeface="Calibri"/>
                <a:sym typeface="Calibri"/>
              </a:rPr>
              <a:t> </a:t>
            </a:r>
            <a:r>
              <a:rPr lang="en-US" sz="1200" dirty="0" err="1">
                <a:latin typeface="Calibri"/>
                <a:ea typeface="Calibri"/>
                <a:cs typeface="Calibri"/>
                <a:sym typeface="Calibri"/>
              </a:rPr>
              <a:t>Bíblico</a:t>
            </a:r>
            <a:r>
              <a:rPr lang="en-US" sz="1200" dirty="0">
                <a:latin typeface="Calibri"/>
                <a:ea typeface="Calibri"/>
                <a:cs typeface="Calibri"/>
                <a:sym typeface="Calibri"/>
              </a:rPr>
              <a:t>, p.150  </a:t>
            </a:r>
            <a:r>
              <a:rPr lang="en-US" sz="1200" u="sng"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https://wels2.blob.core.windows.net/cpv-recursos/FondoBiblico.pdf</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157" name="Google Shape;15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Times New Roman" panose="02020603050405020304" pitchFamily="18" charset="0"/>
                <a:ea typeface="Times New Roman" panose="02020603050405020304" pitchFamily="18" charset="0"/>
              </a:rPr>
              <a:t>Contar: </a:t>
            </a:r>
            <a:r>
              <a:rPr lang="es-ES" sz="1800" i="1" dirty="0">
                <a:solidFill>
                  <a:srgbClr val="00B050"/>
                </a:solidFill>
                <a:effectLst/>
                <a:latin typeface="Times New Roman" panose="02020603050405020304" pitchFamily="18" charset="0"/>
                <a:ea typeface="Times New Roman" panose="02020603050405020304" pitchFamily="18" charset="0"/>
              </a:rPr>
              <a:t>Explique que ahora va a repasar la historia de Juan 2:13-25; Juan 3:1-21 y que demostrará como contar una historia bíblica. Trate de tener la historia memorizada. Concéntrese en contar la historia con sus propias palabras, PERO asegúrese de que los detalles sean precisos.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8</a:t>
            </a:fld>
            <a:endParaRPr lang="en-US"/>
          </a:p>
        </p:txBody>
      </p:sp>
    </p:spTree>
    <p:extLst>
      <p:ext uri="{BB962C8B-B14F-4D97-AF65-F5344CB8AC3E}">
        <p14:creationId xmlns:p14="http://schemas.microsoft.com/office/powerpoint/2010/main" val="272397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Times New Roman" panose="02020603050405020304" pitchFamily="18" charset="0"/>
                <a:ea typeface="Times New Roman" panose="02020603050405020304" pitchFamily="18" charset="0"/>
              </a:rPr>
              <a:t>Juan 2:13-25</a:t>
            </a:r>
          </a:p>
          <a:p>
            <a:pPr marL="0" marR="0">
              <a:spcBef>
                <a:spcPts val="0"/>
              </a:spcBef>
              <a:spcAft>
                <a:spcPts val="0"/>
              </a:spcAft>
            </a:pPr>
            <a:endParaRPr lang="es-ES" sz="1800" dirty="0">
              <a:effectLst/>
              <a:latin typeface="Times New Roman" panose="02020603050405020304" pitchFamily="18" charset="0"/>
            </a:endParaRPr>
          </a:p>
          <a:p>
            <a:pPr marL="0" marR="0">
              <a:spcBef>
                <a:spcPts val="0"/>
              </a:spcBef>
              <a:spcAft>
                <a:spcPts val="0"/>
              </a:spcAft>
            </a:pPr>
            <a:r>
              <a:rPr lang="es-ES" sz="1800" b="1" dirty="0">
                <a:effectLst/>
                <a:latin typeface="Times New Roman" panose="02020603050405020304" pitchFamily="18" charset="0"/>
              </a:rPr>
              <a:t>J</a:t>
            </a:r>
            <a:r>
              <a:rPr lang="en-US" b="1" dirty="0" err="1"/>
              <a:t>esús</a:t>
            </a:r>
            <a:r>
              <a:rPr lang="en-US" b="1" dirty="0"/>
              <a:t> </a:t>
            </a:r>
            <a:r>
              <a:rPr lang="en-US" b="1" dirty="0" err="1"/>
              <a:t>purifica</a:t>
            </a:r>
            <a:r>
              <a:rPr lang="en-US" b="1" dirty="0"/>
              <a:t> </a:t>
            </a:r>
            <a:r>
              <a:rPr lang="en-US" b="1" dirty="0" err="1"/>
              <a:t>el</a:t>
            </a:r>
            <a:r>
              <a:rPr lang="en-US" b="1" dirty="0"/>
              <a:t> </a:t>
            </a:r>
            <a:r>
              <a:rPr lang="en-US" b="1" dirty="0" err="1"/>
              <a:t>templo</a:t>
            </a:r>
            <a:endParaRPr lang="en-US" b="1" dirty="0"/>
          </a:p>
          <a:p>
            <a:pPr marL="0" marR="0">
              <a:spcBef>
                <a:spcPts val="0"/>
              </a:spcBef>
              <a:spcAft>
                <a:spcPts val="0"/>
              </a:spcAft>
            </a:pPr>
            <a:r>
              <a:rPr lang="en-US" b="0" dirty="0"/>
              <a:t>Jesús </a:t>
            </a:r>
            <a:r>
              <a:rPr lang="en-US" b="0" dirty="0" err="1"/>
              <a:t>fue</a:t>
            </a:r>
            <a:r>
              <a:rPr lang="en-US" b="0" dirty="0"/>
              <a:t> a </a:t>
            </a:r>
            <a:r>
              <a:rPr lang="en-US" b="0" dirty="0" err="1"/>
              <a:t>Jerusalén</a:t>
            </a:r>
            <a:r>
              <a:rPr lang="en-US" b="0" dirty="0"/>
              <a:t> para </a:t>
            </a:r>
            <a:r>
              <a:rPr lang="en-US" b="0" dirty="0" err="1"/>
              <a:t>celebrar</a:t>
            </a:r>
            <a:r>
              <a:rPr lang="en-US" b="0" dirty="0"/>
              <a:t> la Pascua. </a:t>
            </a:r>
          </a:p>
          <a:p>
            <a:pPr marL="0" marR="0">
              <a:spcBef>
                <a:spcPts val="0"/>
              </a:spcBef>
              <a:spcAft>
                <a:spcPts val="0"/>
              </a:spcAft>
            </a:pPr>
            <a:endParaRPr lang="en-US" b="0" dirty="0"/>
          </a:p>
          <a:p>
            <a:pPr marL="0" marR="0">
              <a:spcBef>
                <a:spcPts val="0"/>
              </a:spcBef>
              <a:spcAft>
                <a:spcPts val="0"/>
              </a:spcAft>
            </a:pPr>
            <a:r>
              <a:rPr lang="en-US" b="0" dirty="0"/>
              <a:t>Y </a:t>
            </a:r>
            <a:r>
              <a:rPr lang="en-US" b="0" dirty="0" err="1"/>
              <a:t>encontró</a:t>
            </a:r>
            <a:r>
              <a:rPr lang="en-US" b="0" dirty="0"/>
              <a:t> </a:t>
            </a:r>
            <a:r>
              <a:rPr lang="en-US" b="0" dirty="0" err="1"/>
              <a:t>en</a:t>
            </a:r>
            <a:r>
              <a:rPr lang="en-US" b="0" dirty="0"/>
              <a:t> </a:t>
            </a:r>
            <a:r>
              <a:rPr lang="en-US" b="0" dirty="0" err="1"/>
              <a:t>el</a:t>
            </a:r>
            <a:r>
              <a:rPr lang="en-US" b="0" dirty="0"/>
              <a:t> </a:t>
            </a:r>
            <a:r>
              <a:rPr lang="en-US" b="0" dirty="0" err="1"/>
              <a:t>templo</a:t>
            </a:r>
            <a:r>
              <a:rPr lang="en-US" b="0" dirty="0"/>
              <a:t> </a:t>
            </a:r>
            <a:r>
              <a:rPr lang="en-US" b="0" dirty="0" err="1"/>
              <a:t>vendedores</a:t>
            </a:r>
            <a:r>
              <a:rPr lang="en-US" b="0" dirty="0"/>
              <a:t> de novillos, </a:t>
            </a:r>
            <a:r>
              <a:rPr lang="en-US" b="0" dirty="0" err="1"/>
              <a:t>ovejas</a:t>
            </a:r>
            <a:r>
              <a:rPr lang="en-US" b="0" dirty="0"/>
              <a:t> y palomas y </a:t>
            </a:r>
            <a:r>
              <a:rPr lang="en-US" b="0" dirty="0" err="1"/>
              <a:t>los</a:t>
            </a:r>
            <a:r>
              <a:rPr lang="en-US" b="0" dirty="0"/>
              <a:t> que </a:t>
            </a:r>
            <a:r>
              <a:rPr lang="en-US" b="0" dirty="0" err="1"/>
              <a:t>estabam</a:t>
            </a:r>
            <a:r>
              <a:rPr lang="en-US" b="0" dirty="0"/>
              <a:t> </a:t>
            </a:r>
            <a:r>
              <a:rPr lang="en-US" b="0" dirty="0" err="1"/>
              <a:t>cambiando</a:t>
            </a:r>
            <a:r>
              <a:rPr lang="en-US" b="0" dirty="0"/>
              <a:t> </a:t>
            </a:r>
            <a:r>
              <a:rPr lang="en-US" b="0" dirty="0" err="1"/>
              <a:t>el</a:t>
            </a:r>
            <a:r>
              <a:rPr lang="en-US" b="0" dirty="0"/>
              <a:t> dinero. </a:t>
            </a:r>
          </a:p>
          <a:p>
            <a:pPr marL="0" marR="0">
              <a:spcBef>
                <a:spcPts val="0"/>
              </a:spcBef>
              <a:spcAft>
                <a:spcPts val="0"/>
              </a:spcAft>
            </a:pPr>
            <a:endParaRPr lang="en-US" b="0" dirty="0"/>
          </a:p>
          <a:p>
            <a:pPr marL="0" marR="0">
              <a:spcBef>
                <a:spcPts val="0"/>
              </a:spcBef>
              <a:spcAft>
                <a:spcPts val="0"/>
              </a:spcAft>
            </a:pPr>
            <a:r>
              <a:rPr lang="en-US" b="0" dirty="0"/>
              <a:t>Al </a:t>
            </a:r>
            <a:r>
              <a:rPr lang="en-US" b="0" dirty="0" err="1"/>
              <a:t>verlo</a:t>
            </a:r>
            <a:r>
              <a:rPr lang="en-US" b="0" dirty="0"/>
              <a:t>, Jesús </a:t>
            </a:r>
            <a:r>
              <a:rPr lang="en-US" b="0" dirty="0" err="1"/>
              <a:t>tomó</a:t>
            </a:r>
            <a:r>
              <a:rPr lang="en-US" b="0" dirty="0"/>
              <a:t> </a:t>
            </a:r>
            <a:r>
              <a:rPr lang="en-US" b="0" dirty="0" err="1"/>
              <a:t>unas</a:t>
            </a:r>
            <a:r>
              <a:rPr lang="en-US" b="0" dirty="0"/>
              <a:t> </a:t>
            </a:r>
            <a:r>
              <a:rPr lang="en-US" b="0" dirty="0" err="1"/>
              <a:t>cuerdas</a:t>
            </a:r>
            <a:r>
              <a:rPr lang="en-US" b="0" dirty="0"/>
              <a:t>, se </a:t>
            </a:r>
            <a:r>
              <a:rPr lang="en-US" b="0" dirty="0" err="1"/>
              <a:t>hizo</a:t>
            </a:r>
            <a:r>
              <a:rPr lang="en-US" b="0" dirty="0"/>
              <a:t> un latigo y </a:t>
            </a:r>
            <a:r>
              <a:rPr lang="en-US" b="0" dirty="0" err="1"/>
              <a:t>los</a:t>
            </a:r>
            <a:r>
              <a:rPr lang="en-US" b="0" dirty="0"/>
              <a:t> echo a </a:t>
            </a:r>
            <a:r>
              <a:rPr lang="en-US" b="0" dirty="0" err="1"/>
              <a:t>todos</a:t>
            </a:r>
            <a:r>
              <a:rPr lang="en-US" b="0" dirty="0"/>
              <a:t> del </a:t>
            </a:r>
            <a:r>
              <a:rPr lang="en-US" b="0" dirty="0" err="1"/>
              <a:t>templo</a:t>
            </a:r>
            <a:r>
              <a:rPr lang="en-US" b="0" dirty="0"/>
              <a:t>. A </a:t>
            </a:r>
            <a:r>
              <a:rPr lang="en-US" b="0" dirty="0" err="1"/>
              <a:t>los</a:t>
            </a:r>
            <a:r>
              <a:rPr lang="en-US" b="0" dirty="0"/>
              <a:t> que </a:t>
            </a:r>
            <a:r>
              <a:rPr lang="en-US" b="0" dirty="0" err="1"/>
              <a:t>cambiaban</a:t>
            </a:r>
            <a:r>
              <a:rPr lang="en-US" b="0" dirty="0"/>
              <a:t> dinero les </a:t>
            </a:r>
            <a:r>
              <a:rPr lang="en-US" b="0" dirty="0" err="1"/>
              <a:t>arrojó</a:t>
            </a:r>
            <a:r>
              <a:rPr lang="en-US" b="0" dirty="0"/>
              <a:t> las </a:t>
            </a:r>
            <a:r>
              <a:rPr lang="en-US" b="0" dirty="0" err="1"/>
              <a:t>monedas</a:t>
            </a:r>
            <a:r>
              <a:rPr lang="en-US" b="0" dirty="0"/>
              <a:t> al </a:t>
            </a:r>
            <a:r>
              <a:rPr lang="en-US" b="0" dirty="0" err="1"/>
              <a:t>suelo</a:t>
            </a:r>
            <a:r>
              <a:rPr lang="en-US" b="0" dirty="0"/>
              <a:t> y le </a:t>
            </a:r>
            <a:r>
              <a:rPr lang="en-US" b="0" dirty="0" err="1"/>
              <a:t>volcó</a:t>
            </a:r>
            <a:r>
              <a:rPr lang="en-US" b="0" dirty="0"/>
              <a:t> las mesas. </a:t>
            </a:r>
          </a:p>
          <a:p>
            <a:pPr marL="0" marR="0">
              <a:spcBef>
                <a:spcPts val="0"/>
              </a:spcBef>
              <a:spcAft>
                <a:spcPts val="0"/>
              </a:spcAft>
            </a:pPr>
            <a:endParaRPr lang="en-US" b="0" dirty="0"/>
          </a:p>
          <a:p>
            <a:pPr marL="0" marR="0">
              <a:spcBef>
                <a:spcPts val="0"/>
              </a:spcBef>
              <a:spcAft>
                <a:spcPts val="0"/>
              </a:spcAft>
            </a:pPr>
            <a:r>
              <a:rPr lang="en-US" b="0" dirty="0"/>
              <a:t>A </a:t>
            </a:r>
            <a:r>
              <a:rPr lang="en-US" b="0" dirty="0" err="1"/>
              <a:t>los</a:t>
            </a:r>
            <a:r>
              <a:rPr lang="en-US" b="0" dirty="0"/>
              <a:t> </a:t>
            </a:r>
            <a:r>
              <a:rPr lang="en-US" b="0" dirty="0" err="1"/>
              <a:t>vendedores</a:t>
            </a:r>
            <a:r>
              <a:rPr lang="en-US" b="0" dirty="0"/>
              <a:t> de palomas les </a:t>
            </a:r>
            <a:r>
              <a:rPr lang="en-US" b="0" dirty="0" err="1"/>
              <a:t>dijo</a:t>
            </a:r>
            <a:r>
              <a:rPr lang="en-US" b="0" dirty="0"/>
              <a:t> </a:t>
            </a:r>
            <a:r>
              <a:rPr lang="en-US" b="1" i="0" u="none" strike="noStrike" dirty="0">
                <a:solidFill>
                  <a:srgbClr val="000000"/>
                </a:solidFill>
                <a:effectLst/>
                <a:latin typeface="system-ui"/>
              </a:rPr>
              <a:t>—¡</a:t>
            </a:r>
            <a:r>
              <a:rPr lang="en-US" b="1" i="0" u="none" strike="noStrike" dirty="0" err="1">
                <a:solidFill>
                  <a:srgbClr val="000000"/>
                </a:solidFill>
                <a:effectLst/>
                <a:latin typeface="system-ui"/>
              </a:rPr>
              <a:t>Saquen</a:t>
            </a:r>
            <a:r>
              <a:rPr lang="en-US" b="1" i="0" u="none" strike="noStrike" dirty="0">
                <a:solidFill>
                  <a:srgbClr val="000000"/>
                </a:solidFill>
                <a:effectLst/>
                <a:latin typeface="system-ui"/>
              </a:rPr>
              <a:t> </a:t>
            </a:r>
            <a:r>
              <a:rPr lang="en-US" b="1" i="0" u="none" strike="noStrike" dirty="0" err="1">
                <a:solidFill>
                  <a:srgbClr val="000000"/>
                </a:solidFill>
                <a:effectLst/>
                <a:latin typeface="system-ui"/>
              </a:rPr>
              <a:t>esto</a:t>
            </a:r>
            <a:r>
              <a:rPr lang="en-US" b="1" i="0" u="none" strike="noStrike" dirty="0">
                <a:solidFill>
                  <a:srgbClr val="000000"/>
                </a:solidFill>
                <a:effectLst/>
                <a:latin typeface="system-ui"/>
              </a:rPr>
              <a:t> de </a:t>
            </a:r>
            <a:r>
              <a:rPr lang="en-US" b="1" i="0" u="none" strike="noStrike" dirty="0" err="1">
                <a:solidFill>
                  <a:srgbClr val="000000"/>
                </a:solidFill>
                <a:effectLst/>
                <a:latin typeface="system-ui"/>
              </a:rPr>
              <a:t>aquí</a:t>
            </a:r>
            <a:r>
              <a:rPr lang="en-US" b="1" i="0" u="none" strike="noStrike" dirty="0">
                <a:solidFill>
                  <a:srgbClr val="000000"/>
                </a:solidFill>
                <a:effectLst/>
                <a:latin typeface="system-ui"/>
              </a:rPr>
              <a:t>! ¡No </a:t>
            </a:r>
            <a:r>
              <a:rPr lang="en-US" b="1" i="0" u="none" strike="noStrike" dirty="0" err="1">
                <a:solidFill>
                  <a:srgbClr val="000000"/>
                </a:solidFill>
                <a:effectLst/>
                <a:latin typeface="system-ui"/>
              </a:rPr>
              <a:t>hagan</a:t>
            </a:r>
            <a:r>
              <a:rPr lang="en-US" b="1" i="0" u="none" strike="noStrike" dirty="0">
                <a:solidFill>
                  <a:srgbClr val="000000"/>
                </a:solidFill>
                <a:effectLst/>
                <a:latin typeface="system-ui"/>
              </a:rPr>
              <a:t> un mercado de la casa de mi Padre!</a:t>
            </a:r>
          </a:p>
          <a:p>
            <a:pPr marL="0" marR="0">
              <a:spcBef>
                <a:spcPts val="0"/>
              </a:spcBef>
              <a:spcAft>
                <a:spcPts val="0"/>
              </a:spcAft>
            </a:pPr>
            <a:endParaRPr lang="en-US" b="1" i="0" u="none" strike="noStrike" dirty="0">
              <a:solidFill>
                <a:srgbClr val="000000"/>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9</a:t>
            </a:fld>
            <a:endParaRPr lang="en-US"/>
          </a:p>
        </p:txBody>
      </p:sp>
    </p:spTree>
    <p:extLst>
      <p:ext uri="{BB962C8B-B14F-4D97-AF65-F5344CB8AC3E}">
        <p14:creationId xmlns:p14="http://schemas.microsoft.com/office/powerpoint/2010/main" val="392770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lt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lt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lt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lt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lt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5" name="Google Shape;9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8" name="Google Shape;98;p39"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6"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7"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5"/>
          <p:cNvSpPr>
            <a:spLocks noGrp="1"/>
          </p:cNvSpPr>
          <p:nvPr>
            <p:ph type="pic" idx="2"/>
          </p:nvPr>
        </p:nvSpPr>
        <p:spPr>
          <a:xfrm>
            <a:off x="5183188" y="987425"/>
            <a:ext cx="6172200" cy="4873625"/>
          </a:xfrm>
          <a:prstGeom prst="rect">
            <a:avLst/>
          </a:prstGeom>
          <a:noFill/>
          <a:ln>
            <a:noFill/>
          </a:ln>
        </p:spPr>
      </p:sp>
      <p:sp>
        <p:nvSpPr>
          <p:cNvPr id="70" name="Google Shape;70;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5400"/>
              <a:buFont typeface="Overlock"/>
              <a:buNone/>
              <a:defRPr sz="5400" b="0" i="0" u="none" strike="noStrike" cap="none">
                <a:solidFill>
                  <a:schemeClr val="lt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lt1"/>
              </a:buClr>
              <a:buSzPts val="5400"/>
              <a:buFont typeface="Arial"/>
              <a:buChar char="•"/>
              <a:defRPr sz="5400" b="0" i="0" u="none" strike="noStrike" cap="none">
                <a:solidFill>
                  <a:schemeClr val="lt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lt1"/>
              </a:buClr>
              <a:buSzPts val="4800"/>
              <a:buFont typeface="Arial"/>
              <a:buChar char="•"/>
              <a:defRPr sz="4800" b="0" i="0" u="none" strike="noStrike" cap="none">
                <a:solidFill>
                  <a:schemeClr val="lt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lt1"/>
              </a:buClr>
              <a:buSzPts val="4400"/>
              <a:buFont typeface="Arial"/>
              <a:buChar char="•"/>
              <a:defRPr sz="4400" b="0" i="0" u="none" strike="noStrike" cap="none">
                <a:solidFill>
                  <a:schemeClr val="lt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lt1"/>
              </a:buClr>
              <a:buSzPts val="4000"/>
              <a:buFont typeface="Arial"/>
              <a:buChar char="•"/>
              <a:defRPr sz="4000" b="0" i="0" u="none" strike="noStrike" cap="none">
                <a:solidFill>
                  <a:schemeClr val="lt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lt1"/>
              </a:buClr>
              <a:buSzPts val="4000"/>
              <a:buFont typeface="Arial"/>
              <a:buChar char="•"/>
              <a:defRPr sz="4000" b="0" i="0" u="none" strike="noStrike" cap="none">
                <a:solidFill>
                  <a:schemeClr val="lt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9" name="Google Shape;8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0" name="Google Shape;9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1" name="Google Shape;9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104" name="Google Shape;10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05" name="Google Shape;105;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erusalem stone - Wikipedia">
            <a:extLst>
              <a:ext uri="{FF2B5EF4-FFF2-40B4-BE49-F238E27FC236}">
                <a16:creationId xmlns:a16="http://schemas.microsoft.com/office/drawing/2014/main" id="{E1340196-EF1A-B5F9-13AA-1B2824DD1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0"/>
            <a:ext cx="845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600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Evidence For Jesus' Resurrection, Part 4: Fact (2) The Empty Tomb">
            <a:extLst>
              <a:ext uri="{FF2B5EF4-FFF2-40B4-BE49-F238E27FC236}">
                <a16:creationId xmlns:a16="http://schemas.microsoft.com/office/drawing/2014/main" id="{9CAB3BE9-1399-CDC0-5375-8FB6C0B84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36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icodemus - Wikipedia">
            <a:extLst>
              <a:ext uri="{FF2B5EF4-FFF2-40B4-BE49-F238E27FC236}">
                <a16:creationId xmlns:a16="http://schemas.microsoft.com/office/drawing/2014/main" id="{CB58FF3A-E83E-E30B-C95F-D9AF1222E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668" y="-95521"/>
            <a:ext cx="8127492" cy="695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0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r>
              <a:rPr lang="en-US" sz="4800" b="1" dirty="0"/>
              <a:t>: </a:t>
            </a:r>
            <a:r>
              <a:rPr lang="en-US" sz="4800" dirty="0"/>
              <a:t>Con seis </a:t>
            </a:r>
            <a:r>
              <a:rPr lang="en-US" sz="4800" dirty="0" err="1"/>
              <a:t>preguntas</a:t>
            </a:r>
            <a:r>
              <a:rPr lang="en-US" sz="4800" dirty="0"/>
              <a:t>, </a:t>
            </a:r>
            <a:r>
              <a:rPr lang="en-US" sz="4800" dirty="0" err="1"/>
              <a:t>repasamos</a:t>
            </a:r>
            <a:r>
              <a:rPr lang="en-US" sz="4800" dirty="0"/>
              <a:t> </a:t>
            </a:r>
            <a:r>
              <a:rPr lang="en-US" sz="4800" dirty="0" err="1"/>
              <a:t>los</a:t>
            </a:r>
            <a:r>
              <a:rPr lang="en-US" sz="4800" dirty="0"/>
              <a:t> </a:t>
            </a:r>
            <a:r>
              <a:rPr lang="en-US" sz="4800" dirty="0" err="1"/>
              <a:t>hechos</a:t>
            </a:r>
            <a:r>
              <a:rPr lang="en-US" sz="4800" dirty="0"/>
              <a:t> de la </a:t>
            </a:r>
            <a:r>
              <a:rPr lang="en-US" sz="4800" dirty="0" err="1"/>
              <a:t>historia</a:t>
            </a:r>
            <a:r>
              <a:rPr lang="en-US" sz="4800" dirty="0"/>
              <a:t> </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3099039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Considerar- Juan 2:13-3:21</a:t>
            </a:r>
            <a:endParaRPr/>
          </a:p>
        </p:txBody>
      </p:sp>
      <p:sp>
        <p:nvSpPr>
          <p:cNvPr id="178" name="Google Shape;178;p11"/>
          <p:cNvSpPr txBox="1">
            <a:spLocks noGrp="1"/>
          </p:cNvSpPr>
          <p:nvPr>
            <p:ph type="body" idx="1"/>
          </p:nvPr>
        </p:nvSpPr>
        <p:spPr>
          <a:xfrm>
            <a:off x="838200" y="1690688"/>
            <a:ext cx="9805988" cy="4486275"/>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rgbClr val="613318"/>
              </a:buClr>
              <a:buSzPts val="4800"/>
              <a:buAutoNum type="arabicPeriod"/>
            </a:pPr>
            <a:r>
              <a:rPr lang="en-US" sz="4800">
                <a:solidFill>
                  <a:srgbClr val="613318"/>
                </a:solidFill>
              </a:rPr>
              <a:t>¿</a:t>
            </a:r>
            <a:r>
              <a:rPr lang="en-US" sz="4800" u="sng">
                <a:solidFill>
                  <a:srgbClr val="613318"/>
                </a:solidFill>
              </a:rPr>
              <a:t>Quiénes</a:t>
            </a:r>
            <a:r>
              <a:rPr lang="en-US" sz="4800">
                <a:solidFill>
                  <a:srgbClr val="613318"/>
                </a:solidFill>
              </a:rPr>
              <a:t> son los personajes de esta historia?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Considerar- Juan 2:13-3:21</a:t>
            </a:r>
            <a:endParaRPr sz="5400"/>
          </a:p>
        </p:txBody>
      </p:sp>
      <p:sp>
        <p:nvSpPr>
          <p:cNvPr id="185" name="Google Shape;185;p1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800">
                <a:solidFill>
                  <a:srgbClr val="613318"/>
                </a:solidFill>
              </a:rPr>
              <a:t>2. ¿</a:t>
            </a:r>
            <a:r>
              <a:rPr lang="en-US" sz="4800" u="sng">
                <a:solidFill>
                  <a:srgbClr val="613318"/>
                </a:solidFill>
              </a:rPr>
              <a:t>Cuáles</a:t>
            </a:r>
            <a:r>
              <a:rPr lang="en-US" sz="4800">
                <a:solidFill>
                  <a:srgbClr val="613318"/>
                </a:solidFill>
              </a:rPr>
              <a:t> son los </a:t>
            </a:r>
            <a:r>
              <a:rPr lang="en-US" sz="4800" u="sng">
                <a:solidFill>
                  <a:srgbClr val="613318"/>
                </a:solidFill>
              </a:rPr>
              <a:t>objetos</a:t>
            </a:r>
            <a:r>
              <a:rPr lang="en-US" sz="4800">
                <a:solidFill>
                  <a:srgbClr val="613318"/>
                </a:solidFill>
              </a:rPr>
              <a:t> de esta historia?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3"/>
          <p:cNvSpPr txBox="1">
            <a:spLocks noGrp="1"/>
          </p:cNvSpPr>
          <p:nvPr>
            <p:ph type="title"/>
          </p:nvPr>
        </p:nvSpPr>
        <p:spPr>
          <a:xfrm>
            <a:off x="838199" y="365125"/>
            <a:ext cx="10663989" cy="19208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6000"/>
              <a:buFont typeface="Overlock"/>
              <a:buNone/>
            </a:pPr>
            <a:r>
              <a:rPr lang="en-US">
                <a:solidFill>
                  <a:srgbClr val="613318"/>
                </a:solidFill>
              </a:rPr>
              <a:t>Considerar- Juan 2:13-3:21</a:t>
            </a:r>
            <a:endParaRPr/>
          </a:p>
        </p:txBody>
      </p:sp>
      <p:sp>
        <p:nvSpPr>
          <p:cNvPr id="192" name="Google Shape;192;p13"/>
          <p:cNvSpPr txBox="1">
            <a:spLocks noGrp="1"/>
          </p:cNvSpPr>
          <p:nvPr>
            <p:ph type="body" idx="1"/>
          </p:nvPr>
        </p:nvSpPr>
        <p:spPr>
          <a:xfrm>
            <a:off x="838200" y="2538248"/>
            <a:ext cx="10663988" cy="363871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800" dirty="0">
                <a:solidFill>
                  <a:srgbClr val="613318"/>
                </a:solidFill>
              </a:rPr>
              <a:t>3. ¿</a:t>
            </a:r>
            <a:r>
              <a:rPr lang="en-US" sz="4800" u="sng" dirty="0" err="1">
                <a:solidFill>
                  <a:srgbClr val="613318"/>
                </a:solidFill>
              </a:rPr>
              <a:t>Dónde</a:t>
            </a:r>
            <a:r>
              <a:rPr lang="en-US" sz="4800" dirty="0">
                <a:solidFill>
                  <a:srgbClr val="613318"/>
                </a:solidFill>
              </a:rPr>
              <a:t> </a:t>
            </a:r>
            <a:r>
              <a:rPr lang="en-US" sz="4800" dirty="0" err="1">
                <a:solidFill>
                  <a:srgbClr val="613318"/>
                </a:solidFill>
              </a:rPr>
              <a:t>ocurrió</a:t>
            </a:r>
            <a:r>
              <a:rPr lang="en-US" sz="4800" dirty="0">
                <a:solidFill>
                  <a:srgbClr val="613318"/>
                </a:solidFill>
              </a:rPr>
              <a:t> la </a:t>
            </a:r>
            <a:r>
              <a:rPr lang="en-US" sz="4800" dirty="0" err="1">
                <a:solidFill>
                  <a:srgbClr val="613318"/>
                </a:solidFill>
              </a:rPr>
              <a:t>historia</a:t>
            </a:r>
            <a:r>
              <a:rPr lang="en-US" sz="4800" dirty="0">
                <a:solidFill>
                  <a:srgbClr val="613318"/>
                </a:solidFill>
              </a:rPr>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6000"/>
              <a:buFont typeface="Overlock"/>
              <a:buNone/>
            </a:pPr>
            <a:r>
              <a:rPr lang="en-US">
                <a:solidFill>
                  <a:srgbClr val="613318"/>
                </a:solidFill>
              </a:rPr>
              <a:t>Considerar- Juan 2:13-3:21</a:t>
            </a:r>
            <a:endParaRPr/>
          </a:p>
        </p:txBody>
      </p:sp>
      <p:sp>
        <p:nvSpPr>
          <p:cNvPr id="199" name="Google Shape;199;p14"/>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800" dirty="0">
                <a:solidFill>
                  <a:srgbClr val="613318"/>
                </a:solidFill>
              </a:rPr>
              <a:t>4. ¿</a:t>
            </a:r>
            <a:r>
              <a:rPr lang="en-US" sz="4800" u="sng" dirty="0" err="1">
                <a:solidFill>
                  <a:srgbClr val="613318"/>
                </a:solidFill>
              </a:rPr>
              <a:t>Cuándo</a:t>
            </a:r>
            <a:r>
              <a:rPr lang="en-US" sz="4800" dirty="0">
                <a:solidFill>
                  <a:srgbClr val="613318"/>
                </a:solidFill>
              </a:rPr>
              <a:t> </a:t>
            </a:r>
            <a:r>
              <a:rPr lang="en-US" sz="4800" dirty="0" err="1">
                <a:solidFill>
                  <a:srgbClr val="613318"/>
                </a:solidFill>
              </a:rPr>
              <a:t>ocurrió</a:t>
            </a:r>
            <a:r>
              <a:rPr lang="en-US" sz="4800" dirty="0">
                <a:solidFill>
                  <a:srgbClr val="613318"/>
                </a:solidFill>
              </a:rPr>
              <a:t> la </a:t>
            </a:r>
            <a:r>
              <a:rPr lang="en-US" sz="4800" dirty="0" err="1">
                <a:solidFill>
                  <a:srgbClr val="613318"/>
                </a:solidFill>
              </a:rPr>
              <a:t>historia</a:t>
            </a:r>
            <a:r>
              <a:rPr lang="en-US" sz="4800" dirty="0">
                <a:solidFill>
                  <a:srgbClr val="613318"/>
                </a:solidFill>
              </a:rPr>
              <a: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Considerar- Juan 2:13-3:21</a:t>
            </a:r>
            <a:endParaRPr sz="5400"/>
          </a:p>
        </p:txBody>
      </p:sp>
      <p:sp>
        <p:nvSpPr>
          <p:cNvPr id="206" name="Google Shape;206;p15"/>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800" dirty="0">
                <a:solidFill>
                  <a:srgbClr val="613318"/>
                </a:solidFill>
              </a:rPr>
              <a:t>5. ¿</a:t>
            </a:r>
            <a:r>
              <a:rPr lang="en-US" sz="4800" u="sng" dirty="0" err="1">
                <a:solidFill>
                  <a:srgbClr val="613318"/>
                </a:solidFill>
              </a:rPr>
              <a:t>Cuál</a:t>
            </a:r>
            <a:r>
              <a:rPr lang="en-US" sz="4800" dirty="0">
                <a:solidFill>
                  <a:srgbClr val="613318"/>
                </a:solidFill>
              </a:rPr>
              <a:t> es </a:t>
            </a:r>
            <a:r>
              <a:rPr lang="en-US" sz="4800" dirty="0" err="1">
                <a:solidFill>
                  <a:srgbClr val="613318"/>
                </a:solidFill>
              </a:rPr>
              <a:t>el</a:t>
            </a:r>
            <a:r>
              <a:rPr lang="en-US" sz="4800" dirty="0">
                <a:solidFill>
                  <a:srgbClr val="613318"/>
                </a:solidFill>
              </a:rPr>
              <a:t> </a:t>
            </a:r>
            <a:r>
              <a:rPr lang="en-US" sz="4800" dirty="0" err="1">
                <a:solidFill>
                  <a:srgbClr val="613318"/>
                </a:solidFill>
              </a:rPr>
              <a:t>problema</a:t>
            </a:r>
            <a:r>
              <a:rPr lang="en-US" sz="4800" dirty="0">
                <a:solidFill>
                  <a:srgbClr val="613318"/>
                </a:solidFill>
              </a:rPr>
              <a:t>? </a:t>
            </a:r>
          </a:p>
          <a:p>
            <a:pPr marL="0" lvl="0" indent="0" algn="l" rtl="0">
              <a:lnSpc>
                <a:spcPct val="90000"/>
              </a:lnSpc>
              <a:spcBef>
                <a:spcPts val="0"/>
              </a:spcBef>
              <a:spcAft>
                <a:spcPts val="0"/>
              </a:spcAft>
              <a:buClr>
                <a:srgbClr val="613318"/>
              </a:buClr>
              <a:buSzPts val="4800"/>
              <a:buNone/>
            </a:pPr>
            <a:r>
              <a:rPr lang="en-US" sz="4800" dirty="0">
                <a:solidFill>
                  <a:srgbClr val="613318"/>
                </a:solidFill>
              </a:rPr>
              <a:t>6. ¿</a:t>
            </a:r>
            <a:r>
              <a:rPr lang="en-US" sz="4800" u="sng" dirty="0">
                <a:solidFill>
                  <a:srgbClr val="613318"/>
                </a:solidFill>
              </a:rPr>
              <a:t>Se </a:t>
            </a:r>
            <a:r>
              <a:rPr lang="en-US" sz="4800" u="sng" dirty="0" err="1">
                <a:solidFill>
                  <a:srgbClr val="613318"/>
                </a:solidFill>
              </a:rPr>
              <a:t>rsoluciona</a:t>
            </a:r>
            <a:r>
              <a:rPr lang="en-US" sz="4800" u="sng" dirty="0">
                <a:solidFill>
                  <a:srgbClr val="613318"/>
                </a:solidFill>
              </a:rPr>
              <a:t> </a:t>
            </a:r>
            <a:r>
              <a:rPr lang="en-US" sz="4800" dirty="0" err="1">
                <a:solidFill>
                  <a:srgbClr val="613318"/>
                </a:solidFill>
              </a:rPr>
              <a:t>el</a:t>
            </a:r>
            <a:r>
              <a:rPr lang="en-US" sz="4800" dirty="0">
                <a:solidFill>
                  <a:srgbClr val="613318"/>
                </a:solidFill>
              </a:rPr>
              <a:t> </a:t>
            </a:r>
            <a:r>
              <a:rPr lang="en-US" sz="4800" dirty="0" err="1">
                <a:solidFill>
                  <a:srgbClr val="613318"/>
                </a:solidFill>
              </a:rPr>
              <a:t>problema</a:t>
            </a:r>
            <a:r>
              <a:rPr lang="en-US" sz="4800" dirty="0">
                <a:solidFill>
                  <a:srgbClr val="613318"/>
                </a:solidFill>
              </a:rPr>
              <a:t>?</a:t>
            </a:r>
            <a:endParaRPr sz="4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422400"/>
            <a:ext cx="10850880" cy="5262979"/>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r>
              <a:rPr lang="en-US" sz="4800" b="1" dirty="0"/>
              <a:t>: </a:t>
            </a:r>
            <a:r>
              <a:rPr lang="en-US" sz="4800" dirty="0"/>
              <a:t>Con cuatro </a:t>
            </a:r>
            <a:r>
              <a:rPr lang="en-US" sz="4800" dirty="0" err="1"/>
              <a:t>preguntas</a:t>
            </a:r>
            <a:r>
              <a:rPr lang="en-US" sz="4800" dirty="0"/>
              <a:t>, </a:t>
            </a:r>
            <a:r>
              <a:rPr lang="en-US" sz="4800" dirty="0" err="1"/>
              <a:t>resaltamos</a:t>
            </a:r>
            <a:r>
              <a:rPr lang="en-US" sz="4800" dirty="0"/>
              <a:t> </a:t>
            </a:r>
            <a:r>
              <a:rPr lang="en-US" sz="4800" dirty="0" err="1"/>
              <a:t>el</a:t>
            </a:r>
            <a:r>
              <a:rPr lang="en-US" sz="4800" dirty="0"/>
              <a:t> </a:t>
            </a:r>
            <a:r>
              <a:rPr lang="en-US" sz="4800" dirty="0" err="1"/>
              <a:t>pecado</a:t>
            </a:r>
            <a:r>
              <a:rPr lang="en-US" sz="4800" dirty="0"/>
              <a:t>, las </a:t>
            </a:r>
            <a:r>
              <a:rPr lang="en-US" sz="4800" dirty="0" err="1"/>
              <a:t>buenas</a:t>
            </a:r>
            <a:r>
              <a:rPr lang="en-US" sz="4800" dirty="0"/>
              <a:t> </a:t>
            </a:r>
            <a:r>
              <a:rPr lang="en-US" sz="4800" dirty="0" err="1"/>
              <a:t>noticias</a:t>
            </a:r>
            <a:r>
              <a:rPr lang="en-US" sz="4800" dirty="0"/>
              <a:t> de Dios, y la </a:t>
            </a:r>
            <a:r>
              <a:rPr lang="en-US" sz="4800" dirty="0" err="1"/>
              <a:t>aplicación</a:t>
            </a:r>
            <a:r>
              <a:rPr lang="en-US" sz="4800" dirty="0"/>
              <a:t> para </a:t>
            </a:r>
            <a:r>
              <a:rPr lang="en-US" sz="4800" dirty="0" err="1"/>
              <a:t>nuestras</a:t>
            </a:r>
            <a:r>
              <a:rPr lang="en-US" sz="4800" dirty="0"/>
              <a:t> </a:t>
            </a:r>
            <a:r>
              <a:rPr lang="en-US" sz="4800" dirty="0" err="1"/>
              <a:t>vidas</a:t>
            </a:r>
            <a:endParaRPr lang="en-US" sz="4800" b="1" dirty="0"/>
          </a:p>
        </p:txBody>
      </p:sp>
    </p:spTree>
    <p:extLst>
      <p:ext uri="{BB962C8B-B14F-4D97-AF65-F5344CB8AC3E}">
        <p14:creationId xmlns:p14="http://schemas.microsoft.com/office/powerpoint/2010/main" val="146042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13318"/>
              </a:buClr>
              <a:buSzPts val="6000"/>
              <a:buFont typeface="Overlock"/>
              <a:buNone/>
            </a:pPr>
            <a:r>
              <a:rPr lang="en-US" b="1" dirty="0" err="1">
                <a:solidFill>
                  <a:srgbClr val="00B050"/>
                </a:solidFill>
              </a:rPr>
              <a:t>Oremos</a:t>
            </a:r>
            <a:endParaRPr b="1" dirty="0">
              <a:solidFill>
                <a:srgbClr val="00B05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Consolidar- Juan 2:13-3:21</a:t>
            </a:r>
            <a:endParaRPr/>
          </a:p>
        </p:txBody>
      </p:sp>
      <p:sp>
        <p:nvSpPr>
          <p:cNvPr id="235" name="Google Shape;235;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5400" dirty="0">
                <a:solidFill>
                  <a:srgbClr val="613318"/>
                </a:solidFill>
              </a:rPr>
              <a:t>1. ¿</a:t>
            </a:r>
            <a:r>
              <a:rPr lang="en-US" dirty="0" err="1">
                <a:solidFill>
                  <a:srgbClr val="613318"/>
                </a:solidFill>
              </a:rPr>
              <a:t>Cuál</a:t>
            </a:r>
            <a:r>
              <a:rPr lang="en-US" dirty="0">
                <a:solidFill>
                  <a:srgbClr val="613318"/>
                </a:solidFill>
              </a:rPr>
              <a:t> es </a:t>
            </a:r>
            <a:r>
              <a:rPr lang="en-US" dirty="0" err="1">
                <a:solidFill>
                  <a:srgbClr val="613318"/>
                </a:solidFill>
              </a:rPr>
              <a:t>el</a:t>
            </a:r>
            <a:r>
              <a:rPr lang="en-US" dirty="0">
                <a:solidFill>
                  <a:srgbClr val="613318"/>
                </a:solidFill>
              </a:rPr>
              <a:t> punto principal de la </a:t>
            </a:r>
            <a:r>
              <a:rPr lang="en-US" dirty="0" err="1">
                <a:solidFill>
                  <a:srgbClr val="613318"/>
                </a:solidFill>
              </a:rPr>
              <a:t>historia</a:t>
            </a:r>
            <a:r>
              <a:rPr lang="en-US" sz="5400" dirty="0">
                <a:solidFill>
                  <a:srgbClr val="613318"/>
                </a:solidFill>
              </a:rPr>
              <a:t>?</a:t>
            </a:r>
            <a:endParaRPr dirty="0"/>
          </a:p>
        </p:txBody>
      </p:sp>
      <p:sp>
        <p:nvSpPr>
          <p:cNvPr id="3" name="TextBox 2">
            <a:extLst>
              <a:ext uri="{FF2B5EF4-FFF2-40B4-BE49-F238E27FC236}">
                <a16:creationId xmlns:a16="http://schemas.microsoft.com/office/drawing/2014/main" id="{E150EC1D-B3CA-B9F0-5FA5-2338DBAB0A07}"/>
              </a:ext>
            </a:extLst>
          </p:cNvPr>
          <p:cNvSpPr txBox="1"/>
          <p:nvPr/>
        </p:nvSpPr>
        <p:spPr>
          <a:xfrm>
            <a:off x="1298638" y="3431305"/>
            <a:ext cx="9395428" cy="2123658"/>
          </a:xfrm>
          <a:prstGeom prst="rect">
            <a:avLst/>
          </a:prstGeom>
          <a:noFill/>
        </p:spPr>
        <p:txBody>
          <a:bodyPr wrap="square">
            <a:spAutoFit/>
          </a:bodyPr>
          <a:lstStyle/>
          <a:p>
            <a:pPr marR="0" lvl="0">
              <a:spcBef>
                <a:spcPts val="0"/>
              </a:spcBef>
              <a:spcAft>
                <a:spcPts val="0"/>
              </a:spcAft>
            </a:pPr>
            <a:r>
              <a:rPr lang="es-ES" sz="4400" b="1" dirty="0">
                <a:solidFill>
                  <a:srgbClr val="000000"/>
                </a:solidFill>
                <a:effectLst/>
                <a:latin typeface="Times New Roman" panose="02020603050405020304" pitchFamily="18" charset="0"/>
                <a:ea typeface="Times New Roman" panose="02020603050405020304" pitchFamily="18" charset="0"/>
              </a:rPr>
              <a:t>Jesús purificó el templo de vendedores y cambistas y enseñó el evangelio a Nicodemo.</a:t>
            </a:r>
            <a:endParaRPr lang="en-US" sz="4400" b="1"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Consolidar- Juan 2:13-3:21</a:t>
            </a:r>
            <a:endParaRPr sz="5400"/>
          </a:p>
        </p:txBody>
      </p:sp>
      <p:sp>
        <p:nvSpPr>
          <p:cNvPr id="242" name="Google Shape;242;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5400" dirty="0">
                <a:solidFill>
                  <a:srgbClr val="613318"/>
                </a:solidFill>
              </a:rPr>
              <a:t>2. ¿</a:t>
            </a:r>
            <a:r>
              <a:rPr lang="en-US" sz="5400" dirty="0" err="1">
                <a:solidFill>
                  <a:srgbClr val="613318"/>
                </a:solidFill>
              </a:rPr>
              <a:t>Qué</a:t>
            </a:r>
            <a:r>
              <a:rPr lang="en-US" sz="5400" dirty="0">
                <a:solidFill>
                  <a:srgbClr val="613318"/>
                </a:solidFill>
              </a:rPr>
              <a:t> </a:t>
            </a:r>
            <a:r>
              <a:rPr lang="en-US" sz="5400" u="sng" dirty="0" err="1">
                <a:solidFill>
                  <a:srgbClr val="613318"/>
                </a:solidFill>
              </a:rPr>
              <a:t>pecado</a:t>
            </a:r>
            <a:r>
              <a:rPr lang="en-US" dirty="0">
                <a:solidFill>
                  <a:srgbClr val="613318"/>
                </a:solidFill>
              </a:rPr>
              <a:t> </a:t>
            </a:r>
            <a:r>
              <a:rPr lang="en-US" dirty="0" err="1">
                <a:solidFill>
                  <a:srgbClr val="613318"/>
                </a:solidFill>
              </a:rPr>
              <a:t>veo</a:t>
            </a:r>
            <a:r>
              <a:rPr lang="en-US" dirty="0">
                <a:solidFill>
                  <a:srgbClr val="613318"/>
                </a:solidFill>
              </a:rPr>
              <a:t> </a:t>
            </a:r>
            <a:r>
              <a:rPr lang="en-US" dirty="0" err="1">
                <a:solidFill>
                  <a:srgbClr val="613318"/>
                </a:solidFill>
              </a:rPr>
              <a:t>en</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y </a:t>
            </a:r>
            <a:r>
              <a:rPr lang="en-US" dirty="0" err="1">
                <a:solidFill>
                  <a:srgbClr val="613318"/>
                </a:solidFill>
              </a:rPr>
              <a:t>confieso</a:t>
            </a:r>
            <a:r>
              <a:rPr lang="en-US" dirty="0">
                <a:solidFill>
                  <a:srgbClr val="613318"/>
                </a:solidFill>
              </a:rPr>
              <a:t> </a:t>
            </a:r>
            <a:r>
              <a:rPr lang="en-US" dirty="0" err="1">
                <a:solidFill>
                  <a:srgbClr val="613318"/>
                </a:solidFill>
              </a:rPr>
              <a:t>en</a:t>
            </a:r>
            <a:r>
              <a:rPr lang="en-US" dirty="0">
                <a:solidFill>
                  <a:srgbClr val="613318"/>
                </a:solidFill>
              </a:rPr>
              <a:t> mi </a:t>
            </a:r>
            <a:r>
              <a:rPr lang="en-US" dirty="0" err="1">
                <a:solidFill>
                  <a:srgbClr val="613318"/>
                </a:solidFill>
              </a:rPr>
              <a:t>vida</a:t>
            </a:r>
            <a:r>
              <a:rPr lang="en-US" sz="5400" dirty="0">
                <a:solidFill>
                  <a:srgbClr val="613318"/>
                </a:solidFill>
              </a:rPr>
              <a:t>?</a:t>
            </a:r>
            <a:endParaRPr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5400"/>
              <a:buFont typeface="Overlock"/>
              <a:buNone/>
            </a:pPr>
            <a:r>
              <a:rPr lang="en-US" sz="5400">
                <a:solidFill>
                  <a:srgbClr val="613318"/>
                </a:solidFill>
              </a:rPr>
              <a:t>Consolidar- Juan 2:13-3:21</a:t>
            </a:r>
            <a:endParaRPr sz="5400"/>
          </a:p>
        </p:txBody>
      </p:sp>
      <p:sp>
        <p:nvSpPr>
          <p:cNvPr id="249" name="Google Shape;249;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5400" dirty="0">
                <a:solidFill>
                  <a:srgbClr val="613318"/>
                </a:solidFill>
              </a:rPr>
              <a:t>3. ¿</a:t>
            </a:r>
            <a:r>
              <a:rPr lang="en-US" dirty="0" err="1">
                <a:solidFill>
                  <a:srgbClr val="613318"/>
                </a:solidFill>
              </a:rPr>
              <a:t>En</a:t>
            </a:r>
            <a:r>
              <a:rPr lang="en-US" dirty="0">
                <a:solidFill>
                  <a:srgbClr val="613318"/>
                </a:solidFill>
              </a:rPr>
              <a:t> </a:t>
            </a:r>
            <a:r>
              <a:rPr lang="en-US" dirty="0" err="1">
                <a:solidFill>
                  <a:srgbClr val="613318"/>
                </a:solidFill>
              </a:rPr>
              <a:t>qué</a:t>
            </a:r>
            <a:r>
              <a:rPr lang="en-US" dirty="0">
                <a:solidFill>
                  <a:srgbClr val="613318"/>
                </a:solidFill>
              </a:rPr>
              <a:t> versos y palabras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r>
              <a:rPr lang="en-US" dirty="0" err="1">
                <a:solidFill>
                  <a:srgbClr val="613318"/>
                </a:solidFill>
              </a:rPr>
              <a:t>veo</a:t>
            </a:r>
            <a:r>
              <a:rPr lang="en-US" dirty="0">
                <a:solidFill>
                  <a:srgbClr val="613318"/>
                </a:solidFill>
              </a:rPr>
              <a:t> </a:t>
            </a:r>
            <a:r>
              <a:rPr lang="en-US" dirty="0" err="1">
                <a:solidFill>
                  <a:srgbClr val="613318"/>
                </a:solidFill>
              </a:rPr>
              <a:t>el</a:t>
            </a:r>
            <a:r>
              <a:rPr lang="en-US" dirty="0">
                <a:solidFill>
                  <a:srgbClr val="613318"/>
                </a:solidFill>
              </a:rPr>
              <a:t> amor de Dios para </a:t>
            </a:r>
            <a:r>
              <a:rPr lang="en-US" dirty="0" err="1">
                <a:solidFill>
                  <a:srgbClr val="613318"/>
                </a:solidFill>
              </a:rPr>
              <a:t>conmigo</a:t>
            </a:r>
            <a:r>
              <a:rPr lang="en-US" sz="5400" dirty="0">
                <a:solidFill>
                  <a:srgbClr val="613318"/>
                </a:solidFill>
              </a:rPr>
              <a:t>? </a:t>
            </a:r>
            <a:endParaRPr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613318"/>
              </a:buClr>
              <a:buSzPts val="4800"/>
              <a:buFont typeface="Overlock"/>
              <a:buNone/>
            </a:pPr>
            <a:r>
              <a:rPr lang="en-US" sz="4800">
                <a:solidFill>
                  <a:srgbClr val="613318"/>
                </a:solidFill>
              </a:rPr>
              <a:t>Consolidar- Juan 2:13-3:21</a:t>
            </a:r>
            <a:endParaRPr sz="4800"/>
          </a:p>
        </p:txBody>
      </p:sp>
      <p:sp>
        <p:nvSpPr>
          <p:cNvPr id="256" name="Google Shape;256;p2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5400" dirty="0">
                <a:solidFill>
                  <a:srgbClr val="613318"/>
                </a:solidFill>
              </a:rPr>
              <a:t>4. ¿</a:t>
            </a:r>
            <a:r>
              <a:rPr lang="en-US" sz="5400" dirty="0" err="1">
                <a:solidFill>
                  <a:srgbClr val="613318"/>
                </a:solidFill>
              </a:rPr>
              <a:t>Qué</a:t>
            </a:r>
            <a:r>
              <a:rPr lang="en-US" sz="5400" dirty="0">
                <a:solidFill>
                  <a:srgbClr val="613318"/>
                </a:solidFill>
              </a:rPr>
              <a:t> </a:t>
            </a:r>
            <a:r>
              <a:rPr lang="en-US" sz="5400" dirty="0" err="1">
                <a:solidFill>
                  <a:srgbClr val="613318"/>
                </a:solidFill>
              </a:rPr>
              <a:t>pediré</a:t>
            </a:r>
            <a:r>
              <a:rPr lang="en-US" sz="5400" dirty="0">
                <a:solidFill>
                  <a:srgbClr val="613318"/>
                </a:solidFill>
              </a:rPr>
              <a:t> que Dios </a:t>
            </a:r>
            <a:r>
              <a:rPr lang="en-US" sz="5400" dirty="0" err="1">
                <a:solidFill>
                  <a:srgbClr val="613318"/>
                </a:solidFill>
              </a:rPr>
              <a:t>obre</a:t>
            </a:r>
            <a:r>
              <a:rPr lang="en-US" sz="5400" dirty="0">
                <a:solidFill>
                  <a:srgbClr val="613318"/>
                </a:solidFill>
              </a:rPr>
              <a:t> </a:t>
            </a:r>
            <a:r>
              <a:rPr lang="en-US" sz="5400" dirty="0" err="1">
                <a:solidFill>
                  <a:srgbClr val="613318"/>
                </a:solidFill>
              </a:rPr>
              <a:t>en</a:t>
            </a:r>
            <a:r>
              <a:rPr lang="en-US" sz="5400" dirty="0">
                <a:solidFill>
                  <a:srgbClr val="613318"/>
                </a:solidFill>
              </a:rPr>
              <a:t> </a:t>
            </a:r>
            <a:r>
              <a:rPr lang="en-US" sz="5400" dirty="0" err="1">
                <a:solidFill>
                  <a:srgbClr val="613318"/>
                </a:solidFill>
              </a:rPr>
              <a:t>mí</a:t>
            </a:r>
            <a:r>
              <a:rPr lang="en-US" sz="5400" dirty="0">
                <a:solidFill>
                  <a:srgbClr val="613318"/>
                </a:solidFill>
              </a:rPr>
              <a:t> para </a:t>
            </a:r>
            <a:r>
              <a:rPr lang="en-US" sz="5400" dirty="0" err="1">
                <a:solidFill>
                  <a:srgbClr val="613318"/>
                </a:solidFill>
              </a:rPr>
              <a:t>poner</a:t>
            </a:r>
            <a:r>
              <a:rPr lang="en-US" sz="5400" dirty="0">
                <a:solidFill>
                  <a:srgbClr val="613318"/>
                </a:solidFill>
              </a:rPr>
              <a:t> </a:t>
            </a:r>
            <a:r>
              <a:rPr lang="en-US" sz="5400" dirty="0" err="1">
                <a:solidFill>
                  <a:srgbClr val="613318"/>
                </a:solidFill>
              </a:rPr>
              <a:t>en</a:t>
            </a:r>
            <a:r>
              <a:rPr lang="en-US" sz="5400" dirty="0">
                <a:solidFill>
                  <a:srgbClr val="613318"/>
                </a:solidFill>
              </a:rPr>
              <a:t> </a:t>
            </a:r>
            <a:r>
              <a:rPr lang="en-US" sz="5400" dirty="0" err="1">
                <a:solidFill>
                  <a:srgbClr val="613318"/>
                </a:solidFill>
              </a:rPr>
              <a:t>práctica</a:t>
            </a:r>
            <a:r>
              <a:rPr lang="en-US" sz="5400" dirty="0">
                <a:solidFill>
                  <a:srgbClr val="613318"/>
                </a:solidFill>
              </a:rPr>
              <a:t> </a:t>
            </a:r>
            <a:r>
              <a:rPr lang="en-US" sz="5400" dirty="0" err="1">
                <a:solidFill>
                  <a:srgbClr val="613318"/>
                </a:solidFill>
              </a:rPr>
              <a:t>esta</a:t>
            </a:r>
            <a:r>
              <a:rPr lang="en-US" sz="5400" dirty="0">
                <a:solidFill>
                  <a:srgbClr val="613318"/>
                </a:solidFill>
              </a:rPr>
              <a:t> palabra de Dios?</a:t>
            </a:r>
            <a:endParaRPr sz="5400" dirty="0">
              <a:solidFill>
                <a:srgbClr val="613318"/>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65087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13318"/>
              </a:buClr>
              <a:buSzPts val="6000"/>
              <a:buFont typeface="Overlock"/>
              <a:buNone/>
            </a:pPr>
            <a:r>
              <a:rPr lang="en-US" b="1" dirty="0" err="1">
                <a:solidFill>
                  <a:srgbClr val="00B050"/>
                </a:solidFill>
              </a:rPr>
              <a:t>Objetivos</a:t>
            </a:r>
            <a:r>
              <a:rPr lang="en-US" b="1" dirty="0">
                <a:solidFill>
                  <a:srgbClr val="00B050"/>
                </a:solidFill>
              </a:rPr>
              <a:t> de </a:t>
            </a:r>
            <a:r>
              <a:rPr lang="en-US" b="1" dirty="0" err="1">
                <a:solidFill>
                  <a:srgbClr val="00B050"/>
                </a:solidFill>
              </a:rPr>
              <a:t>Lección</a:t>
            </a:r>
            <a:r>
              <a:rPr lang="en-US" b="1" dirty="0">
                <a:solidFill>
                  <a:srgbClr val="00B050"/>
                </a:solidFill>
              </a:rPr>
              <a:t> 6</a:t>
            </a:r>
            <a:endParaRPr b="1" dirty="0">
              <a:solidFill>
                <a:srgbClr val="00B050"/>
              </a:solidFill>
            </a:endParaRPr>
          </a:p>
        </p:txBody>
      </p:sp>
      <p:graphicFrame>
        <p:nvGraphicFramePr>
          <p:cNvPr id="4" name="Table 4">
            <a:extLst>
              <a:ext uri="{FF2B5EF4-FFF2-40B4-BE49-F238E27FC236}">
                <a16:creationId xmlns:a16="http://schemas.microsoft.com/office/drawing/2014/main" id="{ACD28580-2267-1E11-53D2-D19A6F7F8D81}"/>
              </a:ext>
            </a:extLst>
          </p:cNvPr>
          <p:cNvGraphicFramePr>
            <a:graphicFrameLocks noGrp="1"/>
          </p:cNvGraphicFramePr>
          <p:nvPr>
            <p:extLst>
              <p:ext uri="{D42A27DB-BD31-4B8C-83A1-F6EECF244321}">
                <p14:modId xmlns:p14="http://schemas.microsoft.com/office/powerpoint/2010/main" val="2689964516"/>
              </p:ext>
            </p:extLst>
          </p:nvPr>
        </p:nvGraphicFramePr>
        <p:xfrm>
          <a:off x="838200" y="2329180"/>
          <a:ext cx="10515599" cy="2748280"/>
        </p:xfrm>
        <a:graphic>
          <a:graphicData uri="http://schemas.openxmlformats.org/drawingml/2006/table">
            <a:tbl>
              <a:tblPr firstRow="1" bandRow="1">
                <a:tableStyleId>{93296810-A885-4BE3-A3E7-6D5BEEA58F35}</a:tableStyleId>
              </a:tblPr>
              <a:tblGrid>
                <a:gridCol w="680970">
                  <a:extLst>
                    <a:ext uri="{9D8B030D-6E8A-4147-A177-3AD203B41FA5}">
                      <a16:colId xmlns:a16="http://schemas.microsoft.com/office/drawing/2014/main" val="1947932735"/>
                    </a:ext>
                  </a:extLst>
                </a:gridCol>
                <a:gridCol w="9834629">
                  <a:extLst>
                    <a:ext uri="{9D8B030D-6E8A-4147-A177-3AD203B41FA5}">
                      <a16:colId xmlns:a16="http://schemas.microsoft.com/office/drawing/2014/main" val="3176867156"/>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562046980"/>
                  </a:ext>
                </a:extLst>
              </a:tr>
              <a:tr h="370840">
                <a:tc>
                  <a:txBody>
                    <a:bodyPr/>
                    <a:lstStyle/>
                    <a:p>
                      <a:r>
                        <a:rPr lang="en-US" sz="3600" b="0" dirty="0"/>
                        <a:t>1</a:t>
                      </a:r>
                    </a:p>
                  </a:txBody>
                  <a:tcPr/>
                </a:tc>
                <a:tc>
                  <a:txBody>
                    <a:bodyPr/>
                    <a:lstStyle/>
                    <a:p>
                      <a:r>
                        <a:rPr lang="en-US" sz="3600" b="0" dirty="0"/>
                        <a:t>Usar </a:t>
                      </a:r>
                      <a:r>
                        <a:rPr lang="en-US" sz="3600" b="0" dirty="0" err="1"/>
                        <a:t>el</a:t>
                      </a:r>
                      <a:r>
                        <a:rPr lang="en-US" sz="3600" b="0" dirty="0"/>
                        <a:t> </a:t>
                      </a:r>
                      <a:r>
                        <a:rPr lang="en-US" sz="3600" b="0" dirty="0" err="1"/>
                        <a:t>método</a:t>
                      </a:r>
                      <a:r>
                        <a:rPr lang="en-US" sz="3600" b="0" dirty="0"/>
                        <a:t> de la Cuatro “C” para leer y </a:t>
                      </a:r>
                      <a:r>
                        <a:rPr lang="en-US" sz="3600" b="0" dirty="0" err="1"/>
                        <a:t>entender</a:t>
                      </a:r>
                      <a:r>
                        <a:rPr lang="en-US" sz="3600" b="0" dirty="0"/>
                        <a:t> Juan 2:13-25; Juan 3:1-21</a:t>
                      </a:r>
                    </a:p>
                  </a:txBody>
                  <a:tcPr/>
                </a:tc>
                <a:extLst>
                  <a:ext uri="{0D108BD9-81ED-4DB2-BD59-A6C34878D82A}">
                    <a16:rowId xmlns:a16="http://schemas.microsoft.com/office/drawing/2014/main" val="2074825541"/>
                  </a:ext>
                </a:extLst>
              </a:tr>
              <a:tr h="370840">
                <a:tc>
                  <a:txBody>
                    <a:bodyPr/>
                    <a:lstStyle/>
                    <a:p>
                      <a:r>
                        <a:rPr lang="en-US" sz="3600" b="1" dirty="0"/>
                        <a:t>2</a:t>
                      </a:r>
                    </a:p>
                  </a:txBody>
                  <a:tcPr/>
                </a:tc>
                <a:tc>
                  <a:txBody>
                    <a:bodyPr/>
                    <a:lstStyle/>
                    <a:p>
                      <a:r>
                        <a:rPr lang="en-US" sz="3600" b="1" dirty="0" err="1"/>
                        <a:t>Crear</a:t>
                      </a:r>
                      <a:r>
                        <a:rPr lang="en-US" sz="3600" b="1" dirty="0"/>
                        <a:t> </a:t>
                      </a:r>
                      <a:r>
                        <a:rPr lang="en-US" sz="3600" b="1" dirty="0" err="1"/>
                        <a:t>ejemplos</a:t>
                      </a:r>
                      <a:r>
                        <a:rPr lang="en-US" sz="3600" b="1" dirty="0"/>
                        <a:t> de “</a:t>
                      </a:r>
                      <a:r>
                        <a:rPr lang="en-US" sz="3600" b="1" dirty="0" err="1"/>
                        <a:t>Captar</a:t>
                      </a:r>
                      <a:r>
                        <a:rPr lang="en-US" sz="3600" b="1" dirty="0"/>
                        <a:t>” para Juan 2:13-25; Juan 3:1-21</a:t>
                      </a:r>
                    </a:p>
                  </a:txBody>
                  <a:tcPr/>
                </a:tc>
                <a:extLst>
                  <a:ext uri="{0D108BD9-81ED-4DB2-BD59-A6C34878D82A}">
                    <a16:rowId xmlns:a16="http://schemas.microsoft.com/office/drawing/2014/main" val="2315153907"/>
                  </a:ext>
                </a:extLst>
              </a:tr>
            </a:tbl>
          </a:graphicData>
        </a:graphic>
      </p:graphicFrame>
    </p:spTree>
    <p:extLst>
      <p:ext uri="{BB962C8B-B14F-4D97-AF65-F5344CB8AC3E}">
        <p14:creationId xmlns:p14="http://schemas.microsoft.com/office/powerpoint/2010/main" val="43693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2" name="Picture 2" descr="Life of Jesus Christ: Cleansing the Temple">
            <a:extLst>
              <a:ext uri="{FF2B5EF4-FFF2-40B4-BE49-F238E27FC236}">
                <a16:creationId xmlns:a16="http://schemas.microsoft.com/office/drawing/2014/main" id="{FC5A6765-A870-8DF7-386A-ED710107D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73" y="1545336"/>
            <a:ext cx="5346641" cy="3767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icodemus - Wikipedia">
            <a:extLst>
              <a:ext uri="{FF2B5EF4-FFF2-40B4-BE49-F238E27FC236}">
                <a16:creationId xmlns:a16="http://schemas.microsoft.com/office/drawing/2014/main" id="{E28025B5-50B7-EA3E-777B-2E5D33E93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42416"/>
            <a:ext cx="5579027" cy="477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36"/>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7" name="Google Shape;347;p36"/>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8" name="Google Shape;348;p36"/>
          <p:cNvSpPr txBox="1">
            <a:spLocks noGrp="1"/>
          </p:cNvSpPr>
          <p:nvPr>
            <p:ph type="title"/>
          </p:nvPr>
        </p:nvSpPr>
        <p:spPr>
          <a:xfrm>
            <a:off x="520242" y="232937"/>
            <a:ext cx="4062643" cy="1043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500"/>
              <a:buFont typeface="Overlock"/>
              <a:buNone/>
            </a:pPr>
            <a:r>
              <a:rPr lang="en-US" sz="4500">
                <a:solidFill>
                  <a:schemeClr val="dk1"/>
                </a:solidFill>
              </a:rPr>
              <a:t>La Tarea</a:t>
            </a:r>
            <a:endParaRPr sz="4500">
              <a:solidFill>
                <a:schemeClr val="dk1"/>
              </a:solidFill>
            </a:endParaRPr>
          </a:p>
        </p:txBody>
      </p:sp>
      <p:sp>
        <p:nvSpPr>
          <p:cNvPr id="349" name="Google Shape;349;p36"/>
          <p:cNvSpPr txBox="1">
            <a:spLocks noGrp="1"/>
          </p:cNvSpPr>
          <p:nvPr>
            <p:ph type="body" idx="2"/>
          </p:nvPr>
        </p:nvSpPr>
        <p:spPr>
          <a:xfrm>
            <a:off x="350547" y="1203061"/>
            <a:ext cx="4490394" cy="3702426"/>
          </a:xfrm>
          <a:prstGeom prst="rect">
            <a:avLst/>
          </a:prstGeom>
          <a:noFill/>
          <a:ln>
            <a:noFill/>
          </a:ln>
        </p:spPr>
        <p:txBody>
          <a:bodyPr spcFirstLastPara="1" wrap="square" lIns="91425" tIns="45700" rIns="91425" bIns="45700" anchor="t" anchorCtr="0">
            <a:normAutofit fontScale="92500" lnSpcReduction="10000"/>
          </a:bodyPr>
          <a:lstStyle/>
          <a:p>
            <a:pPr marL="1143000" lvl="2" indent="-258444" algn="l" rtl="0">
              <a:lnSpc>
                <a:spcPct val="90000"/>
              </a:lnSpc>
              <a:spcBef>
                <a:spcPts val="0"/>
              </a:spcBef>
              <a:spcAft>
                <a:spcPts val="0"/>
              </a:spcAft>
              <a:buClr>
                <a:schemeClr val="dk1"/>
              </a:buClr>
              <a:buSzPct val="100000"/>
              <a:buChar char="•"/>
            </a:pPr>
            <a:r>
              <a:rPr lang="en-US" b="1" dirty="0"/>
              <a:t>Ver</a:t>
            </a:r>
            <a:r>
              <a:rPr lang="en-US" dirty="0"/>
              <a:t> </a:t>
            </a:r>
            <a:r>
              <a:rPr lang="en-US" dirty="0" err="1"/>
              <a:t>el</a:t>
            </a:r>
            <a:r>
              <a:rPr lang="en-US" dirty="0"/>
              <a:t> </a:t>
            </a:r>
            <a:r>
              <a:rPr lang="en-US" dirty="0" err="1"/>
              <a:t>siguiente</a:t>
            </a:r>
            <a:r>
              <a:rPr lang="en-US" dirty="0"/>
              <a:t> video para la </a:t>
            </a:r>
            <a:r>
              <a:rPr lang="en-US" dirty="0" err="1"/>
              <a:t>lección</a:t>
            </a:r>
            <a:r>
              <a:rPr lang="en-US" dirty="0"/>
              <a:t> 7</a:t>
            </a:r>
            <a:endParaRPr dirty="0"/>
          </a:p>
          <a:p>
            <a:pPr marL="1143000" lvl="2" indent="-258444" algn="l" rtl="0">
              <a:lnSpc>
                <a:spcPct val="90000"/>
              </a:lnSpc>
              <a:spcBef>
                <a:spcPts val="500"/>
              </a:spcBef>
              <a:spcAft>
                <a:spcPts val="0"/>
              </a:spcAft>
              <a:buClr>
                <a:schemeClr val="dk1"/>
              </a:buClr>
              <a:buSzPct val="100000"/>
              <a:buChar char="•"/>
            </a:pPr>
            <a:r>
              <a:rPr lang="en-US" b="1" dirty="0"/>
              <a:t>Leer</a:t>
            </a:r>
            <a:r>
              <a:rPr lang="en-US" dirty="0"/>
              <a:t> Lucas 4:14-30 </a:t>
            </a:r>
            <a:r>
              <a:rPr lang="en-US" dirty="0" err="1"/>
              <a:t>en</a:t>
            </a:r>
            <a:r>
              <a:rPr lang="en-US" dirty="0"/>
              <a:t> sus </a:t>
            </a:r>
            <a:r>
              <a:rPr lang="en-US" dirty="0" err="1"/>
              <a:t>Biblias</a:t>
            </a:r>
            <a:endParaRPr dirty="0"/>
          </a:p>
          <a:p>
            <a:pPr marL="228600" lvl="0" indent="0" algn="l" rtl="0">
              <a:lnSpc>
                <a:spcPct val="90000"/>
              </a:lnSpc>
              <a:spcBef>
                <a:spcPts val="1000"/>
              </a:spcBef>
              <a:spcAft>
                <a:spcPts val="0"/>
              </a:spcAft>
              <a:buClr>
                <a:schemeClr val="dk1"/>
              </a:buClr>
              <a:buSzPct val="100000"/>
              <a:buNone/>
            </a:pPr>
            <a:endParaRPr sz="4000" dirty="0">
              <a:solidFill>
                <a:schemeClr val="dk1"/>
              </a:solidFill>
            </a:endParaRPr>
          </a:p>
        </p:txBody>
      </p:sp>
      <p:pic>
        <p:nvPicPr>
          <p:cNvPr id="4" name="Picture 2" descr="Over 10M Android Users Infected by GriftHorse Trojan">
            <a:extLst>
              <a:ext uri="{FF2B5EF4-FFF2-40B4-BE49-F238E27FC236}">
                <a16:creationId xmlns:a16="http://schemas.microsoft.com/office/drawing/2014/main" id="{1152AA32-F43B-4AD5-95CC-F5FA62366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26" r="4381" b="4525"/>
          <a:stretch/>
        </p:blipFill>
        <p:spPr bwMode="auto">
          <a:xfrm>
            <a:off x="5609220" y="2593389"/>
            <a:ext cx="6232233" cy="400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E3D22"/>
              </a:buClr>
              <a:buSzPct val="100000"/>
              <a:buFont typeface="Overlock"/>
              <a:buNone/>
            </a:pPr>
            <a:r>
              <a:rPr lang="en-US" sz="4400">
                <a:solidFill>
                  <a:srgbClr val="5E3D22"/>
                </a:solidFill>
                <a:latin typeface="Overlock"/>
                <a:ea typeface="Overlock"/>
                <a:cs typeface="Overlock"/>
                <a:sym typeface="Overlock"/>
              </a:rPr>
              <a:t>“Quiero juntar un grupo</a:t>
            </a:r>
            <a:r>
              <a:rPr lang="en-US">
                <a:solidFill>
                  <a:srgbClr val="5E3D22"/>
                </a:solidFill>
                <a:latin typeface="Overlock"/>
                <a:ea typeface="Overlock"/>
                <a:cs typeface="Overlock"/>
                <a:sym typeface="Overlock"/>
              </a:rPr>
              <a:t>. </a:t>
            </a:r>
            <a:br>
              <a:rPr lang="en-US" sz="4400">
                <a:solidFill>
                  <a:srgbClr val="5E3D22"/>
                </a:solidFill>
                <a:latin typeface="Overlock"/>
                <a:ea typeface="Overlock"/>
                <a:cs typeface="Overlock"/>
                <a:sym typeface="Overlock"/>
              </a:rPr>
            </a:br>
            <a:r>
              <a:rPr lang="en-US" sz="4400">
                <a:solidFill>
                  <a:srgbClr val="5E3D22"/>
                </a:solidFill>
                <a:latin typeface="Overlock"/>
                <a:ea typeface="Overlock"/>
                <a:cs typeface="Overlock"/>
                <a:sym typeface="Overlock"/>
              </a:rPr>
              <a:t>¿Pueden orientarme?”</a:t>
            </a:r>
            <a:endParaRPr>
              <a:latin typeface="Overlock"/>
              <a:ea typeface="Overlock"/>
              <a:cs typeface="Overlock"/>
              <a:sym typeface="Overlock"/>
            </a:endParaRPr>
          </a:p>
        </p:txBody>
      </p:sp>
      <p:sp>
        <p:nvSpPr>
          <p:cNvPr id="317" name="Google Shape;317;p30"/>
          <p:cNvSpPr txBox="1">
            <a:spLocks noGrp="1"/>
          </p:cNvSpPr>
          <p:nvPr>
            <p:ph type="body" idx="1"/>
          </p:nvPr>
        </p:nvSpPr>
        <p:spPr>
          <a:xfrm>
            <a:off x="4811697" y="1926455"/>
            <a:ext cx="6542103" cy="425050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600"/>
              <a:buChar char="•"/>
            </a:pPr>
            <a:r>
              <a:rPr lang="en-US" sz="3600">
                <a:solidFill>
                  <a:srgbClr val="0C7837"/>
                </a:solidFill>
                <a:latin typeface="Overlock"/>
                <a:ea typeface="Overlock"/>
                <a:cs typeface="Overlock"/>
                <a:sym typeface="Overlock"/>
              </a:rPr>
              <a:t>Hable con su profesor</a:t>
            </a:r>
            <a:endParaRPr sz="36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600"/>
              <a:buChar char="•"/>
            </a:pPr>
            <a:r>
              <a:rPr lang="en-US" sz="3600">
                <a:solidFill>
                  <a:srgbClr val="0C7837"/>
                </a:solidFill>
                <a:latin typeface="Overlock"/>
                <a:ea typeface="Overlock"/>
                <a:cs typeface="Overlock"/>
                <a:sym typeface="Overlock"/>
              </a:rPr>
              <a:t>Orientación: Grupo Sembrador</a:t>
            </a:r>
            <a:endParaRPr sz="36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600"/>
              <a:buChar char="•"/>
            </a:pPr>
            <a:r>
              <a:rPr lang="en-US" sz="3600" b="0" i="1">
                <a:solidFill>
                  <a:srgbClr val="0C7837"/>
                </a:solidFill>
                <a:latin typeface="Overlock"/>
                <a:ea typeface="Overlock"/>
                <a:cs typeface="Overlock"/>
                <a:sym typeface="Overlock"/>
              </a:rPr>
              <a:t>&gt;&gt;No dejemos de congregarnos, como es la costumbre de algunos, sino animémonos unos a otros; y con más razón ahora que vemos que aquel día se acerca.&lt;&lt; </a:t>
            </a:r>
            <a:r>
              <a:rPr lang="en-US" sz="3600" b="0" i="0">
                <a:solidFill>
                  <a:srgbClr val="0C7837"/>
                </a:solidFill>
                <a:latin typeface="Overlock"/>
                <a:ea typeface="Overlock"/>
                <a:cs typeface="Overlock"/>
                <a:sym typeface="Overlock"/>
              </a:rPr>
              <a:t>(Hebreos 10:25)</a:t>
            </a:r>
            <a:endParaRPr sz="3600">
              <a:solidFill>
                <a:srgbClr val="0C7837"/>
              </a:solidFill>
              <a:latin typeface="Overlock"/>
              <a:ea typeface="Overlock"/>
              <a:cs typeface="Overlock"/>
              <a:sym typeface="Overlock"/>
            </a:endParaRPr>
          </a:p>
        </p:txBody>
      </p:sp>
      <p:pic>
        <p:nvPicPr>
          <p:cNvPr id="318" name="Google Shape;318;p30"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5"/>
          <p:cNvPicPr preferRelativeResize="0"/>
          <p:nvPr/>
        </p:nvPicPr>
        <p:blipFill rotWithShape="1">
          <a:blip r:embed="rId3">
            <a:alphaModFix/>
          </a:blip>
          <a:srcRect/>
          <a:stretch/>
        </p:blipFill>
        <p:spPr>
          <a:xfrm>
            <a:off x="0" y="0"/>
            <a:ext cx="12192000" cy="6875906"/>
          </a:xfrm>
          <a:prstGeom prst="rect">
            <a:avLst/>
          </a:prstGeom>
          <a:noFill/>
          <a:ln>
            <a:noFill/>
          </a:ln>
        </p:spPr>
      </p:pic>
      <p:sp>
        <p:nvSpPr>
          <p:cNvPr id="344" name="Google Shape;344;p35"/>
          <p:cNvSpPr txBox="1">
            <a:spLocks noGrp="1"/>
          </p:cNvSpPr>
          <p:nvPr>
            <p:ph type="body" idx="1"/>
          </p:nvPr>
        </p:nvSpPr>
        <p:spPr>
          <a:xfrm>
            <a:off x="1126958" y="4345272"/>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10000"/>
              <a:buNone/>
            </a:pPr>
            <a:r>
              <a:rPr lang="en-US" sz="10000" dirty="0">
                <a:solidFill>
                  <a:schemeClr val="lt1"/>
                </a:solidFill>
                <a:latin typeface="Overlock"/>
                <a:ea typeface="Overlock"/>
                <a:cs typeface="Overlock"/>
                <a:sym typeface="Overlock"/>
              </a:rPr>
              <a:t>La </a:t>
            </a:r>
            <a:r>
              <a:rPr lang="en-US" sz="10000" dirty="0" err="1">
                <a:solidFill>
                  <a:schemeClr val="lt1"/>
                </a:solidFill>
              </a:rPr>
              <a:t>Bendición</a:t>
            </a:r>
            <a:endParaRPr dirty="0"/>
          </a:p>
        </p:txBody>
      </p:sp>
    </p:spTree>
    <p:extLst>
      <p:ext uri="{BB962C8B-B14F-4D97-AF65-F5344CB8AC3E}">
        <p14:creationId xmlns:p14="http://schemas.microsoft.com/office/powerpoint/2010/main" val="4156800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68"/>
        <p:cNvGrpSpPr/>
        <p:nvPr/>
      </p:nvGrpSpPr>
      <p:grpSpPr>
        <a:xfrm>
          <a:off x="0" y="0"/>
          <a:ext cx="0" cy="0"/>
          <a:chOff x="0" y="0"/>
          <a:chExt cx="0" cy="0"/>
        </a:xfrm>
      </p:grpSpPr>
      <p:sp>
        <p:nvSpPr>
          <p:cNvPr id="269" name="Google Shape;269;p24"/>
          <p:cNvSpPr txBox="1">
            <a:spLocks noGrp="1"/>
          </p:cNvSpPr>
          <p:nvPr>
            <p:ph type="title"/>
          </p:nvPr>
        </p:nvSpPr>
        <p:spPr>
          <a:xfrm>
            <a:off x="6746628" y="493294"/>
            <a:ext cx="4645250" cy="545030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4400"/>
              <a:buFont typeface="Overlock"/>
              <a:buNone/>
            </a:pPr>
            <a:br>
              <a:rPr lang="en-US" sz="4400" dirty="0">
                <a:latin typeface="Overlock"/>
                <a:ea typeface="Overlock"/>
                <a:cs typeface="Overlock"/>
                <a:sym typeface="Overlock"/>
              </a:rPr>
            </a:br>
            <a:br>
              <a:rPr lang="en-US" sz="4400" dirty="0">
                <a:latin typeface="Overlock"/>
                <a:ea typeface="Overlock"/>
                <a:cs typeface="Overlock"/>
                <a:sym typeface="Overlock"/>
              </a:rPr>
            </a:br>
            <a:r>
              <a:rPr lang="en-US" sz="4400" dirty="0">
                <a:latin typeface="Overlock"/>
                <a:ea typeface="Overlock"/>
                <a:cs typeface="Overlock"/>
                <a:sym typeface="Overlock"/>
              </a:rPr>
              <a:t>Jesús se </a:t>
            </a:r>
            <a:r>
              <a:rPr lang="en-US" sz="4400" dirty="0" err="1">
                <a:latin typeface="Overlock"/>
                <a:ea typeface="Overlock"/>
                <a:cs typeface="Overlock"/>
                <a:sym typeface="Overlock"/>
              </a:rPr>
              <a:t>enojó</a:t>
            </a:r>
            <a:r>
              <a:rPr lang="en-US" sz="4400" dirty="0">
                <a:latin typeface="Overlock"/>
                <a:ea typeface="Overlock"/>
                <a:cs typeface="Overlock"/>
                <a:sym typeface="Overlock"/>
              </a:rPr>
              <a:t> </a:t>
            </a:r>
            <a:r>
              <a:rPr lang="en-US" sz="4400" dirty="0" err="1">
                <a:latin typeface="Overlock"/>
                <a:ea typeface="Overlock"/>
                <a:cs typeface="Overlock"/>
                <a:sym typeface="Overlock"/>
              </a:rPr>
              <a:t>en</a:t>
            </a:r>
            <a:r>
              <a:rPr lang="en-US" sz="4400" dirty="0">
                <a:latin typeface="Overlock"/>
                <a:ea typeface="Overlock"/>
                <a:cs typeface="Overlock"/>
                <a:sym typeface="Overlock"/>
              </a:rPr>
              <a:t> </a:t>
            </a:r>
            <a:r>
              <a:rPr lang="en-US" sz="4400" dirty="0" err="1">
                <a:latin typeface="Overlock"/>
                <a:ea typeface="Overlock"/>
                <a:cs typeface="Overlock"/>
                <a:sym typeface="Overlock"/>
              </a:rPr>
              <a:t>el</a:t>
            </a:r>
            <a:r>
              <a:rPr lang="en-US" sz="4400" dirty="0">
                <a:latin typeface="Overlock"/>
                <a:ea typeface="Overlock"/>
                <a:cs typeface="Overlock"/>
                <a:sym typeface="Overlock"/>
              </a:rPr>
              <a:t> </a:t>
            </a:r>
            <a:r>
              <a:rPr lang="en-US" sz="4400" dirty="0" err="1">
                <a:latin typeface="Overlock"/>
                <a:ea typeface="Overlock"/>
                <a:cs typeface="Overlock"/>
                <a:sym typeface="Overlock"/>
              </a:rPr>
              <a:t>templo</a:t>
            </a:r>
            <a:r>
              <a:rPr lang="en-US" sz="4400" dirty="0">
                <a:latin typeface="Overlock"/>
                <a:ea typeface="Overlock"/>
                <a:cs typeface="Overlock"/>
                <a:sym typeface="Overlock"/>
              </a:rPr>
              <a:t>: ¿No es </a:t>
            </a:r>
            <a:r>
              <a:rPr lang="en-US" sz="4400" dirty="0" err="1">
                <a:latin typeface="Overlock"/>
                <a:ea typeface="Overlock"/>
                <a:cs typeface="Overlock"/>
                <a:sym typeface="Overlock"/>
              </a:rPr>
              <a:t>pecado</a:t>
            </a:r>
            <a:r>
              <a:rPr lang="en-US" sz="4400" dirty="0">
                <a:latin typeface="Overlock"/>
                <a:ea typeface="Overlock"/>
                <a:cs typeface="Overlock"/>
                <a:sym typeface="Overlock"/>
              </a:rPr>
              <a:t> </a:t>
            </a:r>
            <a:r>
              <a:rPr lang="en-US" sz="4400" dirty="0" err="1">
                <a:latin typeface="Overlock"/>
                <a:ea typeface="Overlock"/>
                <a:cs typeface="Overlock"/>
                <a:sym typeface="Overlock"/>
              </a:rPr>
              <a:t>enojarse</a:t>
            </a:r>
            <a:r>
              <a:rPr lang="en-US" sz="4400" dirty="0">
                <a:latin typeface="Overlock"/>
                <a:ea typeface="Overlock"/>
                <a:cs typeface="Overlock"/>
                <a:sym typeface="Overlock"/>
              </a:rPr>
              <a:t>?  </a:t>
            </a:r>
            <a:br>
              <a:rPr lang="en-US" sz="2900" dirty="0">
                <a:latin typeface="Calibri"/>
                <a:ea typeface="Calibri"/>
                <a:cs typeface="Calibri"/>
                <a:sym typeface="Calibri"/>
              </a:rPr>
            </a:br>
            <a:endParaRPr sz="2900" dirty="0">
              <a:latin typeface="Calibri"/>
              <a:ea typeface="Calibri"/>
              <a:cs typeface="Calibri"/>
              <a:sym typeface="Calibri"/>
            </a:endParaRPr>
          </a:p>
        </p:txBody>
      </p:sp>
      <p:sp>
        <p:nvSpPr>
          <p:cNvPr id="270" name="Google Shape;270;p24"/>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71" name="Google Shape;271;p24" descr="Two people standing in a room&#10;&#10;Description automatically generated"/>
          <p:cNvPicPr preferRelativeResize="0"/>
          <p:nvPr/>
        </p:nvPicPr>
        <p:blipFill rotWithShape="1">
          <a:blip r:embed="rId3">
            <a:alphaModFix/>
          </a:blip>
          <a:srcRect l="14586" r="36003"/>
          <a:stretch/>
        </p:blipFill>
        <p:spPr>
          <a:xfrm>
            <a:off x="20" y="10"/>
            <a:ext cx="6024134" cy="685799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747203" y="1489998"/>
            <a:ext cx="10697593" cy="32316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dirty="0">
                <a:solidFill>
                  <a:schemeClr val="tx1"/>
                </a:solidFill>
                <a:latin typeface="Overlock"/>
                <a:ea typeface="Overlock"/>
                <a:cs typeface="Overlock"/>
                <a:sym typeface="Overlock"/>
              </a:rPr>
              <a:t>La Biblia: La </a:t>
            </a:r>
            <a:r>
              <a:rPr lang="en-US" sz="3200" b="1" i="0" u="none" strike="noStrike" cap="none" dirty="0" err="1">
                <a:solidFill>
                  <a:schemeClr val="tx1"/>
                </a:solidFill>
                <a:latin typeface="Overlock"/>
                <a:ea typeface="Overlock"/>
                <a:cs typeface="Overlock"/>
                <a:sym typeface="Overlock"/>
              </a:rPr>
              <a:t>Llegada</a:t>
            </a:r>
            <a:r>
              <a:rPr lang="en-US" sz="3200" b="1" i="0" u="none" strike="noStrike" cap="none" dirty="0">
                <a:solidFill>
                  <a:schemeClr val="tx1"/>
                </a:solidFill>
                <a:latin typeface="Overlock"/>
                <a:ea typeface="Overlock"/>
                <a:cs typeface="Overlock"/>
                <a:sym typeface="Overlock"/>
              </a:rPr>
              <a:t> del Salvador</a:t>
            </a:r>
            <a:endParaRPr sz="3200" b="1" dirty="0">
              <a:solidFill>
                <a:schemeClr val="tx1"/>
              </a:solidFill>
            </a:endParaRPr>
          </a:p>
          <a:p>
            <a:pPr marL="0" marR="0" lvl="0" indent="0" algn="ctr" rtl="0">
              <a:spcBef>
                <a:spcPts val="0"/>
              </a:spcBef>
              <a:spcAft>
                <a:spcPts val="0"/>
              </a:spcAft>
              <a:buNone/>
            </a:pPr>
            <a:r>
              <a:rPr lang="en-US" sz="3200" b="1" i="0" u="none" strike="noStrike" cap="none" dirty="0" err="1">
                <a:solidFill>
                  <a:schemeClr val="tx1"/>
                </a:solidFill>
                <a:latin typeface="Overlock"/>
                <a:ea typeface="Overlock"/>
                <a:cs typeface="Overlock"/>
                <a:sym typeface="Overlock"/>
              </a:rPr>
              <a:t>Lección</a:t>
            </a:r>
            <a:r>
              <a:rPr lang="en-US" sz="3200" b="1" i="0" u="none" strike="noStrike" cap="none" dirty="0">
                <a:solidFill>
                  <a:schemeClr val="tx1"/>
                </a:solidFill>
                <a:latin typeface="Overlock"/>
                <a:ea typeface="Overlock"/>
                <a:cs typeface="Overlock"/>
                <a:sym typeface="Overlock"/>
              </a:rPr>
              <a:t> 6</a:t>
            </a:r>
          </a:p>
          <a:p>
            <a:pPr marL="0" marR="0" lvl="0" indent="0" algn="ctr" rtl="0">
              <a:spcBef>
                <a:spcPts val="0"/>
              </a:spcBef>
              <a:spcAft>
                <a:spcPts val="0"/>
              </a:spcAft>
              <a:buNone/>
            </a:pPr>
            <a:endParaRPr sz="3200" dirty="0">
              <a:solidFill>
                <a:schemeClr val="tx1"/>
              </a:solidFill>
            </a:endParaRPr>
          </a:p>
          <a:p>
            <a:pPr marL="0" marR="0" lvl="0" indent="0" algn="ctr" rtl="0">
              <a:spcBef>
                <a:spcPts val="0"/>
              </a:spcBef>
              <a:spcAft>
                <a:spcPts val="0"/>
              </a:spcAft>
              <a:buNone/>
            </a:pPr>
            <a:r>
              <a:rPr lang="en-US" sz="5400" b="1" dirty="0">
                <a:solidFill>
                  <a:srgbClr val="00853E"/>
                </a:solidFill>
                <a:latin typeface="Overlock"/>
                <a:sym typeface="Overlock"/>
              </a:rPr>
              <a:t>Jesús </a:t>
            </a:r>
            <a:r>
              <a:rPr lang="en-US" sz="5400" b="1" dirty="0" err="1">
                <a:solidFill>
                  <a:srgbClr val="00853E"/>
                </a:solidFill>
                <a:latin typeface="Overlock"/>
                <a:sym typeface="Overlock"/>
              </a:rPr>
              <a:t>Purifica</a:t>
            </a:r>
            <a:r>
              <a:rPr lang="en-US" sz="5400" b="1" dirty="0">
                <a:solidFill>
                  <a:srgbClr val="00853E"/>
                </a:solidFill>
                <a:latin typeface="Overlock"/>
                <a:sym typeface="Overlock"/>
              </a:rPr>
              <a:t> </a:t>
            </a:r>
            <a:r>
              <a:rPr lang="en-US" sz="5400" b="1" dirty="0" err="1">
                <a:solidFill>
                  <a:srgbClr val="00853E"/>
                </a:solidFill>
                <a:latin typeface="Overlock"/>
                <a:sym typeface="Overlock"/>
              </a:rPr>
              <a:t>el</a:t>
            </a:r>
            <a:r>
              <a:rPr lang="en-US" sz="5400" b="1" dirty="0">
                <a:solidFill>
                  <a:srgbClr val="00853E"/>
                </a:solidFill>
                <a:latin typeface="Overlock"/>
                <a:sym typeface="Overlock"/>
              </a:rPr>
              <a:t> </a:t>
            </a:r>
            <a:r>
              <a:rPr lang="en-US" sz="5400" b="1" dirty="0" err="1">
                <a:solidFill>
                  <a:srgbClr val="00853E"/>
                </a:solidFill>
                <a:latin typeface="Overlock"/>
                <a:sym typeface="Overlock"/>
              </a:rPr>
              <a:t>Templo</a:t>
            </a:r>
            <a:r>
              <a:rPr lang="en-US" sz="5400" b="1" dirty="0">
                <a:solidFill>
                  <a:srgbClr val="00853E"/>
                </a:solidFill>
                <a:latin typeface="Overlock"/>
                <a:sym typeface="Overlock"/>
              </a:rPr>
              <a:t> y </a:t>
            </a:r>
            <a:r>
              <a:rPr lang="en-US" sz="5400" b="1" dirty="0" err="1">
                <a:solidFill>
                  <a:srgbClr val="00853E"/>
                </a:solidFill>
                <a:latin typeface="Overlock"/>
                <a:sym typeface="Overlock"/>
              </a:rPr>
              <a:t>Nicodemo</a:t>
            </a:r>
            <a:endParaRPr lang="en-US" sz="5400" b="1" dirty="0">
              <a:solidFill>
                <a:srgbClr val="00853E"/>
              </a:solidFill>
              <a:latin typeface="Overlock"/>
              <a:sym typeface="Overlock"/>
            </a:endParaRPr>
          </a:p>
          <a:p>
            <a:pPr marL="0" marR="0" lvl="0" indent="0" algn="ctr" rtl="0">
              <a:spcBef>
                <a:spcPts val="0"/>
              </a:spcBef>
              <a:spcAft>
                <a:spcPts val="0"/>
              </a:spcAft>
              <a:buNone/>
            </a:pPr>
            <a:r>
              <a:rPr lang="en-US" sz="5400" b="1" dirty="0">
                <a:solidFill>
                  <a:srgbClr val="00853E"/>
                </a:solidFill>
                <a:latin typeface="Overlock"/>
                <a:sym typeface="Overlock"/>
              </a:rPr>
              <a:t>Juan 2:13-25; Juan 3:1-21</a:t>
            </a:r>
            <a:endParaRPr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Google Shape;278;p25"/>
          <p:cNvSpPr txBox="1">
            <a:spLocks noGrp="1"/>
          </p:cNvSpPr>
          <p:nvPr>
            <p:ph type="body" idx="1"/>
          </p:nvPr>
        </p:nvSpPr>
        <p:spPr>
          <a:xfrm>
            <a:off x="838200" y="2882983"/>
            <a:ext cx="10515600" cy="3293979"/>
          </a:xfrm>
          <a:prstGeom prst="rect">
            <a:avLst/>
          </a:prstGeom>
          <a:noFill/>
          <a:ln>
            <a:noFill/>
          </a:ln>
        </p:spPr>
        <p:txBody>
          <a:bodyPr spcFirstLastPara="1" wrap="square" lIns="91425" tIns="45700" rIns="91425" bIns="45700" anchor="t" anchorCtr="0">
            <a:normAutofit/>
          </a:bodyPr>
          <a:lstStyle/>
          <a:p>
            <a:pPr marL="228600" lvl="0" indent="-342900" algn="l" rtl="0">
              <a:lnSpc>
                <a:spcPct val="90000"/>
              </a:lnSpc>
              <a:spcBef>
                <a:spcPts val="0"/>
              </a:spcBef>
              <a:spcAft>
                <a:spcPts val="0"/>
              </a:spcAft>
              <a:buClr>
                <a:schemeClr val="dk1"/>
              </a:buClr>
              <a:buSzPts val="5400"/>
              <a:buChar char="•"/>
            </a:pPr>
            <a:r>
              <a:rPr lang="en-US"/>
              <a:t>Identificar</a:t>
            </a:r>
            <a:endParaRPr/>
          </a:p>
          <a:p>
            <a:pPr marL="228600" lvl="0" indent="-342900" algn="l" rtl="0">
              <a:lnSpc>
                <a:spcPct val="90000"/>
              </a:lnSpc>
              <a:spcBef>
                <a:spcPts val="1000"/>
              </a:spcBef>
              <a:spcAft>
                <a:spcPts val="0"/>
              </a:spcAft>
              <a:buClr>
                <a:schemeClr val="dk1"/>
              </a:buClr>
              <a:buSzPts val="5400"/>
              <a:buChar char="•"/>
            </a:pPr>
            <a:r>
              <a:rPr lang="en-US"/>
              <a:t>Validar</a:t>
            </a:r>
            <a:endParaRPr/>
          </a:p>
          <a:p>
            <a:pPr marL="228600" lvl="0" indent="-342900" algn="l" rtl="0">
              <a:lnSpc>
                <a:spcPct val="90000"/>
              </a:lnSpc>
              <a:spcBef>
                <a:spcPts val="1000"/>
              </a:spcBef>
              <a:spcAft>
                <a:spcPts val="0"/>
              </a:spcAft>
              <a:buClr>
                <a:schemeClr val="dk1"/>
              </a:buClr>
              <a:buSzPts val="5400"/>
              <a:buChar char="•"/>
            </a:pPr>
            <a:r>
              <a:rPr lang="en-US"/>
              <a:t>Alinearme</a:t>
            </a:r>
            <a:endParaRPr/>
          </a:p>
        </p:txBody>
      </p:sp>
      <p:pic>
        <p:nvPicPr>
          <p:cNvPr id="279" name="Google Shape;279;p25"/>
          <p:cNvPicPr preferRelativeResize="0"/>
          <p:nvPr/>
        </p:nvPicPr>
        <p:blipFill rotWithShape="1">
          <a:blip r:embed="rId3">
            <a:alphaModFix/>
          </a:blip>
          <a:srcRect/>
          <a:stretch/>
        </p:blipFill>
        <p:spPr>
          <a:xfrm>
            <a:off x="2936507" y="365125"/>
            <a:ext cx="6143576" cy="27510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pic>
        <p:nvPicPr>
          <p:cNvPr id="285" name="Google Shape;285;p26" descr="A group of people standing in front of a crowd&#10;&#10;Description automatically generated"/>
          <p:cNvPicPr preferRelativeResize="0">
            <a:picLocks noGrp="1"/>
          </p:cNvPicPr>
          <p:nvPr>
            <p:ph type="body" idx="1"/>
          </p:nvPr>
        </p:nvPicPr>
        <p:blipFill rotWithShape="1">
          <a:blip r:embed="rId3">
            <a:alphaModFix/>
          </a:blip>
          <a:srcRect/>
          <a:stretch/>
        </p:blipFill>
        <p:spPr>
          <a:xfrm>
            <a:off x="20" y="10"/>
            <a:ext cx="12191980" cy="68579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E3D22"/>
              </a:buClr>
              <a:buSzPts val="6000"/>
              <a:buFont typeface="Overlock"/>
              <a:buNone/>
            </a:pPr>
            <a:r>
              <a:rPr lang="en-US">
                <a:solidFill>
                  <a:srgbClr val="5E3D22"/>
                </a:solidFill>
                <a:latin typeface="Overlock"/>
                <a:ea typeface="Overlock"/>
                <a:cs typeface="Overlock"/>
                <a:sym typeface="Overlock"/>
              </a:rPr>
              <a:t>El Propósito de Academia Cristo</a:t>
            </a:r>
            <a:endParaRPr/>
          </a:p>
        </p:txBody>
      </p:sp>
      <p:sp>
        <p:nvSpPr>
          <p:cNvPr id="309" name="Google Shape;309;p29"/>
          <p:cNvSpPr txBox="1">
            <a:spLocks noGrp="1"/>
          </p:cNvSpPr>
          <p:nvPr>
            <p:ph type="body" idx="1"/>
          </p:nvPr>
        </p:nvSpPr>
        <p:spPr>
          <a:xfrm>
            <a:off x="4811697" y="1926455"/>
            <a:ext cx="6542103" cy="4250508"/>
          </a:xfrm>
          <a:prstGeom prst="rect">
            <a:avLst/>
          </a:prstGeom>
          <a:noFill/>
          <a:ln>
            <a:noFill/>
          </a:ln>
        </p:spPr>
        <p:txBody>
          <a:bodyPr spcFirstLastPara="1" wrap="square" lIns="91425" tIns="45700" rIns="91425" bIns="45700" anchor="t" anchorCtr="0">
            <a:noAutofit/>
          </a:bodyPr>
          <a:lstStyle/>
          <a:p>
            <a:pPr marL="228600" lvl="0" indent="-254000" algn="l" rtl="0">
              <a:lnSpc>
                <a:spcPct val="90000"/>
              </a:lnSpc>
              <a:spcBef>
                <a:spcPts val="0"/>
              </a:spcBef>
              <a:spcAft>
                <a:spcPts val="0"/>
              </a:spcAft>
              <a:buClr>
                <a:srgbClr val="0C7837"/>
              </a:buClr>
              <a:buSzPts val="4000"/>
              <a:buChar char="•"/>
            </a:pPr>
            <a:r>
              <a:rPr lang="en-US" sz="4000">
                <a:solidFill>
                  <a:srgbClr val="0C7837"/>
                </a:solidFill>
                <a:latin typeface="Overlock"/>
                <a:ea typeface="Overlock"/>
                <a:cs typeface="Overlock"/>
                <a:sym typeface="Overlock"/>
              </a:rPr>
              <a:t>Capacitación para cumplir la Gran Comisión. </a:t>
            </a:r>
            <a:endParaRPr/>
          </a:p>
          <a:p>
            <a:pPr marL="228600" lvl="0" indent="-254000" algn="l" rtl="0">
              <a:lnSpc>
                <a:spcPct val="90000"/>
              </a:lnSpc>
              <a:spcBef>
                <a:spcPts val="1000"/>
              </a:spcBef>
              <a:spcAft>
                <a:spcPts val="0"/>
              </a:spcAft>
              <a:buClr>
                <a:srgbClr val="0C7837"/>
              </a:buClr>
              <a:buSzPts val="4000"/>
              <a:buChar char="•"/>
            </a:pPr>
            <a:r>
              <a:rPr lang="en-US" sz="4000">
                <a:solidFill>
                  <a:srgbClr val="0C7837"/>
                </a:solidFill>
                <a:latin typeface="Overlock"/>
                <a:ea typeface="Overlock"/>
                <a:cs typeface="Overlock"/>
                <a:sym typeface="Overlock"/>
              </a:rPr>
              <a:t>Crecer en la Palabra </a:t>
            </a:r>
            <a:endParaRPr/>
          </a:p>
          <a:p>
            <a:pPr marL="228600" lvl="0" indent="-254000" algn="l" rtl="0">
              <a:lnSpc>
                <a:spcPct val="90000"/>
              </a:lnSpc>
              <a:spcBef>
                <a:spcPts val="1000"/>
              </a:spcBef>
              <a:spcAft>
                <a:spcPts val="0"/>
              </a:spcAft>
              <a:buClr>
                <a:srgbClr val="0C7837"/>
              </a:buClr>
              <a:buSzPts val="4000"/>
              <a:buChar char="•"/>
            </a:pPr>
            <a:r>
              <a:rPr lang="en-US" sz="4000">
                <a:solidFill>
                  <a:srgbClr val="0C7837"/>
                </a:solidFill>
                <a:latin typeface="Overlock"/>
                <a:ea typeface="Overlock"/>
                <a:cs typeface="Overlock"/>
                <a:sym typeface="Overlock"/>
              </a:rPr>
              <a:t>Llevar la Palabra a otros. </a:t>
            </a:r>
            <a:endParaRPr sz="4000">
              <a:latin typeface="Overlock"/>
              <a:ea typeface="Overlock"/>
              <a:cs typeface="Overlock"/>
              <a:sym typeface="Overlock"/>
            </a:endParaRPr>
          </a:p>
        </p:txBody>
      </p:sp>
      <p:pic>
        <p:nvPicPr>
          <p:cNvPr id="310" name="Google Shape;310;p29"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5E3D22"/>
              </a:buClr>
              <a:buSzPct val="100000"/>
              <a:buFont typeface="Overlock"/>
              <a:buNone/>
            </a:pPr>
            <a:r>
              <a:rPr lang="en-US">
                <a:solidFill>
                  <a:srgbClr val="5E3D22"/>
                </a:solidFill>
                <a:latin typeface="Overlock"/>
                <a:ea typeface="Overlock"/>
                <a:cs typeface="Overlock"/>
                <a:sym typeface="Overlock"/>
              </a:rPr>
              <a:t>Deseo unirme a ustedes.  ¿Cómo se hace?</a:t>
            </a:r>
            <a:endParaRPr/>
          </a:p>
        </p:txBody>
      </p:sp>
      <p:sp>
        <p:nvSpPr>
          <p:cNvPr id="325" name="Google Shape;325;p31"/>
          <p:cNvSpPr txBox="1">
            <a:spLocks noGrp="1"/>
          </p:cNvSpPr>
          <p:nvPr>
            <p:ph type="body" idx="1"/>
          </p:nvPr>
        </p:nvSpPr>
        <p:spPr>
          <a:xfrm>
            <a:off x="4811697" y="1690688"/>
            <a:ext cx="6898858" cy="44862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C7837"/>
              </a:buClr>
              <a:buSzPts val="3400"/>
              <a:buChar char="•"/>
            </a:pPr>
            <a:r>
              <a:rPr lang="en-US" sz="3400">
                <a:solidFill>
                  <a:srgbClr val="0C7837"/>
                </a:solidFill>
                <a:latin typeface="Overlock"/>
                <a:ea typeface="Overlock"/>
                <a:cs typeface="Overlock"/>
                <a:sym typeface="Overlock"/>
              </a:rPr>
              <a:t>Hable con su Profesor</a:t>
            </a:r>
            <a:endParaRPr sz="3400">
              <a:solidFill>
                <a:srgbClr val="0C7837"/>
              </a:solidFill>
              <a:latin typeface="Overlock"/>
              <a:ea typeface="Overlock"/>
              <a:cs typeface="Overlock"/>
              <a:sym typeface="Overlock"/>
            </a:endParaRPr>
          </a:p>
          <a:p>
            <a:pPr marL="228600" lvl="0" indent="-228600" algn="l" rtl="0">
              <a:lnSpc>
                <a:spcPct val="90000"/>
              </a:lnSpc>
              <a:spcBef>
                <a:spcPts val="1000"/>
              </a:spcBef>
              <a:spcAft>
                <a:spcPts val="0"/>
              </a:spcAft>
              <a:buClr>
                <a:srgbClr val="0C7837"/>
              </a:buClr>
              <a:buSzPts val="3400"/>
              <a:buChar char="•"/>
            </a:pPr>
            <a:r>
              <a:rPr lang="en-US" sz="3400">
                <a:solidFill>
                  <a:srgbClr val="0C7837"/>
                </a:solidFill>
                <a:latin typeface="Overlock"/>
                <a:ea typeface="Overlock"/>
                <a:cs typeface="Overlock"/>
                <a:sym typeface="Overlock"/>
              </a:rPr>
              <a:t>Se establece Unidad Doctrinal</a:t>
            </a:r>
            <a:endParaRPr/>
          </a:p>
          <a:p>
            <a:pPr marL="228600" lvl="0" indent="-228600" algn="l" rtl="0">
              <a:lnSpc>
                <a:spcPct val="90000"/>
              </a:lnSpc>
              <a:spcBef>
                <a:spcPts val="1000"/>
              </a:spcBef>
              <a:spcAft>
                <a:spcPts val="0"/>
              </a:spcAft>
              <a:buClr>
                <a:srgbClr val="0C7837"/>
              </a:buClr>
              <a:buSzPts val="3400"/>
              <a:buChar char="•"/>
            </a:pPr>
            <a:r>
              <a:rPr lang="en-US" sz="3400" b="0" i="1">
                <a:solidFill>
                  <a:srgbClr val="0C7837"/>
                </a:solidFill>
                <a:latin typeface="Overlock"/>
                <a:ea typeface="Overlock"/>
                <a:cs typeface="Overlock"/>
                <a:sym typeface="Overlock"/>
              </a:rPr>
              <a:t>&gt;&gt;Hermanos, les ruego por el nombre de nuestro Señor Jesucristo, que se pongan de acuerdo y que no haya divisiones entre ustedes, sino que estén perfectamente unidos en un mismo sentir y en un mismo parecer.&lt;&lt;  (1 Corintios 1:10)</a:t>
            </a:r>
            <a:endParaRPr sz="3400">
              <a:latin typeface="Overlock"/>
              <a:ea typeface="Overlock"/>
              <a:cs typeface="Overlock"/>
              <a:sym typeface="Overlock"/>
            </a:endParaRPr>
          </a:p>
        </p:txBody>
      </p:sp>
      <p:pic>
        <p:nvPicPr>
          <p:cNvPr id="326" name="Google Shape;326;p31" descr="A close up of a sign&#10;&#10;Description automatically generated"/>
          <p:cNvPicPr preferRelativeResize="0"/>
          <p:nvPr/>
        </p:nvPicPr>
        <p:blipFill rotWithShape="1">
          <a:blip r:embed="rId3">
            <a:alphaModFix/>
          </a:blip>
          <a:srcRect/>
          <a:stretch/>
        </p:blipFill>
        <p:spPr>
          <a:xfrm>
            <a:off x="1121238" y="2396258"/>
            <a:ext cx="3273208" cy="20654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838200" y="650875"/>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613318"/>
              </a:buClr>
              <a:buSzPts val="6000"/>
              <a:buFont typeface="Overlock"/>
              <a:buNone/>
            </a:pPr>
            <a:r>
              <a:rPr lang="en-US" b="1" dirty="0" err="1">
                <a:solidFill>
                  <a:srgbClr val="00B050"/>
                </a:solidFill>
              </a:rPr>
              <a:t>Objetivos</a:t>
            </a:r>
            <a:r>
              <a:rPr lang="en-US" b="1" dirty="0">
                <a:solidFill>
                  <a:srgbClr val="00B050"/>
                </a:solidFill>
              </a:rPr>
              <a:t> de </a:t>
            </a:r>
            <a:r>
              <a:rPr lang="en-US" b="1" dirty="0" err="1">
                <a:solidFill>
                  <a:srgbClr val="00B050"/>
                </a:solidFill>
              </a:rPr>
              <a:t>Lección</a:t>
            </a:r>
            <a:r>
              <a:rPr lang="en-US" b="1" dirty="0">
                <a:solidFill>
                  <a:srgbClr val="00B050"/>
                </a:solidFill>
              </a:rPr>
              <a:t> 6</a:t>
            </a:r>
            <a:endParaRPr b="1" dirty="0">
              <a:solidFill>
                <a:srgbClr val="00B050"/>
              </a:solidFill>
            </a:endParaRPr>
          </a:p>
        </p:txBody>
      </p:sp>
      <p:graphicFrame>
        <p:nvGraphicFramePr>
          <p:cNvPr id="4" name="Table 4">
            <a:extLst>
              <a:ext uri="{FF2B5EF4-FFF2-40B4-BE49-F238E27FC236}">
                <a16:creationId xmlns:a16="http://schemas.microsoft.com/office/drawing/2014/main" id="{ACD28580-2267-1E11-53D2-D19A6F7F8D81}"/>
              </a:ext>
            </a:extLst>
          </p:cNvPr>
          <p:cNvGraphicFramePr>
            <a:graphicFrameLocks noGrp="1"/>
          </p:cNvGraphicFramePr>
          <p:nvPr>
            <p:extLst>
              <p:ext uri="{D42A27DB-BD31-4B8C-83A1-F6EECF244321}">
                <p14:modId xmlns:p14="http://schemas.microsoft.com/office/powerpoint/2010/main" val="930060026"/>
              </p:ext>
            </p:extLst>
          </p:nvPr>
        </p:nvGraphicFramePr>
        <p:xfrm>
          <a:off x="838200" y="2329180"/>
          <a:ext cx="10515599" cy="2748280"/>
        </p:xfrm>
        <a:graphic>
          <a:graphicData uri="http://schemas.openxmlformats.org/drawingml/2006/table">
            <a:tbl>
              <a:tblPr firstRow="1" bandRow="1">
                <a:tableStyleId>{93296810-A885-4BE3-A3E7-6D5BEEA58F35}</a:tableStyleId>
              </a:tblPr>
              <a:tblGrid>
                <a:gridCol w="680970">
                  <a:extLst>
                    <a:ext uri="{9D8B030D-6E8A-4147-A177-3AD203B41FA5}">
                      <a16:colId xmlns:a16="http://schemas.microsoft.com/office/drawing/2014/main" val="1947932735"/>
                    </a:ext>
                  </a:extLst>
                </a:gridCol>
                <a:gridCol w="9834629">
                  <a:extLst>
                    <a:ext uri="{9D8B030D-6E8A-4147-A177-3AD203B41FA5}">
                      <a16:colId xmlns:a16="http://schemas.microsoft.com/office/drawing/2014/main" val="3176867156"/>
                    </a:ext>
                  </a:extLst>
                </a:gridCol>
              </a:tblGrid>
              <a:tr h="370840">
                <a:tc>
                  <a:txBody>
                    <a:bodyPr/>
                    <a:lstStyle/>
                    <a:p>
                      <a:endParaRPr lang="en-US" sz="800" dirty="0"/>
                    </a:p>
                  </a:txBody>
                  <a:tcPr/>
                </a:tc>
                <a:tc>
                  <a:txBody>
                    <a:bodyPr/>
                    <a:lstStyle/>
                    <a:p>
                      <a:endParaRPr lang="en-US" sz="800" dirty="0"/>
                    </a:p>
                  </a:txBody>
                  <a:tcPr/>
                </a:tc>
                <a:extLst>
                  <a:ext uri="{0D108BD9-81ED-4DB2-BD59-A6C34878D82A}">
                    <a16:rowId xmlns:a16="http://schemas.microsoft.com/office/drawing/2014/main" val="562046980"/>
                  </a:ext>
                </a:extLst>
              </a:tr>
              <a:tr h="370840">
                <a:tc>
                  <a:txBody>
                    <a:bodyPr/>
                    <a:lstStyle/>
                    <a:p>
                      <a:r>
                        <a:rPr lang="en-US" sz="3600" b="1" dirty="0"/>
                        <a:t>1</a:t>
                      </a:r>
                    </a:p>
                  </a:txBody>
                  <a:tcPr/>
                </a:tc>
                <a:tc>
                  <a:txBody>
                    <a:bodyPr/>
                    <a:lstStyle/>
                    <a:p>
                      <a:r>
                        <a:rPr lang="en-US" sz="3600" b="1" dirty="0"/>
                        <a:t>Usar </a:t>
                      </a:r>
                      <a:r>
                        <a:rPr lang="en-US" sz="3600" b="1" dirty="0" err="1"/>
                        <a:t>el</a:t>
                      </a:r>
                      <a:r>
                        <a:rPr lang="en-US" sz="3600" b="1" dirty="0"/>
                        <a:t> </a:t>
                      </a:r>
                      <a:r>
                        <a:rPr lang="en-US" sz="3600" b="1" dirty="0" err="1"/>
                        <a:t>método</a:t>
                      </a:r>
                      <a:r>
                        <a:rPr lang="en-US" sz="3600" b="1" dirty="0"/>
                        <a:t> de la Cuatro “C” para leer y </a:t>
                      </a:r>
                      <a:r>
                        <a:rPr lang="en-US" sz="3600" b="1" dirty="0" err="1"/>
                        <a:t>entender</a:t>
                      </a:r>
                      <a:r>
                        <a:rPr lang="en-US" sz="3600" b="1" dirty="0"/>
                        <a:t> Juan 2:13-25; Juan 3:1-21</a:t>
                      </a:r>
                    </a:p>
                  </a:txBody>
                  <a:tcPr/>
                </a:tc>
                <a:extLst>
                  <a:ext uri="{0D108BD9-81ED-4DB2-BD59-A6C34878D82A}">
                    <a16:rowId xmlns:a16="http://schemas.microsoft.com/office/drawing/2014/main" val="2074825541"/>
                  </a:ext>
                </a:extLst>
              </a:tr>
              <a:tr h="370840">
                <a:tc>
                  <a:txBody>
                    <a:bodyPr/>
                    <a:lstStyle/>
                    <a:p>
                      <a:r>
                        <a:rPr lang="en-US" sz="3600" dirty="0"/>
                        <a:t>2</a:t>
                      </a:r>
                    </a:p>
                  </a:txBody>
                  <a:tcPr/>
                </a:tc>
                <a:tc>
                  <a:txBody>
                    <a:bodyPr/>
                    <a:lstStyle/>
                    <a:p>
                      <a:r>
                        <a:rPr lang="en-US" sz="3600" dirty="0" err="1"/>
                        <a:t>Crear</a:t>
                      </a:r>
                      <a:r>
                        <a:rPr lang="en-US" sz="3600" dirty="0"/>
                        <a:t> </a:t>
                      </a:r>
                      <a:r>
                        <a:rPr lang="en-US" sz="3600" dirty="0" err="1"/>
                        <a:t>ejemplos</a:t>
                      </a:r>
                      <a:r>
                        <a:rPr lang="en-US" sz="3600" dirty="0"/>
                        <a:t> de “</a:t>
                      </a:r>
                      <a:r>
                        <a:rPr lang="en-US" sz="3600" dirty="0" err="1"/>
                        <a:t>Captar</a:t>
                      </a:r>
                      <a:r>
                        <a:rPr lang="en-US" sz="3600" dirty="0"/>
                        <a:t>”</a:t>
                      </a:r>
                      <a:r>
                        <a:rPr lang="en-US" sz="3600" b="0" dirty="0"/>
                        <a:t> para Juan 2:13-25; Juan 3:1-21</a:t>
                      </a:r>
                    </a:p>
                  </a:txBody>
                  <a:tcPr/>
                </a:tc>
                <a:extLst>
                  <a:ext uri="{0D108BD9-81ED-4DB2-BD59-A6C34878D82A}">
                    <a16:rowId xmlns:a16="http://schemas.microsoft.com/office/drawing/2014/main" val="2315153907"/>
                  </a:ext>
                </a:extLst>
              </a:tr>
            </a:tbl>
          </a:graphicData>
        </a:graphic>
      </p:graphicFrame>
    </p:spTree>
    <p:extLst>
      <p:ext uri="{BB962C8B-B14F-4D97-AF65-F5344CB8AC3E}">
        <p14:creationId xmlns:p14="http://schemas.microsoft.com/office/powerpoint/2010/main" val="193572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r>
              <a:rPr lang="en-US" sz="4800" b="1" dirty="0"/>
              <a:t>: </a:t>
            </a:r>
            <a:r>
              <a:rPr lang="en-US" sz="4800" dirty="0"/>
              <a:t>La </a:t>
            </a:r>
            <a:r>
              <a:rPr lang="en-US" sz="4800" dirty="0" err="1"/>
              <a:t>introducción</a:t>
            </a:r>
            <a:r>
              <a:rPr lang="en-US" sz="4800" dirty="0"/>
              <a:t>, </a:t>
            </a:r>
            <a:r>
              <a:rPr lang="en-US" sz="4800" dirty="0" err="1"/>
              <a:t>el</a:t>
            </a:r>
            <a:r>
              <a:rPr lang="en-US" sz="4800" dirty="0"/>
              <a:t> </a:t>
            </a:r>
            <a:r>
              <a:rPr lang="en-US" sz="4800" dirty="0" err="1"/>
              <a:t>gancho</a:t>
            </a:r>
            <a:r>
              <a:rPr lang="en-US" sz="4800" dirty="0"/>
              <a:t> que </a:t>
            </a:r>
            <a:r>
              <a:rPr lang="en-US" sz="4800" dirty="0" err="1"/>
              <a:t>nos</a:t>
            </a:r>
            <a:r>
              <a:rPr lang="en-US" sz="4800" dirty="0"/>
              <a:t> </a:t>
            </a:r>
            <a:r>
              <a:rPr lang="en-US" sz="4800" dirty="0" err="1"/>
              <a:t>lleva</a:t>
            </a:r>
            <a:r>
              <a:rPr lang="en-US" sz="4800" dirty="0"/>
              <a:t> al </a:t>
            </a:r>
            <a:r>
              <a:rPr lang="en-US" sz="4800" dirty="0" err="1"/>
              <a:t>tema</a:t>
            </a:r>
            <a:r>
              <a:rPr lang="en-US" sz="4800" dirty="0"/>
              <a:t> del día</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249190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8" descr="A large stone building&#10;&#10;Description automatically generated"/>
          <p:cNvPicPr preferRelativeResize="0"/>
          <p:nvPr/>
        </p:nvPicPr>
        <p:blipFill rotWithShape="1">
          <a:blip r:embed="rId3">
            <a:alphaModFix/>
          </a:blip>
          <a:srcRect l="5410" t="7503" b="11880"/>
          <a:stretch/>
        </p:blipFill>
        <p:spPr>
          <a:xfrm>
            <a:off x="20" y="10"/>
            <a:ext cx="12191980" cy="6857990"/>
          </a:xfrm>
          <a:prstGeom prst="rect">
            <a:avLst/>
          </a:prstGeom>
          <a:noFill/>
          <a:ln>
            <a:noFill/>
          </a:ln>
        </p:spPr>
      </p:pic>
      <p:sp>
        <p:nvSpPr>
          <p:cNvPr id="151" name="Google Shape;151;p8"/>
          <p:cNvSpPr/>
          <p:nvPr/>
        </p:nvSpPr>
        <p:spPr>
          <a:xfrm>
            <a:off x="393308" y="4549726"/>
            <a:ext cx="11438793" cy="1844256"/>
          </a:xfrm>
          <a:prstGeom prst="rect">
            <a:avLst/>
          </a:prstGeom>
          <a:solidFill>
            <a:srgbClr val="404040">
              <a:alpha val="92941"/>
            </a:srgbClr>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8"/>
          <p:cNvSpPr txBox="1">
            <a:spLocks noGrp="1"/>
          </p:cNvSpPr>
          <p:nvPr>
            <p:ph type="title"/>
          </p:nvPr>
        </p:nvSpPr>
        <p:spPr>
          <a:xfrm>
            <a:off x="542544" y="4754880"/>
            <a:ext cx="11137392" cy="932688"/>
          </a:xfrm>
          <a:prstGeom prst="rect">
            <a:avLst/>
          </a:prstGeom>
          <a:noFill/>
          <a:ln>
            <a:noFill/>
          </a:ln>
        </p:spPr>
        <p:txBody>
          <a:bodyPr spcFirstLastPara="1" wrap="square" lIns="91425" tIns="45700" rIns="91425" bIns="45700" anchor="b" anchorCtr="0">
            <a:normAutofit/>
          </a:bodyPr>
          <a:lstStyle/>
          <a:p>
            <a:pPr marL="0" lvl="1" indent="0" algn="ctr" rtl="0">
              <a:spcBef>
                <a:spcPts val="0"/>
              </a:spcBef>
              <a:spcAft>
                <a:spcPts val="0"/>
              </a:spcAft>
              <a:buNone/>
            </a:pPr>
            <a:r>
              <a:rPr lang="en-US" sz="4800" dirty="0">
                <a:solidFill>
                  <a:schemeClr val="lt1"/>
                </a:solidFill>
                <a:latin typeface="Overlock"/>
                <a:ea typeface="Overlock"/>
                <a:cs typeface="Overlock"/>
                <a:sym typeface="Overlock"/>
              </a:rPr>
              <a:t>El </a:t>
            </a:r>
            <a:r>
              <a:rPr lang="en-US" sz="4800" dirty="0" err="1">
                <a:solidFill>
                  <a:schemeClr val="lt1"/>
                </a:solidFill>
                <a:latin typeface="Overlock"/>
                <a:ea typeface="Overlock"/>
                <a:cs typeface="Overlock"/>
                <a:sym typeface="Overlock"/>
              </a:rPr>
              <a:t>Templo</a:t>
            </a:r>
            <a:r>
              <a:rPr lang="en-US" sz="4800" dirty="0">
                <a:solidFill>
                  <a:schemeClr val="lt1"/>
                </a:solidFill>
                <a:latin typeface="Overlock"/>
                <a:ea typeface="Overlock"/>
                <a:cs typeface="Overlock"/>
                <a:sym typeface="Overlock"/>
              </a:rPr>
              <a:t> del Nuevo </a:t>
            </a:r>
            <a:r>
              <a:rPr lang="en-US" sz="4800" dirty="0" err="1">
                <a:solidFill>
                  <a:schemeClr val="lt1"/>
                </a:solidFill>
                <a:latin typeface="Overlock"/>
                <a:ea typeface="Overlock"/>
                <a:cs typeface="Overlock"/>
                <a:sym typeface="Overlock"/>
              </a:rPr>
              <a:t>Testamento</a:t>
            </a:r>
            <a:endParaRPr sz="4800" dirty="0">
              <a:solidFill>
                <a:schemeClr val="lt1"/>
              </a:solidFill>
              <a:latin typeface="Overlock"/>
              <a:ea typeface="Overlock"/>
              <a:cs typeface="Overlock"/>
              <a:sym typeface="Overlock"/>
            </a:endParaRPr>
          </a:p>
        </p:txBody>
      </p:sp>
      <p:cxnSp>
        <p:nvCxnSpPr>
          <p:cNvPr id="153" name="Google Shape;153;p8"/>
          <p:cNvCxnSpPr/>
          <p:nvPr/>
        </p:nvCxnSpPr>
        <p:spPr>
          <a:xfrm>
            <a:off x="2209800" y="5742432"/>
            <a:ext cx="7772400" cy="0"/>
          </a:xfrm>
          <a:prstGeom prst="straightConnector1">
            <a:avLst/>
          </a:prstGeom>
          <a:noFill/>
          <a:ln w="22225" cap="flat" cmpd="sng">
            <a:solidFill>
              <a:srgbClr val="D9D9D9"/>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9"/>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60" name="Google Shape;160;p9"/>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161" name="Google Shape;161;p9"/>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pic>
        <p:nvPicPr>
          <p:cNvPr id="162" name="Google Shape;162;p9"/>
          <p:cNvPicPr preferRelativeResize="0"/>
          <p:nvPr/>
        </p:nvPicPr>
        <p:blipFill rotWithShape="1">
          <a:blip r:embed="rId3">
            <a:alphaModFix/>
          </a:blip>
          <a:srcRect b="2173"/>
          <a:stretch/>
        </p:blipFill>
        <p:spPr>
          <a:xfrm>
            <a:off x="0" y="0"/>
            <a:ext cx="12191980" cy="68579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046988"/>
          </a:xfrm>
          <a:prstGeom prst="rect">
            <a:avLst/>
          </a:prstGeom>
          <a:noFill/>
        </p:spPr>
        <p:txBody>
          <a:bodyPr wrap="square" rtlCol="0">
            <a:spAutoFit/>
          </a:bodyPr>
          <a:lstStyle/>
          <a:p>
            <a:r>
              <a:rPr lang="en-US" sz="4800" b="1" dirty="0" err="1"/>
              <a:t>Captar</a:t>
            </a:r>
            <a:endParaRPr lang="en-US" sz="4800" b="1" dirty="0"/>
          </a:p>
          <a:p>
            <a:r>
              <a:rPr lang="en-US" sz="4800" b="1" dirty="0" err="1"/>
              <a:t>Contar</a:t>
            </a:r>
            <a:r>
              <a:rPr lang="en-US" sz="4800" b="1" dirty="0"/>
              <a:t>: </a:t>
            </a:r>
            <a:r>
              <a:rPr lang="en-US" sz="4800" dirty="0"/>
              <a:t>Se </a:t>
            </a:r>
            <a:r>
              <a:rPr lang="en-US" sz="4800" dirty="0" err="1"/>
              <a:t>cuenta</a:t>
            </a:r>
            <a:r>
              <a:rPr lang="en-US" sz="4800" dirty="0"/>
              <a:t> la </a:t>
            </a:r>
            <a:r>
              <a:rPr lang="en-US" sz="4800" dirty="0" err="1"/>
              <a:t>historia</a:t>
            </a:r>
            <a:r>
              <a:rPr lang="en-US" sz="4800" dirty="0"/>
              <a:t> </a:t>
            </a:r>
            <a:r>
              <a:rPr lang="en-US" sz="4800" dirty="0" err="1"/>
              <a:t>bíblica</a:t>
            </a:r>
            <a:r>
              <a:rPr lang="en-US" sz="4800" dirty="0"/>
              <a:t> </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1693681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fe of Jesus Christ: Cleansing the Temple">
            <a:extLst>
              <a:ext uri="{FF2B5EF4-FFF2-40B4-BE49-F238E27FC236}">
                <a16:creationId xmlns:a16="http://schemas.microsoft.com/office/drawing/2014/main" id="{4767F1A8-2373-F500-D35C-9513996CF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0"/>
            <a:ext cx="9732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7514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3751</Words>
  <Application>Microsoft Macintosh PowerPoint</Application>
  <PresentationFormat>Widescreen</PresentationFormat>
  <Paragraphs>277</Paragraphs>
  <Slides>33</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Calibri</vt:lpstr>
      <vt:lpstr>Overlock</vt:lpstr>
      <vt:lpstr>Courier New</vt:lpstr>
      <vt:lpstr>Symbol</vt:lpstr>
      <vt:lpstr>Arial</vt:lpstr>
      <vt:lpstr>system-ui</vt:lpstr>
      <vt:lpstr>Times New Roman</vt:lpstr>
      <vt:lpstr>Office Theme</vt:lpstr>
      <vt:lpstr>Office Theme</vt:lpstr>
      <vt:lpstr>PowerPoint Presentation</vt:lpstr>
      <vt:lpstr>Oremos</vt:lpstr>
      <vt:lpstr>PowerPoint Presentation</vt:lpstr>
      <vt:lpstr>Objetivos de Lección 6</vt:lpstr>
      <vt:lpstr>Las Cuatro C</vt:lpstr>
      <vt:lpstr>El Templo del Nuevo Testamento</vt:lpstr>
      <vt:lpstr>PowerPoint Presentation</vt:lpstr>
      <vt:lpstr>Las Cuatro C</vt:lpstr>
      <vt:lpstr>PowerPoint Presentation</vt:lpstr>
      <vt:lpstr>PowerPoint Presentation</vt:lpstr>
      <vt:lpstr>PowerPoint Presentation</vt:lpstr>
      <vt:lpstr>PowerPoint Presentation</vt:lpstr>
      <vt:lpstr>Las Cuatro C</vt:lpstr>
      <vt:lpstr>Considerar- Juan 2:13-3:21</vt:lpstr>
      <vt:lpstr>Considerar- Juan 2:13-3:21</vt:lpstr>
      <vt:lpstr>Considerar- Juan 2:13-3:21</vt:lpstr>
      <vt:lpstr>Considerar- Juan 2:13-3:21</vt:lpstr>
      <vt:lpstr>Considerar- Juan 2:13-3:21</vt:lpstr>
      <vt:lpstr>Las Cuatro C</vt:lpstr>
      <vt:lpstr>Consolidar- Juan 2:13-3:21</vt:lpstr>
      <vt:lpstr>Consolidar- Juan 2:13-3:21</vt:lpstr>
      <vt:lpstr>Consolidar- Juan 2:13-3:21</vt:lpstr>
      <vt:lpstr>Consolidar- Juan 2:13-3:21</vt:lpstr>
      <vt:lpstr>Objetivos de Lección 6</vt:lpstr>
      <vt:lpstr>PowerPoint Presentation</vt:lpstr>
      <vt:lpstr>La Tarea</vt:lpstr>
      <vt:lpstr>“Quiero juntar un grupo.  ¿Pueden orientarme?”</vt:lpstr>
      <vt:lpstr>PowerPoint Presentation</vt:lpstr>
      <vt:lpstr>  Jesús se enojó en el templo: ¿No es pecado enojarse?   </vt:lpstr>
      <vt:lpstr>PowerPoint Presentation</vt:lpstr>
      <vt:lpstr>PowerPoint Presentation</vt:lpstr>
      <vt:lpstr>El Propósito de Academia Cristo</vt:lpstr>
      <vt:lpstr>Deseo unirme a ustedes.  ¿Cómo se hace?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juan david escobar amaya</cp:lastModifiedBy>
  <cp:revision>14</cp:revision>
  <dcterms:created xsi:type="dcterms:W3CDTF">2020-02-06T17:11:09Z</dcterms:created>
  <dcterms:modified xsi:type="dcterms:W3CDTF">2023-05-24T20:13:29Z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