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60" r:id="rId3"/>
    <p:sldId id="438" r:id="rId4"/>
    <p:sldId id="437" r:id="rId5"/>
    <p:sldId id="332" r:id="rId6"/>
    <p:sldId id="452" r:id="rId7"/>
    <p:sldId id="347" r:id="rId8"/>
    <p:sldId id="453" r:id="rId9"/>
    <p:sldId id="454" r:id="rId10"/>
    <p:sldId id="455" r:id="rId11"/>
    <p:sldId id="456" r:id="rId12"/>
    <p:sldId id="348" r:id="rId13"/>
    <p:sldId id="265" r:id="rId14"/>
    <p:sldId id="266" r:id="rId15"/>
    <p:sldId id="267" r:id="rId16"/>
    <p:sldId id="268" r:id="rId17"/>
    <p:sldId id="269" r:id="rId18"/>
    <p:sldId id="349" r:id="rId19"/>
    <p:sldId id="273" r:id="rId20"/>
    <p:sldId id="274" r:id="rId21"/>
    <p:sldId id="275" r:id="rId22"/>
    <p:sldId id="276" r:id="rId23"/>
    <p:sldId id="457" r:id="rId24"/>
    <p:sldId id="458" r:id="rId25"/>
    <p:sldId id="461" r:id="rId26"/>
    <p:sldId id="463" r:id="rId27"/>
    <p:sldId id="459" r:id="rId28"/>
    <p:sldId id="460" r:id="rId29"/>
    <p:sldId id="449" r:id="rId30"/>
    <p:sldId id="451" r:id="rId31"/>
    <p:sldId id="278" r:id="rId32"/>
    <p:sldId id="279" r:id="rId33"/>
    <p:sldId id="280" r:id="rId34"/>
    <p:sldId id="281" r:id="rId35"/>
    <p:sldId id="282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Overlock" panose="02000506030000020004" pitchFamily="2" charset="77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jY4qDWZ3/Xv6dFeo2PZzvIrq2r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96"/>
    <p:restoredTop sz="56217"/>
  </p:normalViewPr>
  <p:slideViewPr>
    <p:cSldViewPr snapToGrid="0">
      <p:cViewPr varScale="1">
        <p:scale>
          <a:sx n="52" d="100"/>
          <a:sy n="52" d="100"/>
        </p:scale>
        <p:origin x="1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593856@N04/7665401280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Saludos y bienvenidos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Salude a los estudiantes cuando entren. Considere hacerles una pregunta atractiva como ¿Cuál es tu milagro favorito de Jesús?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Había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allí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seis tinajas de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piedra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para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agua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que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usan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los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judíos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sus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ceremonias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purificación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.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cada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tinaja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cabían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cincuenta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setenta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litros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agua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. </a:t>
            </a:r>
          </a:p>
          <a:p>
            <a:pPr algn="l"/>
            <a:endParaRPr lang="en-US" sz="2800" b="0" i="0" u="none" strike="noStrike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8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Jesús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dijo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los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sirvientes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: —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Llenen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agua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estas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tinajas.</a:t>
            </a:r>
          </a:p>
          <a:p>
            <a:pPr algn="l"/>
            <a:endParaRPr lang="en-US" sz="2800" b="0" i="0" u="none" strike="noStrike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Las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llenaron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hasta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arriba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, </a:t>
            </a:r>
          </a:p>
          <a:p>
            <a:pPr algn="l"/>
            <a:endParaRPr lang="en-US" sz="2800" b="0" i="0" u="none" strike="noStrike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8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y Jesús les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dijo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:—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Ahora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saquen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un poco y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llévenselo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al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encargado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la fiesta.</a:t>
            </a:r>
          </a:p>
          <a:p>
            <a:pPr algn="l"/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Así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lo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hicieron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. </a:t>
            </a:r>
          </a:p>
          <a:p>
            <a:pPr algn="l"/>
            <a:endParaRPr lang="en-US" sz="2800" b="0" i="0" u="none" strike="noStrike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32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El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encargado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la fiesta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probó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agua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convertida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vino, sin saber de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dónde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había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salido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;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sólo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los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sirvientes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lo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sabían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pues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ellos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habían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sacado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agua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. </a:t>
            </a:r>
          </a:p>
          <a:p>
            <a:pPr algn="l"/>
            <a:endParaRPr lang="en-US" sz="2800" b="0" i="0" u="none" strike="noStrike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Así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que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encargado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llamó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al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novio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8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y le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dijo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—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Todo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mundo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sirve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primero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mejor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vino, y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cuando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los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invitados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ya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han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bebido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bastante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entonces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se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sirve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vino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corriente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. Pero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tú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has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guardado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mejor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vino hasta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ahora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pPr algn="l"/>
            <a:endParaRPr lang="en-US" sz="2800" b="1" i="0" u="none" strike="noStrike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8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Esto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que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hizo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Jesús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Caná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Galilea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fue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la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primera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señal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milagrosa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con la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cual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mostró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su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gloria; y sus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discípulos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creyeron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él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pPr algn="l"/>
            <a:endParaRPr lang="en-US" sz="2800" b="0" i="0" u="none" strike="noStrike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8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Después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esto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se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fue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Cafarnaúm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acompañado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su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madre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sus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hermanos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y sus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discípulos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; y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allí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estuvieron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unos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cuantos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días.</a:t>
            </a:r>
          </a:p>
          <a:p>
            <a:pPr algn="l"/>
            <a:endParaRPr lang="en-US" sz="2800" b="0" i="0" u="none" strike="noStrike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06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Considerar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Estas preguntas son muy útiles para estudiar cualquier historia bíblica, en un grupo o solo. Forman parte del proyecto final y es nuestra oración que ustedes las usen con sus propios familias o grupos de fe. Deseas tener un Grupo Sembrador? Avísame por favor.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3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Quiénes son los personajes de esta historia?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Jesús el Cordero de Dios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Natanael, un contacto de Felipe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madre de Jesús (María)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 que servían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catador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novio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 invitados a la boda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 discípulos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 hermanos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51" name="Google Shape;15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Cuáles son los objetos de esta historia?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vino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Seis tinajas de piedra para agua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agua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¿Dónde ocurrió la historia?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Caná de Galilea (cerca de Nazaret).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¿Cuándo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ocurrió la historia?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Poco después del bautismo y las tentaciones de Jesús.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boda: “Al tercer día…”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¿Cuál es el problema?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acabó el vino en la fiesta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¿Se soluciona el problema? ¿Cómo?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Jesús hace un milagro y provee vino para la boda.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85" name="Google Shape;18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25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¿Cuál es el punto principal de la historia?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Jesús muestra su poder al hacer su primer milagro.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Amado Jesús, gracias por llamarme a través de tu Palabra. Perdóname cuando no confío en tu poder para ayudarme y para salvarme de mis pecados. Hazme volver a tu Palabra, la Biblia, para leer cada día las pruebas de tu infinito poder. Enséñame, como les enseñaste a los discípulos, y ayúdame a creer y confiar siempre en ti. Amén.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¿Qué pecado veo en esta historia y confieso en mi vida?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veces yo quiero resolver las cosas en vez de acudir en oración primero a Jesús.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¿En qué versos y palabras de esta historia veo el amor de Dios para conmigo?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Veo que Jesús utiliza su poder en amor para servir a otros y para fortalecer la fe de sus seguidores.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229" name="Google Shape;22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¿Qué pediré que Dios obre en mí para poner en práctica esta palabra de Dios?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Ampararme en él en tiempos de necesidad.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La </a:t>
            </a:r>
            <a:r>
              <a:rPr lang="en-US" sz="1200" dirty="0" err="1"/>
              <a:t>introducción</a:t>
            </a:r>
            <a:r>
              <a:rPr lang="en-US" sz="1200" dirty="0"/>
              <a:t>,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gancho</a:t>
            </a:r>
            <a:r>
              <a:rPr lang="en-US" sz="1200" dirty="0"/>
              <a:t> que </a:t>
            </a:r>
            <a:r>
              <a:rPr lang="en-US" sz="1200" dirty="0" err="1"/>
              <a:t>nos</a:t>
            </a:r>
            <a:r>
              <a:rPr lang="en-US" sz="1200" dirty="0"/>
              <a:t> </a:t>
            </a:r>
            <a:r>
              <a:rPr lang="en-US" sz="1200" dirty="0" err="1"/>
              <a:t>lleva</a:t>
            </a:r>
            <a:r>
              <a:rPr lang="en-US" sz="1200" dirty="0"/>
              <a:t> al </a:t>
            </a:r>
            <a:r>
              <a:rPr lang="en-US" sz="1200" dirty="0" err="1"/>
              <a:t>tema</a:t>
            </a:r>
            <a:r>
              <a:rPr lang="en-US" sz="1200" dirty="0"/>
              <a:t> del día</a:t>
            </a:r>
            <a:endParaRPr lang="en-US"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051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Analizar la importancia de “Captar” para compartir el Evangelio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“Captar” es la introducción, el gancho que nos lleva al tema del día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un recuerdo que nos ayuda a recordar el tema de la lección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 enfoca en el tema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Captar la atención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973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creyentes, ya tienen el motivo de entender la palabra de Dios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incrédulos, no tienen un motivo de entender la palabra de Dios. Usa un “captar” conectado con emociones o que es bastante interesante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7345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Ejemplos de Captar de este curso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Lección 1: Gabriel anuncia el nacimiento de Jesús (Pregunta – ¿Qué es un ángel?)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Lección 2: El nacimiento de Jesús (Pregunta – ¿Está buena celebrar la navidad?)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Lección 3 Los Sabios y el Huida a Egipto (Pregunta – ¿Quiénes eran los magos?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Lección 4: Juan Bautiza a Jesús (Una Canción)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Lección 5: El primer milagro (Lluvia de información)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Captar depende mucho del público. Jesús uso mucho un Captar de forma de una pregunta o una expresión raro (agua viva, nacer de nuevo). Con los niños o adolescentes se puede usar imágenes o videos.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868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3802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Crear ejemplos de “Captar” para Juan 2:1-12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Pedir que los estudiantes crean ejemplos de un “Captar” para Juan 1:1-12 pensando en distintos públicos.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Utilizar 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Breakout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Zoom 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Compartir ideas en el grupo grande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¿Quién es tu público? (la casa, comunidad, iglesia, entre amigos, etc.)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 formal o informal?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1737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bendiga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guarde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Haga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resplandecer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rostro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tenga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misericordia. Vuelve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rostro a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conceda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paz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Amén</a:t>
            </a:r>
            <a:r>
              <a:rPr lang="en-US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	Hermano de Santiago, hijo de Zebedeo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	Habla de sí mismo como de aquel “a quien Jesús amaba”. Fue uno de los tres más allegados a Jesús.  Desde la cruz, Jesús le encargó velar por su mamá María.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	No fue ejecutado como los otros, pero sí pasó tiempo como exiliado en la isla de Patmos, donde Jesús le reveló el mensaje que es el libro de “Apocalipsis.”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	Escribió también las tres cartas breves de Juan y el libro de Apocalipsis. </a:t>
            </a:r>
            <a:endParaRPr/>
          </a:p>
        </p:txBody>
      </p:sp>
      <p:sp>
        <p:nvSpPr>
          <p:cNvPr id="256" name="Google Shape;25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00200" marR="0" lvl="3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Contiene mucho material que no se encuentra en Mateo, Marcos y Lucas. Tal vez se debe a que Juan fue escrito después de los otros tres.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057400" marR="0" lvl="4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resurrección de Lázaro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057400" marR="0" lvl="4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plática con Nicodemo (Juan 3)</a:t>
            </a:r>
            <a:endParaRPr/>
          </a:p>
          <a:p>
            <a:pPr marL="2057400" marR="0" lvl="4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Cuando Jesús les lavó los pies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1600200" marR="0" lvl="3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 enfoca mucho en mostrarnos que Jesucristo es Dios. (“Yo soy…”)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057400" marR="0" lvl="4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pan de vida,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057400" marR="0" lvl="4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luz del mundo,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057400" marR="0" lvl="4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puerta,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057400" marR="0" lvl="4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buen pastor,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057400" marR="0" lvl="4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resurrección y la vida,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057400" marR="0" lvl="4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camino, la verdad y la vida,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057400" marR="0" lvl="4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vid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1600200" marR="0" lvl="3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Muchos diálogos largos (Juan 3); Juan 13-17 en el jueves santo: su despedida extendida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1600200" marR="0" lvl="3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Temas clave: vida, luz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1600200" marR="0" lvl="3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Vocabulario sencillo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https://www.flickr.com/photos/9593856@N04/7665401280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/>
              <a:t>A la entrada del Monasterio de Montserrat puedes apreciar este grupo de figuras recordando a Jesús y sus doce apóstoles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 muchas leyendas acerca de ellos.  Pero lo primordial es que fueron testigos presenciales del ministerio, la muerte, y la resurrección de Jesucristo.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sp>
        <p:nvSpPr>
          <p:cNvPr id="270" name="Google Shape;27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Simón Pedro- el más eminente de los doce, el primero en hablar, batallaba con la arrogancia, pero llegó a ser un gran líder en la iglesia primitiva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Andrés- hermano de Pedro, pescador, discípulo de Juan el Bautista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Santiago (o Jacobo), hijo de Zebedeo y Salomé, hermano de Juan, pescador, de los más apegados a Jesús; Fue el primero de los doce en ser mártir (Hechos 12:1-2)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Juan- (ya hablamos de él)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Felipe- era de Betsaida, llevó a Natanael a Jesús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Bartolomé Natanael- el verdadero Israelita en quien no hay engaño, de Caná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Tomás- el que dudó, y luego dio testimonio de la resurrección: “Señor mío y Dios mío”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Mateo- el cobrador de impuestos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Santiago o Jacobo, hijo de Alfeo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Tadeo Judas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Simón el zelote-   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 </a:t>
            </a: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zelotes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eran unos judíos radicales.  Pero no tenemos más información acerca de él.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Judas Iscariote- el tesorero y traidor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Presentar los objetivos del Lección 4. 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OJO Profesor@. Lecciones 5 y 6 se enfocan en “Captar.” Deben dedicar tiempo en Captar.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Objetivos de Lección 5: El Primer Milagro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Usar el método de las Cuatro “C” para leer y entender Juan 2:1-12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Analizar la importancia de “Captar” para compartir el Evangelio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Crear ejemplos de “Captar” para Juan 2:1-12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54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Captar</a:t>
            </a:r>
            <a:r>
              <a:rPr lang="es-ES" sz="18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“Captar” es la introducción. Es algo interesante que capte la atención y los pone a pensar en el tema del día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3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“Lluvia de información” En 5 minutos mencionen todo lo que sepan de José y María de la Biblia. </a:t>
            </a:r>
            <a:r>
              <a:rPr lang="es-ES" sz="18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Pide que cada estudiante comparte una cosa.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 de Nazaret, los dos de la familia de David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Creyeron y obedecieron los dos cuando los ángeles les hablaron.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Fueron testigos de unos eventos clave: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anuncio del nacimiento, la visita de los pastores, y luego de los sabios, le pusieron el nombre Jesús cuando fue circuncidado a los ocho días de su Nacimiento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Después de la visita de los pastores nos dice Lucas, “María guardaba todo esto en su corazón, y meditaba acerca de ello.”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los 40 días presentaron a Jesús en el templo.  Ofrecieron un par de tórtolas en sacrificio por su hijo primogénito, conforme a la ley del Antiguo Testamento.  Y un tal Simeón testificó, “«Tu hijo ha venido para que muchos en Israel caigan o se levanten. Será una señal que muchos rechazarán</a:t>
            </a:r>
            <a:r>
              <a:rPr lang="es-ES" sz="12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que pondrá de manifiesto el pensamiento de muchos corazones, aunque a ti te traspasará el alma como una espada.»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Vivieron en Belén, Egipto, y luego se establecieron en Nazaret de Galilea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Eran fieles en observar la Pascua anualmente.  Llevaron a Jesús cuando él ya cumplió 12 años (Lucas 2:41-52).  No comprendieron todo.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José se dedicaba a la carpintería (Mateo 13:55).  Y hasta le llamaron a Jesús “carpintero” también.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 muy probable que tenían otros hijos, Jacobo, José, Simón, Judas, y unas hijas que se mencionan en la Biblia, pero no tenemos sus nombres (Mateo 13:54-56).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Después de la visita al templo, cuando Jesús tenía 12 años, ya no aparece José.  Se menciona, pero no está presente en ninguna historia.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María presenció el primer milagro de Jesús en Caná (la lección de hoy).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María estuvo presente en la crucifixión.  Jesús se la encomendó a Juan, el discípulo amado para que la cuidara.  ¿Ya se habrá muerto José?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Hechos 1:14, después de la ascensión de Jesús (pero antes del día de Pentecostés), dice “Todos éstos [los once] perseveraban unánimes en oración y ruego, con las mujeres, y con María la madre de Jesús, y con sus hermanos.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Contar: </a:t>
            </a:r>
            <a:r>
              <a:rPr lang="es-ES" sz="18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Explique que ahora va a repasar la historia de Juan 2:1-12 y que demostrará como contar una historia bíblica. Trate de tener la historia memorizada. Concéntrese en contar la historia con sus propias palabras, PERO asegúrese de que los detalles sean precisos.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77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Juan 2:1-12 Una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boda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Caná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 de Galilea</a:t>
            </a:r>
          </a:p>
          <a:p>
            <a:pPr algn="l"/>
            <a:endParaRPr lang="en-US" sz="2800" b="1" i="0" u="none" strike="noStrike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Al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tercer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día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hubo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una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boda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Caná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un pueblo de Galilea. La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madre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Jesús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estaba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allí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, </a:t>
            </a:r>
            <a:r>
              <a:rPr lang="en-US" sz="1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y Jesús y sus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discípulos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fueron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también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invitados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 la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boda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55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Se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acabó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vino, y la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madre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Jesús le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dijo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: —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Ya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no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tienen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vino.</a:t>
            </a:r>
          </a:p>
          <a:p>
            <a:pPr algn="l"/>
            <a:endParaRPr lang="en-US" sz="2800" b="0" i="0" u="none" strike="noStrike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8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Jesús le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contestó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: —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Mujer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¿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por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qué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me dices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esto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? Mi hora no ha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llegado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todavía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pPr algn="l"/>
            <a:endParaRPr lang="en-US" sz="2800" b="0" i="0" u="none" strike="noStrike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8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Ella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dijo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los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que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estaban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sirviendo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:—Hagan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todo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lo que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él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les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diga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pPr algn="l"/>
            <a:endParaRPr lang="en-US" sz="2800" b="0" i="0" u="none" strike="noStrike" dirty="0">
              <a:solidFill>
                <a:srgbClr val="000000"/>
              </a:solidFill>
              <a:effectLst/>
              <a:latin typeface="system-u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9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>
                <a:latin typeface="Overlock"/>
                <a:ea typeface="Overlock"/>
                <a:cs typeface="Overlock"/>
                <a:sym typeface="Overlock"/>
              </a:defRPr>
            </a:lvl1pPr>
            <a:lvl2pPr marL="914400" lvl="1" indent="-533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>
                <a:latin typeface="Overlock"/>
                <a:ea typeface="Overlock"/>
                <a:cs typeface="Overlock"/>
                <a:sym typeface="Overlock"/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>
                <a:latin typeface="Overlock"/>
                <a:ea typeface="Overlock"/>
                <a:cs typeface="Overlock"/>
                <a:sym typeface="Overlock"/>
              </a:defRPr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7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7866" y="5930283"/>
            <a:ext cx="1464133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38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7866" y="5930283"/>
            <a:ext cx="1464133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verlo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verlo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verlock"/>
              <a:buNone/>
              <a:defRPr sz="5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endParaRPr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is the meaning of the six stone jars at the wedding in Cana? | Psephizo">
            <a:extLst>
              <a:ext uri="{FF2B5EF4-FFF2-40B4-BE49-F238E27FC236}">
                <a16:creationId xmlns:a16="http://schemas.microsoft.com/office/drawing/2014/main" id="{03E11BA2-86AC-2A3A-3592-136BDC9B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5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 Pregunta Metodista: ¿Contenía alcohol el vino en las bodas de Caná?">
            <a:extLst>
              <a:ext uri="{FF2B5EF4-FFF2-40B4-BE49-F238E27FC236}">
                <a16:creationId xmlns:a16="http://schemas.microsoft.com/office/drawing/2014/main" id="{2227358E-4CF4-D313-02B4-44EC24F4E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8" y="106325"/>
            <a:ext cx="11568224" cy="578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0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A9FF61-A901-4DEF-8E9B-E434F3CC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Las Cuatro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8F62C-CC8F-47F3-B0A0-D6CA4A7E2965}"/>
              </a:ext>
            </a:extLst>
          </p:cNvPr>
          <p:cNvSpPr txBox="1"/>
          <p:nvPr/>
        </p:nvSpPr>
        <p:spPr>
          <a:xfrm>
            <a:off x="690880" y="1950720"/>
            <a:ext cx="1085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Captar</a:t>
            </a:r>
            <a:endParaRPr lang="en-US" sz="4800" b="1" dirty="0"/>
          </a:p>
          <a:p>
            <a:r>
              <a:rPr lang="en-US" sz="4800" b="1" dirty="0" err="1"/>
              <a:t>Contar</a:t>
            </a:r>
            <a:endParaRPr lang="en-US" sz="4800" b="1" dirty="0"/>
          </a:p>
          <a:p>
            <a:r>
              <a:rPr lang="en-US" sz="4800" b="1" dirty="0" err="1"/>
              <a:t>Considerar</a:t>
            </a:r>
            <a:r>
              <a:rPr lang="en-US" sz="4800" b="1" dirty="0"/>
              <a:t>: </a:t>
            </a:r>
            <a:r>
              <a:rPr lang="en-US" sz="4800" dirty="0"/>
              <a:t>Con seis </a:t>
            </a:r>
            <a:r>
              <a:rPr lang="en-US" sz="4800" dirty="0" err="1"/>
              <a:t>preguntas</a:t>
            </a:r>
            <a:r>
              <a:rPr lang="en-US" sz="4800" dirty="0"/>
              <a:t>, </a:t>
            </a:r>
            <a:r>
              <a:rPr lang="en-US" sz="4800" dirty="0" err="1"/>
              <a:t>repasamos</a:t>
            </a:r>
            <a:r>
              <a:rPr lang="en-US" sz="4800" dirty="0"/>
              <a:t> </a:t>
            </a:r>
            <a:r>
              <a:rPr lang="en-US" sz="4800" dirty="0" err="1"/>
              <a:t>los</a:t>
            </a:r>
            <a:r>
              <a:rPr lang="en-US" sz="4800" dirty="0"/>
              <a:t> </a:t>
            </a:r>
            <a:r>
              <a:rPr lang="en-US" sz="4800" dirty="0" err="1"/>
              <a:t>hechos</a:t>
            </a:r>
            <a:r>
              <a:rPr lang="en-US" sz="4800" dirty="0"/>
              <a:t> de la </a:t>
            </a:r>
            <a:r>
              <a:rPr lang="en-US" sz="4800" dirty="0" err="1"/>
              <a:t>historia</a:t>
            </a:r>
            <a:r>
              <a:rPr lang="en-US" sz="4800" dirty="0"/>
              <a:t> </a:t>
            </a:r>
            <a:endParaRPr lang="en-US" sz="4800" b="1" dirty="0"/>
          </a:p>
          <a:p>
            <a:r>
              <a:rPr lang="en-US" sz="4800" b="1" dirty="0" err="1"/>
              <a:t>Consolidar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99039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Considerar- Juan 2:1-12</a:t>
            </a:r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980598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AutoNum type="arabicPeriod"/>
            </a:pPr>
            <a:r>
              <a:rPr lang="en-US" sz="4800">
                <a:solidFill>
                  <a:srgbClr val="613318"/>
                </a:solidFill>
              </a:rPr>
              <a:t>¿</a:t>
            </a:r>
            <a:r>
              <a:rPr lang="en-US" sz="4800" u="sng">
                <a:solidFill>
                  <a:srgbClr val="613318"/>
                </a:solidFill>
              </a:rPr>
              <a:t>Quiénes</a:t>
            </a:r>
            <a:r>
              <a:rPr lang="en-US" sz="4800">
                <a:solidFill>
                  <a:srgbClr val="613318"/>
                </a:solidFill>
              </a:rPr>
              <a:t> son los personajes de esta historia?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Considerar- Juan 2:1-12</a:t>
            </a:r>
            <a:endParaRPr sz="5400"/>
          </a:p>
        </p:txBody>
      </p:sp>
      <p:sp>
        <p:nvSpPr>
          <p:cNvPr id="161" name="Google Shape;161;p1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None/>
            </a:pPr>
            <a:r>
              <a:rPr lang="en-US" sz="4800">
                <a:solidFill>
                  <a:srgbClr val="613318"/>
                </a:solidFill>
              </a:rPr>
              <a:t>2. ¿</a:t>
            </a:r>
            <a:r>
              <a:rPr lang="en-US" sz="4800" u="sng">
                <a:solidFill>
                  <a:srgbClr val="613318"/>
                </a:solidFill>
              </a:rPr>
              <a:t>Cuáles</a:t>
            </a:r>
            <a:r>
              <a:rPr lang="en-US" sz="4800">
                <a:solidFill>
                  <a:srgbClr val="613318"/>
                </a:solidFill>
              </a:rPr>
              <a:t> son los </a:t>
            </a:r>
            <a:r>
              <a:rPr lang="en-US" sz="4800" u="sng">
                <a:solidFill>
                  <a:srgbClr val="613318"/>
                </a:solidFill>
              </a:rPr>
              <a:t>objetos</a:t>
            </a:r>
            <a:r>
              <a:rPr lang="en-US" sz="4800">
                <a:solidFill>
                  <a:srgbClr val="613318"/>
                </a:solidFill>
              </a:rPr>
              <a:t> de esta historia?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628228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>
                <a:solidFill>
                  <a:srgbClr val="613318"/>
                </a:solidFill>
              </a:rPr>
              <a:t>Considerar- Juan 2:1-12</a:t>
            </a:r>
            <a:endParaRPr/>
          </a:p>
        </p:txBody>
      </p:sp>
      <p:sp>
        <p:nvSpPr>
          <p:cNvPr id="168" name="Google Shape;168;p12"/>
          <p:cNvSpPr txBox="1">
            <a:spLocks noGrp="1"/>
          </p:cNvSpPr>
          <p:nvPr>
            <p:ph type="body" idx="1"/>
          </p:nvPr>
        </p:nvSpPr>
        <p:spPr>
          <a:xfrm>
            <a:off x="838200" y="2538248"/>
            <a:ext cx="6666186" cy="363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None/>
            </a:pPr>
            <a:r>
              <a:rPr lang="en-US" sz="4800" dirty="0">
                <a:solidFill>
                  <a:srgbClr val="613318"/>
                </a:solidFill>
              </a:rPr>
              <a:t>3. ¿</a:t>
            </a:r>
            <a:r>
              <a:rPr lang="en-US" sz="4800" u="sng" dirty="0" err="1">
                <a:solidFill>
                  <a:srgbClr val="613318"/>
                </a:solidFill>
              </a:rPr>
              <a:t>Dónde</a:t>
            </a:r>
            <a:r>
              <a:rPr lang="en-US" sz="4800" dirty="0">
                <a:solidFill>
                  <a:srgbClr val="613318"/>
                </a:solidFill>
              </a:rPr>
              <a:t> </a:t>
            </a:r>
            <a:r>
              <a:rPr lang="en-US" sz="4800" dirty="0" err="1">
                <a:solidFill>
                  <a:srgbClr val="613318"/>
                </a:solidFill>
              </a:rPr>
              <a:t>ocurrió</a:t>
            </a:r>
            <a:r>
              <a:rPr lang="en-US" sz="4800" dirty="0">
                <a:solidFill>
                  <a:srgbClr val="613318"/>
                </a:solidFill>
              </a:rPr>
              <a:t> la </a:t>
            </a:r>
            <a:r>
              <a:rPr lang="en-US" sz="4800" dirty="0" err="1">
                <a:solidFill>
                  <a:srgbClr val="613318"/>
                </a:solidFill>
              </a:rPr>
              <a:t>historia</a:t>
            </a:r>
            <a:r>
              <a:rPr lang="en-US" sz="4800" dirty="0">
                <a:solidFill>
                  <a:srgbClr val="613318"/>
                </a:solidFill>
              </a:rPr>
              <a:t>? </a:t>
            </a:r>
            <a:endParaRPr dirty="0"/>
          </a:p>
        </p:txBody>
      </p:sp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3069" y="25940"/>
            <a:ext cx="56282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2"/>
          <p:cNvSpPr txBox="1"/>
          <p:nvPr/>
        </p:nvSpPr>
        <p:spPr>
          <a:xfrm>
            <a:off x="9441410" y="2052297"/>
            <a:ext cx="690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Caná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1045" y="2319186"/>
            <a:ext cx="131394" cy="10244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2"/>
          <p:cNvSpPr txBox="1"/>
          <p:nvPr/>
        </p:nvSpPr>
        <p:spPr>
          <a:xfrm>
            <a:off x="9666514" y="3454940"/>
            <a:ext cx="83600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R.Jordán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68097" y="4708005"/>
            <a:ext cx="27432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46406" y="2958331"/>
            <a:ext cx="1349277" cy="496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>
                <a:solidFill>
                  <a:srgbClr val="613318"/>
                </a:solidFill>
              </a:rPr>
              <a:t>Considerar- Juan 2:1-12</a:t>
            </a:r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None/>
            </a:pPr>
            <a:r>
              <a:rPr lang="en-US" sz="4800" dirty="0">
                <a:solidFill>
                  <a:srgbClr val="613318"/>
                </a:solidFill>
              </a:rPr>
              <a:t>4. ¿</a:t>
            </a:r>
            <a:r>
              <a:rPr lang="en-US" sz="4800" u="sng" dirty="0" err="1">
                <a:solidFill>
                  <a:srgbClr val="613318"/>
                </a:solidFill>
              </a:rPr>
              <a:t>Cuándo</a:t>
            </a:r>
            <a:r>
              <a:rPr lang="en-US" sz="4800" dirty="0">
                <a:solidFill>
                  <a:srgbClr val="613318"/>
                </a:solidFill>
              </a:rPr>
              <a:t> </a:t>
            </a:r>
            <a:r>
              <a:rPr lang="en-US" sz="4800" dirty="0" err="1">
                <a:solidFill>
                  <a:srgbClr val="613318"/>
                </a:solidFill>
              </a:rPr>
              <a:t>ocurrió</a:t>
            </a:r>
            <a:r>
              <a:rPr lang="en-US" sz="4800" dirty="0">
                <a:solidFill>
                  <a:srgbClr val="613318"/>
                </a:solidFill>
              </a:rPr>
              <a:t> la </a:t>
            </a:r>
            <a:r>
              <a:rPr lang="en-US" sz="4800" dirty="0" err="1">
                <a:solidFill>
                  <a:srgbClr val="613318"/>
                </a:solidFill>
              </a:rPr>
              <a:t>historia</a:t>
            </a:r>
            <a:r>
              <a:rPr lang="en-US" sz="4800" dirty="0">
                <a:solidFill>
                  <a:srgbClr val="613318"/>
                </a:solidFill>
              </a:rPr>
              <a:t>?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Considerar- Juan 2:1-12</a:t>
            </a:r>
            <a:endParaRPr sz="5400"/>
          </a:p>
        </p:txBody>
      </p:sp>
      <p:sp>
        <p:nvSpPr>
          <p:cNvPr id="188" name="Google Shape;188;p1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None/>
            </a:pPr>
            <a:r>
              <a:rPr lang="en-US" sz="4800" dirty="0">
                <a:solidFill>
                  <a:srgbClr val="613318"/>
                </a:solidFill>
              </a:rPr>
              <a:t>5. ¿</a:t>
            </a:r>
            <a:r>
              <a:rPr lang="en-US" sz="4800" u="sng" dirty="0" err="1">
                <a:solidFill>
                  <a:srgbClr val="613318"/>
                </a:solidFill>
              </a:rPr>
              <a:t>Cuál</a:t>
            </a:r>
            <a:r>
              <a:rPr lang="en-US" sz="4800" dirty="0">
                <a:solidFill>
                  <a:srgbClr val="613318"/>
                </a:solidFill>
              </a:rPr>
              <a:t> es </a:t>
            </a:r>
            <a:r>
              <a:rPr lang="en-US" sz="4800" dirty="0" err="1">
                <a:solidFill>
                  <a:srgbClr val="613318"/>
                </a:solidFill>
              </a:rPr>
              <a:t>el</a:t>
            </a:r>
            <a:r>
              <a:rPr lang="en-US" sz="4800" dirty="0">
                <a:solidFill>
                  <a:srgbClr val="613318"/>
                </a:solidFill>
              </a:rPr>
              <a:t> </a:t>
            </a:r>
            <a:r>
              <a:rPr lang="en-US" sz="4800" dirty="0" err="1">
                <a:solidFill>
                  <a:srgbClr val="613318"/>
                </a:solidFill>
              </a:rPr>
              <a:t>problema</a:t>
            </a:r>
            <a:r>
              <a:rPr lang="en-US" sz="4800" dirty="0">
                <a:solidFill>
                  <a:srgbClr val="613318"/>
                </a:solidFill>
              </a:rPr>
              <a:t>?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None/>
            </a:pPr>
            <a:r>
              <a:rPr lang="en-US" sz="4800" dirty="0">
                <a:solidFill>
                  <a:srgbClr val="613318"/>
                </a:solidFill>
              </a:rPr>
              <a:t>6. ¿</a:t>
            </a:r>
            <a:r>
              <a:rPr lang="en-US" sz="4800" u="sng" dirty="0">
                <a:solidFill>
                  <a:srgbClr val="613318"/>
                </a:solidFill>
              </a:rPr>
              <a:t>Se </a:t>
            </a:r>
            <a:r>
              <a:rPr lang="en-US" sz="4800" u="sng" dirty="0" err="1">
                <a:solidFill>
                  <a:srgbClr val="613318"/>
                </a:solidFill>
              </a:rPr>
              <a:t>soluciona</a:t>
            </a:r>
            <a:r>
              <a:rPr lang="en-US" sz="4800" u="sng" dirty="0">
                <a:solidFill>
                  <a:srgbClr val="613318"/>
                </a:solidFill>
              </a:rPr>
              <a:t> </a:t>
            </a:r>
            <a:r>
              <a:rPr lang="en-US" sz="4800" dirty="0" err="1">
                <a:solidFill>
                  <a:srgbClr val="613318"/>
                </a:solidFill>
              </a:rPr>
              <a:t>el</a:t>
            </a:r>
            <a:r>
              <a:rPr lang="en-US" sz="4800" dirty="0">
                <a:solidFill>
                  <a:srgbClr val="613318"/>
                </a:solidFill>
              </a:rPr>
              <a:t> </a:t>
            </a:r>
            <a:r>
              <a:rPr lang="en-US" sz="4800" dirty="0" err="1">
                <a:solidFill>
                  <a:srgbClr val="613318"/>
                </a:solidFill>
              </a:rPr>
              <a:t>problema</a:t>
            </a:r>
            <a:r>
              <a:rPr lang="en-US" sz="4800" dirty="0">
                <a:solidFill>
                  <a:srgbClr val="613318"/>
                </a:solidFill>
              </a:rPr>
              <a:t>?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A9FF61-A901-4DEF-8E9B-E434F3CC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Las Cuatro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8F62C-CC8F-47F3-B0A0-D6CA4A7E2965}"/>
              </a:ext>
            </a:extLst>
          </p:cNvPr>
          <p:cNvSpPr txBox="1"/>
          <p:nvPr/>
        </p:nvSpPr>
        <p:spPr>
          <a:xfrm>
            <a:off x="690880" y="1422400"/>
            <a:ext cx="1085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Captar</a:t>
            </a:r>
            <a:endParaRPr lang="en-US" sz="4800" b="1" dirty="0"/>
          </a:p>
          <a:p>
            <a:r>
              <a:rPr lang="en-US" sz="4800" b="1" dirty="0" err="1"/>
              <a:t>Contar</a:t>
            </a:r>
            <a:endParaRPr lang="en-US" sz="4800" b="1" dirty="0"/>
          </a:p>
          <a:p>
            <a:r>
              <a:rPr lang="en-US" sz="4800" b="1" dirty="0" err="1"/>
              <a:t>Considerar</a:t>
            </a:r>
            <a:endParaRPr lang="en-US" sz="4800" b="1" dirty="0"/>
          </a:p>
          <a:p>
            <a:r>
              <a:rPr lang="en-US" sz="4800" b="1" dirty="0" err="1"/>
              <a:t>Consolidar</a:t>
            </a:r>
            <a:r>
              <a:rPr lang="en-US" sz="4800" b="1" dirty="0"/>
              <a:t>: </a:t>
            </a:r>
            <a:r>
              <a:rPr lang="en-US" sz="4800"/>
              <a:t>Con cuatro </a:t>
            </a:r>
            <a:r>
              <a:rPr lang="en-US" sz="4800" dirty="0" err="1"/>
              <a:t>preguntas</a:t>
            </a:r>
            <a:r>
              <a:rPr lang="en-US" sz="4800" dirty="0"/>
              <a:t>, </a:t>
            </a:r>
            <a:r>
              <a:rPr lang="en-US" sz="4800" dirty="0" err="1"/>
              <a:t>resaltamos</a:t>
            </a:r>
            <a:r>
              <a:rPr lang="en-US" sz="4800" dirty="0"/>
              <a:t> </a:t>
            </a:r>
            <a:r>
              <a:rPr lang="en-US" sz="4800" dirty="0" err="1"/>
              <a:t>el</a:t>
            </a:r>
            <a:r>
              <a:rPr lang="en-US" sz="4800" dirty="0"/>
              <a:t> </a:t>
            </a:r>
            <a:r>
              <a:rPr lang="en-US" sz="4800" dirty="0" err="1"/>
              <a:t>pecado</a:t>
            </a:r>
            <a:r>
              <a:rPr lang="en-US" sz="4800" dirty="0"/>
              <a:t>, las </a:t>
            </a:r>
            <a:r>
              <a:rPr lang="en-US" sz="4800" dirty="0" err="1"/>
              <a:t>buenas</a:t>
            </a:r>
            <a:r>
              <a:rPr lang="en-US" sz="4800" dirty="0"/>
              <a:t> </a:t>
            </a:r>
            <a:r>
              <a:rPr lang="en-US" sz="4800" dirty="0" err="1"/>
              <a:t>noticias</a:t>
            </a:r>
            <a:r>
              <a:rPr lang="en-US" sz="4800" dirty="0"/>
              <a:t> de Dios, y la </a:t>
            </a:r>
            <a:r>
              <a:rPr lang="en-US" sz="4800" dirty="0" err="1"/>
              <a:t>aplicación</a:t>
            </a:r>
            <a:r>
              <a:rPr lang="en-US" sz="4800" dirty="0"/>
              <a:t> para </a:t>
            </a:r>
            <a:r>
              <a:rPr lang="en-US" sz="4800" dirty="0" err="1"/>
              <a:t>nuestras</a:t>
            </a:r>
            <a:r>
              <a:rPr lang="en-US" sz="4800" dirty="0"/>
              <a:t> </a:t>
            </a:r>
            <a:r>
              <a:rPr lang="en-US" sz="4800" dirty="0" err="1"/>
              <a:t>vidas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6042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Consolidar-Juan 2:1-12</a:t>
            </a:r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r>
              <a:rPr lang="en-US" sz="5400" dirty="0">
                <a:solidFill>
                  <a:srgbClr val="613318"/>
                </a:solidFill>
              </a:rPr>
              <a:t>1. ¿</a:t>
            </a:r>
            <a:r>
              <a:rPr lang="en-US" dirty="0" err="1">
                <a:solidFill>
                  <a:srgbClr val="613318"/>
                </a:solidFill>
              </a:rPr>
              <a:t>Cuál</a:t>
            </a:r>
            <a:r>
              <a:rPr lang="en-US" dirty="0">
                <a:solidFill>
                  <a:srgbClr val="613318"/>
                </a:solidFill>
              </a:rPr>
              <a:t> es </a:t>
            </a:r>
            <a:r>
              <a:rPr lang="en-US" dirty="0" err="1">
                <a:solidFill>
                  <a:srgbClr val="613318"/>
                </a:solidFill>
              </a:rPr>
              <a:t>el</a:t>
            </a:r>
            <a:r>
              <a:rPr lang="en-US" dirty="0">
                <a:solidFill>
                  <a:srgbClr val="613318"/>
                </a:solidFill>
              </a:rPr>
              <a:t> punto principal de la </a:t>
            </a:r>
            <a:r>
              <a:rPr lang="en-US" dirty="0" err="1">
                <a:solidFill>
                  <a:srgbClr val="613318"/>
                </a:solidFill>
              </a:rPr>
              <a:t>historia</a:t>
            </a:r>
            <a:r>
              <a:rPr lang="en-US" sz="5400" dirty="0">
                <a:solidFill>
                  <a:srgbClr val="613318"/>
                </a:solidFill>
              </a:rPr>
              <a:t>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 b="1" dirty="0" err="1">
                <a:solidFill>
                  <a:srgbClr val="00B050"/>
                </a:solidFill>
              </a:rPr>
              <a:t>Oremos</a:t>
            </a:r>
            <a:endParaRPr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Consolidar-Juan 2:1-12</a:t>
            </a:r>
            <a:endParaRPr sz="5400"/>
          </a:p>
        </p:txBody>
      </p:sp>
      <p:sp>
        <p:nvSpPr>
          <p:cNvPr id="225" name="Google Shape;225;p19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r>
              <a:rPr lang="en-US" sz="5400" dirty="0">
                <a:solidFill>
                  <a:srgbClr val="613318"/>
                </a:solidFill>
              </a:rPr>
              <a:t>2. ¿</a:t>
            </a:r>
            <a:r>
              <a:rPr lang="en-US" sz="5400" dirty="0" err="1">
                <a:solidFill>
                  <a:srgbClr val="613318"/>
                </a:solidFill>
              </a:rPr>
              <a:t>Qué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u="sng" dirty="0" err="1">
                <a:solidFill>
                  <a:srgbClr val="613318"/>
                </a:solidFill>
              </a:rPr>
              <a:t>pecado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veo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en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esta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historia</a:t>
            </a:r>
            <a:r>
              <a:rPr lang="en-US" dirty="0">
                <a:solidFill>
                  <a:srgbClr val="613318"/>
                </a:solidFill>
              </a:rPr>
              <a:t> y </a:t>
            </a:r>
            <a:r>
              <a:rPr lang="en-US" dirty="0" err="1">
                <a:solidFill>
                  <a:srgbClr val="613318"/>
                </a:solidFill>
              </a:rPr>
              <a:t>confieso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en</a:t>
            </a:r>
            <a:r>
              <a:rPr lang="en-US" dirty="0">
                <a:solidFill>
                  <a:srgbClr val="613318"/>
                </a:solidFill>
              </a:rPr>
              <a:t> mi </a:t>
            </a:r>
            <a:r>
              <a:rPr lang="en-US" dirty="0" err="1">
                <a:solidFill>
                  <a:srgbClr val="613318"/>
                </a:solidFill>
              </a:rPr>
              <a:t>vida</a:t>
            </a:r>
            <a:r>
              <a:rPr lang="en-US" sz="5400" dirty="0">
                <a:solidFill>
                  <a:srgbClr val="613318"/>
                </a:solidFill>
              </a:rPr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Consolidar-Juan 2:1-12</a:t>
            </a:r>
            <a:endParaRPr sz="5400"/>
          </a:p>
        </p:txBody>
      </p:sp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r>
              <a:rPr lang="en-US" sz="5400" dirty="0">
                <a:solidFill>
                  <a:srgbClr val="613318"/>
                </a:solidFill>
              </a:rPr>
              <a:t>3. ¿</a:t>
            </a:r>
            <a:r>
              <a:rPr lang="en-US" dirty="0" err="1">
                <a:solidFill>
                  <a:srgbClr val="613318"/>
                </a:solidFill>
              </a:rPr>
              <a:t>En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qué</a:t>
            </a:r>
            <a:r>
              <a:rPr lang="en-US" dirty="0">
                <a:solidFill>
                  <a:srgbClr val="613318"/>
                </a:solidFill>
              </a:rPr>
              <a:t> versos y palabras de </a:t>
            </a:r>
            <a:r>
              <a:rPr lang="en-US" dirty="0" err="1">
                <a:solidFill>
                  <a:srgbClr val="613318"/>
                </a:solidFill>
              </a:rPr>
              <a:t>esta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historia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veo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el</a:t>
            </a:r>
            <a:r>
              <a:rPr lang="en-US" dirty="0">
                <a:solidFill>
                  <a:srgbClr val="613318"/>
                </a:solidFill>
              </a:rPr>
              <a:t> amor de Dios para </a:t>
            </a:r>
            <a:r>
              <a:rPr lang="en-US" dirty="0" err="1">
                <a:solidFill>
                  <a:srgbClr val="613318"/>
                </a:solidFill>
              </a:rPr>
              <a:t>conmigo</a:t>
            </a:r>
            <a:r>
              <a:rPr lang="en-US" sz="5400" dirty="0">
                <a:solidFill>
                  <a:srgbClr val="613318"/>
                </a:solidFill>
              </a:rPr>
              <a:t>?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Font typeface="Overlock"/>
              <a:buNone/>
            </a:pPr>
            <a:r>
              <a:rPr lang="en-US" sz="4800">
                <a:solidFill>
                  <a:srgbClr val="613318"/>
                </a:solidFill>
              </a:rPr>
              <a:t>Consolidar-Juan 2:1-12</a:t>
            </a:r>
            <a:endParaRPr sz="4800"/>
          </a:p>
        </p:txBody>
      </p:sp>
      <p:sp>
        <p:nvSpPr>
          <p:cNvPr id="239" name="Google Shape;239;p2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r>
              <a:rPr lang="en-US" sz="5400" dirty="0">
                <a:solidFill>
                  <a:srgbClr val="613318"/>
                </a:solidFill>
              </a:rPr>
              <a:t>4. ¿</a:t>
            </a:r>
            <a:r>
              <a:rPr lang="en-US" sz="5400" dirty="0" err="1">
                <a:solidFill>
                  <a:srgbClr val="613318"/>
                </a:solidFill>
              </a:rPr>
              <a:t>Qué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pediré</a:t>
            </a:r>
            <a:r>
              <a:rPr lang="en-US" sz="5400" dirty="0">
                <a:solidFill>
                  <a:srgbClr val="613318"/>
                </a:solidFill>
              </a:rPr>
              <a:t> que Dios </a:t>
            </a:r>
            <a:r>
              <a:rPr lang="en-US" sz="5400" dirty="0" err="1">
                <a:solidFill>
                  <a:srgbClr val="613318"/>
                </a:solidFill>
              </a:rPr>
              <a:t>obre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en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mí</a:t>
            </a:r>
            <a:r>
              <a:rPr lang="en-US" sz="5400" dirty="0">
                <a:solidFill>
                  <a:srgbClr val="613318"/>
                </a:solidFill>
              </a:rPr>
              <a:t> para </a:t>
            </a:r>
            <a:r>
              <a:rPr lang="en-US" sz="5400" dirty="0" err="1">
                <a:solidFill>
                  <a:srgbClr val="613318"/>
                </a:solidFill>
              </a:rPr>
              <a:t>poner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en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práctica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esta</a:t>
            </a:r>
            <a:r>
              <a:rPr lang="en-US" sz="5400" dirty="0">
                <a:solidFill>
                  <a:srgbClr val="613318"/>
                </a:solidFill>
              </a:rPr>
              <a:t> palabra de Dios?</a:t>
            </a:r>
            <a:endParaRPr sz="5400" dirty="0">
              <a:solidFill>
                <a:srgbClr val="61331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 b="1" dirty="0" err="1">
                <a:solidFill>
                  <a:srgbClr val="00B050"/>
                </a:solidFill>
              </a:rPr>
              <a:t>Objetivos</a:t>
            </a:r>
            <a:r>
              <a:rPr lang="en-US" b="1" dirty="0">
                <a:solidFill>
                  <a:srgbClr val="00B050"/>
                </a:solidFill>
              </a:rPr>
              <a:t> de </a:t>
            </a:r>
            <a:r>
              <a:rPr lang="en-US" b="1" dirty="0" err="1">
                <a:solidFill>
                  <a:srgbClr val="00B050"/>
                </a:solidFill>
              </a:rPr>
              <a:t>Lección</a:t>
            </a:r>
            <a:r>
              <a:rPr lang="en-US" b="1" dirty="0">
                <a:solidFill>
                  <a:srgbClr val="00B050"/>
                </a:solidFill>
              </a:rPr>
              <a:t> 5</a:t>
            </a:r>
            <a:endParaRPr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D28580-2267-1E11-53D2-D19A6F7F8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035623"/>
              </p:ext>
            </p:extLst>
          </p:nvPr>
        </p:nvGraphicFramePr>
        <p:xfrm>
          <a:off x="838200" y="1690688"/>
          <a:ext cx="10515599" cy="3388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0970">
                  <a:extLst>
                    <a:ext uri="{9D8B030D-6E8A-4147-A177-3AD203B41FA5}">
                      <a16:colId xmlns:a16="http://schemas.microsoft.com/office/drawing/2014/main" val="1947932735"/>
                    </a:ext>
                  </a:extLst>
                </a:gridCol>
                <a:gridCol w="9834629">
                  <a:extLst>
                    <a:ext uri="{9D8B030D-6E8A-4147-A177-3AD203B41FA5}">
                      <a16:colId xmlns:a16="http://schemas.microsoft.com/office/drawing/2014/main" val="3176867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04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Usar </a:t>
                      </a:r>
                      <a:r>
                        <a:rPr lang="en-US" sz="3600" b="0" dirty="0" err="1"/>
                        <a:t>el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método</a:t>
                      </a:r>
                      <a:r>
                        <a:rPr lang="en-US" sz="3600" b="0" dirty="0"/>
                        <a:t> de la Cuatro “C” para leer y </a:t>
                      </a:r>
                      <a:r>
                        <a:rPr lang="en-US" sz="3600" b="0" dirty="0" err="1"/>
                        <a:t>entender</a:t>
                      </a:r>
                      <a:r>
                        <a:rPr lang="en-US" sz="3600" b="0" dirty="0"/>
                        <a:t> Juan 2:1-12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82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/>
                        <a:t>Analizar</a:t>
                      </a:r>
                      <a:r>
                        <a:rPr lang="en-US" sz="3600" b="1" dirty="0"/>
                        <a:t> la </a:t>
                      </a:r>
                      <a:r>
                        <a:rPr lang="en-US" sz="3600" b="1" dirty="0" err="1"/>
                        <a:t>importancia</a:t>
                      </a:r>
                      <a:r>
                        <a:rPr lang="en-US" sz="3600" b="1" dirty="0"/>
                        <a:t> de “</a:t>
                      </a:r>
                      <a:r>
                        <a:rPr lang="en-US" sz="3600" b="1" dirty="0" err="1"/>
                        <a:t>Captar</a:t>
                      </a:r>
                      <a:r>
                        <a:rPr lang="en-US" sz="3600" b="1" dirty="0"/>
                        <a:t>” para </a:t>
                      </a:r>
                      <a:r>
                        <a:rPr lang="en-US" sz="3600" b="1" dirty="0" err="1"/>
                        <a:t>compartir</a:t>
                      </a:r>
                      <a:r>
                        <a:rPr lang="en-US" sz="3600" b="1" dirty="0"/>
                        <a:t> </a:t>
                      </a:r>
                      <a:r>
                        <a:rPr lang="en-US" sz="3600" b="1" dirty="0" err="1"/>
                        <a:t>el</a:t>
                      </a:r>
                      <a:r>
                        <a:rPr lang="en-US" sz="3600" b="1" dirty="0"/>
                        <a:t> </a:t>
                      </a:r>
                      <a:r>
                        <a:rPr lang="en-US" sz="3600" b="1" dirty="0" err="1"/>
                        <a:t>Evangelio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11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/>
                        <a:t>Crear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ejemplos</a:t>
                      </a:r>
                      <a:r>
                        <a:rPr lang="en-US" sz="3600" dirty="0"/>
                        <a:t> de “</a:t>
                      </a:r>
                      <a:r>
                        <a:rPr lang="en-US" sz="3600" dirty="0" err="1"/>
                        <a:t>Captar</a:t>
                      </a:r>
                      <a:r>
                        <a:rPr lang="en-US" sz="3600" dirty="0"/>
                        <a:t>” para Juan 2:1-12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153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001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838200" y="3170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buClr>
                <a:srgbClr val="613318"/>
              </a:buClr>
            </a:pPr>
            <a:r>
              <a:rPr lang="en-US" sz="6000" b="1" dirty="0">
                <a:solidFill>
                  <a:srgbClr val="00B050"/>
                </a:solidFill>
              </a:rPr>
              <a:t>Por </a:t>
            </a:r>
            <a:r>
              <a:rPr lang="en-US" sz="6000" b="1" dirty="0" err="1">
                <a:solidFill>
                  <a:srgbClr val="00B050"/>
                </a:solidFill>
              </a:rPr>
              <a:t>qué</a:t>
            </a:r>
            <a:r>
              <a:rPr lang="en-US" sz="6000" b="1" dirty="0">
                <a:solidFill>
                  <a:srgbClr val="00B050"/>
                </a:solidFill>
              </a:rPr>
              <a:t> es </a:t>
            </a:r>
            <a:r>
              <a:rPr lang="en-US" sz="6000" b="1" dirty="0" err="1">
                <a:solidFill>
                  <a:srgbClr val="00B050"/>
                </a:solidFill>
              </a:rPr>
              <a:t>importante</a:t>
            </a:r>
            <a:r>
              <a:rPr lang="en-US" sz="6000" b="1" dirty="0">
                <a:solidFill>
                  <a:srgbClr val="00B050"/>
                </a:solidFill>
              </a:rPr>
              <a:t> </a:t>
            </a:r>
            <a:r>
              <a:rPr lang="en-US" sz="6000" b="1" dirty="0" err="1">
                <a:solidFill>
                  <a:srgbClr val="00B050"/>
                </a:solidFill>
              </a:rPr>
              <a:t>el</a:t>
            </a:r>
            <a:r>
              <a:rPr lang="en-US" sz="6000" b="1" dirty="0">
                <a:solidFill>
                  <a:srgbClr val="00B050"/>
                </a:solidFill>
              </a:rPr>
              <a:t> “</a:t>
            </a:r>
            <a:r>
              <a:rPr lang="en-US" sz="6000" b="1" dirty="0" err="1">
                <a:solidFill>
                  <a:srgbClr val="00B050"/>
                </a:solidFill>
              </a:rPr>
              <a:t>Captar</a:t>
            </a:r>
            <a:r>
              <a:rPr lang="en-US" sz="6000" b="1" dirty="0">
                <a:solidFill>
                  <a:srgbClr val="00B050"/>
                </a:solidFill>
              </a:rPr>
              <a:t>” para </a:t>
            </a:r>
            <a:r>
              <a:rPr lang="en-US" sz="6000" b="1" dirty="0" err="1">
                <a:solidFill>
                  <a:srgbClr val="00B050"/>
                </a:solidFill>
              </a:rPr>
              <a:t>compartir</a:t>
            </a:r>
            <a:r>
              <a:rPr lang="en-US" sz="6000" b="1" dirty="0">
                <a:solidFill>
                  <a:srgbClr val="00B050"/>
                </a:solidFill>
              </a:rPr>
              <a:t> </a:t>
            </a:r>
            <a:r>
              <a:rPr lang="en-US" sz="6000" b="1" dirty="0" err="1">
                <a:solidFill>
                  <a:srgbClr val="00B050"/>
                </a:solidFill>
              </a:rPr>
              <a:t>el</a:t>
            </a:r>
            <a:r>
              <a:rPr lang="en-US" sz="6000" b="1" dirty="0">
                <a:solidFill>
                  <a:srgbClr val="00B050"/>
                </a:solidFill>
              </a:rPr>
              <a:t> </a:t>
            </a:r>
            <a:r>
              <a:rPr lang="en-US" sz="6000" b="1" dirty="0" err="1">
                <a:solidFill>
                  <a:srgbClr val="00B050"/>
                </a:solidFill>
              </a:rPr>
              <a:t>Evangelio</a:t>
            </a:r>
            <a:r>
              <a:rPr lang="en-US" sz="6000" b="1" dirty="0">
                <a:solidFill>
                  <a:srgbClr val="00B050"/>
                </a:solidFill>
              </a:rPr>
              <a:t>?</a:t>
            </a:r>
            <a:br>
              <a:rPr lang="en-US" sz="6000" b="1" dirty="0"/>
            </a:br>
            <a:endParaRPr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87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buClr>
                <a:srgbClr val="613318"/>
              </a:buClr>
            </a:pPr>
            <a:r>
              <a:rPr lang="en-US" sz="6000" b="1" dirty="0">
                <a:solidFill>
                  <a:srgbClr val="00B050"/>
                </a:solidFill>
              </a:rPr>
              <a:t>Por </a:t>
            </a:r>
            <a:r>
              <a:rPr lang="en-US" sz="6000" b="1" dirty="0" err="1">
                <a:solidFill>
                  <a:srgbClr val="00B050"/>
                </a:solidFill>
              </a:rPr>
              <a:t>qué</a:t>
            </a:r>
            <a:r>
              <a:rPr lang="en-US" sz="6000" b="1" dirty="0">
                <a:solidFill>
                  <a:srgbClr val="00B050"/>
                </a:solidFill>
              </a:rPr>
              <a:t> es </a:t>
            </a:r>
            <a:r>
              <a:rPr lang="en-US" sz="6000" b="1" dirty="0" err="1">
                <a:solidFill>
                  <a:srgbClr val="00B050"/>
                </a:solidFill>
              </a:rPr>
              <a:t>importante</a:t>
            </a:r>
            <a:r>
              <a:rPr lang="en-US" sz="6000" b="1" dirty="0">
                <a:solidFill>
                  <a:srgbClr val="00B050"/>
                </a:solidFill>
              </a:rPr>
              <a:t> </a:t>
            </a:r>
            <a:r>
              <a:rPr lang="en-US" sz="6000" b="1" dirty="0" err="1">
                <a:solidFill>
                  <a:srgbClr val="00B050"/>
                </a:solidFill>
              </a:rPr>
              <a:t>el</a:t>
            </a:r>
            <a:r>
              <a:rPr lang="en-US" sz="6000" b="1" dirty="0">
                <a:solidFill>
                  <a:srgbClr val="00B050"/>
                </a:solidFill>
              </a:rPr>
              <a:t> “</a:t>
            </a:r>
            <a:r>
              <a:rPr lang="en-US" sz="6000" b="1" dirty="0" err="1">
                <a:solidFill>
                  <a:srgbClr val="00B050"/>
                </a:solidFill>
              </a:rPr>
              <a:t>Captar</a:t>
            </a:r>
            <a:r>
              <a:rPr lang="en-US" sz="6000" b="1" dirty="0">
                <a:solidFill>
                  <a:srgbClr val="00B050"/>
                </a:solidFill>
              </a:rPr>
              <a:t>” para </a:t>
            </a:r>
            <a:r>
              <a:rPr lang="en-US" sz="6000" b="1" dirty="0" err="1">
                <a:solidFill>
                  <a:srgbClr val="00B050"/>
                </a:solidFill>
              </a:rPr>
              <a:t>compartir</a:t>
            </a:r>
            <a:r>
              <a:rPr lang="en-US" sz="6000" b="1" dirty="0">
                <a:solidFill>
                  <a:srgbClr val="00B050"/>
                </a:solidFill>
              </a:rPr>
              <a:t> </a:t>
            </a:r>
            <a:r>
              <a:rPr lang="en-US" sz="6000" b="1" dirty="0" err="1">
                <a:solidFill>
                  <a:srgbClr val="00B050"/>
                </a:solidFill>
              </a:rPr>
              <a:t>el</a:t>
            </a:r>
            <a:r>
              <a:rPr lang="en-US" sz="6000" b="1" dirty="0">
                <a:solidFill>
                  <a:srgbClr val="00B050"/>
                </a:solidFill>
              </a:rPr>
              <a:t> </a:t>
            </a:r>
            <a:r>
              <a:rPr lang="en-US" sz="6000" b="1" dirty="0" err="1">
                <a:solidFill>
                  <a:srgbClr val="00B050"/>
                </a:solidFill>
              </a:rPr>
              <a:t>Evangelio</a:t>
            </a:r>
            <a:r>
              <a:rPr lang="en-US" sz="6000" b="1" dirty="0">
                <a:solidFill>
                  <a:srgbClr val="00B050"/>
                </a:solidFill>
              </a:rPr>
              <a:t>?</a:t>
            </a:r>
            <a:br>
              <a:rPr lang="en-US" sz="6000" b="1" dirty="0"/>
            </a:br>
            <a:endParaRPr b="1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9E9D64-944C-7ACC-3D86-0CCE79E713D8}"/>
              </a:ext>
            </a:extLst>
          </p:cNvPr>
          <p:cNvSpPr txBox="1"/>
          <p:nvPr/>
        </p:nvSpPr>
        <p:spPr>
          <a:xfrm>
            <a:off x="1260475" y="4379960"/>
            <a:ext cx="4200525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creyentes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8301C-1EAF-0977-6B29-1E26E456CB55}"/>
              </a:ext>
            </a:extLst>
          </p:cNvPr>
          <p:cNvSpPr txBox="1"/>
          <p:nvPr/>
        </p:nvSpPr>
        <p:spPr>
          <a:xfrm>
            <a:off x="6959600" y="4379961"/>
            <a:ext cx="4200525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incrédulos</a:t>
            </a:r>
            <a:endParaRPr lang="en-US" sz="4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4F331-E5D6-7F2C-BEB6-5FE7D42B8342}"/>
              </a:ext>
            </a:extLst>
          </p:cNvPr>
          <p:cNvCxnSpPr/>
          <p:nvPr/>
        </p:nvCxnSpPr>
        <p:spPr>
          <a:xfrm flipH="1">
            <a:off x="4140200" y="3429000"/>
            <a:ext cx="1016000" cy="76200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B3E76F-1647-86FB-BBFF-CDDF7DD77958}"/>
              </a:ext>
            </a:extLst>
          </p:cNvPr>
          <p:cNvCxnSpPr>
            <a:cxnSpLocks/>
          </p:cNvCxnSpPr>
          <p:nvPr/>
        </p:nvCxnSpPr>
        <p:spPr>
          <a:xfrm>
            <a:off x="7112000" y="3429000"/>
            <a:ext cx="1168400" cy="76200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334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838200" y="3170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buClr>
                <a:srgbClr val="613318"/>
              </a:buClr>
            </a:pPr>
            <a:r>
              <a:rPr lang="en-US" b="1" dirty="0" err="1">
                <a:solidFill>
                  <a:srgbClr val="00B050"/>
                </a:solidFill>
              </a:rPr>
              <a:t>Ejemplos</a:t>
            </a:r>
            <a:r>
              <a:rPr lang="en-US" b="1" dirty="0">
                <a:solidFill>
                  <a:srgbClr val="00B050"/>
                </a:solidFill>
              </a:rPr>
              <a:t> de </a:t>
            </a:r>
            <a:r>
              <a:rPr lang="en-US" b="1" dirty="0" err="1">
                <a:solidFill>
                  <a:srgbClr val="00B050"/>
                </a:solidFill>
              </a:rPr>
              <a:t>Captar</a:t>
            </a:r>
            <a:r>
              <a:rPr lang="en-US" b="1" dirty="0">
                <a:solidFill>
                  <a:srgbClr val="00B050"/>
                </a:solidFill>
              </a:rPr>
              <a:t> de </a:t>
            </a:r>
            <a:r>
              <a:rPr lang="en-US" b="1" dirty="0" err="1">
                <a:solidFill>
                  <a:srgbClr val="00B050"/>
                </a:solidFill>
              </a:rPr>
              <a:t>este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curso</a:t>
            </a:r>
            <a:br>
              <a:rPr lang="en-US" sz="6000" b="1" dirty="0"/>
            </a:br>
            <a:endParaRPr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08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 b="1" dirty="0" err="1">
                <a:solidFill>
                  <a:srgbClr val="00B050"/>
                </a:solidFill>
              </a:rPr>
              <a:t>Objetivos</a:t>
            </a:r>
            <a:r>
              <a:rPr lang="en-US" b="1" dirty="0">
                <a:solidFill>
                  <a:srgbClr val="00B050"/>
                </a:solidFill>
              </a:rPr>
              <a:t> de </a:t>
            </a:r>
            <a:r>
              <a:rPr lang="en-US" b="1" dirty="0" err="1">
                <a:solidFill>
                  <a:srgbClr val="00B050"/>
                </a:solidFill>
              </a:rPr>
              <a:t>Lección</a:t>
            </a:r>
            <a:r>
              <a:rPr lang="en-US" b="1" dirty="0">
                <a:solidFill>
                  <a:srgbClr val="00B050"/>
                </a:solidFill>
              </a:rPr>
              <a:t> 5</a:t>
            </a:r>
            <a:endParaRPr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D28580-2267-1E11-53D2-D19A6F7F8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436234"/>
              </p:ext>
            </p:extLst>
          </p:nvPr>
        </p:nvGraphicFramePr>
        <p:xfrm>
          <a:off x="838200" y="1690688"/>
          <a:ext cx="10515599" cy="3937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0970">
                  <a:extLst>
                    <a:ext uri="{9D8B030D-6E8A-4147-A177-3AD203B41FA5}">
                      <a16:colId xmlns:a16="http://schemas.microsoft.com/office/drawing/2014/main" val="1947932735"/>
                    </a:ext>
                  </a:extLst>
                </a:gridCol>
                <a:gridCol w="9834629">
                  <a:extLst>
                    <a:ext uri="{9D8B030D-6E8A-4147-A177-3AD203B41FA5}">
                      <a16:colId xmlns:a16="http://schemas.microsoft.com/office/drawing/2014/main" val="3176867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04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Usar </a:t>
                      </a:r>
                      <a:r>
                        <a:rPr lang="en-US" sz="3600" b="0" dirty="0" err="1"/>
                        <a:t>el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método</a:t>
                      </a:r>
                      <a:r>
                        <a:rPr lang="en-US" sz="3600" b="0" dirty="0"/>
                        <a:t> de la Cuatro “C” para leer y </a:t>
                      </a:r>
                      <a:r>
                        <a:rPr lang="en-US" sz="3600" b="0" dirty="0" err="1"/>
                        <a:t>entender</a:t>
                      </a:r>
                      <a:r>
                        <a:rPr lang="en-US" sz="3600" b="0" dirty="0"/>
                        <a:t> Juan 2:1-12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82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err="1"/>
                        <a:t>Analizar</a:t>
                      </a:r>
                      <a:r>
                        <a:rPr lang="en-US" sz="3600" b="0" dirty="0"/>
                        <a:t> la </a:t>
                      </a:r>
                      <a:r>
                        <a:rPr lang="en-US" sz="3600" b="0" dirty="0" err="1"/>
                        <a:t>importancia</a:t>
                      </a:r>
                      <a:r>
                        <a:rPr lang="en-US" sz="3600" b="0" dirty="0"/>
                        <a:t> de “</a:t>
                      </a:r>
                      <a:r>
                        <a:rPr lang="en-US" sz="3600" b="0" dirty="0" err="1"/>
                        <a:t>Captar</a:t>
                      </a:r>
                      <a:r>
                        <a:rPr lang="en-US" sz="3600" b="0" dirty="0"/>
                        <a:t>” para </a:t>
                      </a:r>
                      <a:r>
                        <a:rPr lang="en-US" sz="3600" b="0" dirty="0" err="1"/>
                        <a:t>compartir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el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Evangelio</a:t>
                      </a:r>
                      <a:endParaRPr lang="en-US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11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/>
                        <a:t>Crear</a:t>
                      </a:r>
                      <a:r>
                        <a:rPr lang="en-US" sz="3600" b="1" dirty="0"/>
                        <a:t> </a:t>
                      </a:r>
                      <a:r>
                        <a:rPr lang="en-US" sz="3600" b="1" dirty="0" err="1"/>
                        <a:t>ejemplos</a:t>
                      </a:r>
                      <a:r>
                        <a:rPr lang="en-US" sz="3600" b="1" dirty="0"/>
                        <a:t> de “</a:t>
                      </a:r>
                      <a:r>
                        <a:rPr lang="en-US" sz="3600" b="1" dirty="0" err="1"/>
                        <a:t>Captar</a:t>
                      </a:r>
                      <a:r>
                        <a:rPr lang="en-US" sz="3600" b="1" dirty="0"/>
                        <a:t>” para Juan 2:1-12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153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225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 b="1" dirty="0">
                <a:solidFill>
                  <a:srgbClr val="00B050"/>
                </a:solidFill>
              </a:rPr>
              <a:t>CAPTAR: Juan 2:1-12</a:t>
            </a:r>
            <a:endParaRPr b="1" dirty="0">
              <a:solidFill>
                <a:srgbClr val="00B050"/>
              </a:solidFill>
            </a:endParaRPr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1"/>
          </p:nvPr>
        </p:nvSpPr>
        <p:spPr>
          <a:xfrm>
            <a:off x="838200" y="1284289"/>
            <a:ext cx="10091738" cy="173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r>
              <a:rPr lang="en-US" dirty="0" err="1">
                <a:solidFill>
                  <a:srgbClr val="613318"/>
                </a:solidFill>
              </a:rPr>
              <a:t>Tema</a:t>
            </a:r>
            <a:r>
              <a:rPr lang="en-US" dirty="0">
                <a:solidFill>
                  <a:srgbClr val="613318"/>
                </a:solidFill>
              </a:rPr>
              <a:t>: Jesús </a:t>
            </a:r>
            <a:r>
              <a:rPr lang="en-US" dirty="0" err="1">
                <a:solidFill>
                  <a:srgbClr val="613318"/>
                </a:solidFill>
              </a:rPr>
              <a:t>muestra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su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poder</a:t>
            </a:r>
            <a:r>
              <a:rPr lang="en-US" dirty="0">
                <a:solidFill>
                  <a:srgbClr val="613318"/>
                </a:solidFill>
              </a:rPr>
              <a:t> al </a:t>
            </a:r>
            <a:r>
              <a:rPr lang="en-US" dirty="0" err="1">
                <a:solidFill>
                  <a:srgbClr val="613318"/>
                </a:solidFill>
              </a:rPr>
              <a:t>hacer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su</a:t>
            </a:r>
            <a:r>
              <a:rPr lang="en-US" dirty="0">
                <a:solidFill>
                  <a:srgbClr val="613318"/>
                </a:solidFill>
              </a:rPr>
              <a:t> primer </a:t>
            </a:r>
            <a:r>
              <a:rPr lang="en-US" dirty="0" err="1">
                <a:solidFill>
                  <a:srgbClr val="613318"/>
                </a:solidFill>
              </a:rPr>
              <a:t>milagro</a:t>
            </a:r>
            <a:r>
              <a:rPr lang="en-US" dirty="0">
                <a:solidFill>
                  <a:srgbClr val="613318"/>
                </a:solidFill>
              </a:rPr>
              <a:t>. </a:t>
            </a:r>
            <a:endParaRPr dirty="0"/>
          </a:p>
        </p:txBody>
      </p:sp>
      <p:pic>
        <p:nvPicPr>
          <p:cNvPr id="7170" name="Picture 2" descr="Cute Kids graphic vector free download">
            <a:extLst>
              <a:ext uri="{FF2B5EF4-FFF2-40B4-BE49-F238E27FC236}">
                <a16:creationId xmlns:a16="http://schemas.microsoft.com/office/drawing/2014/main" id="{5668A2BC-78F7-B685-AE91-A4F9872AC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98" y="4079876"/>
            <a:ext cx="2256751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342,012 House Graphic Illustrations &amp; Clip Art - iStock">
            <a:extLst>
              <a:ext uri="{FF2B5EF4-FFF2-40B4-BE49-F238E27FC236}">
                <a16:creationId xmlns:a16="http://schemas.microsoft.com/office/drawing/2014/main" id="{B8BDA7D2-BE94-095B-6D06-CB7DF23F0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217861"/>
            <a:ext cx="2355850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FA0098-9324-AA2E-5F88-5A20CFA68F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22365" r="-226" b="17014"/>
          <a:stretch/>
        </p:blipFill>
        <p:spPr>
          <a:xfrm>
            <a:off x="5884069" y="3022601"/>
            <a:ext cx="3894932" cy="2355850"/>
          </a:xfrm>
          <a:prstGeom prst="rect">
            <a:avLst/>
          </a:prstGeom>
        </p:spPr>
      </p:pic>
      <p:pic>
        <p:nvPicPr>
          <p:cNvPr id="7180" name="Picture 12" descr="Church Icon Graphic by marco.livolsi2014 · Creative Fabrica">
            <a:extLst>
              <a:ext uri="{FF2B5EF4-FFF2-40B4-BE49-F238E27FC236}">
                <a16:creationId xmlns:a16="http://schemas.microsoft.com/office/drawing/2014/main" id="{DE003A6B-44F2-4B9B-3CBF-6909C142B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r="22296" b="2331"/>
          <a:stretch/>
        </p:blipFill>
        <p:spPr bwMode="auto">
          <a:xfrm>
            <a:off x="9654354" y="3698082"/>
            <a:ext cx="2537646" cy="31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66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"/>
          <p:cNvSpPr/>
          <p:nvPr/>
        </p:nvSpPr>
        <p:spPr>
          <a:xfrm>
            <a:off x="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6"/>
          <p:cNvSpPr/>
          <p:nvPr/>
        </p:nvSpPr>
        <p:spPr>
          <a:xfrm>
            <a:off x="-2333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6"/>
          <p:cNvSpPr txBox="1">
            <a:spLocks noGrp="1"/>
          </p:cNvSpPr>
          <p:nvPr>
            <p:ph type="title"/>
          </p:nvPr>
        </p:nvSpPr>
        <p:spPr>
          <a:xfrm>
            <a:off x="520242" y="232937"/>
            <a:ext cx="4062643" cy="104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verlock"/>
              <a:buNone/>
            </a:pPr>
            <a:r>
              <a:rPr lang="en-US" sz="4500">
                <a:solidFill>
                  <a:schemeClr val="dk1"/>
                </a:solidFill>
              </a:rPr>
              <a:t>La Tarea</a:t>
            </a:r>
            <a:endParaRPr sz="4500">
              <a:solidFill>
                <a:schemeClr val="dk1"/>
              </a:solidFill>
            </a:endParaRPr>
          </a:p>
        </p:txBody>
      </p:sp>
      <p:sp>
        <p:nvSpPr>
          <p:cNvPr id="349" name="Google Shape;349;p36"/>
          <p:cNvSpPr txBox="1">
            <a:spLocks noGrp="1"/>
          </p:cNvSpPr>
          <p:nvPr>
            <p:ph type="body" idx="2"/>
          </p:nvPr>
        </p:nvSpPr>
        <p:spPr>
          <a:xfrm>
            <a:off x="350547" y="1203061"/>
            <a:ext cx="4490394" cy="370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0" lvl="2" indent="-25844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Ver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siguiente</a:t>
            </a:r>
            <a:r>
              <a:rPr lang="en-US" dirty="0"/>
              <a:t> video para la </a:t>
            </a:r>
            <a:r>
              <a:rPr lang="en-US" dirty="0" err="1"/>
              <a:t>lección</a:t>
            </a:r>
            <a:r>
              <a:rPr lang="en-US" dirty="0"/>
              <a:t> 6</a:t>
            </a:r>
            <a:endParaRPr dirty="0"/>
          </a:p>
          <a:p>
            <a:pPr marL="1143000" lvl="2" indent="-25844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Leer</a:t>
            </a:r>
            <a:r>
              <a:rPr lang="en-US" dirty="0"/>
              <a:t> Juan 2:13-3:21 </a:t>
            </a:r>
            <a:r>
              <a:rPr lang="en-US" dirty="0" err="1"/>
              <a:t>en</a:t>
            </a:r>
            <a:r>
              <a:rPr lang="en-US" dirty="0"/>
              <a:t> sus </a:t>
            </a:r>
            <a:r>
              <a:rPr lang="en-US" dirty="0" err="1"/>
              <a:t>Biblias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dirty="0">
              <a:solidFill>
                <a:schemeClr val="dk1"/>
              </a:solidFill>
            </a:endParaRPr>
          </a:p>
        </p:txBody>
      </p:sp>
      <p:pic>
        <p:nvPicPr>
          <p:cNvPr id="4" name="Picture 2" descr="Over 10M Android Users Infected by GriftHorse Trojan">
            <a:extLst>
              <a:ext uri="{FF2B5EF4-FFF2-40B4-BE49-F238E27FC236}">
                <a16:creationId xmlns:a16="http://schemas.microsoft.com/office/drawing/2014/main" id="{44A75B55-8FEC-5624-4A94-45398A8A9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6" r="4381" b="4525"/>
          <a:stretch/>
        </p:blipFill>
        <p:spPr bwMode="auto">
          <a:xfrm>
            <a:off x="5609220" y="2593389"/>
            <a:ext cx="6232233" cy="400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/>
        </p:nvSpPr>
        <p:spPr>
          <a:xfrm>
            <a:off x="747203" y="1813193"/>
            <a:ext cx="10697593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tx1"/>
                </a:solidFill>
                <a:latin typeface="Overlock"/>
                <a:ea typeface="Overlock"/>
                <a:cs typeface="Overlock"/>
                <a:sym typeface="Overlock"/>
              </a:rPr>
              <a:t>La Biblia: La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Overlock"/>
                <a:ea typeface="Overlock"/>
                <a:cs typeface="Overlock"/>
                <a:sym typeface="Overlock"/>
              </a:rPr>
              <a:t>Llegada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Overlock"/>
                <a:ea typeface="Overlock"/>
                <a:cs typeface="Overlock"/>
                <a:sym typeface="Overlock"/>
              </a:rPr>
              <a:t> del Salvador</a:t>
            </a:r>
            <a:endParaRPr sz="3200" b="1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Overlock"/>
                <a:ea typeface="Overlock"/>
                <a:cs typeface="Overlock"/>
                <a:sym typeface="Overlock"/>
              </a:rPr>
              <a:t>Lección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Overlock"/>
                <a:ea typeface="Overlock"/>
                <a:cs typeface="Overlock"/>
                <a:sym typeface="Overlock"/>
              </a:rPr>
              <a:t> 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853E"/>
                </a:solidFill>
                <a:latin typeface="Overlock"/>
                <a:sym typeface="Overlock"/>
              </a:rPr>
              <a:t>El Primer Milagro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853E"/>
                </a:solidFill>
                <a:latin typeface="Overlock"/>
                <a:sym typeface="Overlock"/>
              </a:rPr>
              <a:t>Juan 2:1-12</a:t>
            </a:r>
            <a:endParaRPr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590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5"/>
          <p:cNvSpPr txBox="1">
            <a:spLocks noGrp="1"/>
          </p:cNvSpPr>
          <p:nvPr>
            <p:ph type="body" idx="1"/>
          </p:nvPr>
        </p:nvSpPr>
        <p:spPr>
          <a:xfrm>
            <a:off x="1126958" y="4345272"/>
            <a:ext cx="10515600" cy="463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</a:pPr>
            <a:r>
              <a:rPr lang="en-US" sz="100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La </a:t>
            </a:r>
            <a:r>
              <a:rPr lang="en-US" sz="10000" dirty="0" err="1">
                <a:solidFill>
                  <a:schemeClr val="lt1"/>
                </a:solidFill>
              </a:rPr>
              <a:t>Bendición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438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br>
              <a:rPr lang="en-US" sz="5400" dirty="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</a:br>
            <a:br>
              <a:rPr lang="en-US" sz="5400" dirty="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5400" dirty="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El </a:t>
            </a:r>
            <a:r>
              <a:rPr lang="en-US" sz="5400" dirty="0" err="1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Evangelio</a:t>
            </a:r>
            <a:r>
              <a:rPr lang="en-US" sz="5400" dirty="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5400" dirty="0" err="1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según</a:t>
            </a:r>
            <a:r>
              <a:rPr lang="en-US" sz="5400" dirty="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 Juan</a:t>
            </a:r>
            <a:br>
              <a:rPr lang="en-US" sz="5400" dirty="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5400" dirty="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Y Los </a:t>
            </a:r>
            <a:r>
              <a:rPr lang="en-US" sz="5400" dirty="0" err="1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Doce</a:t>
            </a:r>
            <a:r>
              <a:rPr lang="en-US" sz="5400" dirty="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5400" dirty="0" err="1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Discípulos</a:t>
            </a:r>
            <a:endParaRPr sz="4800" dirty="0">
              <a:solidFill>
                <a:srgbClr val="6133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5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>
                <a:solidFill>
                  <a:srgbClr val="613318"/>
                </a:solidFill>
              </a:rPr>
              <a:t>¿Quién es Juan? </a:t>
            </a:r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body" idx="1"/>
          </p:nvPr>
        </p:nvSpPr>
        <p:spPr>
          <a:xfrm>
            <a:off x="838200" y="1985211"/>
            <a:ext cx="10515600" cy="419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Char char="•"/>
            </a:pPr>
            <a:r>
              <a:rPr lang="en-US">
                <a:solidFill>
                  <a:srgbClr val="613318"/>
                </a:solidFill>
              </a:rPr>
              <a:t>Hermano de Santiago, hijo de Zebedeo</a:t>
            </a:r>
            <a:endParaRPr/>
          </a:p>
          <a:p>
            <a:pPr marL="2286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3318"/>
              </a:buClr>
              <a:buSzPts val="5400"/>
              <a:buChar char="•"/>
            </a:pPr>
            <a:r>
              <a:rPr lang="en-US">
                <a:solidFill>
                  <a:srgbClr val="613318"/>
                </a:solidFill>
              </a:rPr>
              <a:t>A quien Jesús amaba</a:t>
            </a:r>
            <a:endParaRPr/>
          </a:p>
          <a:p>
            <a:pPr marL="2286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3318"/>
              </a:buClr>
              <a:buSzPts val="5400"/>
              <a:buChar char="•"/>
            </a:pPr>
            <a:r>
              <a:rPr lang="en-US">
                <a:solidFill>
                  <a:srgbClr val="613318"/>
                </a:solidFill>
              </a:rPr>
              <a:t>Escritor de 1,2,3 Juan y Apocalipsis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>
              <a:solidFill>
                <a:srgbClr val="613318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>
                <a:solidFill>
                  <a:srgbClr val="613318"/>
                </a:solidFill>
              </a:rPr>
              <a:t>El Evangelio según Juan</a:t>
            </a:r>
            <a:endParaRPr>
              <a:solidFill>
                <a:srgbClr val="613318"/>
              </a:solidFill>
            </a:endParaRPr>
          </a:p>
        </p:txBody>
      </p:sp>
      <p:sp>
        <p:nvSpPr>
          <p:cNvPr id="266" name="Google Shape;26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400"/>
              <a:buChar char="•"/>
            </a:pPr>
            <a:r>
              <a:rPr lang="en-US" sz="4400">
                <a:solidFill>
                  <a:srgbClr val="613318"/>
                </a:solidFill>
              </a:rPr>
              <a:t>Mucho contenido que no se incluye en Mateo, Marcos, y Lucas</a:t>
            </a:r>
            <a:endParaRPr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3318"/>
              </a:buClr>
              <a:buSzPts val="4400"/>
              <a:buChar char="•"/>
            </a:pPr>
            <a:r>
              <a:rPr lang="en-US" sz="4400">
                <a:solidFill>
                  <a:srgbClr val="613318"/>
                </a:solidFill>
              </a:rPr>
              <a:t>“Yo Soy”</a:t>
            </a:r>
            <a:endParaRPr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3318"/>
              </a:buClr>
              <a:buSzPts val="4400"/>
              <a:buChar char="•"/>
            </a:pPr>
            <a:r>
              <a:rPr lang="en-US" sz="4400">
                <a:solidFill>
                  <a:srgbClr val="613318"/>
                </a:solidFill>
              </a:rPr>
              <a:t>Diálogos largos</a:t>
            </a:r>
            <a:endParaRPr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3318"/>
              </a:buClr>
              <a:buSzPts val="4400"/>
              <a:buChar char="•"/>
            </a:pPr>
            <a:r>
              <a:rPr lang="en-US" sz="4400">
                <a:solidFill>
                  <a:srgbClr val="613318"/>
                </a:solidFill>
              </a:rPr>
              <a:t>Vida, luz</a:t>
            </a:r>
            <a:endParaRPr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3318"/>
              </a:buClr>
              <a:buSzPts val="4400"/>
              <a:buChar char="•"/>
            </a:pPr>
            <a:r>
              <a:rPr lang="en-US" sz="4400">
                <a:solidFill>
                  <a:srgbClr val="613318"/>
                </a:solidFill>
              </a:rPr>
              <a:t>Vocabulario sencillo</a:t>
            </a:r>
            <a:endParaRPr sz="4400">
              <a:solidFill>
                <a:srgbClr val="6133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6" descr="A large stone building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151" r="718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6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6"/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400"/>
              <a:buFont typeface="Overlock"/>
              <a:buNone/>
            </a:pPr>
            <a:r>
              <a:rPr lang="en-US" sz="4400">
                <a:solidFill>
                  <a:srgbClr val="008000"/>
                </a:solidFill>
                <a:latin typeface="Overlock"/>
                <a:ea typeface="Overlock"/>
                <a:cs typeface="Overlock"/>
                <a:sym typeface="Overlock"/>
              </a:rPr>
              <a:t>Los Doce Discípulos de Jesús</a:t>
            </a:r>
            <a:endParaRPr/>
          </a:p>
        </p:txBody>
      </p:sp>
      <p:cxnSp>
        <p:nvCxnSpPr>
          <p:cNvPr id="275" name="Google Shape;275;p26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6" name="Google Shape;276;p26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ct val="100000"/>
              <a:buFont typeface="Overlock"/>
              <a:buNone/>
            </a:pPr>
            <a:r>
              <a:rPr lang="en-US">
                <a:solidFill>
                  <a:srgbClr val="613318"/>
                </a:solidFill>
              </a:rPr>
              <a:t>Juntos nombren a los doce discípulos</a:t>
            </a:r>
            <a:endParaRPr>
              <a:solidFill>
                <a:srgbClr val="613318"/>
              </a:solidFill>
            </a:endParaRPr>
          </a:p>
        </p:txBody>
      </p:sp>
      <p:sp>
        <p:nvSpPr>
          <p:cNvPr id="283" name="Google Shape;28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914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Simón Pedro</a:t>
            </a:r>
            <a:endParaRPr/>
          </a:p>
          <a:p>
            <a:pPr marL="228600" lvl="0" indent="-2914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Andrés</a:t>
            </a:r>
            <a:endParaRPr/>
          </a:p>
          <a:p>
            <a:pPr marL="228600" lvl="0" indent="-2914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Santiago/Jacobo</a:t>
            </a:r>
            <a:endParaRPr>
              <a:solidFill>
                <a:srgbClr val="008000"/>
              </a:solidFill>
            </a:endParaRPr>
          </a:p>
          <a:p>
            <a:pPr marL="228600" lvl="0" indent="-2914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Juan</a:t>
            </a:r>
            <a:endParaRPr/>
          </a:p>
          <a:p>
            <a:pPr marL="228600" lvl="0" indent="-2914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Felipe</a:t>
            </a:r>
            <a:endParaRPr/>
          </a:p>
          <a:p>
            <a:pPr marL="228600" lvl="0" indent="-2914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Bartolomé Natanael</a:t>
            </a:r>
            <a:endParaRPr/>
          </a:p>
        </p:txBody>
      </p:sp>
      <p:sp>
        <p:nvSpPr>
          <p:cNvPr id="284" name="Google Shape;284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914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Tomás</a:t>
            </a:r>
            <a:endParaRPr/>
          </a:p>
          <a:p>
            <a:pPr marL="228600" lvl="0" indent="-2914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Mateo</a:t>
            </a:r>
            <a:endParaRPr/>
          </a:p>
          <a:p>
            <a:pPr marL="228600" lvl="0" indent="-2914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Santiago/Jacobo, hijo de Alfeo</a:t>
            </a:r>
            <a:endParaRPr>
              <a:solidFill>
                <a:srgbClr val="008000"/>
              </a:solidFill>
            </a:endParaRPr>
          </a:p>
          <a:p>
            <a:pPr marL="228600" lvl="0" indent="-2914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Tadeo Judas</a:t>
            </a:r>
            <a:endParaRPr/>
          </a:p>
          <a:p>
            <a:pPr marL="228600" lvl="0" indent="-2914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Simón el Zelote</a:t>
            </a:r>
            <a:endParaRPr>
              <a:solidFill>
                <a:srgbClr val="008000"/>
              </a:solidFill>
            </a:endParaRPr>
          </a:p>
          <a:p>
            <a:pPr marL="228600" lvl="0" indent="-2914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Judas Iscariote</a:t>
            </a:r>
            <a:endParaRPr>
              <a:solidFill>
                <a:srgbClr val="008000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 b="1" dirty="0" err="1">
                <a:solidFill>
                  <a:srgbClr val="00B050"/>
                </a:solidFill>
              </a:rPr>
              <a:t>Objetivos</a:t>
            </a:r>
            <a:r>
              <a:rPr lang="en-US" b="1" dirty="0">
                <a:solidFill>
                  <a:srgbClr val="00B050"/>
                </a:solidFill>
              </a:rPr>
              <a:t> de </a:t>
            </a:r>
            <a:r>
              <a:rPr lang="en-US" b="1" dirty="0" err="1">
                <a:solidFill>
                  <a:srgbClr val="00B050"/>
                </a:solidFill>
              </a:rPr>
              <a:t>Lección</a:t>
            </a:r>
            <a:r>
              <a:rPr lang="en-US" b="1" dirty="0">
                <a:solidFill>
                  <a:srgbClr val="00B050"/>
                </a:solidFill>
              </a:rPr>
              <a:t> 5</a:t>
            </a:r>
            <a:endParaRPr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D28580-2267-1E11-53D2-D19A6F7F8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42848"/>
              </p:ext>
            </p:extLst>
          </p:nvPr>
        </p:nvGraphicFramePr>
        <p:xfrm>
          <a:off x="838200" y="1690688"/>
          <a:ext cx="10515599" cy="3388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0970">
                  <a:extLst>
                    <a:ext uri="{9D8B030D-6E8A-4147-A177-3AD203B41FA5}">
                      <a16:colId xmlns:a16="http://schemas.microsoft.com/office/drawing/2014/main" val="1947932735"/>
                    </a:ext>
                  </a:extLst>
                </a:gridCol>
                <a:gridCol w="9834629">
                  <a:extLst>
                    <a:ext uri="{9D8B030D-6E8A-4147-A177-3AD203B41FA5}">
                      <a16:colId xmlns:a16="http://schemas.microsoft.com/office/drawing/2014/main" val="3176867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04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Usar </a:t>
                      </a:r>
                      <a:r>
                        <a:rPr lang="en-US" sz="3600" b="1" dirty="0" err="1"/>
                        <a:t>el</a:t>
                      </a:r>
                      <a:r>
                        <a:rPr lang="en-US" sz="3600" b="1" dirty="0"/>
                        <a:t> </a:t>
                      </a:r>
                      <a:r>
                        <a:rPr lang="en-US" sz="3600" b="1" dirty="0" err="1"/>
                        <a:t>método</a:t>
                      </a:r>
                      <a:r>
                        <a:rPr lang="en-US" sz="3600" b="1" dirty="0"/>
                        <a:t> de la Cuatro “C” para leer y </a:t>
                      </a:r>
                      <a:r>
                        <a:rPr lang="en-US" sz="3600" b="1" dirty="0" err="1"/>
                        <a:t>entender</a:t>
                      </a:r>
                      <a:r>
                        <a:rPr lang="en-US" sz="3600" b="1" dirty="0"/>
                        <a:t> Juan 2:1-12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82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/>
                        <a:t>Analizar</a:t>
                      </a:r>
                      <a:r>
                        <a:rPr lang="en-US" sz="3600" dirty="0"/>
                        <a:t> la </a:t>
                      </a:r>
                      <a:r>
                        <a:rPr lang="en-US" sz="3600" dirty="0" err="1"/>
                        <a:t>importancia</a:t>
                      </a:r>
                      <a:r>
                        <a:rPr lang="en-US" sz="3600" dirty="0"/>
                        <a:t> de “</a:t>
                      </a:r>
                      <a:r>
                        <a:rPr lang="en-US" sz="3600" dirty="0" err="1"/>
                        <a:t>Captar</a:t>
                      </a:r>
                      <a:r>
                        <a:rPr lang="en-US" sz="3600" dirty="0"/>
                        <a:t>” para </a:t>
                      </a:r>
                      <a:r>
                        <a:rPr lang="en-US" sz="3600" dirty="0" err="1"/>
                        <a:t>compartir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el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Evangelio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11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/>
                        <a:t>Crear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ejemplos</a:t>
                      </a:r>
                      <a:r>
                        <a:rPr lang="en-US" sz="3600" dirty="0"/>
                        <a:t> de “</a:t>
                      </a:r>
                      <a:r>
                        <a:rPr lang="en-US" sz="3600" dirty="0" err="1"/>
                        <a:t>Captar</a:t>
                      </a:r>
                      <a:r>
                        <a:rPr lang="en-US" sz="3600" dirty="0"/>
                        <a:t>” para Juan 2:1-12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153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72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A9FF61-A901-4DEF-8E9B-E434F3CC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Las Cuatro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8F62C-CC8F-47F3-B0A0-D6CA4A7E2965}"/>
              </a:ext>
            </a:extLst>
          </p:cNvPr>
          <p:cNvSpPr txBox="1"/>
          <p:nvPr/>
        </p:nvSpPr>
        <p:spPr>
          <a:xfrm>
            <a:off x="690880" y="1950720"/>
            <a:ext cx="1085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Captar</a:t>
            </a:r>
            <a:r>
              <a:rPr lang="en-US" sz="4800" b="1" dirty="0"/>
              <a:t>: </a:t>
            </a:r>
            <a:r>
              <a:rPr lang="en-US" sz="4800" dirty="0"/>
              <a:t>La </a:t>
            </a:r>
            <a:r>
              <a:rPr lang="en-US" sz="4800" dirty="0" err="1"/>
              <a:t>introducción</a:t>
            </a:r>
            <a:r>
              <a:rPr lang="en-US" sz="4800" dirty="0"/>
              <a:t>, </a:t>
            </a:r>
            <a:r>
              <a:rPr lang="en-US" sz="4800" dirty="0" err="1"/>
              <a:t>el</a:t>
            </a:r>
            <a:r>
              <a:rPr lang="en-US" sz="4800" dirty="0"/>
              <a:t> </a:t>
            </a:r>
            <a:r>
              <a:rPr lang="en-US" sz="4800" dirty="0" err="1"/>
              <a:t>gancho</a:t>
            </a:r>
            <a:r>
              <a:rPr lang="en-US" sz="4800" dirty="0"/>
              <a:t> que </a:t>
            </a:r>
            <a:r>
              <a:rPr lang="en-US" sz="4800" dirty="0" err="1"/>
              <a:t>nos</a:t>
            </a:r>
            <a:r>
              <a:rPr lang="en-US" sz="4800" dirty="0"/>
              <a:t> </a:t>
            </a:r>
            <a:r>
              <a:rPr lang="en-US" sz="4800" dirty="0" err="1"/>
              <a:t>lleva</a:t>
            </a:r>
            <a:r>
              <a:rPr lang="en-US" sz="4800" dirty="0"/>
              <a:t> al </a:t>
            </a:r>
            <a:r>
              <a:rPr lang="en-US" sz="4800" dirty="0" err="1"/>
              <a:t>tema</a:t>
            </a:r>
            <a:r>
              <a:rPr lang="en-US" sz="4800" dirty="0"/>
              <a:t> del día</a:t>
            </a:r>
            <a:endParaRPr lang="en-US" sz="4800" b="1" dirty="0"/>
          </a:p>
          <a:p>
            <a:r>
              <a:rPr lang="en-US" sz="4800" b="1" dirty="0" err="1"/>
              <a:t>Contar</a:t>
            </a:r>
            <a:endParaRPr lang="en-US" sz="4800" b="1" dirty="0"/>
          </a:p>
          <a:p>
            <a:r>
              <a:rPr lang="en-US" sz="4800" b="1" dirty="0" err="1"/>
              <a:t>Considerar</a:t>
            </a:r>
            <a:endParaRPr lang="en-US" sz="4800" b="1" dirty="0"/>
          </a:p>
          <a:p>
            <a:r>
              <a:rPr lang="en-US" sz="4800" b="1" dirty="0" err="1"/>
              <a:t>Consolidar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9190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ign Kit">
            <a:extLst>
              <a:ext uri="{FF2B5EF4-FFF2-40B4-BE49-F238E27FC236}">
                <a16:creationId xmlns:a16="http://schemas.microsoft.com/office/drawing/2014/main" id="{25BA4F29-8BD9-0EA7-5636-BF79957B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71" y="607142"/>
            <a:ext cx="6250858" cy="62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BCA10C-6D45-6356-6B4B-58AAEA9A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Lluvia de </a:t>
            </a:r>
            <a:r>
              <a:rPr lang="en-US" dirty="0" err="1"/>
              <a:t>información</a:t>
            </a:r>
            <a:r>
              <a:rPr lang="en-US" dirty="0"/>
              <a:t>: María y José</a:t>
            </a:r>
          </a:p>
        </p:txBody>
      </p:sp>
    </p:spTree>
    <p:extLst>
      <p:ext uri="{BB962C8B-B14F-4D97-AF65-F5344CB8AC3E}">
        <p14:creationId xmlns:p14="http://schemas.microsoft.com/office/powerpoint/2010/main" val="126501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A9FF61-A901-4DEF-8E9B-E434F3CC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Las Cuatro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8F62C-CC8F-47F3-B0A0-D6CA4A7E2965}"/>
              </a:ext>
            </a:extLst>
          </p:cNvPr>
          <p:cNvSpPr txBox="1"/>
          <p:nvPr/>
        </p:nvSpPr>
        <p:spPr>
          <a:xfrm>
            <a:off x="690880" y="1950720"/>
            <a:ext cx="1085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Captar</a:t>
            </a:r>
            <a:endParaRPr lang="en-US" sz="4800" b="1" dirty="0"/>
          </a:p>
          <a:p>
            <a:r>
              <a:rPr lang="en-US" sz="4800" b="1" dirty="0" err="1"/>
              <a:t>Contar</a:t>
            </a:r>
            <a:r>
              <a:rPr lang="en-US" sz="4800" b="1" dirty="0"/>
              <a:t>: </a:t>
            </a:r>
            <a:r>
              <a:rPr lang="en-US" sz="4800" dirty="0"/>
              <a:t>Se </a:t>
            </a:r>
            <a:r>
              <a:rPr lang="en-US" sz="4800" dirty="0" err="1"/>
              <a:t>cuenta</a:t>
            </a:r>
            <a:r>
              <a:rPr lang="en-US" sz="4800" dirty="0"/>
              <a:t> la </a:t>
            </a:r>
            <a:r>
              <a:rPr lang="en-US" sz="4800" dirty="0" err="1"/>
              <a:t>historia</a:t>
            </a:r>
            <a:r>
              <a:rPr lang="en-US" sz="4800" dirty="0"/>
              <a:t> </a:t>
            </a:r>
            <a:r>
              <a:rPr lang="en-US" sz="4800" dirty="0" err="1"/>
              <a:t>bíblica</a:t>
            </a:r>
            <a:r>
              <a:rPr lang="en-US" sz="4800" dirty="0"/>
              <a:t> </a:t>
            </a:r>
            <a:endParaRPr lang="en-US" sz="4800" b="1" dirty="0"/>
          </a:p>
          <a:p>
            <a:r>
              <a:rPr lang="en-US" sz="4800" b="1" dirty="0" err="1"/>
              <a:t>Considerar</a:t>
            </a:r>
            <a:endParaRPr lang="en-US" sz="4800" b="1" dirty="0"/>
          </a:p>
          <a:p>
            <a:r>
              <a:rPr lang="en-US" sz="4800" b="1" dirty="0" err="1"/>
              <a:t>Consolidar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9368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2B0F5BB5-CF88-7787-0CA7-43D09DA65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47" t="25637" r="21666" b="9733"/>
          <a:stretch/>
        </p:blipFill>
        <p:spPr>
          <a:xfrm>
            <a:off x="2502194" y="83938"/>
            <a:ext cx="6556746" cy="6690124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8877A148-5407-5E40-F308-7622ACB889CC}"/>
              </a:ext>
            </a:extLst>
          </p:cNvPr>
          <p:cNvSpPr/>
          <p:nvPr/>
        </p:nvSpPr>
        <p:spPr>
          <a:xfrm>
            <a:off x="3700130" y="3429000"/>
            <a:ext cx="1509823" cy="60073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6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Cana Wedding – stfrancischurchtairuanz">
            <a:extLst>
              <a:ext uri="{FF2B5EF4-FFF2-40B4-BE49-F238E27FC236}">
                <a16:creationId xmlns:a16="http://schemas.microsoft.com/office/drawing/2014/main" id="{B85A0831-70F1-4470-4435-73AFF98EC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93" y="0"/>
            <a:ext cx="6246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1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2648</Words>
  <Application>Microsoft Macintosh PowerPoint</Application>
  <PresentationFormat>Widescreen</PresentationFormat>
  <Paragraphs>298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Calibri</vt:lpstr>
      <vt:lpstr>Overlock</vt:lpstr>
      <vt:lpstr>Courier New</vt:lpstr>
      <vt:lpstr>Symbol</vt:lpstr>
      <vt:lpstr>Arial</vt:lpstr>
      <vt:lpstr>system-ui</vt:lpstr>
      <vt:lpstr>Times New Roman</vt:lpstr>
      <vt:lpstr>Office Theme</vt:lpstr>
      <vt:lpstr>PowerPoint Presentation</vt:lpstr>
      <vt:lpstr>Oremos</vt:lpstr>
      <vt:lpstr>PowerPoint Presentation</vt:lpstr>
      <vt:lpstr>Objetivos de Lección 5</vt:lpstr>
      <vt:lpstr>Las Cuatro C</vt:lpstr>
      <vt:lpstr>Lluvia de información: María y José</vt:lpstr>
      <vt:lpstr>Las Cuatro C</vt:lpstr>
      <vt:lpstr>PowerPoint Presentation</vt:lpstr>
      <vt:lpstr>PowerPoint Presentation</vt:lpstr>
      <vt:lpstr>PowerPoint Presentation</vt:lpstr>
      <vt:lpstr>PowerPoint Presentation</vt:lpstr>
      <vt:lpstr>Las Cuatro C</vt:lpstr>
      <vt:lpstr>Considerar- Juan 2:1-12</vt:lpstr>
      <vt:lpstr>Considerar- Juan 2:1-12</vt:lpstr>
      <vt:lpstr>Considerar- Juan 2:1-12</vt:lpstr>
      <vt:lpstr>Considerar- Juan 2:1-12</vt:lpstr>
      <vt:lpstr>Considerar- Juan 2:1-12</vt:lpstr>
      <vt:lpstr>Las Cuatro C</vt:lpstr>
      <vt:lpstr>Consolidar-Juan 2:1-12</vt:lpstr>
      <vt:lpstr>Consolidar-Juan 2:1-12</vt:lpstr>
      <vt:lpstr>Consolidar-Juan 2:1-12</vt:lpstr>
      <vt:lpstr>Consolidar-Juan 2:1-12</vt:lpstr>
      <vt:lpstr>Objetivos de Lección 5</vt:lpstr>
      <vt:lpstr>Por qué es importante el “Captar” para compartir el Evangelio? </vt:lpstr>
      <vt:lpstr>Por qué es importante el “Captar” para compartir el Evangelio? </vt:lpstr>
      <vt:lpstr>Ejemplos de Captar de este curso </vt:lpstr>
      <vt:lpstr>Objetivos de Lección 5</vt:lpstr>
      <vt:lpstr>CAPTAR: Juan 2:1-12</vt:lpstr>
      <vt:lpstr>La Tarea</vt:lpstr>
      <vt:lpstr>PowerPoint Presentation</vt:lpstr>
      <vt:lpstr>  El Evangelio según Juan Y Los Doce Discípulos</vt:lpstr>
      <vt:lpstr>¿Quién es Juan? </vt:lpstr>
      <vt:lpstr>El Evangelio según Juan</vt:lpstr>
      <vt:lpstr>Los Doce Discípulos de Jesús</vt:lpstr>
      <vt:lpstr>Juntos nombren a los doce discípulos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Sutton</dc:creator>
  <cp:lastModifiedBy>juan david escobar amaya</cp:lastModifiedBy>
  <cp:revision>15</cp:revision>
  <dcterms:created xsi:type="dcterms:W3CDTF">2020-01-20T01:17:59Z</dcterms:created>
  <dcterms:modified xsi:type="dcterms:W3CDTF">2023-05-24T20:18:09Z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