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97" r:id="rId3"/>
    <p:sldId id="298" r:id="rId4"/>
    <p:sldId id="299" r:id="rId5"/>
    <p:sldId id="332" r:id="rId6"/>
    <p:sldId id="260" r:id="rId7"/>
    <p:sldId id="385" r:id="rId8"/>
    <p:sldId id="386" r:id="rId9"/>
    <p:sldId id="263" r:id="rId10"/>
    <p:sldId id="347" r:id="rId11"/>
    <p:sldId id="387" r:id="rId12"/>
    <p:sldId id="388" r:id="rId13"/>
    <p:sldId id="389" r:id="rId14"/>
    <p:sldId id="390" r:id="rId15"/>
    <p:sldId id="391" r:id="rId16"/>
    <p:sldId id="392" r:id="rId17"/>
    <p:sldId id="393" r:id="rId18"/>
    <p:sldId id="394" r:id="rId19"/>
    <p:sldId id="395" r:id="rId20"/>
    <p:sldId id="348" r:id="rId21"/>
    <p:sldId id="267" r:id="rId22"/>
    <p:sldId id="268" r:id="rId23"/>
    <p:sldId id="269" r:id="rId24"/>
    <p:sldId id="396" r:id="rId25"/>
    <p:sldId id="397" r:id="rId26"/>
    <p:sldId id="270" r:id="rId27"/>
    <p:sldId id="271" r:id="rId28"/>
    <p:sldId id="272" r:id="rId29"/>
    <p:sldId id="274" r:id="rId30"/>
    <p:sldId id="349" r:id="rId31"/>
    <p:sldId id="275" r:id="rId32"/>
    <p:sldId id="398" r:id="rId33"/>
    <p:sldId id="399" r:id="rId34"/>
    <p:sldId id="404" r:id="rId35"/>
    <p:sldId id="414" r:id="rId36"/>
    <p:sldId id="405" r:id="rId37"/>
    <p:sldId id="406" r:id="rId38"/>
    <p:sldId id="285" r:id="rId39"/>
    <p:sldId id="407" r:id="rId40"/>
    <p:sldId id="408" r:id="rId41"/>
    <p:sldId id="409" r:id="rId42"/>
    <p:sldId id="410" r:id="rId43"/>
    <p:sldId id="411" r:id="rId44"/>
    <p:sldId id="412" r:id="rId45"/>
    <p:sldId id="413" r:id="rId46"/>
    <p:sldId id="384" r:id="rId47"/>
    <p:sldId id="286"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Overlock" panose="02000506030000020004" pitchFamily="2" charset="77"/>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8Ctg/hQMv2TW552LRTc7ncI9Py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639"/>
    <p:restoredTop sz="39352"/>
  </p:normalViewPr>
  <p:slideViewPr>
    <p:cSldViewPr snapToGrid="0">
      <p:cViewPr varScale="1">
        <p:scale>
          <a:sx n="39" d="100"/>
          <a:sy n="39" d="100"/>
        </p:scale>
        <p:origin x="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 la lección: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Hoy veremos como Dios movió los corazones de Nehemías y el pueblo para reedificar los muros y las puertas de la ciudad de Jerusalén. Cuando había obstáculos, Dios respondió las peticiones de Nehemías y dio nuevos alientos a su pueblo.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En este curso hemos seguido la caída de Israel, el exilio de Judá. Pero en todo, lo más importante es ver cómo Dios protege al pueblo y guardó sus promesas. Mantuvo a un remanente del pueblo judío y siguió de pie la promesa de enviar un Salvador para rescatar el mundo caído y golpeado como los en Jerusalén.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Cómo tu maestro (a),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Contar: </a:t>
            </a:r>
            <a:r>
              <a:rPr lang="es-ES" sz="1800" i="1" dirty="0">
                <a:solidFill>
                  <a:srgbClr val="00B050"/>
                </a:solidFill>
                <a:effectLst/>
                <a:latin typeface="Calibri" panose="020F0502020204030204" pitchFamily="34" charset="0"/>
                <a:ea typeface="Times New Roman" panose="02020603050405020304" pitchFamily="18" charset="0"/>
              </a:rPr>
              <a:t>Explique que ahora va a repasar la historia de Nehemías 1-4:16 y 6:15-16 y que demostrará como contar una historia bíblica. Deseamos que los oyentes sepan la historia. También deseamos contar la historia sin explicar, sin añadir comentarios, sin dar opiniones…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Trate de tener la historia memorizada. Concéntrese en contar la historia con sus propias palabras, PERO asegúrese de que los detalles sean precisos.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10</a:t>
            </a:fld>
            <a:endParaRPr lang="en-US"/>
          </a:p>
        </p:txBody>
      </p:sp>
    </p:spTree>
    <p:extLst>
      <p:ext uri="{BB962C8B-B14F-4D97-AF65-F5344CB8AC3E}">
        <p14:creationId xmlns:p14="http://schemas.microsoft.com/office/powerpoint/2010/main" val="272397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Nehemías 1:1-4 y 1:11 (adoptado de Dios Habla Hoy)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Ésta es la historia de Nehemías, hijo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Hacalías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el año veinte del reinado de Artajerjes, en el mes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Quisleu</a:t>
            </a:r>
            <a:r>
              <a:rPr lang="es-ES" sz="1800" dirty="0">
                <a:effectLst/>
                <a:latin typeface="Calibri" panose="020F0502020204030204" pitchFamily="34" charset="0"/>
                <a:ea typeface="Calibri" panose="020F0502020204030204" pitchFamily="34" charset="0"/>
                <a:cs typeface="Times New Roman" panose="02020603050405020304" pitchFamily="18" charset="0"/>
              </a:rPr>
              <a:t>, yo, Nehemías, estaba en la ciudadela de Susa cuando llegó mi hermano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Hananí</a:t>
            </a:r>
            <a:r>
              <a:rPr lang="es-ES" sz="1800" dirty="0">
                <a:effectLst/>
                <a:latin typeface="Calibri" panose="020F0502020204030204" pitchFamily="34" charset="0"/>
                <a:ea typeface="Calibri" panose="020F0502020204030204" pitchFamily="34" charset="0"/>
                <a:cs typeface="Times New Roman" panose="02020603050405020304" pitchFamily="18" charset="0"/>
              </a:rPr>
              <a:t> con unos hombres que venían de Judá.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les pregunté por Jerusalén y por los judíos que habían escapado de ir al destierro. Y me contestaron: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«Los que escaparon de ir al destierro y se quedaron en la provincia, están en una situación muy difícil y vergonzosa. En cuanto a Jerusalén, la muralla ha sido derribada y sus puertas han sido destruidas por el fuego.»</a:t>
            </a:r>
          </a:p>
          <a:p>
            <a:pPr marL="0" marR="0">
              <a:spcBef>
                <a:spcPts val="0"/>
              </a:spcBef>
              <a:spcAft>
                <a:spcPts val="0"/>
              </a:spcAft>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Al escuchar estas noticias, me senté a llorar, y por algunos días estuve muy triste, ayunando y orando ante 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“Te ruego, pues, Señor, que atiendas a mi oración y las súplicas de tus siervos, cuyo único deseo es honrarte. Te pido también que me des éxito y despiertes hacia mí las simpatías del rey.” </a:t>
            </a:r>
            <a:r>
              <a:rPr lang="es-ES" sz="1800" dirty="0">
                <a:effectLst/>
                <a:latin typeface="Calibri" panose="020F0502020204030204" pitchFamily="34" charset="0"/>
                <a:ea typeface="Calibri" panose="020F0502020204030204" pitchFamily="34" charset="0"/>
                <a:cs typeface="Times New Roman" panose="02020603050405020304" pitchFamily="18" charset="0"/>
              </a:rPr>
              <a:t>Yo era entonces copero del rey Artajerjes.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087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Nehemías 2 – 3:2 (adoptado de Dios Habla Hoy)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 un día del mes de Nisán, en el año veinte de su reinado, mientras yo le servía vino, el rey me vio tan triste que me preguntó: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—Te veo muy triste. ¿Qué te pasa? No pareces estar enfermo, así que has de tener algún problema.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ese momento sentí un gran temor, y le dije al rey: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—¡Viva siempre Su Majestad! ¿Y cómo no he de verme triste, si la ciudad donde están las tumbas de mis padres se halla en ruinas y sus puertas han sido quemadas?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—¿Qué puedo hacer por ti?</a:t>
            </a:r>
            <a:r>
              <a:rPr lang="es-ES" sz="1800" dirty="0">
                <a:effectLst/>
                <a:latin typeface="Calibri" panose="020F0502020204030204" pitchFamily="34" charset="0"/>
                <a:ea typeface="Calibri" panose="020F0502020204030204" pitchFamily="34" charset="0"/>
                <a:cs typeface="Times New Roman" panose="02020603050405020304" pitchFamily="18" charset="0"/>
              </a:rPr>
              <a:t> —preguntó el rey.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me encomendé al Dios del cielo, y respondí al rey: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—Si a Su Majestad le parece bien, y si he alcanzado su favor, pido a Su Majestad que me mande a Judá, a la ciudad donde están enterrados mis padres, para que yo la reconstruya.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El rey, a cuyo lado estaba sentada la reina, me contestó: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—¿Cuánto tiempo durará tu viaje? ¿Cuándo volverás?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Yo le indiqué la fecha, y él aceptó dejarme ir.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322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Además le dije que, si lo estimaba conveniente, se me diera una orden por escrito dirigida a los gobernadores al oeste del río Éufrates, para que me dejaran pasar libremente hasta llegar a Judá;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 otra orden escrita para que Asaf, el guardabosques del rey, me diera madera para recubrir las puertas de la ciudadela del templo, así como para la muralla de la ciudad y para la casa donde yo tenía que vivir.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 el rey me lo concedió todo porque yo contaba con la bondadosa ayuda de mi Dios.</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llegué ante los gobernadores al oeste del Éufrates, les entregué las cartas del rey, quien además había enviado conmigo una escolta de caballería al mando de jefes del ejército. Pero cuando supieron esto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Sambalat</a:t>
            </a:r>
            <a:r>
              <a:rPr lang="es-ES" sz="1800" dirty="0">
                <a:effectLst/>
                <a:latin typeface="Calibri" panose="020F0502020204030204" pitchFamily="34" charset="0"/>
                <a:ea typeface="Calibri" panose="020F0502020204030204" pitchFamily="34" charset="0"/>
                <a:cs typeface="Times New Roman" panose="02020603050405020304" pitchFamily="18" charset="0"/>
              </a:rPr>
              <a:t> el de Horón y Tobías, el funcionario amonita, se disgustaron mucho porque había llegado alguien interesado en ayudar a los israelitas.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195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Llegué por fin a Jerusalén.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 a los tres días de estar allí, me levanté de noche, acompañado de algunos hombres, pero sin decir a nadie lo que Dios me había inspirado hacer por Jerusalén.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Aquella misma noche salí e inspeccioné la muralla de Jerusalén, que estaba derrumbada y sus puertas quemadas.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Luego seguí hacia la puerta de la Fuente y el estanque del Rey; pero mi cabalgadura no podía pasar por allí. Siendo todavía de noche, subí a lo largo del arroyo, y después de haber inspeccionado la muralla, regresé entrando por la puerta del Valle.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179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gobernantes no sabían a dónde había ido yo, ni lo que andaba haciendo. Tampoco había yo informado hasta entonces a los judíos, es decir, a los sacerdotes, nobles, gobernantes y demás personas que habían de participar en la obra. Así que les dije: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—Ustedes saben bien que nos encontramos en una situación difícil, pues Jerusalén está en ruinas y sus puertas quemadas. Únanse a mí y reconstruyamos la muralla de Jerusalén, para que ya no seamos objeto de burla.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 cuando les conté la forma tan bondadosa en que Dios me había ayudado y las palabras que me había dicho el rey, ellos respondieron: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—¡Comencemos la reconstrucción! </a:t>
            </a:r>
            <a:r>
              <a:rPr lang="es-ES" sz="1800" dirty="0">
                <a:effectLst/>
                <a:latin typeface="Calibri" panose="020F0502020204030204" pitchFamily="34" charset="0"/>
                <a:ea typeface="Calibri" panose="020F0502020204030204" pitchFamily="34" charset="0"/>
                <a:cs typeface="Times New Roman" panose="02020603050405020304" pitchFamily="18" charset="0"/>
              </a:rPr>
              <a:t>Y con muy buen espíritu se animaron unos a otros.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cuando lo supieron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Sambalat</a:t>
            </a:r>
            <a:r>
              <a:rPr lang="es-ES" sz="1800" dirty="0">
                <a:effectLst/>
                <a:latin typeface="Calibri" panose="020F0502020204030204" pitchFamily="34" charset="0"/>
                <a:ea typeface="Calibri" panose="020F0502020204030204" pitchFamily="34" charset="0"/>
                <a:cs typeface="Times New Roman" panose="02020603050405020304" pitchFamily="18" charset="0"/>
              </a:rPr>
              <a:t> el de Horón, Tobías el funcionario amonita,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Guésem</a:t>
            </a:r>
            <a:r>
              <a:rPr lang="es-ES" sz="1800" dirty="0">
                <a:effectLst/>
                <a:latin typeface="Calibri" panose="020F0502020204030204" pitchFamily="34" charset="0"/>
                <a:ea typeface="Calibri" panose="020F0502020204030204" pitchFamily="34" charset="0"/>
                <a:cs typeface="Times New Roman" panose="02020603050405020304" pitchFamily="18" charset="0"/>
              </a:rPr>
              <a:t> el árabe, se burlaron de nosotros y nos dijeron con desprecio: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—¿Qué se traen ustedes entre manos? ¿Acaso piensan rebelarse contra el rey?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yo les contesté: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—El Dios del cielo nos dará el éxito. Nosotros, sus siervos, vamos a comenzar la reconstrucción, y ustedes no tienen parte, ni derecho, ni memoria en Jerusalén.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el sumo sacerdote Eliasib y sus compañeros los sacerdotes reconstruyeron la puerta de las Ovejas. Le pusieron vigas y colocaron las puertas, y reconstruyeron la muralla desde la torre de los Cien hasta la torre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Hananel</a:t>
            </a:r>
            <a:r>
              <a:rPr lang="es-ES" sz="1800" dirty="0">
                <a:effectLst/>
                <a:latin typeface="Calibri" panose="020F0502020204030204" pitchFamily="34" charset="0"/>
                <a:ea typeface="Calibri" panose="020F0502020204030204" pitchFamily="34" charset="0"/>
                <a:cs typeface="Times New Roman" panose="02020603050405020304" pitchFamily="18" charset="0"/>
              </a:rPr>
              <a:t>. El siguiente tramo de la muralla lo reconstruyeron los hombres de Jericó, y el siguiente lo hizo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Zacur</a:t>
            </a:r>
            <a:r>
              <a:rPr lang="es-ES" sz="1800" dirty="0">
                <a:effectLst/>
                <a:latin typeface="Calibri" panose="020F0502020204030204" pitchFamily="34" charset="0"/>
                <a:ea typeface="Calibri" panose="020F0502020204030204" pitchFamily="34" charset="0"/>
                <a:cs typeface="Times New Roman" panose="02020603050405020304" pitchFamily="18" charset="0"/>
              </a:rPr>
              <a:t>, el hijo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Imrí</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7482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Nehemías 4:1-16 (adoptado de Dios Habla Hoy)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Sambalat</a:t>
            </a:r>
            <a:r>
              <a:rPr lang="es-ES" sz="1800" dirty="0">
                <a:effectLst/>
                <a:latin typeface="Calibri" panose="020F0502020204030204" pitchFamily="34" charset="0"/>
                <a:ea typeface="Calibri" panose="020F0502020204030204" pitchFamily="34" charset="0"/>
                <a:cs typeface="Times New Roman" panose="02020603050405020304" pitchFamily="18" charset="0"/>
              </a:rPr>
              <a:t> supo que estábamos reconstruyendo la muralla, se indignó y, enfurecido, comenzó a burlarse de los judíos diciendo ante sus compañeros y el ejército de Samaria: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«¿Qué se creen estos judíos muertos de hambre? ¿Acaso piensan que se les va a permitir ofrecer sacrificios otra vez? ¿O que podrán terminar el trabajo en un día? ¿O que de los montones de escombros van a sacar nuevas las piedras que se quemaron?»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 su lado estaba Tobías, el amonita, que añadió: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«Para colmo, miren el muro que están construyendo: ¡hasta una zorra lo puede echar abajo, si se sube en él!»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5207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yo oré: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«Dios nuestro: escucha cómo se burlan de nosotros. Haz que sus ofensas se vuelvan contra ellos, y que caigan en poder del enemigo y sean llevados cautivos a otro país. No les perdones su maldad, ni borres de tu presencia su pecado, pues han insultado a los que están reconstruyendo la muralla.»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Continuamos, pues, reconstruyendo la muralla, que estaba ya levantada hasta la mitad. La gente trabajaba con entusiasmo.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cuando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Sambalat</a:t>
            </a:r>
            <a:r>
              <a:rPr lang="es-ES" sz="1800" dirty="0">
                <a:effectLst/>
                <a:latin typeface="Calibri" panose="020F0502020204030204" pitchFamily="34" charset="0"/>
                <a:ea typeface="Calibri" panose="020F0502020204030204" pitchFamily="34" charset="0"/>
                <a:cs typeface="Times New Roman" panose="02020603050405020304" pitchFamily="18" charset="0"/>
              </a:rPr>
              <a:t>, Tobías, los árabes, los de Amón y los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Asdod</a:t>
            </a:r>
            <a:r>
              <a:rPr lang="es-ES" sz="1800" dirty="0">
                <a:effectLst/>
                <a:latin typeface="Calibri" panose="020F0502020204030204" pitchFamily="34" charset="0"/>
                <a:ea typeface="Calibri" panose="020F0502020204030204" pitchFamily="34" charset="0"/>
                <a:cs typeface="Times New Roman" panose="02020603050405020304" pitchFamily="18" charset="0"/>
              </a:rPr>
              <a:t> supieron que la reparación de la muralla de Jerusalén seguía adelante y que se había comenzado a tapar las brechas, se enojaron muchísimo, y todos juntos formaron un plan para atacar Jerusalén y causar destrozos en ella.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oramos a nuestro Dios, y pusimos guardia día y noche para defendernos de ellos. Y la gente de Judá decía: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«La fuerza del cargador desmaya ante tal cantidad de escombros, y nosotros somos incapaces de reconstruir esta muralla.»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9203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Nuestros enemigos pensaban que no nos daríamos cuenta ni veríamos nada hasta que se metieran en medio de nosotros para matarnos y detener las obras.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cuando los judíos que vivían cerca de ellos vinieron a decirnos una y otra vez que esa gente iba a atacarnos por todos lados, ordené que la gente se pusiera por familias detrás de la muralla, y en las partes bajas, y en las brechas, con espadas, lanzas y arcos. Y al ver que tenían miedo, me puse de pie y dije a los nobles, a los gobernantes y al resto del pueblo: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les tengan miedo. Recuerden que el Señor es grande y terrible, y luchen por sus compatriotas, por sus hijos e hijas, mujeres y hogares.»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nuestros enemigos supieron que estábamos preparados y que Dios había desbaratado sus planes, todos nosotros volvimos a la muralla, cada cual a su trabajo.  A partir de aquel momento, la mitad de mis hombres trabajaba en la obra, y la otra mitad se mantenía armada con lanzas, escudos, arcos y corazas. Los jefes daban todo su apoyo a la gente de Judá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164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Nehemías 6:15-16 (adoptado de Dios Habla Hoy)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 muralla quedó terminada el día veinticinco del mes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Elul</a:t>
            </a:r>
            <a:r>
              <a:rPr lang="es-ES" sz="1800" dirty="0">
                <a:effectLst/>
                <a:latin typeface="Calibri" panose="020F0502020204030204" pitchFamily="34" charset="0"/>
                <a:ea typeface="Calibri" panose="020F0502020204030204" pitchFamily="34" charset="0"/>
                <a:cs typeface="Times New Roman" panose="02020603050405020304" pitchFamily="18" charset="0"/>
              </a:rPr>
              <a:t>, y en la obra se emplearon cincuenta y dos días.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Nuestros enemigos lo supieron, y todas las naciones que había a nuestro alrededor tuvieron mucho miedo y se vino abajo su orgullo, porque comprendieron que esta obra se había llevado a cabo con la ayuda de nuestro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519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Oración </a:t>
            </a:r>
            <a:r>
              <a:rPr lang="es-ES" sz="1800" i="1" dirty="0">
                <a:solidFill>
                  <a:srgbClr val="00B050"/>
                </a:solidFill>
                <a:effectLst/>
                <a:latin typeface="Calibri" panose="020F0502020204030204" pitchFamily="34" charset="0"/>
                <a:ea typeface="Times New Roman" panose="02020603050405020304" pitchFamily="18" charset="0"/>
              </a:rPr>
              <a:t>Hermanos,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Padre celestial, te doy gracias por permitirnos crecer por medio de este curso.  Que no solo seamos conocedores, sino también hacedores de tu palabra.  Te pedimos que bendigas a tu iglesia con líderes como Nehemías: valientes, sabios, decisivos y llenos de fe para orar sin cesar.  Te pedimos esto en el nombre Jesucristo, nuestro gran sumo sacerdote, 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Considerar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20</a:t>
            </a:fld>
            <a:endParaRPr lang="en-US"/>
          </a:p>
        </p:txBody>
      </p:sp>
    </p:spTree>
    <p:extLst>
      <p:ext uri="{BB962C8B-B14F-4D97-AF65-F5344CB8AC3E}">
        <p14:creationId xmlns:p14="http://schemas.microsoft.com/office/powerpoint/2010/main" val="20643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1. ¿Quiénes son los personajes de esta historia?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Nehemías (1:1) el copero del rey de Persia (1:11) y gobernador de Judá</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err="1">
                <a:solidFill>
                  <a:srgbClr val="000000"/>
                </a:solidFill>
                <a:effectLst/>
                <a:latin typeface="Calibri" panose="020F0502020204030204" pitchFamily="34" charset="0"/>
                <a:ea typeface="Times New Roman" panose="02020603050405020304" pitchFamily="18" charset="0"/>
              </a:rPr>
              <a:t>Jananí</a:t>
            </a:r>
            <a:r>
              <a:rPr lang="es-ES" sz="1800" dirty="0">
                <a:solidFill>
                  <a:srgbClr val="000000"/>
                </a:solidFill>
                <a:effectLst/>
                <a:latin typeface="Calibri" panose="020F0502020204030204" pitchFamily="34" charset="0"/>
                <a:ea typeface="Times New Roman" panose="02020603050405020304" pitchFamily="18" charset="0"/>
              </a:rPr>
              <a:t> (hermano de Nehemías) y otros hombres de Judá (1:2)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err="1">
                <a:solidFill>
                  <a:srgbClr val="000000"/>
                </a:solidFill>
                <a:effectLst/>
                <a:latin typeface="Calibri" panose="020F0502020204030204" pitchFamily="34" charset="0"/>
                <a:ea typeface="Times New Roman" panose="02020603050405020304" pitchFamily="18" charset="0"/>
              </a:rPr>
              <a:t>Artajeres</a:t>
            </a:r>
            <a:r>
              <a:rPr lang="es-ES" sz="1800" dirty="0">
                <a:solidFill>
                  <a:srgbClr val="000000"/>
                </a:solidFill>
                <a:effectLst/>
                <a:latin typeface="Calibri" panose="020F0502020204030204" pitchFamily="34" charset="0"/>
                <a:ea typeface="Times New Roman" panose="02020603050405020304" pitchFamily="18" charset="0"/>
              </a:rPr>
              <a:t>, rey de Persia (2:1)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gobernadores del oeste del río Éufrates y el guardabosques Asaf (2:7-8)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caballería y capitanes del rey que acompañaron a Nehemías (2:9)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err="1">
                <a:solidFill>
                  <a:srgbClr val="000000"/>
                </a:solidFill>
                <a:effectLst/>
                <a:latin typeface="Calibri" panose="020F0502020204030204" pitchFamily="34" charset="0"/>
                <a:ea typeface="Times New Roman" panose="02020603050405020304" pitchFamily="18" charset="0"/>
              </a:rPr>
              <a:t>Sambalat</a:t>
            </a:r>
            <a:r>
              <a:rPr lang="es-ES" sz="1800" dirty="0">
                <a:solidFill>
                  <a:srgbClr val="000000"/>
                </a:solidFill>
                <a:effectLst/>
                <a:latin typeface="Calibri" panose="020F0502020204030204" pitchFamily="34" charset="0"/>
                <a:ea typeface="Times New Roman" panose="02020603050405020304" pitchFamily="18" charset="0"/>
              </a:rPr>
              <a:t> y Tobías que se disgustaron mucho con Nehemías (2:10) y </a:t>
            </a:r>
            <a:r>
              <a:rPr lang="es-ES" sz="1800" dirty="0" err="1">
                <a:solidFill>
                  <a:srgbClr val="000000"/>
                </a:solidFill>
                <a:effectLst/>
                <a:latin typeface="Calibri" panose="020F0502020204030204" pitchFamily="34" charset="0"/>
                <a:ea typeface="Times New Roman" panose="02020603050405020304" pitchFamily="18" charset="0"/>
              </a:rPr>
              <a:t>Guesén</a:t>
            </a:r>
            <a:r>
              <a:rPr lang="es-ES" sz="1800" dirty="0">
                <a:solidFill>
                  <a:srgbClr val="000000"/>
                </a:solidFill>
                <a:effectLst/>
                <a:latin typeface="Calibri" panose="020F0502020204030204" pitchFamily="34" charset="0"/>
                <a:ea typeface="Times New Roman" panose="02020603050405020304" pitchFamily="18" charset="0"/>
              </a:rPr>
              <a:t> (2:19). Burlaron mucho de los judíos.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Todos los que trabajaban en la reconstrucción (3:1-32)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naciones vecinas (6:16)</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800"/>
              </a:spcBef>
              <a:spcAft>
                <a:spcPts val="0"/>
              </a:spcAft>
              <a:buClr>
                <a:schemeClr val="dk1"/>
              </a:buClr>
              <a:buSzPts val="1200"/>
              <a:buFont typeface="Calibri"/>
              <a:buNone/>
            </a:pPr>
            <a:endParaRPr dirty="0"/>
          </a:p>
        </p:txBody>
      </p:sp>
      <p:sp>
        <p:nvSpPr>
          <p:cNvPr id="167" name="Google Shape;1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muralla de Jerusalén (1:3)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vino (2:1)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Jerusalén, dónde están</a:t>
            </a:r>
            <a:r>
              <a:rPr lang="es-ES" sz="1800" b="1" dirty="0">
                <a:solidFill>
                  <a:srgbClr val="000000"/>
                </a:solidFill>
                <a:effectLst/>
                <a:latin typeface="Calibri" panose="020F0502020204030204" pitchFamily="34" charset="0"/>
                <a:ea typeface="Times New Roman" panose="02020603050405020304" pitchFamily="18" charset="0"/>
              </a:rPr>
              <a:t> los sepulcros </a:t>
            </a:r>
            <a:r>
              <a:rPr lang="es-ES" sz="1800" dirty="0">
                <a:solidFill>
                  <a:srgbClr val="000000"/>
                </a:solidFill>
                <a:effectLst/>
                <a:latin typeface="Calibri" panose="020F0502020204030204" pitchFamily="34" charset="0"/>
                <a:ea typeface="Times New Roman" panose="02020603050405020304" pitchFamily="18" charset="0"/>
              </a:rPr>
              <a:t>de mis padres se halla en </a:t>
            </a:r>
            <a:r>
              <a:rPr lang="es-ES" sz="1800" b="1" dirty="0">
                <a:solidFill>
                  <a:srgbClr val="000000"/>
                </a:solidFill>
                <a:effectLst/>
                <a:latin typeface="Calibri" panose="020F0502020204030204" pitchFamily="34" charset="0"/>
                <a:ea typeface="Times New Roman" panose="02020603050405020304" pitchFamily="18" charset="0"/>
              </a:rPr>
              <a:t>ruinas. </a:t>
            </a:r>
            <a:r>
              <a:rPr lang="es-ES" sz="1800" dirty="0">
                <a:solidFill>
                  <a:srgbClr val="000000"/>
                </a:solidFill>
                <a:effectLst/>
                <a:latin typeface="Calibri" panose="020F0502020204030204" pitchFamily="34" charset="0"/>
                <a:ea typeface="Times New Roman" panose="02020603050405020304" pitchFamily="18" charset="0"/>
              </a:rPr>
              <a:t>(2:3)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cartas del rey que les da permiso de viajar y reconstruir las murallas (2:7-8)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madera para reparar las puertas (2:8)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Puerta del Valle (2:13), fuente del Dragón (2:13), Puerta del Basurero  (2:13), Puerta de la Fuente (2:14), el estanque del rey (2:14), el arroyo (2:15)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Piedras quemadas y escombros (4:2)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Espadas, arcos y lanzas (4:13) escudos, corazas (4:16)</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800"/>
              </a:spcBef>
              <a:spcAft>
                <a:spcPts val="0"/>
              </a:spcAft>
              <a:buSzPts val="1400"/>
              <a:buNone/>
            </a:pPr>
            <a:endParaRPr dirty="0"/>
          </a:p>
        </p:txBody>
      </p:sp>
      <p:sp>
        <p:nvSpPr>
          <p:cNvPr id="174" name="Google Shape;17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la ciudadela de Susa (1:1)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Jerusalén, Judá</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800"/>
              </a:spcBef>
              <a:spcAft>
                <a:spcPts val="0"/>
              </a:spcAft>
              <a:buSzPts val="1400"/>
              <a:buNone/>
            </a:pPr>
            <a:endParaRPr dirty="0"/>
          </a:p>
        </p:txBody>
      </p:sp>
      <p:sp>
        <p:nvSpPr>
          <p:cNvPr id="181" name="Google Shape;18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Durante el reinado de Artajerjes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Estamos unos años después del regreso y la reforma de Esdras.  Esto se podría considerar “La Tercera Ola” de los que regresaron a Jerusalén.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Aproximadamente en el año 444 a.C. cuando Nehemías hizo su viaje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Tardan cincuenta y dos días en reconstruir la muralla (6:16).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89" name="Google Shape;1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 la Biblia Popular</a:t>
            </a:r>
            <a:endParaRPr/>
          </a:p>
        </p:txBody>
      </p:sp>
      <p:sp>
        <p:nvSpPr>
          <p:cNvPr id="196" name="Google Shape;1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5. ¿Cuál es el problema?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Nehemías estaba preocupado por la oposición que sus compatriotas estaban recibiendo de parte de sus enemigos.  Los enemigos se burlan de la ciudad.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2:17- Jerusalén está en ruinas.  Su muralla fue destruida.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800"/>
              </a:spcBef>
              <a:spcAft>
                <a:spcPts val="0"/>
              </a:spcAft>
              <a:buSzPts val="1400"/>
              <a:buNone/>
            </a:pPr>
            <a:endParaRPr dirty="0"/>
          </a:p>
        </p:txBody>
      </p:sp>
      <p:sp>
        <p:nvSpPr>
          <p:cNvPr id="204" name="Google Shape;20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El rey le da permiso a Nehemías de volver a Jerusalén.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los protege de sus enemigos.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800"/>
              </a:spcBef>
              <a:spcAft>
                <a:spcPts val="0"/>
              </a:spcAft>
              <a:buSzPts val="1400"/>
              <a:buNone/>
            </a:pPr>
            <a:endParaRPr dirty="0"/>
          </a:p>
        </p:txBody>
      </p:sp>
      <p:sp>
        <p:nvSpPr>
          <p:cNvPr id="218" name="Google Shape;21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30</a:t>
            </a:fld>
            <a:endParaRPr lang="en-US"/>
          </a:p>
        </p:txBody>
      </p:sp>
    </p:spTree>
    <p:extLst>
      <p:ext uri="{BB962C8B-B14F-4D97-AF65-F5344CB8AC3E}">
        <p14:creationId xmlns:p14="http://schemas.microsoft.com/office/powerpoint/2010/main" val="958325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Durante el regreso del exilio en Babilonia, Nehemías dirigió a los judíos a reconstruir las murallas de Jerusalén y acercarse a Dios en oración.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sz="1200" dirty="0">
              <a:solidFill>
                <a:schemeClr val="dk1"/>
              </a:solidFill>
              <a:latin typeface="Calibri"/>
              <a:ea typeface="Calibri"/>
              <a:cs typeface="Calibri"/>
              <a:sym typeface="Calibri"/>
            </a:endParaRPr>
          </a:p>
        </p:txBody>
      </p:sp>
      <p:sp>
        <p:nvSpPr>
          <p:cNvPr id="246" name="Google Shape;24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Temer y ser cobarde delante de los enemigos de Dios.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Querer evitar la persecución.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Clr>
                <a:schemeClr val="dk1"/>
              </a:buClr>
              <a:buSzPts val="1200"/>
              <a:buFont typeface="Arial"/>
              <a:buNone/>
            </a:pPr>
            <a:endParaRPr dirty="0"/>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levantó hombres para guiar, amonestar y animar a los judíos.  Hoy en día él levanta líderes espirituales para guiar, amonestar y animarme a mí.  Es puro amor y gracia que Dios los haya puesto en mi vida.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Jesucristo es el mejor líder, el que intercede por su pueblo y los defiende de todo mal y enemigo.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800"/>
              </a:spcBef>
              <a:spcAft>
                <a:spcPts val="0"/>
              </a:spcAft>
              <a:buClr>
                <a:schemeClr val="dk1"/>
              </a:buClr>
              <a:buSzPts val="1200"/>
              <a:buFont typeface="Arial"/>
              <a:buNone/>
            </a:pPr>
            <a:endParaRPr dirty="0"/>
          </a:p>
        </p:txBody>
      </p:sp>
      <p:sp>
        <p:nvSpPr>
          <p:cNvPr id="260" name="Google Shape;26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mí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Orar fervientemente.  Por mi pueblo, contra los enemigos de Dios, por mí mismo.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Estar listo para tomar 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Confiar en la mano protectora de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Compartir esta historia con creyentes bajo ataque.  En una capacitación para líderes cristianos.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 la Lección 8.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Lección 8: Nehemías construye las murallas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4 “C” para leer y entender Nehemías 1-4:16; 6:15-16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Describir como pertenecemos al Pueblo de Dios y el afecto de esta realidad en nuestra vida diaria. </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359262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¿Quién es Dios?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En este curso, hemos seguido la caída de Israel, y el exilio de Judá. Pero en todo, lo más importante es ver cómo Dios protegió al pueblo y guardó sus promesas.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Proveyó para Elías y la viuda.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Demostró su gloria usando Elías en Monte Carmelo.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Salvó al Rey Ezequías y el pueblo en Jerusalén.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Envió profetas como Isaías y Jeremías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Protegió el pueblo en cautiverio.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Cierro la boca de los leones para Daniel.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 a Ester valentía.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 a Esdras la sabiduría de la Palabra.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a Nehemías y otros la oportunidad de construir su templo y ciudad.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Todo para la gloria de su nombre y para nuestra salvación. Siempre estaba con su pueblo y mantuvo a un remanente.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En este curso hemos visto promesas cumplidas. También, miramos adelante, 400 años después de Nehemías, a la llegada del Salvador al mundo. Otra promesa cumplida. Dios es perfecta. Dios es fiel. Dios salva. No hay lugar mejor que en su voluntad y en su tiempo perfecto.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192627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¿Cómo pertenecemos al Pueblo de Dios?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Lección 1 de este curso, estudiamos en 1 Pedro 2:9-10 como pertenecemos nosotros también al pueblo de Dios por la fe en Jesucristo.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i="1" dirty="0">
                <a:effectLst/>
                <a:latin typeface="Calibri" panose="020F0502020204030204" pitchFamily="34" charset="0"/>
                <a:ea typeface="Calibri" panose="020F0502020204030204" pitchFamily="34" charset="0"/>
                <a:cs typeface="Times New Roman" panose="02020603050405020304" pitchFamily="18" charset="0"/>
              </a:rPr>
              <a:t>1</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Pedro 2:9-10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i="1" dirty="0">
                <a:effectLst/>
                <a:latin typeface="Calibri" panose="020F0502020204030204" pitchFamily="34" charset="0"/>
                <a:ea typeface="Calibri" panose="020F0502020204030204" pitchFamily="34" charset="0"/>
                <a:cs typeface="Times New Roman" panose="02020603050405020304" pitchFamily="18" charset="0"/>
              </a:rPr>
              <a:t>Pero ustedes son descendencia escogida, sacerdocio regio, nación santa, pueblo que pertenece a Dios, para que proclamen las obras maravillosas de aquel que los llamó de las tinieblas a su luz admirable. Ustedes antes ni siquiera eran pueblo, pero ahora son pueblo de Dios; antes no habían recibido misericordia, pero ahora ya la han recibido.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nos llamó. Nos elegio ser sus hijos. Nos dio la fe y la vida por su misericordia. Nos salvó de las tinieblas. Pertenecemos a él. Tenemos propósito en él.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409422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endParaRPr dirty="0"/>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157523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Somos “piedras vivas”, parte del templo vivo de Dios. </a:t>
            </a:r>
          </a:p>
          <a:p>
            <a:pPr marL="0" marR="0" lvl="0" indent="0" algn="l" defTabSz="914400" rtl="0" eaLnBrk="1" fontAlgn="auto" latinLnBrk="0" hangingPunct="1">
              <a:lnSpc>
                <a:spcPct val="100000"/>
              </a:lnSpc>
              <a:spcBef>
                <a:spcPts val="80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80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Formamos parte del sacerdocio santo, miembros del cuerpo de Cristo con un mensaje de gracia que deseamos compartir con otros.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1094106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Jesucristo es la piedra angular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Otros van a negar a Cristo, pero para nosotros es precioso, Cristo es todo.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2057457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Deseamos proclamar las obras maravillosas de Dios que nos salvó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1120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 la Lección 8.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Lección 8: Nehemías construye las murallas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4 “C” para leer y entender Nehemías 1-4:16; 6:15-16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Describir como pertenecemos al Pueblo de Dios y el afecto de esta realidad en nuestra vida diaria. </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651028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Vivimos en este mundo como extranjeros y peregrinos. Deseamos apartar de la maldad y vivir como ejemplos del amor de Dios.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4114028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None/>
            </a:pPr>
            <a:endParaRPr dirty="0"/>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626957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Fecha limite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Ya se explicó mucho en Lección 7 que es el proyecto final.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Deje que los estudiantes hagan sus preguntas de clarificación. Anímelos a comunicarse con usted en cualquier parte del proceso.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7631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kern="1200" dirty="0">
                <a:solidFill>
                  <a:schemeClr val="tx1">
                    <a:lumMod val="50000"/>
                  </a:schemeClr>
                </a:solidFill>
                <a:effectLst/>
                <a:latin typeface="+mn-lt"/>
                <a:ea typeface="+mn-ea"/>
                <a:cs typeface="+mn-cs"/>
              </a:rPr>
              <a:t>El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bendiga</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guarde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Haga</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resplandecer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t>
            </a:r>
            <a:r>
              <a:rPr lang="en-US" sz="1200" b="1" i="1" u="none" strike="noStrike" kern="1200" dirty="0" err="1">
                <a:solidFill>
                  <a:schemeClr val="tx1">
                    <a:lumMod val="50000"/>
                  </a:schemeClr>
                </a:solidFill>
                <a:effectLst/>
                <a:latin typeface="+mn-lt"/>
                <a:ea typeface="+mn-ea"/>
                <a:cs typeface="+mn-cs"/>
              </a:rPr>
              <a:t>sobre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tenga</a:t>
            </a:r>
            <a:r>
              <a:rPr lang="en-US" sz="1200" b="1" i="1" u="none" strike="noStrike" kern="1200" dirty="0">
                <a:solidFill>
                  <a:schemeClr val="tx1">
                    <a:lumMod val="50000"/>
                  </a:schemeClr>
                </a:solidFill>
                <a:effectLst/>
                <a:latin typeface="+mn-lt"/>
                <a:ea typeface="+mn-ea"/>
                <a:cs typeface="+mn-cs"/>
              </a:rPr>
              <a:t> de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misericordia. Vuelve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conceda</a:t>
            </a:r>
            <a:r>
              <a:rPr lang="en-US" sz="1200" b="1" i="1" u="none" strike="noStrike" kern="1200" dirty="0">
                <a:solidFill>
                  <a:schemeClr val="tx1">
                    <a:lumMod val="50000"/>
                  </a:schemeClr>
                </a:solidFill>
                <a:effectLst/>
                <a:latin typeface="+mn-lt"/>
                <a:ea typeface="+mn-ea"/>
                <a:cs typeface="+mn-cs"/>
              </a:rPr>
              <a:t> la </a:t>
            </a:r>
            <a:r>
              <a:rPr lang="en-US" sz="1200" b="1" i="1" u="none" strike="noStrike" kern="1200" dirty="0" err="1">
                <a:solidFill>
                  <a:schemeClr val="tx1">
                    <a:lumMod val="50000"/>
                  </a:schemeClr>
                </a:solidFill>
                <a:effectLst/>
                <a:latin typeface="+mn-lt"/>
                <a:ea typeface="+mn-ea"/>
                <a:cs typeface="+mn-cs"/>
              </a:rPr>
              <a:t>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68" name="Google Shape;26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Despedidas y agradecimiento</a:t>
            </a:r>
            <a:endParaRPr/>
          </a:p>
        </p:txBody>
      </p:sp>
      <p:sp>
        <p:nvSpPr>
          <p:cNvPr id="301" name="Google Shape;30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5</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La Reforma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1. La época de Esdras y Nehemías era una de reconstrucción física y reforma espiritual.  La gente no conocía la palabra de Dios- incluidos los líderes religiosos y políticos.  Bajo el liderazgo de Esdras y Nehemías, la gente escuchaba la palabra de Dios y empezó a seguirla.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15" name="Google Shape;1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2. 500 años después, los fariseos enseñaban tradiciones humanas más que la palabra de Dios. Juan el Bautista, nuestro Señor Jesucristo y sus apóstoles también predicaron un mensaje de arrepentimiento, animando a la gente a volverse a Dios y a su palabra.  En cierto sentido fue una reforma espiritual.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15" name="Google Shape;1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76063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3. También en el siglo 16, en la época de la Reforma Protestante, hubo necesidad de volver a las Escrituras.  La Iglesia Católica Romana vendía el perdón de los pecados.  La iglesia se había hecho un imperio político.  Martin Lutero y otros ayudaron a la gente a volver a las Escrituras y a la fe en Jesucristo.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15" name="Google Shape;1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295214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4. La época de Esdras/Nehemías, la de Jesús (hace 2000+ años), la del siglo XVI- ¿en qué se parecen a nuestros tiempos?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¿Dónde ven ustedes la necesidad de una Reforma hoy en día?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Deja que los estudiantes contestan.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Posibles respuestas: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ignorancia de algunos líderes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falta de conocimiento básico de la Biblia por el pueblo de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Iglesias que están muy metidas en la política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Líderes e iglesias que predican tradiciones más que la palabra de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Hace falta un llamado al arrepentimiento.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34" name="Google Shape;1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7"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38"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4"/>
          <p:cNvSpPr>
            <a:spLocks noGrp="1"/>
          </p:cNvSpPr>
          <p:nvPr>
            <p:ph type="pic" idx="2"/>
          </p:nvPr>
        </p:nvSpPr>
        <p:spPr>
          <a:xfrm>
            <a:off x="5183188" y="987425"/>
            <a:ext cx="6172200" cy="4873625"/>
          </a:xfrm>
          <a:prstGeom prst="rect">
            <a:avLst/>
          </a:prstGeom>
          <a:noFill/>
          <a:ln>
            <a:noFill/>
          </a:ln>
        </p:spPr>
      </p:sp>
      <p:sp>
        <p:nvSpPr>
          <p:cNvPr id="70" name="Google Shape;70;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91" name="Google Shape;91;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2" name="Google Shape;92;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n-US" sz="4800" b="1" dirty="0" err="1"/>
              <a:t>Captar</a:t>
            </a:r>
            <a:endParaRPr lang="en-US" sz="4800" b="1" dirty="0"/>
          </a:p>
          <a:p>
            <a:r>
              <a:rPr lang="en-US" sz="4800" b="1" dirty="0" err="1"/>
              <a:t>Contar</a:t>
            </a:r>
            <a:r>
              <a:rPr lang="en-US" sz="4800" b="1" dirty="0"/>
              <a:t>: </a:t>
            </a:r>
            <a:r>
              <a:rPr lang="en-US" sz="4800" dirty="0"/>
              <a:t>Se </a:t>
            </a:r>
            <a:r>
              <a:rPr lang="en-US" sz="4800" dirty="0" err="1"/>
              <a:t>cuenta</a:t>
            </a:r>
            <a:r>
              <a:rPr lang="en-US" sz="4800" dirty="0"/>
              <a:t> la </a:t>
            </a:r>
            <a:r>
              <a:rPr lang="en-US" sz="4800" dirty="0" err="1"/>
              <a:t>historia</a:t>
            </a:r>
            <a:r>
              <a:rPr lang="en-US" sz="4800" dirty="0"/>
              <a:t> </a:t>
            </a:r>
            <a:r>
              <a:rPr lang="en-US" sz="4800" dirty="0" err="1"/>
              <a:t>bíblica</a:t>
            </a:r>
            <a:r>
              <a:rPr lang="en-US" sz="4800" dirty="0"/>
              <a:t> </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169368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6A4D-2B40-9953-AE44-2F2302DC4AFB}"/>
              </a:ext>
            </a:extLst>
          </p:cNvPr>
          <p:cNvSpPr>
            <a:spLocks noGrp="1"/>
          </p:cNvSpPr>
          <p:nvPr>
            <p:ph type="title"/>
          </p:nvPr>
        </p:nvSpPr>
        <p:spPr/>
        <p:txBody>
          <a:bodyPr>
            <a:normAutofit/>
          </a:bodyPr>
          <a:lstStyle/>
          <a:p>
            <a:r>
              <a:rPr lang="en-US" sz="4400" dirty="0" err="1"/>
              <a:t>Nehemías</a:t>
            </a:r>
            <a:r>
              <a:rPr lang="en-US" sz="4400" dirty="0"/>
              <a:t> 1:1-4, 11</a:t>
            </a:r>
          </a:p>
        </p:txBody>
      </p:sp>
      <p:pic>
        <p:nvPicPr>
          <p:cNvPr id="5" name="Picture 4" descr="A person crying in a hat&#10;&#10;Description automatically generated">
            <a:extLst>
              <a:ext uri="{FF2B5EF4-FFF2-40B4-BE49-F238E27FC236}">
                <a16:creationId xmlns:a16="http://schemas.microsoft.com/office/drawing/2014/main" id="{FD9DF9D1-FD0A-94BE-6E23-D5122A91DD0A}"/>
              </a:ext>
            </a:extLst>
          </p:cNvPr>
          <p:cNvPicPr>
            <a:picLocks noChangeAspect="1"/>
          </p:cNvPicPr>
          <p:nvPr/>
        </p:nvPicPr>
        <p:blipFill>
          <a:blip r:embed="rId3"/>
          <a:stretch>
            <a:fillRect/>
          </a:stretch>
        </p:blipFill>
        <p:spPr>
          <a:xfrm>
            <a:off x="5855607" y="0"/>
            <a:ext cx="4855935" cy="6880804"/>
          </a:xfrm>
          <a:prstGeom prst="rect">
            <a:avLst/>
          </a:prstGeom>
        </p:spPr>
      </p:pic>
    </p:spTree>
    <p:extLst>
      <p:ext uri="{BB962C8B-B14F-4D97-AF65-F5344CB8AC3E}">
        <p14:creationId xmlns:p14="http://schemas.microsoft.com/office/powerpoint/2010/main" val="265318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6A4D-2B40-9953-AE44-2F2302DC4AFB}"/>
              </a:ext>
            </a:extLst>
          </p:cNvPr>
          <p:cNvSpPr>
            <a:spLocks noGrp="1"/>
          </p:cNvSpPr>
          <p:nvPr>
            <p:ph type="title"/>
          </p:nvPr>
        </p:nvSpPr>
        <p:spPr>
          <a:xfrm>
            <a:off x="3744686" y="54202"/>
            <a:ext cx="10515600" cy="1325563"/>
          </a:xfrm>
        </p:spPr>
        <p:txBody>
          <a:bodyPr>
            <a:normAutofit/>
          </a:bodyPr>
          <a:lstStyle/>
          <a:p>
            <a:r>
              <a:rPr lang="en-US" sz="4400" dirty="0" err="1"/>
              <a:t>Nehemías</a:t>
            </a:r>
            <a:r>
              <a:rPr lang="en-US" sz="4400" dirty="0"/>
              <a:t> 2 – 3:2</a:t>
            </a:r>
          </a:p>
        </p:txBody>
      </p:sp>
      <p:pic>
        <p:nvPicPr>
          <p:cNvPr id="1026" name="Picture 2" descr="Pin on Sunday school">
            <a:extLst>
              <a:ext uri="{FF2B5EF4-FFF2-40B4-BE49-F238E27FC236}">
                <a16:creationId xmlns:a16="http://schemas.microsoft.com/office/drawing/2014/main" id="{14695180-C749-EF38-7D2B-EDC6A66FE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843" y="1379765"/>
            <a:ext cx="7304313" cy="547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3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6A4D-2B40-9953-AE44-2F2302DC4AFB}"/>
              </a:ext>
            </a:extLst>
          </p:cNvPr>
          <p:cNvSpPr>
            <a:spLocks noGrp="1"/>
          </p:cNvSpPr>
          <p:nvPr>
            <p:ph type="title"/>
          </p:nvPr>
        </p:nvSpPr>
        <p:spPr>
          <a:xfrm>
            <a:off x="3744686" y="54202"/>
            <a:ext cx="10515600" cy="1325563"/>
          </a:xfrm>
        </p:spPr>
        <p:txBody>
          <a:bodyPr>
            <a:normAutofit/>
          </a:bodyPr>
          <a:lstStyle/>
          <a:p>
            <a:r>
              <a:rPr lang="en-US" sz="4400" dirty="0" err="1"/>
              <a:t>Nehemías</a:t>
            </a:r>
            <a:r>
              <a:rPr lang="en-US" sz="4400" dirty="0"/>
              <a:t> 2 – 3:2</a:t>
            </a:r>
          </a:p>
        </p:txBody>
      </p:sp>
      <p:pic>
        <p:nvPicPr>
          <p:cNvPr id="3074" name="Picture 2" descr="Pin on Bible: Nehemiah">
            <a:extLst>
              <a:ext uri="{FF2B5EF4-FFF2-40B4-BE49-F238E27FC236}">
                <a16:creationId xmlns:a16="http://schemas.microsoft.com/office/drawing/2014/main" id="{2B36972B-452D-143A-806E-65B60A02C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28" y="1191984"/>
            <a:ext cx="7358743" cy="55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0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6A4D-2B40-9953-AE44-2F2302DC4AFB}"/>
              </a:ext>
            </a:extLst>
          </p:cNvPr>
          <p:cNvSpPr>
            <a:spLocks noGrp="1"/>
          </p:cNvSpPr>
          <p:nvPr>
            <p:ph type="title"/>
          </p:nvPr>
        </p:nvSpPr>
        <p:spPr>
          <a:xfrm>
            <a:off x="3744686" y="54202"/>
            <a:ext cx="10515600" cy="1325563"/>
          </a:xfrm>
        </p:spPr>
        <p:txBody>
          <a:bodyPr>
            <a:normAutofit/>
          </a:bodyPr>
          <a:lstStyle/>
          <a:p>
            <a:r>
              <a:rPr lang="en-US" sz="4400" dirty="0" err="1"/>
              <a:t>Nehemías</a:t>
            </a:r>
            <a:r>
              <a:rPr lang="en-US" sz="4400" dirty="0"/>
              <a:t> 2 – 3:2</a:t>
            </a:r>
          </a:p>
        </p:txBody>
      </p:sp>
      <p:pic>
        <p:nvPicPr>
          <p:cNvPr id="5122" name="Picture 2" descr="Pin on Nehemiah">
            <a:extLst>
              <a:ext uri="{FF2B5EF4-FFF2-40B4-BE49-F238E27FC236}">
                <a16:creationId xmlns:a16="http://schemas.microsoft.com/office/drawing/2014/main" id="{3F48F4FB-C82B-5B4A-5011-5CDB71417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214" y="1183822"/>
            <a:ext cx="7565571" cy="567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5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6A4D-2B40-9953-AE44-2F2302DC4AFB}"/>
              </a:ext>
            </a:extLst>
          </p:cNvPr>
          <p:cNvSpPr>
            <a:spLocks noGrp="1"/>
          </p:cNvSpPr>
          <p:nvPr>
            <p:ph type="title"/>
          </p:nvPr>
        </p:nvSpPr>
        <p:spPr>
          <a:xfrm>
            <a:off x="3744686" y="54202"/>
            <a:ext cx="10515600" cy="1325563"/>
          </a:xfrm>
        </p:spPr>
        <p:txBody>
          <a:bodyPr>
            <a:normAutofit/>
          </a:bodyPr>
          <a:lstStyle/>
          <a:p>
            <a:r>
              <a:rPr lang="en-US" sz="4400" dirty="0" err="1"/>
              <a:t>Nehemías</a:t>
            </a:r>
            <a:r>
              <a:rPr lang="en-US" sz="4400" dirty="0"/>
              <a:t> 2 – 3:2</a:t>
            </a:r>
          </a:p>
        </p:txBody>
      </p:sp>
      <p:pic>
        <p:nvPicPr>
          <p:cNvPr id="7170" name="Picture 2" descr="Leadership Lessons from Nehemiah — The Christian School Journal">
            <a:extLst>
              <a:ext uri="{FF2B5EF4-FFF2-40B4-BE49-F238E27FC236}">
                <a16:creationId xmlns:a16="http://schemas.microsoft.com/office/drawing/2014/main" id="{88A61E2E-E8EC-8A6B-69BA-D6988AF4B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4985"/>
            <a:ext cx="12192000" cy="505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79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6A4D-2B40-9953-AE44-2F2302DC4AFB}"/>
              </a:ext>
            </a:extLst>
          </p:cNvPr>
          <p:cNvSpPr>
            <a:spLocks noGrp="1"/>
          </p:cNvSpPr>
          <p:nvPr>
            <p:ph type="title"/>
          </p:nvPr>
        </p:nvSpPr>
        <p:spPr>
          <a:xfrm>
            <a:off x="3744686" y="54202"/>
            <a:ext cx="10515600" cy="1325563"/>
          </a:xfrm>
        </p:spPr>
        <p:txBody>
          <a:bodyPr>
            <a:normAutofit/>
          </a:bodyPr>
          <a:lstStyle/>
          <a:p>
            <a:r>
              <a:rPr lang="en-US" sz="4400" dirty="0" err="1"/>
              <a:t>Nehemías</a:t>
            </a:r>
            <a:r>
              <a:rPr lang="en-US" sz="4400" dirty="0"/>
              <a:t> 4:1-16</a:t>
            </a:r>
          </a:p>
        </p:txBody>
      </p:sp>
      <p:pic>
        <p:nvPicPr>
          <p:cNvPr id="9218" name="Picture 2" descr="Bible Lesson: Nehemiah's Opposition (Nehemiah 4,6) - Ministry-To-Children  Bible Lesson Plans for Kids">
            <a:extLst>
              <a:ext uri="{FF2B5EF4-FFF2-40B4-BE49-F238E27FC236}">
                <a16:creationId xmlns:a16="http://schemas.microsoft.com/office/drawing/2014/main" id="{5D7818F0-7131-6154-1943-96F21B60A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85" y="1278718"/>
            <a:ext cx="9884229" cy="500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7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6A4D-2B40-9953-AE44-2F2302DC4AFB}"/>
              </a:ext>
            </a:extLst>
          </p:cNvPr>
          <p:cNvSpPr>
            <a:spLocks noGrp="1"/>
          </p:cNvSpPr>
          <p:nvPr>
            <p:ph type="title"/>
          </p:nvPr>
        </p:nvSpPr>
        <p:spPr>
          <a:xfrm>
            <a:off x="3744686" y="54202"/>
            <a:ext cx="10515600" cy="1325563"/>
          </a:xfrm>
        </p:spPr>
        <p:txBody>
          <a:bodyPr>
            <a:normAutofit/>
          </a:bodyPr>
          <a:lstStyle/>
          <a:p>
            <a:r>
              <a:rPr lang="en-US" sz="4400" dirty="0" err="1"/>
              <a:t>Nehemías</a:t>
            </a:r>
            <a:r>
              <a:rPr lang="en-US" sz="4400" dirty="0"/>
              <a:t> 4:1-16</a:t>
            </a:r>
          </a:p>
        </p:txBody>
      </p:sp>
      <p:pic>
        <p:nvPicPr>
          <p:cNvPr id="11266" name="Picture 2" descr="Wednesday: Nehemiah Takes Action (444 B.C.) | Sabbath School Net">
            <a:extLst>
              <a:ext uri="{FF2B5EF4-FFF2-40B4-BE49-F238E27FC236}">
                <a16:creationId xmlns:a16="http://schemas.microsoft.com/office/drawing/2014/main" id="{C09A6B2E-91FD-D80D-4FB3-D88BC91E2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790" y="1379765"/>
            <a:ext cx="7378420" cy="514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5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6A4D-2B40-9953-AE44-2F2302DC4AFB}"/>
              </a:ext>
            </a:extLst>
          </p:cNvPr>
          <p:cNvSpPr>
            <a:spLocks noGrp="1"/>
          </p:cNvSpPr>
          <p:nvPr>
            <p:ph type="title"/>
          </p:nvPr>
        </p:nvSpPr>
        <p:spPr>
          <a:xfrm>
            <a:off x="3744686" y="54202"/>
            <a:ext cx="10515600" cy="1325563"/>
          </a:xfrm>
        </p:spPr>
        <p:txBody>
          <a:bodyPr>
            <a:normAutofit/>
          </a:bodyPr>
          <a:lstStyle/>
          <a:p>
            <a:r>
              <a:rPr lang="en-US" sz="4400" dirty="0" err="1"/>
              <a:t>Nehemías</a:t>
            </a:r>
            <a:r>
              <a:rPr lang="en-US" sz="4400" dirty="0"/>
              <a:t> 4:1-16</a:t>
            </a:r>
          </a:p>
        </p:txBody>
      </p:sp>
      <p:pic>
        <p:nvPicPr>
          <p:cNvPr id="13314" name="Picture 2" descr="Nehemiah Rebuilds the Walls of Jerusalem | Children's Bible Lessons">
            <a:extLst>
              <a:ext uri="{FF2B5EF4-FFF2-40B4-BE49-F238E27FC236}">
                <a16:creationId xmlns:a16="http://schemas.microsoft.com/office/drawing/2014/main" id="{A8A30AA3-C7D6-545B-C85E-9FD9D74EC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643" y="1273856"/>
            <a:ext cx="9742714" cy="487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6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6A4D-2B40-9953-AE44-2F2302DC4AFB}"/>
              </a:ext>
            </a:extLst>
          </p:cNvPr>
          <p:cNvSpPr>
            <a:spLocks noGrp="1"/>
          </p:cNvSpPr>
          <p:nvPr>
            <p:ph type="title"/>
          </p:nvPr>
        </p:nvSpPr>
        <p:spPr>
          <a:xfrm>
            <a:off x="3679372" y="282803"/>
            <a:ext cx="10515600" cy="1325563"/>
          </a:xfrm>
        </p:spPr>
        <p:txBody>
          <a:bodyPr>
            <a:normAutofit/>
          </a:bodyPr>
          <a:lstStyle/>
          <a:p>
            <a:r>
              <a:rPr lang="en-US" sz="4400" dirty="0" err="1"/>
              <a:t>Nehemías</a:t>
            </a:r>
            <a:r>
              <a:rPr lang="en-US" sz="4400" dirty="0"/>
              <a:t> 6:15-16</a:t>
            </a:r>
          </a:p>
        </p:txBody>
      </p:sp>
      <p:pic>
        <p:nvPicPr>
          <p:cNvPr id="15362" name="Picture 2" descr="Bible Study, Preschool Style | Practicing Families">
            <a:extLst>
              <a:ext uri="{FF2B5EF4-FFF2-40B4-BE49-F238E27FC236}">
                <a16:creationId xmlns:a16="http://schemas.microsoft.com/office/drawing/2014/main" id="{CD97E802-7455-C495-FD0B-C9AAC11A1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686" y="1608366"/>
            <a:ext cx="6988628" cy="524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8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sz="4400" dirty="0" err="1">
                <a:solidFill>
                  <a:srgbClr val="613318"/>
                </a:solidFill>
              </a:rPr>
              <a:t>Oremos</a:t>
            </a:r>
            <a:endParaRPr sz="4400" dirty="0">
              <a:solidFill>
                <a:srgbClr val="61331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r>
              <a:rPr lang="en-US" sz="4800" b="1" dirty="0"/>
              <a:t>: </a:t>
            </a:r>
            <a:r>
              <a:rPr lang="en-US" sz="4800" dirty="0"/>
              <a:t>Con seis </a:t>
            </a:r>
            <a:r>
              <a:rPr lang="en-US" sz="4800" dirty="0" err="1"/>
              <a:t>preguntas</a:t>
            </a:r>
            <a:r>
              <a:rPr lang="en-US" sz="4800" dirty="0"/>
              <a:t>, </a:t>
            </a:r>
            <a:r>
              <a:rPr lang="en-US" sz="4800" dirty="0" err="1"/>
              <a:t>repasamos</a:t>
            </a:r>
            <a:r>
              <a:rPr lang="en-US" sz="4800" dirty="0"/>
              <a:t> </a:t>
            </a:r>
            <a:r>
              <a:rPr lang="en-US" sz="4800" dirty="0" err="1"/>
              <a:t>los</a:t>
            </a:r>
            <a:r>
              <a:rPr lang="en-US" sz="4800" dirty="0"/>
              <a:t> </a:t>
            </a:r>
            <a:r>
              <a:rPr lang="en-US" sz="4800" dirty="0" err="1"/>
              <a:t>hechos</a:t>
            </a:r>
            <a:r>
              <a:rPr lang="en-US" sz="4800" dirty="0"/>
              <a:t> de la </a:t>
            </a:r>
            <a:r>
              <a:rPr lang="en-US" sz="4800" dirty="0" err="1"/>
              <a:t>historia</a:t>
            </a:r>
            <a:r>
              <a:rPr lang="en-US" sz="4800" dirty="0"/>
              <a:t> </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309903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Considerar</a:t>
            </a:r>
            <a:r>
              <a:rPr lang="en-US" sz="4400" dirty="0">
                <a:solidFill>
                  <a:srgbClr val="008000"/>
                </a:solidFill>
              </a:rPr>
              <a:t> – </a:t>
            </a:r>
            <a:r>
              <a:rPr lang="en-US" sz="4400" dirty="0" err="1">
                <a:solidFill>
                  <a:srgbClr val="008000"/>
                </a:solidFill>
              </a:rPr>
              <a:t>Nehemías</a:t>
            </a:r>
            <a:r>
              <a:rPr lang="en-US" sz="4400" dirty="0">
                <a:solidFill>
                  <a:srgbClr val="008000"/>
                </a:solidFill>
              </a:rPr>
              <a:t> </a:t>
            </a:r>
            <a:r>
              <a:rPr lang="en-US" sz="4400" b="1" dirty="0">
                <a:solidFill>
                  <a:srgbClr val="008000"/>
                </a:solidFill>
              </a:rPr>
              <a:t>1:1-4, 1:11; 2:1-3:2; 4:1-16; 6:15-16</a:t>
            </a:r>
            <a:r>
              <a:rPr lang="en-US" sz="4400" dirty="0">
                <a:solidFill>
                  <a:srgbClr val="008000"/>
                </a:solidFill>
              </a:rPr>
              <a:t>  </a:t>
            </a:r>
            <a:endParaRPr sz="4400" dirty="0"/>
          </a:p>
        </p:txBody>
      </p:sp>
      <p:sp>
        <p:nvSpPr>
          <p:cNvPr id="170" name="Google Shape;170;p14"/>
          <p:cNvSpPr txBox="1">
            <a:spLocks noGrp="1"/>
          </p:cNvSpPr>
          <p:nvPr>
            <p:ph type="body" idx="1"/>
          </p:nvPr>
        </p:nvSpPr>
        <p:spPr>
          <a:xfrm>
            <a:off x="838200" y="2021305"/>
            <a:ext cx="9805988" cy="41556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1. ¿</a:t>
            </a:r>
            <a:r>
              <a:rPr lang="en-US" sz="4000" u="sng" dirty="0" err="1">
                <a:solidFill>
                  <a:srgbClr val="613318"/>
                </a:solidFill>
              </a:rPr>
              <a:t>Quiénes</a:t>
            </a:r>
            <a:r>
              <a:rPr lang="en-US" sz="4000" dirty="0">
                <a:solidFill>
                  <a:srgbClr val="613318"/>
                </a:solidFill>
              </a:rPr>
              <a:t> son </a:t>
            </a:r>
            <a:r>
              <a:rPr lang="en-US" sz="4000" dirty="0" err="1">
                <a:solidFill>
                  <a:srgbClr val="613318"/>
                </a:solidFill>
              </a:rPr>
              <a:t>los</a:t>
            </a:r>
            <a:r>
              <a:rPr lang="en-US" sz="4000" dirty="0">
                <a:solidFill>
                  <a:srgbClr val="613318"/>
                </a:solidFill>
              </a:rPr>
              <a:t> </a:t>
            </a:r>
            <a:r>
              <a:rPr lang="en-US" sz="4000" dirty="0" err="1">
                <a:solidFill>
                  <a:srgbClr val="613318"/>
                </a:solidFill>
              </a:rPr>
              <a:t>personajes</a:t>
            </a:r>
            <a:r>
              <a:rPr lang="en-US" sz="4000" dirty="0">
                <a:solidFill>
                  <a:srgbClr val="613318"/>
                </a:solidFill>
              </a:rPr>
              <a:t>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Considerar</a:t>
            </a:r>
            <a:r>
              <a:rPr lang="en-US" sz="4400" dirty="0">
                <a:solidFill>
                  <a:srgbClr val="008000"/>
                </a:solidFill>
              </a:rPr>
              <a:t> – </a:t>
            </a:r>
            <a:r>
              <a:rPr lang="en-US" sz="4400" dirty="0" err="1">
                <a:solidFill>
                  <a:srgbClr val="008000"/>
                </a:solidFill>
              </a:rPr>
              <a:t>Nehemías</a:t>
            </a:r>
            <a:r>
              <a:rPr lang="en-US" sz="4400" dirty="0">
                <a:solidFill>
                  <a:srgbClr val="008000"/>
                </a:solidFill>
              </a:rPr>
              <a:t> </a:t>
            </a:r>
            <a:r>
              <a:rPr lang="en-US" sz="4400" b="1" dirty="0">
                <a:solidFill>
                  <a:srgbClr val="008000"/>
                </a:solidFill>
              </a:rPr>
              <a:t>1:1-4, 1:11; 2:1-3:2; 4:1-16; 6:15-16</a:t>
            </a:r>
            <a:r>
              <a:rPr lang="en-US" sz="4400" dirty="0">
                <a:solidFill>
                  <a:srgbClr val="008000"/>
                </a:solidFill>
              </a:rPr>
              <a:t> </a:t>
            </a:r>
            <a:endParaRPr sz="4400" dirty="0"/>
          </a:p>
        </p:txBody>
      </p:sp>
      <p:sp>
        <p:nvSpPr>
          <p:cNvPr id="177" name="Google Shape;177;p15"/>
          <p:cNvSpPr txBox="1">
            <a:spLocks noGrp="1"/>
          </p:cNvSpPr>
          <p:nvPr>
            <p:ph type="body" idx="1"/>
          </p:nvPr>
        </p:nvSpPr>
        <p:spPr>
          <a:xfrm>
            <a:off x="838200" y="2081463"/>
            <a:ext cx="10091738" cy="409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2. ¿</a:t>
            </a:r>
            <a:r>
              <a:rPr lang="en-US" sz="4000" u="sng" dirty="0" err="1">
                <a:solidFill>
                  <a:srgbClr val="613318"/>
                </a:solidFill>
              </a:rPr>
              <a:t>Cuáles</a:t>
            </a:r>
            <a:r>
              <a:rPr lang="en-US" sz="4000" dirty="0">
                <a:solidFill>
                  <a:srgbClr val="613318"/>
                </a:solidFill>
              </a:rPr>
              <a:t> son </a:t>
            </a:r>
            <a:r>
              <a:rPr lang="en-US" sz="4000" dirty="0" err="1">
                <a:solidFill>
                  <a:srgbClr val="613318"/>
                </a:solidFill>
              </a:rPr>
              <a:t>los</a:t>
            </a:r>
            <a:r>
              <a:rPr lang="en-US" sz="4000" dirty="0">
                <a:solidFill>
                  <a:srgbClr val="613318"/>
                </a:solidFill>
              </a:rPr>
              <a:t> </a:t>
            </a:r>
            <a:r>
              <a:rPr lang="en-US" sz="4000" u="sng" dirty="0" err="1">
                <a:solidFill>
                  <a:srgbClr val="613318"/>
                </a:solidFill>
              </a:rPr>
              <a:t>objetos</a:t>
            </a:r>
            <a:r>
              <a:rPr lang="en-US" sz="4000" dirty="0">
                <a:solidFill>
                  <a:srgbClr val="613318"/>
                </a:solidFill>
              </a:rPr>
              <a:t>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8000"/>
              </a:buClr>
              <a:buSzPct val="100000"/>
              <a:buFont typeface="Overlock"/>
              <a:buNone/>
            </a:pPr>
            <a:r>
              <a:rPr lang="en-US">
                <a:solidFill>
                  <a:srgbClr val="008000"/>
                </a:solidFill>
              </a:rPr>
              <a:t>Considerar – Nehemías </a:t>
            </a:r>
            <a:r>
              <a:rPr lang="en-US" b="1">
                <a:solidFill>
                  <a:srgbClr val="008000"/>
                </a:solidFill>
              </a:rPr>
              <a:t>1:1-4, 1:11; 2:1-3:2; 4:1-16; 6:15-16</a:t>
            </a:r>
            <a:r>
              <a:rPr lang="en-US">
                <a:solidFill>
                  <a:srgbClr val="008000"/>
                </a:solidFill>
              </a:rPr>
              <a:t> </a:t>
            </a:r>
            <a:endParaRPr/>
          </a:p>
        </p:txBody>
      </p:sp>
      <p:sp>
        <p:nvSpPr>
          <p:cNvPr id="184" name="Google Shape;184;p16"/>
          <p:cNvSpPr txBox="1">
            <a:spLocks noGrp="1"/>
          </p:cNvSpPr>
          <p:nvPr>
            <p:ph type="body" idx="1"/>
          </p:nvPr>
        </p:nvSpPr>
        <p:spPr>
          <a:xfrm>
            <a:off x="838200" y="2165684"/>
            <a:ext cx="10091738" cy="40112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a:solidFill>
                  <a:srgbClr val="613318"/>
                </a:solidFill>
              </a:rPr>
              <a:t>3. ¿</a:t>
            </a:r>
            <a:r>
              <a:rPr lang="en-US" u="sng">
                <a:solidFill>
                  <a:srgbClr val="613318"/>
                </a:solidFill>
              </a:rPr>
              <a:t>Dónde</a:t>
            </a:r>
            <a:r>
              <a:rPr lang="en-US">
                <a:solidFill>
                  <a:srgbClr val="613318"/>
                </a:solidFill>
              </a:rPr>
              <a:t> ocurrió esta historia?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85;p16">
            <a:extLst>
              <a:ext uri="{FF2B5EF4-FFF2-40B4-BE49-F238E27FC236}">
                <a16:creationId xmlns:a16="http://schemas.microsoft.com/office/drawing/2014/main" id="{CF48FB18-4C37-7CEF-6E66-E84623E907BF}"/>
              </a:ext>
            </a:extLst>
          </p:cNvPr>
          <p:cNvPicPr preferRelativeResize="0"/>
          <p:nvPr/>
        </p:nvPicPr>
        <p:blipFill rotWithShape="1">
          <a:blip r:embed="rId2">
            <a:alphaModFix/>
          </a:blip>
          <a:srcRect/>
          <a:stretch/>
        </p:blipFill>
        <p:spPr>
          <a:xfrm>
            <a:off x="938463" y="27553"/>
            <a:ext cx="10720137" cy="6830447"/>
          </a:xfrm>
          <a:prstGeom prst="rect">
            <a:avLst/>
          </a:prstGeom>
          <a:noFill/>
          <a:ln>
            <a:noFill/>
          </a:ln>
        </p:spPr>
      </p:pic>
    </p:spTree>
    <p:extLst>
      <p:ext uri="{BB962C8B-B14F-4D97-AF65-F5344CB8AC3E}">
        <p14:creationId xmlns:p14="http://schemas.microsoft.com/office/powerpoint/2010/main" val="27912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16EBB-9A95-53F4-F9AB-AF9D1E106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757287" y="1118985"/>
            <a:ext cx="6677426" cy="4800603"/>
          </a:xfrm>
          <a:prstGeom prst="rect">
            <a:avLst/>
          </a:prstGeom>
        </p:spPr>
      </p:pic>
    </p:spTree>
    <p:extLst>
      <p:ext uri="{BB962C8B-B14F-4D97-AF65-F5344CB8AC3E}">
        <p14:creationId xmlns:p14="http://schemas.microsoft.com/office/powerpoint/2010/main" val="628217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Considerar</a:t>
            </a:r>
            <a:r>
              <a:rPr lang="en-US" sz="4400" dirty="0">
                <a:solidFill>
                  <a:srgbClr val="008000"/>
                </a:solidFill>
              </a:rPr>
              <a:t> – </a:t>
            </a:r>
            <a:r>
              <a:rPr lang="en-US" sz="4400" dirty="0" err="1">
                <a:solidFill>
                  <a:srgbClr val="008000"/>
                </a:solidFill>
              </a:rPr>
              <a:t>Nehemías</a:t>
            </a:r>
            <a:r>
              <a:rPr lang="en-US" sz="4400" dirty="0">
                <a:solidFill>
                  <a:srgbClr val="008000"/>
                </a:solidFill>
              </a:rPr>
              <a:t> </a:t>
            </a:r>
            <a:r>
              <a:rPr lang="en-US" sz="4400" b="1" dirty="0">
                <a:solidFill>
                  <a:srgbClr val="008000"/>
                </a:solidFill>
              </a:rPr>
              <a:t>1:1-4, 1:11; 2:1-3:2; 4:1-16; 6:15-16</a:t>
            </a:r>
            <a:r>
              <a:rPr lang="en-US" sz="4400" dirty="0">
                <a:solidFill>
                  <a:srgbClr val="008000"/>
                </a:solidFill>
              </a:rPr>
              <a:t> </a:t>
            </a:r>
            <a:endParaRPr sz="4400" dirty="0"/>
          </a:p>
        </p:txBody>
      </p:sp>
      <p:sp>
        <p:nvSpPr>
          <p:cNvPr id="192" name="Google Shape;192;p17"/>
          <p:cNvSpPr txBox="1">
            <a:spLocks noGrp="1"/>
          </p:cNvSpPr>
          <p:nvPr>
            <p:ph type="body" idx="1"/>
          </p:nvPr>
        </p:nvSpPr>
        <p:spPr>
          <a:xfrm>
            <a:off x="838200" y="2033337"/>
            <a:ext cx="10091738" cy="41436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4. ¿</a:t>
            </a:r>
            <a:r>
              <a:rPr lang="en-US" sz="4000" u="sng" dirty="0" err="1">
                <a:solidFill>
                  <a:srgbClr val="613318"/>
                </a:solidFill>
              </a:rPr>
              <a:t>Cuándo</a:t>
            </a:r>
            <a:r>
              <a:rPr lang="en-US" sz="4000" dirty="0">
                <a:solidFill>
                  <a:srgbClr val="613318"/>
                </a:solidFill>
              </a:rPr>
              <a:t> </a:t>
            </a:r>
            <a:r>
              <a:rPr lang="en-US" sz="4000" dirty="0" err="1">
                <a:solidFill>
                  <a:srgbClr val="613318"/>
                </a:solidFill>
              </a:rPr>
              <a:t>ocurrió</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a:t>
            </a:r>
            <a:endParaRPr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200" name="Google Shape;200;p18"/>
          <p:cNvPicPr preferRelativeResize="0"/>
          <p:nvPr/>
        </p:nvPicPr>
        <p:blipFill rotWithShape="1">
          <a:blip r:embed="rId3">
            <a:alphaModFix/>
          </a:blip>
          <a:srcRect/>
          <a:stretch/>
        </p:blipFill>
        <p:spPr>
          <a:xfrm>
            <a:off x="1648210" y="0"/>
            <a:ext cx="8895579"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Considerar</a:t>
            </a:r>
            <a:r>
              <a:rPr lang="en-US" sz="4400" dirty="0">
                <a:solidFill>
                  <a:srgbClr val="008000"/>
                </a:solidFill>
              </a:rPr>
              <a:t> – </a:t>
            </a:r>
            <a:r>
              <a:rPr lang="en-US" sz="4400" dirty="0" err="1">
                <a:solidFill>
                  <a:srgbClr val="008000"/>
                </a:solidFill>
              </a:rPr>
              <a:t>Nehemías</a:t>
            </a:r>
            <a:r>
              <a:rPr lang="en-US" sz="4400" dirty="0">
                <a:solidFill>
                  <a:srgbClr val="008000"/>
                </a:solidFill>
              </a:rPr>
              <a:t> </a:t>
            </a:r>
            <a:r>
              <a:rPr lang="en-US" sz="4400" b="1" dirty="0">
                <a:solidFill>
                  <a:srgbClr val="008000"/>
                </a:solidFill>
              </a:rPr>
              <a:t>1:1-4, 1:11; 2:1-3:2; 4:1-16; 6:15-16</a:t>
            </a:r>
            <a:r>
              <a:rPr lang="en-US" sz="4400" dirty="0">
                <a:solidFill>
                  <a:srgbClr val="008000"/>
                </a:solidFill>
              </a:rPr>
              <a:t> </a:t>
            </a:r>
            <a:endParaRPr sz="4400" dirty="0"/>
          </a:p>
        </p:txBody>
      </p:sp>
      <p:sp>
        <p:nvSpPr>
          <p:cNvPr id="207" name="Google Shape;207;p19"/>
          <p:cNvSpPr txBox="1">
            <a:spLocks noGrp="1"/>
          </p:cNvSpPr>
          <p:nvPr>
            <p:ph type="body" idx="1"/>
          </p:nvPr>
        </p:nvSpPr>
        <p:spPr>
          <a:xfrm>
            <a:off x="838200" y="2093495"/>
            <a:ext cx="10091738" cy="40834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5. ¿</a:t>
            </a:r>
            <a:r>
              <a:rPr lang="en-US" sz="4000" u="sng"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 </a:t>
            </a:r>
            <a:endParaRPr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Considerar</a:t>
            </a:r>
            <a:r>
              <a:rPr lang="en-US" sz="4400" dirty="0">
                <a:solidFill>
                  <a:srgbClr val="008000"/>
                </a:solidFill>
              </a:rPr>
              <a:t> – </a:t>
            </a:r>
            <a:r>
              <a:rPr lang="en-US" sz="4400" dirty="0" err="1">
                <a:solidFill>
                  <a:srgbClr val="008000"/>
                </a:solidFill>
              </a:rPr>
              <a:t>Nehemías</a:t>
            </a:r>
            <a:r>
              <a:rPr lang="en-US" sz="4400" dirty="0">
                <a:solidFill>
                  <a:srgbClr val="008000"/>
                </a:solidFill>
              </a:rPr>
              <a:t> </a:t>
            </a:r>
            <a:r>
              <a:rPr lang="en-US" sz="4400" b="1" dirty="0">
                <a:solidFill>
                  <a:srgbClr val="008000"/>
                </a:solidFill>
              </a:rPr>
              <a:t>1:1-4, 1:11; 2:1-3:2; 4:1-16; 6:15-16</a:t>
            </a:r>
            <a:r>
              <a:rPr lang="en-US" sz="4400" dirty="0">
                <a:solidFill>
                  <a:srgbClr val="008000"/>
                </a:solidFill>
              </a:rPr>
              <a:t> </a:t>
            </a:r>
            <a:endParaRPr sz="4400" dirty="0"/>
          </a:p>
        </p:txBody>
      </p:sp>
      <p:sp>
        <p:nvSpPr>
          <p:cNvPr id="221" name="Google Shape;221;p21"/>
          <p:cNvSpPr txBox="1">
            <a:spLocks noGrp="1"/>
          </p:cNvSpPr>
          <p:nvPr>
            <p:ph type="body" idx="1"/>
          </p:nvPr>
        </p:nvSpPr>
        <p:spPr>
          <a:xfrm>
            <a:off x="838200" y="2334126"/>
            <a:ext cx="10091738" cy="38428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000" dirty="0">
                <a:solidFill>
                  <a:srgbClr val="613318"/>
                </a:solidFill>
              </a:rPr>
              <a:t>6. ¿</a:t>
            </a:r>
            <a:r>
              <a:rPr lang="en-US" sz="4000" u="sng" dirty="0">
                <a:solidFill>
                  <a:srgbClr val="613318"/>
                </a:solidFill>
              </a:rPr>
              <a:t>Se </a:t>
            </a:r>
            <a:r>
              <a:rPr lang="en-US" sz="4000" u="sng" dirty="0" err="1">
                <a:solidFill>
                  <a:srgbClr val="613318"/>
                </a:solidFill>
              </a:rPr>
              <a:t>soluciona</a:t>
            </a:r>
            <a:r>
              <a:rPr lang="en-US" sz="4000" u="sng" dirty="0">
                <a:solidFill>
                  <a:srgbClr val="613318"/>
                </a:solidFill>
              </a:rPr>
              <a:t>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  </a:t>
            </a:r>
            <a:endParaRP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687046" y="2047152"/>
            <a:ext cx="10610608" cy="23236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rgbClr val="613318"/>
                </a:solidFill>
                <a:latin typeface="Overlock"/>
                <a:ea typeface="Overlock"/>
                <a:cs typeface="Overlock"/>
                <a:sym typeface="Overlock"/>
              </a:rPr>
              <a:t>La Biblia: </a:t>
            </a:r>
            <a:r>
              <a:rPr lang="en-US" sz="4400" dirty="0">
                <a:solidFill>
                  <a:srgbClr val="613318"/>
                </a:solidFill>
                <a:latin typeface="Overlock"/>
                <a:ea typeface="Overlock"/>
                <a:cs typeface="Overlock"/>
                <a:sym typeface="Overlock"/>
              </a:rPr>
              <a:t>Una </a:t>
            </a:r>
            <a:r>
              <a:rPr lang="en-US" sz="4400" dirty="0" err="1">
                <a:solidFill>
                  <a:srgbClr val="613318"/>
                </a:solidFill>
                <a:latin typeface="Overlock"/>
                <a:ea typeface="Overlock"/>
                <a:cs typeface="Overlock"/>
                <a:sym typeface="Overlock"/>
              </a:rPr>
              <a:t>Nación</a:t>
            </a:r>
            <a:r>
              <a:rPr lang="en-US" sz="4400" dirty="0">
                <a:solidFill>
                  <a:srgbClr val="613318"/>
                </a:solidFill>
                <a:latin typeface="Overlock"/>
                <a:ea typeface="Overlock"/>
                <a:cs typeface="Overlock"/>
                <a:sym typeface="Overlock"/>
              </a:rPr>
              <a:t> </a:t>
            </a:r>
            <a:r>
              <a:rPr lang="en-US" sz="4400" dirty="0" err="1">
                <a:solidFill>
                  <a:srgbClr val="613318"/>
                </a:solidFill>
                <a:latin typeface="Overlock"/>
                <a:ea typeface="Overlock"/>
                <a:cs typeface="Overlock"/>
                <a:sym typeface="Overlock"/>
              </a:rPr>
              <a:t>Caída</a:t>
            </a:r>
            <a:endParaRPr sz="4400" dirty="0"/>
          </a:p>
          <a:p>
            <a:pPr marL="0" marR="0" lvl="0" indent="0" algn="ctr" rtl="0">
              <a:spcBef>
                <a:spcPts val="0"/>
              </a:spcBef>
              <a:spcAft>
                <a:spcPts val="0"/>
              </a:spcAft>
              <a:buNone/>
            </a:pPr>
            <a:endParaRPr sz="4400" b="0" i="0" u="none" strike="noStrike" cap="none" dirty="0">
              <a:solidFill>
                <a:srgbClr val="613318"/>
              </a:solidFill>
              <a:latin typeface="Overlock"/>
              <a:ea typeface="Overlock"/>
              <a:cs typeface="Overlock"/>
              <a:sym typeface="Overlock"/>
            </a:endParaRPr>
          </a:p>
          <a:p>
            <a:pPr marL="0" marR="0" lvl="0" indent="0" algn="ctr" rtl="0">
              <a:spcBef>
                <a:spcPts val="0"/>
              </a:spcBef>
              <a:spcAft>
                <a:spcPts val="0"/>
              </a:spcAft>
              <a:buNone/>
            </a:pPr>
            <a:endParaRPr sz="5700" b="0" i="0" u="none" strike="noStrike" cap="none" dirty="0">
              <a:solidFill>
                <a:srgbClr val="613318"/>
              </a:solidFill>
              <a:latin typeface="Overlock"/>
              <a:ea typeface="Overlock"/>
              <a:cs typeface="Overlock"/>
              <a:sym typeface="Overlock"/>
            </a:endParaRPr>
          </a:p>
        </p:txBody>
      </p:sp>
      <p:sp>
        <p:nvSpPr>
          <p:cNvPr id="99" name="Google Shape;99;p4"/>
          <p:cNvSpPr txBox="1"/>
          <p:nvPr/>
        </p:nvSpPr>
        <p:spPr>
          <a:xfrm>
            <a:off x="471893" y="3147433"/>
            <a:ext cx="10817908" cy="24467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err="1">
                <a:solidFill>
                  <a:srgbClr val="008000"/>
                </a:solidFill>
                <a:latin typeface="Overlock"/>
                <a:ea typeface="Overlock"/>
                <a:cs typeface="Overlock"/>
                <a:sym typeface="Overlock"/>
              </a:rPr>
              <a:t>Lección</a:t>
            </a:r>
            <a:r>
              <a:rPr lang="en-US" sz="4800" b="1" i="0" u="none" strike="noStrike" cap="none" dirty="0">
                <a:solidFill>
                  <a:srgbClr val="008000"/>
                </a:solidFill>
                <a:latin typeface="Overlock"/>
                <a:ea typeface="Overlock"/>
                <a:cs typeface="Overlock"/>
                <a:sym typeface="Overlock"/>
              </a:rPr>
              <a:t> 8</a:t>
            </a:r>
            <a:r>
              <a:rPr lang="en-US" sz="4800" b="1" dirty="0">
                <a:solidFill>
                  <a:srgbClr val="008000"/>
                </a:solidFill>
                <a:latin typeface="Overlock"/>
                <a:ea typeface="Overlock"/>
                <a:cs typeface="Overlock"/>
                <a:sym typeface="Overlock"/>
              </a:rPr>
              <a:t>: </a:t>
            </a:r>
            <a:r>
              <a:rPr lang="en-US" sz="4800" b="1" dirty="0" err="1">
                <a:solidFill>
                  <a:srgbClr val="008000"/>
                </a:solidFill>
                <a:latin typeface="Overlock"/>
                <a:ea typeface="Overlock"/>
                <a:cs typeface="Overlock"/>
                <a:sym typeface="Overlock"/>
              </a:rPr>
              <a:t>Nehemías</a:t>
            </a:r>
            <a:endParaRPr lang="en-US" sz="4800" b="1"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4800" b="1" dirty="0" err="1">
                <a:solidFill>
                  <a:srgbClr val="008000"/>
                </a:solidFill>
                <a:latin typeface="Overlock"/>
                <a:ea typeface="Overlock"/>
                <a:cs typeface="Overlock"/>
                <a:sym typeface="Overlock"/>
              </a:rPr>
              <a:t>Nehemías</a:t>
            </a:r>
            <a:r>
              <a:rPr lang="en-US" sz="4800" b="1" dirty="0">
                <a:solidFill>
                  <a:srgbClr val="008000"/>
                </a:solidFill>
                <a:latin typeface="Overlock"/>
                <a:ea typeface="Overlock"/>
                <a:cs typeface="Overlock"/>
                <a:sym typeface="Overlock"/>
              </a:rPr>
              <a:t> 1-4:16; 6:15-16</a:t>
            </a:r>
            <a:endParaRPr sz="4800" b="1" i="0" u="none" strike="noStrike" cap="none"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5700" b="0" i="0" u="none" strike="noStrike" cap="none" dirty="0">
                <a:solidFill>
                  <a:srgbClr val="008000"/>
                </a:solidFill>
                <a:latin typeface="Overlock"/>
                <a:ea typeface="Overlock"/>
                <a:cs typeface="Overlock"/>
                <a:sym typeface="Overlock"/>
              </a:rPr>
              <a:t> </a:t>
            </a:r>
            <a:endParaRPr dirty="0"/>
          </a:p>
        </p:txBody>
      </p:sp>
      <p:cxnSp>
        <p:nvCxnSpPr>
          <p:cNvPr id="3" name="Straight Connector 2">
            <a:extLst>
              <a:ext uri="{FF2B5EF4-FFF2-40B4-BE49-F238E27FC236}">
                <a16:creationId xmlns:a16="http://schemas.microsoft.com/office/drawing/2014/main" id="{E96F8332-AE81-9C95-D720-6F9AE31F6AED}"/>
              </a:ext>
            </a:extLst>
          </p:cNvPr>
          <p:cNvCxnSpPr/>
          <p:nvPr/>
        </p:nvCxnSpPr>
        <p:spPr>
          <a:xfrm>
            <a:off x="1577788" y="2958351"/>
            <a:ext cx="8606118" cy="0"/>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422400"/>
            <a:ext cx="10850880" cy="5262979"/>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r>
              <a:rPr lang="en-US" sz="4800" b="1" dirty="0"/>
              <a:t>: </a:t>
            </a:r>
            <a:r>
              <a:rPr lang="en-US" sz="4800" dirty="0"/>
              <a:t>Con cuatro </a:t>
            </a:r>
            <a:r>
              <a:rPr lang="en-US" sz="4800" dirty="0" err="1"/>
              <a:t>preguntas</a:t>
            </a:r>
            <a:r>
              <a:rPr lang="en-US" sz="4800" dirty="0"/>
              <a:t>, </a:t>
            </a:r>
            <a:r>
              <a:rPr lang="en-US" sz="4800" dirty="0" err="1"/>
              <a:t>resaltamos</a:t>
            </a:r>
            <a:r>
              <a:rPr lang="en-US" sz="4800" dirty="0"/>
              <a:t> </a:t>
            </a:r>
            <a:r>
              <a:rPr lang="en-US" sz="4800" dirty="0" err="1"/>
              <a:t>el</a:t>
            </a:r>
            <a:r>
              <a:rPr lang="en-US" sz="4800" dirty="0"/>
              <a:t> </a:t>
            </a:r>
            <a:r>
              <a:rPr lang="en-US" sz="4800" dirty="0" err="1"/>
              <a:t>pecado</a:t>
            </a:r>
            <a:r>
              <a:rPr lang="en-US" sz="4800" dirty="0"/>
              <a:t>, las </a:t>
            </a:r>
            <a:r>
              <a:rPr lang="en-US" sz="4800" dirty="0" err="1"/>
              <a:t>buenas</a:t>
            </a:r>
            <a:r>
              <a:rPr lang="en-US" sz="4800" dirty="0"/>
              <a:t> </a:t>
            </a:r>
            <a:r>
              <a:rPr lang="en-US" sz="4800" dirty="0" err="1"/>
              <a:t>noticias</a:t>
            </a:r>
            <a:r>
              <a:rPr lang="en-US" sz="4800" dirty="0"/>
              <a:t> de Dios, y la </a:t>
            </a:r>
            <a:r>
              <a:rPr lang="en-US" sz="4800" dirty="0" err="1"/>
              <a:t>aplicación</a:t>
            </a:r>
            <a:r>
              <a:rPr lang="en-US" sz="4800" dirty="0"/>
              <a:t> para </a:t>
            </a:r>
            <a:r>
              <a:rPr lang="en-US" sz="4800" dirty="0" err="1"/>
              <a:t>nuestras</a:t>
            </a:r>
            <a:r>
              <a:rPr lang="en-US" sz="4800" dirty="0"/>
              <a:t> </a:t>
            </a:r>
            <a:r>
              <a:rPr lang="en-US" sz="4800" dirty="0" err="1"/>
              <a:t>vidas</a:t>
            </a:r>
            <a:endParaRPr lang="en-US" sz="4800" b="1" dirty="0"/>
          </a:p>
        </p:txBody>
      </p:sp>
    </p:spTree>
    <p:extLst>
      <p:ext uri="{BB962C8B-B14F-4D97-AF65-F5344CB8AC3E}">
        <p14:creationId xmlns:p14="http://schemas.microsoft.com/office/powerpoint/2010/main" val="1460422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Consolidar</a:t>
            </a:r>
            <a:r>
              <a:rPr lang="en-US" sz="4400" dirty="0">
                <a:solidFill>
                  <a:srgbClr val="008000"/>
                </a:solidFill>
              </a:rPr>
              <a:t>: </a:t>
            </a:r>
            <a:r>
              <a:rPr lang="en-US" sz="4400" dirty="0" err="1">
                <a:solidFill>
                  <a:srgbClr val="008000"/>
                </a:solidFill>
              </a:rPr>
              <a:t>Nehemías</a:t>
            </a:r>
            <a:r>
              <a:rPr lang="en-US" sz="4400" dirty="0">
                <a:solidFill>
                  <a:srgbClr val="008000"/>
                </a:solidFill>
              </a:rPr>
              <a:t> 1-4:16; 6:15-16</a:t>
            </a:r>
            <a:endParaRPr sz="4400" dirty="0"/>
          </a:p>
        </p:txBody>
      </p:sp>
      <p:sp>
        <p:nvSpPr>
          <p:cNvPr id="4" name="Google Shape;218;p19">
            <a:extLst>
              <a:ext uri="{FF2B5EF4-FFF2-40B4-BE49-F238E27FC236}">
                <a16:creationId xmlns:a16="http://schemas.microsoft.com/office/drawing/2014/main" id="{14C0BADB-095B-9342-4AE3-84FF19458CC2}"/>
              </a:ext>
            </a:extLst>
          </p:cNvPr>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1. ¿</a:t>
            </a:r>
            <a:r>
              <a:rPr lang="en-US" sz="4000"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punto principal de la </a:t>
            </a:r>
            <a:r>
              <a:rPr lang="en-US" sz="4000" dirty="0" err="1">
                <a:solidFill>
                  <a:srgbClr val="613318"/>
                </a:solidFill>
              </a:rPr>
              <a:t>historia</a:t>
            </a:r>
            <a:r>
              <a:rPr lang="en-US" sz="4000" dirty="0">
                <a:solidFill>
                  <a:srgbClr val="613318"/>
                </a:solidFill>
              </a:rPr>
              <a:t>?</a:t>
            </a:r>
            <a:endParaRPr sz="4000" dirty="0"/>
          </a:p>
        </p:txBody>
      </p:sp>
      <p:sp>
        <p:nvSpPr>
          <p:cNvPr id="3" name="TextBox 2">
            <a:extLst>
              <a:ext uri="{FF2B5EF4-FFF2-40B4-BE49-F238E27FC236}">
                <a16:creationId xmlns:a16="http://schemas.microsoft.com/office/drawing/2014/main" id="{40F1E7E5-1ED6-EAD8-8190-B4525737168A}"/>
              </a:ext>
            </a:extLst>
          </p:cNvPr>
          <p:cNvSpPr txBox="1"/>
          <p:nvPr/>
        </p:nvSpPr>
        <p:spPr>
          <a:xfrm>
            <a:off x="838200" y="3059668"/>
            <a:ext cx="10515600" cy="2554545"/>
          </a:xfrm>
          <a:prstGeom prst="rect">
            <a:avLst/>
          </a:prstGeom>
          <a:noFill/>
        </p:spPr>
        <p:txBody>
          <a:bodyPr wrap="square">
            <a:spAutoFit/>
          </a:bodyPr>
          <a:lstStyle/>
          <a:p>
            <a:pPr marR="0" lvl="0">
              <a:spcBef>
                <a:spcPts val="0"/>
              </a:spcBef>
              <a:spcAft>
                <a:spcPts val="0"/>
              </a:spcAft>
            </a:pPr>
            <a:r>
              <a:rPr lang="es-ES" sz="4000" b="1" dirty="0">
                <a:effectLst/>
                <a:latin typeface="Calibri" panose="020F0502020204030204" pitchFamily="34" charset="0"/>
                <a:ea typeface="Calibri" panose="020F0502020204030204" pitchFamily="34" charset="0"/>
                <a:cs typeface="Times New Roman" panose="02020603050405020304" pitchFamily="18" charset="0"/>
              </a:rPr>
              <a:t>Durante el </a:t>
            </a:r>
            <a:r>
              <a:rPr lang="es-ES" sz="4000" b="1" dirty="0">
                <a:latin typeface="Calibri" panose="020F0502020204030204" pitchFamily="34" charset="0"/>
                <a:ea typeface="Calibri" panose="020F0502020204030204" pitchFamily="34" charset="0"/>
                <a:cs typeface="Times New Roman" panose="02020603050405020304" pitchFamily="18" charset="0"/>
              </a:rPr>
              <a:t>regreso del exilio en Babilonia, Nehemías dirigió a los judíos a reconstruir las murallas de Jerusalén y acercarse a Dios en oración.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Consolidar</a:t>
            </a:r>
            <a:r>
              <a:rPr lang="en-US" sz="4400" dirty="0">
                <a:solidFill>
                  <a:srgbClr val="008000"/>
                </a:solidFill>
              </a:rPr>
              <a:t> - </a:t>
            </a:r>
            <a:r>
              <a:rPr lang="en-US" sz="4400" dirty="0" err="1">
                <a:solidFill>
                  <a:srgbClr val="008000"/>
                </a:solidFill>
              </a:rPr>
              <a:t>Nehemías</a:t>
            </a:r>
            <a:r>
              <a:rPr lang="en-US" sz="4400" dirty="0">
                <a:solidFill>
                  <a:srgbClr val="008000"/>
                </a:solidFill>
              </a:rPr>
              <a:t> 1-4:16; 6:15-16</a:t>
            </a:r>
            <a:endParaRPr sz="4400" dirty="0"/>
          </a:p>
        </p:txBody>
      </p:sp>
      <p:sp>
        <p:nvSpPr>
          <p:cNvPr id="4" name="Google Shape;225;p20">
            <a:extLst>
              <a:ext uri="{FF2B5EF4-FFF2-40B4-BE49-F238E27FC236}">
                <a16:creationId xmlns:a16="http://schemas.microsoft.com/office/drawing/2014/main" id="{57150C93-17CD-3C69-E69B-15E8A7E54E95}"/>
              </a:ext>
            </a:extLst>
          </p:cNvPr>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2. ¿</a:t>
            </a:r>
            <a:r>
              <a:rPr lang="en-US" sz="4000" dirty="0" err="1">
                <a:solidFill>
                  <a:srgbClr val="613318"/>
                </a:solidFill>
              </a:rPr>
              <a:t>Qué</a:t>
            </a:r>
            <a:r>
              <a:rPr lang="en-US" sz="4000" dirty="0">
                <a:solidFill>
                  <a:srgbClr val="613318"/>
                </a:solidFill>
              </a:rPr>
              <a:t> </a:t>
            </a:r>
            <a:r>
              <a:rPr lang="en-US" sz="4000" u="sng" dirty="0" err="1">
                <a:solidFill>
                  <a:srgbClr val="613318"/>
                </a:solidFill>
              </a:rPr>
              <a:t>pecado</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y </a:t>
            </a:r>
            <a:r>
              <a:rPr lang="en-US" sz="4000" dirty="0" err="1">
                <a:solidFill>
                  <a:srgbClr val="613318"/>
                </a:solidFill>
              </a:rPr>
              <a:t>confieso</a:t>
            </a:r>
            <a:r>
              <a:rPr lang="en-US" sz="4000" dirty="0">
                <a:solidFill>
                  <a:srgbClr val="613318"/>
                </a:solidFill>
              </a:rPr>
              <a:t> </a:t>
            </a:r>
            <a:r>
              <a:rPr lang="en-US" sz="4000" dirty="0" err="1">
                <a:solidFill>
                  <a:srgbClr val="613318"/>
                </a:solidFill>
              </a:rPr>
              <a:t>en</a:t>
            </a:r>
            <a:r>
              <a:rPr lang="en-US" sz="4000" dirty="0">
                <a:solidFill>
                  <a:srgbClr val="613318"/>
                </a:solidFill>
              </a:rPr>
              <a:t> mi </a:t>
            </a:r>
            <a:r>
              <a:rPr lang="en-US" sz="4000" dirty="0" err="1">
                <a:solidFill>
                  <a:srgbClr val="613318"/>
                </a:solidFill>
              </a:rPr>
              <a:t>vida</a:t>
            </a:r>
            <a:r>
              <a:rPr lang="en-US" sz="4000" dirty="0">
                <a:solidFill>
                  <a:srgbClr val="613318"/>
                </a:solidFill>
              </a:rPr>
              <a: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Consolidar</a:t>
            </a:r>
            <a:r>
              <a:rPr lang="en-US" sz="4400" dirty="0">
                <a:solidFill>
                  <a:srgbClr val="008000"/>
                </a:solidFill>
              </a:rPr>
              <a:t> - </a:t>
            </a:r>
            <a:r>
              <a:rPr lang="en-US" sz="4400" dirty="0" err="1">
                <a:solidFill>
                  <a:srgbClr val="008000"/>
                </a:solidFill>
              </a:rPr>
              <a:t>Nehemías</a:t>
            </a:r>
            <a:r>
              <a:rPr lang="en-US" sz="4400" dirty="0">
                <a:solidFill>
                  <a:srgbClr val="008000"/>
                </a:solidFill>
              </a:rPr>
              <a:t> 1-4:16; 6:15-16</a:t>
            </a:r>
            <a:endParaRPr sz="4400" dirty="0"/>
          </a:p>
        </p:txBody>
      </p:sp>
      <p:sp>
        <p:nvSpPr>
          <p:cNvPr id="4" name="Google Shape;232;p21">
            <a:extLst>
              <a:ext uri="{FF2B5EF4-FFF2-40B4-BE49-F238E27FC236}">
                <a16:creationId xmlns:a16="http://schemas.microsoft.com/office/drawing/2014/main" id="{53DDEC5F-14B3-A68F-D931-17670384AD49}"/>
              </a:ext>
            </a:extLst>
          </p:cNvPr>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indent="0">
              <a:spcBef>
                <a:spcPts val="0"/>
              </a:spcBef>
              <a:buClr>
                <a:srgbClr val="613318"/>
              </a:buClr>
              <a:buNone/>
            </a:pPr>
            <a:r>
              <a:rPr lang="en-US" sz="4000" dirty="0">
                <a:solidFill>
                  <a:srgbClr val="613318"/>
                </a:solidFill>
              </a:rPr>
              <a:t>3. ¿</a:t>
            </a:r>
            <a:r>
              <a:rPr lang="en-US" sz="4000" dirty="0" err="1">
                <a:solidFill>
                  <a:srgbClr val="613318"/>
                </a:solidFill>
              </a:rPr>
              <a:t>En</a:t>
            </a:r>
            <a:r>
              <a:rPr lang="en-US" sz="4000" dirty="0">
                <a:solidFill>
                  <a:srgbClr val="613318"/>
                </a:solidFill>
              </a:rPr>
              <a:t> que versos y palabras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el</a:t>
            </a:r>
            <a:r>
              <a:rPr lang="en-US" sz="4000" dirty="0">
                <a:solidFill>
                  <a:srgbClr val="613318"/>
                </a:solidFill>
              </a:rPr>
              <a:t> amor de Dios para </a:t>
            </a:r>
            <a:r>
              <a:rPr lang="en-US" sz="4000" dirty="0" err="1">
                <a:solidFill>
                  <a:srgbClr val="613318"/>
                </a:solidFill>
              </a:rPr>
              <a:t>conmigo</a:t>
            </a:r>
            <a:r>
              <a:rPr lang="en-US" sz="4000" dirty="0">
                <a:solidFill>
                  <a:srgbClr val="613318"/>
                </a:solidFill>
              </a:rPr>
              <a:t>? </a:t>
            </a:r>
            <a:endParaRPr lang="en-US" sz="4000" dirty="0"/>
          </a:p>
          <a:p>
            <a:pPr marL="0" lvl="0" indent="0" algn="l" rtl="0">
              <a:lnSpc>
                <a:spcPct val="90000"/>
              </a:lnSpc>
              <a:spcBef>
                <a:spcPts val="0"/>
              </a:spcBef>
              <a:spcAft>
                <a:spcPts val="0"/>
              </a:spcAft>
              <a:buClr>
                <a:srgbClr val="613318"/>
              </a:buClr>
              <a:buSzPts val="54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ct val="100000"/>
              <a:buFont typeface="Overlock"/>
              <a:buNone/>
            </a:pPr>
            <a:r>
              <a:rPr lang="en-US" sz="4400" dirty="0" err="1">
                <a:solidFill>
                  <a:srgbClr val="008000"/>
                </a:solidFill>
              </a:rPr>
              <a:t>Consolidar</a:t>
            </a:r>
            <a:r>
              <a:rPr lang="en-US" sz="4400" dirty="0">
                <a:solidFill>
                  <a:srgbClr val="008000"/>
                </a:solidFill>
              </a:rPr>
              <a:t> - </a:t>
            </a:r>
            <a:r>
              <a:rPr lang="en-US" sz="4400" dirty="0" err="1">
                <a:solidFill>
                  <a:srgbClr val="008000"/>
                </a:solidFill>
              </a:rPr>
              <a:t>Nehemías</a:t>
            </a:r>
            <a:r>
              <a:rPr lang="en-US" sz="4400" dirty="0">
                <a:solidFill>
                  <a:srgbClr val="008000"/>
                </a:solidFill>
              </a:rPr>
              <a:t> 1-4:16; 6:15-16</a:t>
            </a:r>
            <a:endParaRPr sz="4400" dirty="0"/>
          </a:p>
        </p:txBody>
      </p:sp>
      <p:sp>
        <p:nvSpPr>
          <p:cNvPr id="4" name="Google Shape;239;p22">
            <a:extLst>
              <a:ext uri="{FF2B5EF4-FFF2-40B4-BE49-F238E27FC236}">
                <a16:creationId xmlns:a16="http://schemas.microsoft.com/office/drawing/2014/main" id="{ACE91BBD-6547-39B3-0A7C-5B12F58C9113}"/>
              </a:ext>
            </a:extLst>
          </p:cNvPr>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indent="0">
              <a:spcBef>
                <a:spcPts val="0"/>
              </a:spcBef>
              <a:buClr>
                <a:srgbClr val="613318"/>
              </a:buClr>
              <a:buNone/>
            </a:pPr>
            <a:r>
              <a:rPr lang="en-US" sz="4000" dirty="0">
                <a:solidFill>
                  <a:srgbClr val="613318"/>
                </a:solidFill>
              </a:rPr>
              <a:t>4. ¿</a:t>
            </a:r>
            <a:r>
              <a:rPr lang="en-US" sz="4000" dirty="0" err="1">
                <a:solidFill>
                  <a:srgbClr val="613318"/>
                </a:solidFill>
              </a:rPr>
              <a:t>Qué</a:t>
            </a:r>
            <a:r>
              <a:rPr lang="en-US" sz="4000" dirty="0">
                <a:solidFill>
                  <a:srgbClr val="613318"/>
                </a:solidFill>
              </a:rPr>
              <a:t> </a:t>
            </a:r>
            <a:r>
              <a:rPr lang="en-US" sz="4000" dirty="0" err="1">
                <a:solidFill>
                  <a:srgbClr val="613318"/>
                </a:solidFill>
              </a:rPr>
              <a:t>pediré</a:t>
            </a:r>
            <a:r>
              <a:rPr lang="en-US" sz="4000" dirty="0">
                <a:solidFill>
                  <a:srgbClr val="613318"/>
                </a:solidFill>
              </a:rPr>
              <a:t> que Dios </a:t>
            </a:r>
            <a:r>
              <a:rPr lang="en-US" sz="4000" dirty="0" err="1">
                <a:solidFill>
                  <a:srgbClr val="613318"/>
                </a:solidFill>
              </a:rPr>
              <a:t>obre</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mí</a:t>
            </a:r>
            <a:r>
              <a:rPr lang="en-US" sz="4000" dirty="0">
                <a:solidFill>
                  <a:srgbClr val="613318"/>
                </a:solidFill>
              </a:rPr>
              <a:t> para </a:t>
            </a:r>
            <a:r>
              <a:rPr lang="en-US" sz="4000" dirty="0" err="1">
                <a:solidFill>
                  <a:srgbClr val="613318"/>
                </a:solidFill>
              </a:rPr>
              <a:t>poner</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práctica</a:t>
            </a:r>
            <a:r>
              <a:rPr lang="en-US" sz="4000" dirty="0">
                <a:solidFill>
                  <a:srgbClr val="613318"/>
                </a:solidFill>
              </a:rPr>
              <a:t> </a:t>
            </a:r>
            <a:r>
              <a:rPr lang="en-US" sz="4000" dirty="0" err="1">
                <a:solidFill>
                  <a:srgbClr val="613318"/>
                </a:solidFill>
              </a:rPr>
              <a:t>esta</a:t>
            </a:r>
            <a:r>
              <a:rPr lang="en-US" sz="4000" dirty="0">
                <a:solidFill>
                  <a:srgbClr val="613318"/>
                </a:solidFill>
              </a:rPr>
              <a:t> palabra de Dios?</a:t>
            </a:r>
          </a:p>
          <a:p>
            <a:pPr marL="0" lvl="0" indent="0" algn="l" rtl="0">
              <a:lnSpc>
                <a:spcPct val="90000"/>
              </a:lnSpc>
              <a:spcBef>
                <a:spcPts val="0"/>
              </a:spcBef>
              <a:spcAft>
                <a:spcPts val="0"/>
              </a:spcAft>
              <a:buClr>
                <a:srgbClr val="613318"/>
              </a:buClr>
              <a:buSzPts val="5400"/>
              <a:buNone/>
            </a:pPr>
            <a:endParaRPr sz="4000" dirty="0">
              <a:solidFill>
                <a:srgbClr val="613318"/>
              </a:solidFill>
            </a:endParaRPr>
          </a:p>
          <a:p>
            <a:pPr marL="0" lvl="0" indent="0" algn="l" rtl="0">
              <a:lnSpc>
                <a:spcPct val="90000"/>
              </a:lnSpc>
              <a:spcBef>
                <a:spcPts val="1000"/>
              </a:spcBef>
              <a:spcAft>
                <a:spcPts val="0"/>
              </a:spcAft>
              <a:buClr>
                <a:schemeClr val="dk1"/>
              </a:buClr>
              <a:buSzPts val="4000"/>
              <a:buNone/>
            </a:pP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B544EA-BB2C-3B3C-1EB3-87B183015012}"/>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688084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8</a:t>
            </a:r>
            <a:r>
              <a:rPr lang="en-US" sz="4000" b="1" dirty="0">
                <a:solidFill>
                  <a:srgbClr val="008000"/>
                </a:solidFill>
                <a:latin typeface="Overlock"/>
                <a:ea typeface="Overlock"/>
                <a:cs typeface="Overlock"/>
                <a:sym typeface="Overlock"/>
              </a:rPr>
              <a:t>: </a:t>
            </a:r>
            <a:r>
              <a:rPr lang="en-US" sz="4000" b="1" dirty="0" err="1">
                <a:solidFill>
                  <a:srgbClr val="008000"/>
                </a:solidFill>
                <a:latin typeface="Overlock"/>
                <a:ea typeface="Overlock"/>
                <a:cs typeface="Overlock"/>
                <a:sym typeface="Overlock"/>
              </a:rPr>
              <a:t>Nehemías</a:t>
            </a:r>
            <a:endParaRPr lang="en-US" sz="4000" b="1"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4000" b="1" dirty="0" err="1">
                <a:solidFill>
                  <a:srgbClr val="008000"/>
                </a:solidFill>
                <a:latin typeface="Overlock"/>
                <a:ea typeface="Overlock"/>
                <a:cs typeface="Overlock"/>
                <a:sym typeface="Overlock"/>
              </a:rPr>
              <a:t>Nehemías</a:t>
            </a:r>
            <a:r>
              <a:rPr lang="en-US" sz="4000" b="1" dirty="0">
                <a:solidFill>
                  <a:srgbClr val="008000"/>
                </a:solidFill>
                <a:latin typeface="Overlock"/>
                <a:ea typeface="Overlock"/>
                <a:cs typeface="Overlock"/>
                <a:sym typeface="Overlock"/>
              </a:rPr>
              <a:t> 1-4:16; 16:15-16</a:t>
            </a:r>
          </a:p>
          <a:p>
            <a:pPr marL="0" marR="0" lvl="0" indent="0" algn="ctr" rtl="0">
              <a:spcBef>
                <a:spcPts val="0"/>
              </a:spcBef>
              <a:spcAft>
                <a:spcPts val="0"/>
              </a:spcAft>
              <a:buNone/>
            </a:pP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nvGraphicFramePr>
        <p:xfrm>
          <a:off x="811617" y="2399906"/>
          <a:ext cx="10568763" cy="2773680"/>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0">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a:t>
                      </a:r>
                      <a:r>
                        <a:rPr lang="en-US" sz="3200" dirty="0" err="1"/>
                        <a:t>Nehemías</a:t>
                      </a:r>
                      <a:r>
                        <a:rPr lang="en-US" sz="3200" dirty="0"/>
                        <a:t> 1-4:16; 16:15-16</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0" dirty="0" err="1"/>
                        <a:t>Describir</a:t>
                      </a:r>
                      <a:r>
                        <a:rPr lang="en-US" sz="3200" b="0" dirty="0"/>
                        <a:t> </a:t>
                      </a:r>
                      <a:r>
                        <a:rPr lang="en-US" sz="3200" b="0" dirty="0" err="1"/>
                        <a:t>como</a:t>
                      </a:r>
                      <a:r>
                        <a:rPr lang="en-US" sz="3200" b="0" dirty="0"/>
                        <a:t> </a:t>
                      </a:r>
                      <a:r>
                        <a:rPr lang="en-US" sz="3200" b="0" dirty="0" err="1"/>
                        <a:t>pertenecemos</a:t>
                      </a:r>
                      <a:r>
                        <a:rPr lang="en-US" sz="3200" b="0" dirty="0"/>
                        <a:t> al Pueblo de Dios y </a:t>
                      </a:r>
                      <a:r>
                        <a:rPr lang="en-US" sz="3200" b="0" dirty="0" err="1"/>
                        <a:t>el</a:t>
                      </a:r>
                      <a:r>
                        <a:rPr lang="en-US" sz="3200" b="0" dirty="0"/>
                        <a:t> </a:t>
                      </a:r>
                      <a:r>
                        <a:rPr lang="en-US" sz="3200" b="0" dirty="0" err="1"/>
                        <a:t>afecto</a:t>
                      </a:r>
                      <a:r>
                        <a:rPr lang="en-US" sz="3200" b="0" dirty="0"/>
                        <a:t> de </a:t>
                      </a:r>
                      <a:r>
                        <a:rPr lang="en-US" sz="3200" b="0" dirty="0" err="1"/>
                        <a:t>esta</a:t>
                      </a:r>
                      <a:r>
                        <a:rPr lang="en-US" sz="3200" b="0" dirty="0"/>
                        <a:t> </a:t>
                      </a:r>
                      <a:r>
                        <a:rPr lang="en-US" sz="3200" b="0" dirty="0" err="1"/>
                        <a:t>realidad</a:t>
                      </a:r>
                      <a:r>
                        <a:rPr lang="en-US" sz="3200" b="0" dirty="0"/>
                        <a:t> </a:t>
                      </a:r>
                      <a:r>
                        <a:rPr lang="en-US" sz="3200" b="0" dirty="0" err="1"/>
                        <a:t>en</a:t>
                      </a:r>
                      <a:r>
                        <a:rPr lang="en-US" sz="3200" b="0" dirty="0"/>
                        <a:t> </a:t>
                      </a:r>
                      <a:r>
                        <a:rPr lang="en-US" sz="3200" b="0" dirty="0" err="1"/>
                        <a:t>nuestra</a:t>
                      </a:r>
                      <a:r>
                        <a:rPr lang="en-US" sz="3200" b="0" dirty="0"/>
                        <a:t> </a:t>
                      </a:r>
                      <a:r>
                        <a:rPr lang="en-US" sz="3200" b="0" dirty="0" err="1"/>
                        <a:t>vida</a:t>
                      </a:r>
                      <a:r>
                        <a:rPr lang="en-US" sz="3200" b="0" dirty="0"/>
                        <a:t> </a:t>
                      </a:r>
                      <a:r>
                        <a:rPr lang="en-US" sz="3200" b="0" dirty="0" err="1"/>
                        <a:t>diaria</a:t>
                      </a:r>
                      <a:r>
                        <a:rPr lang="en-US" sz="3200" b="0" dirty="0"/>
                        <a:t>. </a:t>
                      </a:r>
                    </a:p>
                  </a:txBody>
                  <a:tcPr/>
                </a:tc>
                <a:extLst>
                  <a:ext uri="{0D108BD9-81ED-4DB2-BD59-A6C34878D82A}">
                    <a16:rowId xmlns:a16="http://schemas.microsoft.com/office/drawing/2014/main" val="898567834"/>
                  </a:ext>
                </a:extLst>
              </a:tr>
            </a:tbl>
          </a:graphicData>
        </a:graphic>
      </p:graphicFrame>
    </p:spTree>
    <p:extLst>
      <p:ext uri="{BB962C8B-B14F-4D97-AF65-F5344CB8AC3E}">
        <p14:creationId xmlns:p14="http://schemas.microsoft.com/office/powerpoint/2010/main" val="2333580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108326"/>
            <a:ext cx="10515600" cy="1325563"/>
          </a:xfrm>
          <a:prstGeom prst="rect">
            <a:avLst/>
          </a:prstGeom>
          <a:noFill/>
          <a:ln>
            <a:noFill/>
          </a:ln>
        </p:spPr>
        <p:txBody>
          <a:bodyPr spcFirstLastPara="1" wrap="square" lIns="91425" tIns="45700" rIns="91425" bIns="45700" anchor="ctr" anchorCtr="0">
            <a:normAutofit fontScale="90000"/>
          </a:bodyPr>
          <a:lstStyle/>
          <a:p>
            <a:pPr algn="ctr">
              <a:buClr>
                <a:srgbClr val="008000"/>
              </a:buClr>
              <a:buSzPct val="100000"/>
            </a:pPr>
            <a:r>
              <a:rPr lang="es-ES" sz="5300" b="1" dirty="0">
                <a:solidFill>
                  <a:srgbClr val="000000"/>
                </a:solidFill>
                <a:effectLst/>
                <a:latin typeface="Calibri" panose="020F0502020204030204" pitchFamily="34" charset="0"/>
                <a:ea typeface="Times New Roman" panose="02020603050405020304" pitchFamily="18" charset="0"/>
              </a:rPr>
              <a:t>Una Nación Caída</a:t>
            </a:r>
            <a:br>
              <a:rPr lang="es-ES" sz="5300" b="1" dirty="0">
                <a:solidFill>
                  <a:srgbClr val="000000"/>
                </a:solidFill>
                <a:effectLst/>
                <a:latin typeface="Calibri" panose="020F0502020204030204" pitchFamily="34" charset="0"/>
                <a:ea typeface="Times New Roman" panose="02020603050405020304" pitchFamily="18" charset="0"/>
              </a:rPr>
            </a:br>
            <a:r>
              <a:rPr lang="es-ES" sz="5300" b="1" dirty="0">
                <a:solidFill>
                  <a:srgbClr val="000000"/>
                </a:solidFill>
                <a:effectLst/>
                <a:latin typeface="Calibri" panose="020F0502020204030204" pitchFamily="34" charset="0"/>
                <a:ea typeface="Times New Roman" panose="02020603050405020304" pitchFamily="18" charset="0"/>
              </a:rPr>
              <a:t>¿Quién es Dios? </a:t>
            </a:r>
            <a:br>
              <a:rPr lang="en-US" sz="1800" dirty="0">
                <a:effectLst/>
                <a:latin typeface="Times New Roman" panose="02020603050405020304" pitchFamily="18" charset="0"/>
                <a:ea typeface="Times New Roman" panose="02020603050405020304" pitchFamily="18" charset="0"/>
              </a:rPr>
            </a:br>
            <a:endParaRPr sz="4400" dirty="0"/>
          </a:p>
        </p:txBody>
      </p:sp>
    </p:spTree>
    <p:extLst>
      <p:ext uri="{BB962C8B-B14F-4D97-AF65-F5344CB8AC3E}">
        <p14:creationId xmlns:p14="http://schemas.microsoft.com/office/powerpoint/2010/main" val="497698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7870372" y="628274"/>
            <a:ext cx="3553767" cy="280072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4400" b="1" dirty="0">
                <a:solidFill>
                  <a:srgbClr val="000000"/>
                </a:solidFill>
                <a:effectLst/>
                <a:latin typeface="Calibri" panose="020F0502020204030204" pitchFamily="34" charset="0"/>
                <a:ea typeface="Times New Roman" panose="02020603050405020304" pitchFamily="18" charset="0"/>
              </a:rPr>
              <a:t>¿Cómo pertenecemos al Pueblo de Dios?</a:t>
            </a:r>
            <a:r>
              <a:rPr lang="en-US" sz="4400" dirty="0">
                <a:effectLst/>
              </a:rPr>
              <a:t> </a:t>
            </a:r>
            <a:r>
              <a:rPr lang="en-US" sz="4400" b="1" dirty="0">
                <a:solidFill>
                  <a:srgbClr val="008000"/>
                </a:solidFill>
                <a:latin typeface="Overlock"/>
                <a:ea typeface="Overlock"/>
                <a:sym typeface="Overlock"/>
              </a:rPr>
              <a:t> </a:t>
            </a:r>
          </a:p>
        </p:txBody>
      </p:sp>
      <p:pic>
        <p:nvPicPr>
          <p:cNvPr id="1026" name="Picture 2" descr="Versículo Bíblico Diario NVI: 1 Pedro 2:9">
            <a:extLst>
              <a:ext uri="{FF2B5EF4-FFF2-40B4-BE49-F238E27FC236}">
                <a16:creationId xmlns:a16="http://schemas.microsoft.com/office/drawing/2014/main" id="{CD22C43D-31D0-A5F3-B427-D579F2FBE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61"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17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108326"/>
            <a:ext cx="10515600" cy="1325563"/>
          </a:xfrm>
          <a:prstGeom prst="rect">
            <a:avLst/>
          </a:prstGeom>
          <a:noFill/>
          <a:ln>
            <a:noFill/>
          </a:ln>
        </p:spPr>
        <p:txBody>
          <a:bodyPr spcFirstLastPara="1" wrap="square" lIns="91425" tIns="45700" rIns="91425" bIns="45700" anchor="ctr" anchorCtr="0">
            <a:normAutofit fontScale="90000"/>
          </a:bodyPr>
          <a:lstStyle/>
          <a:p>
            <a:pPr algn="ctr">
              <a:buClr>
                <a:srgbClr val="008000"/>
              </a:buClr>
              <a:buSzPct val="100000"/>
            </a:pPr>
            <a:r>
              <a:rPr lang="es-ES" sz="5300" b="1" dirty="0">
                <a:solidFill>
                  <a:srgbClr val="000000"/>
                </a:solidFill>
                <a:effectLst/>
                <a:latin typeface="Calibri" panose="020F0502020204030204" pitchFamily="34" charset="0"/>
                <a:ea typeface="Times New Roman" panose="02020603050405020304" pitchFamily="18" charset="0"/>
              </a:rPr>
              <a:t>¿Cómo nos afecta la realidad que pertenecemos al pueblo de Dios? </a:t>
            </a:r>
            <a:br>
              <a:rPr lang="es-ES" sz="5300" b="1" dirty="0">
                <a:solidFill>
                  <a:srgbClr val="000000"/>
                </a:solidFill>
                <a:effectLst/>
                <a:latin typeface="Calibri" panose="020F0502020204030204" pitchFamily="34" charset="0"/>
                <a:ea typeface="Times New Roman" panose="02020603050405020304" pitchFamily="18" charset="0"/>
              </a:rPr>
            </a:br>
            <a:br>
              <a:rPr lang="es-ES" sz="5300" b="1" dirty="0">
                <a:solidFill>
                  <a:srgbClr val="000000"/>
                </a:solidFill>
                <a:effectLst/>
                <a:latin typeface="Calibri" panose="020F0502020204030204" pitchFamily="34" charset="0"/>
                <a:ea typeface="Times New Roman" panose="02020603050405020304" pitchFamily="18" charset="0"/>
              </a:rPr>
            </a:br>
            <a:r>
              <a:rPr lang="es-ES" sz="5300" b="1" dirty="0">
                <a:solidFill>
                  <a:srgbClr val="000000"/>
                </a:solidFill>
                <a:effectLst/>
                <a:latin typeface="Calibri" panose="020F0502020204030204" pitchFamily="34" charset="0"/>
                <a:ea typeface="Times New Roman" panose="02020603050405020304" pitchFamily="18" charset="0"/>
              </a:rPr>
              <a:t>1 Pedro 2:4-12</a:t>
            </a:r>
            <a:br>
              <a:rPr lang="en-US" sz="1800" dirty="0">
                <a:effectLst/>
                <a:latin typeface="Times New Roman" panose="02020603050405020304" pitchFamily="18" charset="0"/>
                <a:ea typeface="Times New Roman" panose="02020603050405020304" pitchFamily="18" charset="0"/>
              </a:rPr>
            </a:br>
            <a:endParaRPr sz="4400" dirty="0"/>
          </a:p>
        </p:txBody>
      </p:sp>
    </p:spTree>
    <p:extLst>
      <p:ext uri="{BB962C8B-B14F-4D97-AF65-F5344CB8AC3E}">
        <p14:creationId xmlns:p14="http://schemas.microsoft.com/office/powerpoint/2010/main" val="82722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8</a:t>
            </a:r>
            <a:r>
              <a:rPr lang="en-US" sz="4000" b="1" dirty="0">
                <a:solidFill>
                  <a:srgbClr val="008000"/>
                </a:solidFill>
                <a:latin typeface="Overlock"/>
                <a:ea typeface="Overlock"/>
                <a:cs typeface="Overlock"/>
                <a:sym typeface="Overlock"/>
              </a:rPr>
              <a:t>: </a:t>
            </a:r>
            <a:r>
              <a:rPr lang="en-US" sz="4000" b="1" dirty="0" err="1">
                <a:solidFill>
                  <a:srgbClr val="008000"/>
                </a:solidFill>
                <a:latin typeface="Overlock"/>
                <a:ea typeface="Overlock"/>
                <a:cs typeface="Overlock"/>
                <a:sym typeface="Overlock"/>
              </a:rPr>
              <a:t>Nehemías</a:t>
            </a:r>
            <a:endParaRPr lang="en-US" sz="4000" b="1"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4000" b="1" dirty="0" err="1">
                <a:solidFill>
                  <a:srgbClr val="008000"/>
                </a:solidFill>
                <a:latin typeface="Overlock"/>
                <a:ea typeface="Overlock"/>
                <a:cs typeface="Overlock"/>
                <a:sym typeface="Overlock"/>
              </a:rPr>
              <a:t>Nehemías</a:t>
            </a:r>
            <a:r>
              <a:rPr lang="en-US" sz="4000" b="1" dirty="0">
                <a:solidFill>
                  <a:srgbClr val="008000"/>
                </a:solidFill>
                <a:latin typeface="Overlock"/>
                <a:ea typeface="Overlock"/>
                <a:cs typeface="Overlock"/>
                <a:sym typeface="Overlock"/>
              </a:rPr>
              <a:t> 1-4:16; 16:15-16</a:t>
            </a:r>
          </a:p>
          <a:p>
            <a:pPr marL="0" marR="0" lvl="0" indent="0" algn="ctr" rtl="0">
              <a:spcBef>
                <a:spcPts val="0"/>
              </a:spcBef>
              <a:spcAft>
                <a:spcPts val="0"/>
              </a:spcAft>
              <a:buNone/>
            </a:pP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extLst>
              <p:ext uri="{D42A27DB-BD31-4B8C-83A1-F6EECF244321}">
                <p14:modId xmlns:p14="http://schemas.microsoft.com/office/powerpoint/2010/main" val="1424325109"/>
              </p:ext>
            </p:extLst>
          </p:nvPr>
        </p:nvGraphicFramePr>
        <p:xfrm>
          <a:off x="811617" y="2399906"/>
          <a:ext cx="10568763" cy="2773680"/>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0">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a:t>
                      </a:r>
                      <a:r>
                        <a:rPr lang="en-US" sz="3200" dirty="0" err="1"/>
                        <a:t>Nehemías</a:t>
                      </a:r>
                      <a:r>
                        <a:rPr lang="en-US" sz="3200" dirty="0"/>
                        <a:t> 1-4:16; 16:15-16</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0" dirty="0" err="1"/>
                        <a:t>Describir</a:t>
                      </a:r>
                      <a:r>
                        <a:rPr lang="en-US" sz="3200" b="0" dirty="0"/>
                        <a:t> </a:t>
                      </a:r>
                      <a:r>
                        <a:rPr lang="en-US" sz="3200" b="0" dirty="0" err="1"/>
                        <a:t>como</a:t>
                      </a:r>
                      <a:r>
                        <a:rPr lang="en-US" sz="3200" b="0" dirty="0"/>
                        <a:t> </a:t>
                      </a:r>
                      <a:r>
                        <a:rPr lang="en-US" sz="3200" b="0" dirty="0" err="1"/>
                        <a:t>pertenecemos</a:t>
                      </a:r>
                      <a:r>
                        <a:rPr lang="en-US" sz="3200" b="0" dirty="0"/>
                        <a:t> al Pueblo de Dios y </a:t>
                      </a:r>
                      <a:r>
                        <a:rPr lang="en-US" sz="3200" b="0" dirty="0" err="1"/>
                        <a:t>el</a:t>
                      </a:r>
                      <a:r>
                        <a:rPr lang="en-US" sz="3200" b="0" dirty="0"/>
                        <a:t> </a:t>
                      </a:r>
                      <a:r>
                        <a:rPr lang="en-US" sz="3200" b="0" dirty="0" err="1"/>
                        <a:t>afecto</a:t>
                      </a:r>
                      <a:r>
                        <a:rPr lang="en-US" sz="3200" b="0" dirty="0"/>
                        <a:t> de </a:t>
                      </a:r>
                      <a:r>
                        <a:rPr lang="en-US" sz="3200" b="0" dirty="0" err="1"/>
                        <a:t>esta</a:t>
                      </a:r>
                      <a:r>
                        <a:rPr lang="en-US" sz="3200" b="0" dirty="0"/>
                        <a:t> </a:t>
                      </a:r>
                      <a:r>
                        <a:rPr lang="en-US" sz="3200" b="0" dirty="0" err="1"/>
                        <a:t>realidad</a:t>
                      </a:r>
                      <a:r>
                        <a:rPr lang="en-US" sz="3200" b="0" dirty="0"/>
                        <a:t> </a:t>
                      </a:r>
                      <a:r>
                        <a:rPr lang="en-US" sz="3200" b="0" dirty="0" err="1"/>
                        <a:t>en</a:t>
                      </a:r>
                      <a:r>
                        <a:rPr lang="en-US" sz="3200" b="0" dirty="0"/>
                        <a:t> </a:t>
                      </a:r>
                      <a:r>
                        <a:rPr lang="en-US" sz="3200" b="0" dirty="0" err="1"/>
                        <a:t>nuestra</a:t>
                      </a:r>
                      <a:r>
                        <a:rPr lang="en-US" sz="3200" b="0" dirty="0"/>
                        <a:t> </a:t>
                      </a:r>
                      <a:r>
                        <a:rPr lang="en-US" sz="3200" b="0" dirty="0" err="1"/>
                        <a:t>vida</a:t>
                      </a:r>
                      <a:r>
                        <a:rPr lang="en-US" sz="3200" b="0" dirty="0"/>
                        <a:t> </a:t>
                      </a:r>
                      <a:r>
                        <a:rPr lang="en-US" sz="3200" b="0" dirty="0" err="1"/>
                        <a:t>diaria</a:t>
                      </a:r>
                      <a:r>
                        <a:rPr lang="en-US" sz="3200" b="0" dirty="0"/>
                        <a:t>. </a:t>
                      </a:r>
                    </a:p>
                  </a:txBody>
                  <a:tcPr/>
                </a:tc>
                <a:extLst>
                  <a:ext uri="{0D108BD9-81ED-4DB2-BD59-A6C34878D82A}">
                    <a16:rowId xmlns:a16="http://schemas.microsoft.com/office/drawing/2014/main" val="898567834"/>
                  </a:ext>
                </a:extLst>
              </a:tr>
            </a:tbl>
          </a:graphicData>
        </a:graphic>
      </p:graphicFrame>
    </p:spTree>
    <p:extLst>
      <p:ext uri="{BB962C8B-B14F-4D97-AF65-F5344CB8AC3E}">
        <p14:creationId xmlns:p14="http://schemas.microsoft.com/office/powerpoint/2010/main" val="1951188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ctr" anchorCtr="0">
            <a:normAutofit fontScale="90000"/>
          </a:bodyPr>
          <a:lstStyle/>
          <a:p>
            <a:pPr>
              <a:buClr>
                <a:srgbClr val="008000"/>
              </a:buClr>
              <a:buSzPct val="100000"/>
            </a:pPr>
            <a:r>
              <a:rPr lang="es-ES" sz="5300" b="1" dirty="0">
                <a:solidFill>
                  <a:srgbClr val="000000"/>
                </a:solidFill>
                <a:effectLst/>
                <a:latin typeface="Calibri" panose="020F0502020204030204" pitchFamily="34" charset="0"/>
                <a:ea typeface="Times New Roman" panose="02020603050405020304" pitchFamily="18" charset="0"/>
              </a:rPr>
              <a:t>1 Pedro 2:4-12</a:t>
            </a:r>
            <a:br>
              <a:rPr lang="es-ES" sz="5300" b="1" dirty="0">
                <a:solidFill>
                  <a:srgbClr val="000000"/>
                </a:solidFill>
                <a:effectLst/>
                <a:latin typeface="Calibri" panose="020F0502020204030204" pitchFamily="34" charset="0"/>
                <a:ea typeface="Times New Roman" panose="02020603050405020304" pitchFamily="18" charset="0"/>
              </a:rPr>
            </a:br>
            <a:br>
              <a:rPr lang="es-ES" sz="5300" b="1" dirty="0">
                <a:solidFill>
                  <a:srgbClr val="000000"/>
                </a:solidFill>
                <a:effectLst/>
                <a:latin typeface="Calibri" panose="020F0502020204030204" pitchFamily="34" charset="0"/>
                <a:ea typeface="Times New Roman" panose="02020603050405020304" pitchFamily="18" charset="0"/>
              </a:rPr>
            </a:br>
            <a:r>
              <a:rPr lang="es-ES" sz="4400" i="1" dirty="0">
                <a:effectLst/>
                <a:latin typeface="Calibri" panose="020F0502020204030204" pitchFamily="34" charset="0"/>
                <a:ea typeface="Calibri" panose="020F0502020204030204" pitchFamily="34" charset="0"/>
                <a:cs typeface="Times New Roman" panose="02020603050405020304" pitchFamily="18" charset="0"/>
              </a:rPr>
              <a:t>Cristo es la piedra viva, desechada por los seres humanos, pero escogida y preciosa ante Dios. Al acercarse a él, también ustedes son como piedras vivas, con las cuales se está edificando una casa espiritual. De este modo llegan a ser un sacerdocio santo, para ofrecer sacrificios espirituales que Dios acepta por medio de Jesucristo.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s-ES" sz="5300" b="1"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sz="4400" dirty="0"/>
          </a:p>
        </p:txBody>
      </p:sp>
    </p:spTree>
    <p:extLst>
      <p:ext uri="{BB962C8B-B14F-4D97-AF65-F5344CB8AC3E}">
        <p14:creationId xmlns:p14="http://schemas.microsoft.com/office/powerpoint/2010/main" val="2935571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ctr" anchorCtr="0">
            <a:normAutofit fontScale="90000"/>
          </a:bodyPr>
          <a:lstStyle/>
          <a:p>
            <a:pPr marL="0" marR="0">
              <a:spcBef>
                <a:spcPts val="0"/>
              </a:spcBef>
              <a:spcAft>
                <a:spcPts val="0"/>
              </a:spcAft>
            </a:pPr>
            <a:r>
              <a:rPr lang="es-ES" sz="5300" b="1" dirty="0">
                <a:solidFill>
                  <a:srgbClr val="000000"/>
                </a:solidFill>
                <a:effectLst/>
                <a:latin typeface="Calibri" panose="020F0502020204030204" pitchFamily="34" charset="0"/>
                <a:ea typeface="Times New Roman" panose="02020603050405020304" pitchFamily="18" charset="0"/>
              </a:rPr>
              <a:t>1 Pedro 2:4-12</a:t>
            </a:r>
            <a:br>
              <a:rPr lang="es-ES" sz="5300" b="1" dirty="0">
                <a:solidFill>
                  <a:srgbClr val="000000"/>
                </a:solidFill>
                <a:effectLst/>
                <a:latin typeface="Calibri" panose="020F0502020204030204" pitchFamily="34" charset="0"/>
                <a:ea typeface="Times New Roman" panose="02020603050405020304" pitchFamily="18" charset="0"/>
              </a:rPr>
            </a:br>
            <a:r>
              <a:rPr lang="es-ES" sz="4200" i="1" dirty="0">
                <a:effectLst/>
                <a:latin typeface="Calibri" panose="020F0502020204030204" pitchFamily="34" charset="0"/>
                <a:ea typeface="Calibri" panose="020F0502020204030204" pitchFamily="34" charset="0"/>
                <a:cs typeface="Times New Roman" panose="02020603050405020304" pitchFamily="18" charset="0"/>
              </a:rPr>
              <a:t>Así dice la Escritura:</a:t>
            </a:r>
            <a:r>
              <a:rPr lang="en-US" sz="4200" i="1" dirty="0">
                <a:latin typeface="Calibri" panose="020F0502020204030204" pitchFamily="34" charset="0"/>
                <a:ea typeface="Calibri" panose="020F0502020204030204" pitchFamily="34" charset="0"/>
                <a:cs typeface="Times New Roman" panose="02020603050405020304" pitchFamily="18" charset="0"/>
              </a:rPr>
              <a:t> </a:t>
            </a:r>
            <a:r>
              <a:rPr lang="es-ES" sz="4200" i="1" dirty="0">
                <a:effectLst/>
                <a:latin typeface="Calibri" panose="020F0502020204030204" pitchFamily="34" charset="0"/>
                <a:ea typeface="Calibri" panose="020F0502020204030204" pitchFamily="34" charset="0"/>
                <a:cs typeface="Times New Roman" panose="02020603050405020304" pitchFamily="18" charset="0"/>
              </a:rPr>
              <a:t>«Miren, yo pongo en </a:t>
            </a:r>
            <a:r>
              <a:rPr lang="es-ES" sz="4200" i="1" dirty="0" err="1">
                <a:effectLst/>
                <a:latin typeface="Calibri" panose="020F0502020204030204" pitchFamily="34" charset="0"/>
                <a:ea typeface="Calibri" panose="020F0502020204030204" pitchFamily="34" charset="0"/>
                <a:cs typeface="Times New Roman" panose="02020603050405020304" pitchFamily="18" charset="0"/>
              </a:rPr>
              <a:t>Sión</a:t>
            </a:r>
            <a:r>
              <a:rPr lang="es-ES" sz="4200" i="1" dirty="0">
                <a:effectLst/>
                <a:latin typeface="Calibri" panose="020F0502020204030204" pitchFamily="34" charset="0"/>
                <a:ea typeface="Calibri" panose="020F0502020204030204" pitchFamily="34" charset="0"/>
                <a:cs typeface="Times New Roman" panose="02020603050405020304" pitchFamily="18" charset="0"/>
              </a:rPr>
              <a:t>, una piedra angular escogida y preciosa, y el que confíe en ella no será jamás defraudado» </a:t>
            </a:r>
            <a:br>
              <a:rPr lang="en-US" sz="4200" dirty="0">
                <a:effectLst/>
                <a:latin typeface="Calibri" panose="020F0502020204030204" pitchFamily="34" charset="0"/>
                <a:ea typeface="Calibri" panose="020F0502020204030204" pitchFamily="34" charset="0"/>
                <a:cs typeface="Times New Roman" panose="02020603050405020304" pitchFamily="18" charset="0"/>
              </a:rPr>
            </a:br>
            <a:r>
              <a:rPr lang="es-ES" sz="4200" i="1" dirty="0">
                <a:effectLst/>
                <a:latin typeface="Calibri" panose="020F0502020204030204" pitchFamily="34" charset="0"/>
                <a:ea typeface="Calibri" panose="020F0502020204030204" pitchFamily="34" charset="0"/>
                <a:cs typeface="Times New Roman" panose="02020603050405020304" pitchFamily="18" charset="0"/>
              </a:rPr>
              <a:t> </a:t>
            </a:r>
            <a:br>
              <a:rPr lang="en-US" sz="4200" dirty="0">
                <a:effectLst/>
                <a:latin typeface="Calibri" panose="020F0502020204030204" pitchFamily="34" charset="0"/>
                <a:ea typeface="Calibri" panose="020F0502020204030204" pitchFamily="34" charset="0"/>
                <a:cs typeface="Times New Roman" panose="02020603050405020304" pitchFamily="18" charset="0"/>
              </a:rPr>
            </a:br>
            <a:r>
              <a:rPr lang="es-ES" sz="4200" i="1" dirty="0">
                <a:effectLst/>
                <a:latin typeface="Calibri" panose="020F0502020204030204" pitchFamily="34" charset="0"/>
                <a:ea typeface="Calibri" panose="020F0502020204030204" pitchFamily="34" charset="0"/>
                <a:cs typeface="Times New Roman" panose="02020603050405020304" pitchFamily="18" charset="0"/>
              </a:rPr>
              <a:t>Para ustedes los creyentes, esta piedra es preciosa; pero para los incrédulos,</a:t>
            </a:r>
            <a:r>
              <a:rPr lang="en-US" sz="4200" i="1" dirty="0">
                <a:latin typeface="Calibri" panose="020F0502020204030204" pitchFamily="34" charset="0"/>
                <a:ea typeface="Calibri" panose="020F0502020204030204" pitchFamily="34" charset="0"/>
                <a:cs typeface="Times New Roman" panose="02020603050405020304" pitchFamily="18" charset="0"/>
              </a:rPr>
              <a:t> </a:t>
            </a:r>
            <a:r>
              <a:rPr lang="es-ES" sz="4200" i="1" dirty="0">
                <a:effectLst/>
                <a:latin typeface="Calibri" panose="020F0502020204030204" pitchFamily="34" charset="0"/>
                <a:ea typeface="Calibri" panose="020F0502020204030204" pitchFamily="34" charset="0"/>
                <a:cs typeface="Times New Roman" panose="02020603050405020304" pitchFamily="18" charset="0"/>
              </a:rPr>
              <a:t>«la piedra que desecharon los constructores ha llegado a ser la piedra angular», </a:t>
            </a:r>
            <a:br>
              <a:rPr lang="en-US" sz="4200" dirty="0">
                <a:effectLst/>
                <a:latin typeface="Calibri" panose="020F0502020204030204" pitchFamily="34" charset="0"/>
                <a:ea typeface="Calibri" panose="020F0502020204030204" pitchFamily="34" charset="0"/>
                <a:cs typeface="Times New Roman" panose="02020603050405020304" pitchFamily="18" charset="0"/>
              </a:rPr>
            </a:br>
            <a:r>
              <a:rPr lang="es-ES" sz="4200" dirty="0">
                <a:effectLst/>
                <a:latin typeface="Calibri" panose="020F0502020204030204" pitchFamily="34" charset="0"/>
                <a:ea typeface="Calibri" panose="020F0502020204030204" pitchFamily="34" charset="0"/>
                <a:cs typeface="Times New Roman" panose="02020603050405020304" pitchFamily="18" charset="0"/>
              </a:rPr>
              <a:t> </a:t>
            </a:r>
            <a:br>
              <a:rPr lang="en-US" sz="4200" dirty="0">
                <a:effectLst/>
                <a:latin typeface="Calibri" panose="020F0502020204030204" pitchFamily="34" charset="0"/>
                <a:ea typeface="Calibri" panose="020F0502020204030204" pitchFamily="34" charset="0"/>
                <a:cs typeface="Times New Roman" panose="02020603050405020304" pitchFamily="18" charset="0"/>
              </a:rPr>
            </a:br>
            <a:r>
              <a:rPr lang="es-ES" sz="4200" i="1" dirty="0">
                <a:effectLst/>
                <a:latin typeface="Calibri" panose="020F0502020204030204" pitchFamily="34" charset="0"/>
                <a:ea typeface="Calibri" panose="020F0502020204030204" pitchFamily="34" charset="0"/>
                <a:cs typeface="Times New Roman" panose="02020603050405020304" pitchFamily="18" charset="0"/>
              </a:rPr>
              <a:t>y también: «una piedra de tropiezo y una roca que hace caer»</a:t>
            </a:r>
            <a:r>
              <a:rPr lang="en-US" sz="4200" i="1" dirty="0">
                <a:latin typeface="Calibri" panose="020F0502020204030204" pitchFamily="34" charset="0"/>
                <a:ea typeface="Calibri" panose="020F0502020204030204" pitchFamily="34" charset="0"/>
                <a:cs typeface="Times New Roman" panose="02020603050405020304" pitchFamily="18" charset="0"/>
              </a:rPr>
              <a:t> </a:t>
            </a:r>
            <a:r>
              <a:rPr lang="es-ES" sz="4200" i="1" dirty="0">
                <a:effectLst/>
                <a:latin typeface="Calibri" panose="020F0502020204030204" pitchFamily="34" charset="0"/>
                <a:ea typeface="Calibri" panose="020F0502020204030204" pitchFamily="34" charset="0"/>
                <a:cs typeface="Times New Roman" panose="02020603050405020304" pitchFamily="18" charset="0"/>
              </a:rPr>
              <a:t>Tropiezan al desobedecer la palabra, para lo cual estaban destinados.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s-ES" sz="5300" b="1"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sz="4400" dirty="0"/>
          </a:p>
        </p:txBody>
      </p:sp>
    </p:spTree>
    <p:extLst>
      <p:ext uri="{BB962C8B-B14F-4D97-AF65-F5344CB8AC3E}">
        <p14:creationId xmlns:p14="http://schemas.microsoft.com/office/powerpoint/2010/main" val="4222687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ctr" anchorCtr="0">
            <a:normAutofit fontScale="90000"/>
          </a:bodyPr>
          <a:lstStyle/>
          <a:p>
            <a:r>
              <a:rPr lang="es-ES" sz="5300" b="1" dirty="0">
                <a:solidFill>
                  <a:srgbClr val="000000"/>
                </a:solidFill>
                <a:effectLst/>
                <a:latin typeface="Calibri" panose="020F0502020204030204" pitchFamily="34" charset="0"/>
                <a:ea typeface="Times New Roman" panose="02020603050405020304" pitchFamily="18" charset="0"/>
              </a:rPr>
              <a:t>1 Pedro 2:4-12</a:t>
            </a:r>
            <a:br>
              <a:rPr lang="es-ES" sz="5300" b="1" dirty="0">
                <a:solidFill>
                  <a:srgbClr val="000000"/>
                </a:solidFill>
                <a:effectLst/>
                <a:latin typeface="Calibri" panose="020F0502020204030204" pitchFamily="34" charset="0"/>
                <a:ea typeface="Times New Roman" panose="02020603050405020304" pitchFamily="18" charset="0"/>
              </a:rPr>
            </a:br>
            <a:r>
              <a:rPr lang="es-ES" sz="4400" i="1" dirty="0">
                <a:effectLst/>
                <a:latin typeface="Calibri" panose="020F0502020204030204" pitchFamily="34" charset="0"/>
                <a:ea typeface="Calibri" panose="020F0502020204030204" pitchFamily="34" charset="0"/>
                <a:cs typeface="Times New Roman" panose="02020603050405020304" pitchFamily="18" charset="0"/>
              </a:rPr>
              <a:t>Pero ustedes son descendencia escogida, sacerdocio regio, nación santa, pueblo que pertenece a Dios, para que proclamen las obras maravillosas de aquel que los llamó de las tinieblas a su luz admirable. Ustedes antes ni siquiera eran pueblo, pero ahora son pueblo de Dios; antes no habían recibido misericordia, pero ahora ya la han recibido.</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s-ES" sz="5300" b="1"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sz="4400" dirty="0"/>
          </a:p>
        </p:txBody>
      </p:sp>
    </p:spTree>
    <p:extLst>
      <p:ext uri="{BB962C8B-B14F-4D97-AF65-F5344CB8AC3E}">
        <p14:creationId xmlns:p14="http://schemas.microsoft.com/office/powerpoint/2010/main" val="1345492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ctr" anchorCtr="0">
            <a:normAutofit fontScale="90000"/>
          </a:bodyPr>
          <a:lstStyle/>
          <a:p>
            <a:r>
              <a:rPr lang="es-ES" sz="5300" b="1" dirty="0">
                <a:solidFill>
                  <a:srgbClr val="000000"/>
                </a:solidFill>
                <a:effectLst/>
                <a:latin typeface="Calibri" panose="020F0502020204030204" pitchFamily="34" charset="0"/>
                <a:ea typeface="Times New Roman" panose="02020603050405020304" pitchFamily="18" charset="0"/>
              </a:rPr>
              <a:t>1 Pedro 2:4-12</a:t>
            </a:r>
            <a:br>
              <a:rPr lang="es-ES" sz="5300" b="1" dirty="0">
                <a:solidFill>
                  <a:srgbClr val="000000"/>
                </a:solidFill>
                <a:effectLst/>
                <a:latin typeface="Calibri" panose="020F0502020204030204" pitchFamily="34" charset="0"/>
                <a:ea typeface="Times New Roman" panose="02020603050405020304" pitchFamily="18" charset="0"/>
              </a:rPr>
            </a:br>
            <a:r>
              <a:rPr lang="es-ES" sz="4400" i="1" dirty="0">
                <a:effectLst/>
                <a:latin typeface="Calibri" panose="020F0502020204030204" pitchFamily="34" charset="0"/>
                <a:ea typeface="Calibri" panose="020F0502020204030204" pitchFamily="34" charset="0"/>
                <a:cs typeface="Times New Roman" panose="02020603050405020304" pitchFamily="18" charset="0"/>
              </a:rPr>
              <a:t>Queridos hermanos, les ruego como a extranjeros y peregrinos en este mundo que se aparten de los deseos pecaminosos que combaten contra el alma. Mantengan entre los incrédulos una conducta tan ejemplar que, aunque los acusen de hacer el mal, ellos observen las buenas obras de ustedes y glorifiquen a Dios en el día de su visitación.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br>
              <a:rPr lang="es-ES" sz="5300" b="1"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sz="4400" dirty="0"/>
          </a:p>
        </p:txBody>
      </p:sp>
    </p:spTree>
    <p:extLst>
      <p:ext uri="{BB962C8B-B14F-4D97-AF65-F5344CB8AC3E}">
        <p14:creationId xmlns:p14="http://schemas.microsoft.com/office/powerpoint/2010/main" val="329672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108326"/>
            <a:ext cx="10515600" cy="1325563"/>
          </a:xfrm>
          <a:prstGeom prst="rect">
            <a:avLst/>
          </a:prstGeom>
          <a:noFill/>
          <a:ln>
            <a:noFill/>
          </a:ln>
        </p:spPr>
        <p:txBody>
          <a:bodyPr spcFirstLastPara="1" wrap="square" lIns="91425" tIns="45700" rIns="91425" bIns="45700" anchor="ctr" anchorCtr="0">
            <a:normAutofit fontScale="90000"/>
          </a:bodyPr>
          <a:lstStyle/>
          <a:p>
            <a:pPr algn="ctr">
              <a:buClr>
                <a:srgbClr val="008000"/>
              </a:buClr>
              <a:buSzPct val="100000"/>
            </a:pPr>
            <a:r>
              <a:rPr lang="es-ES" sz="5300" b="1" dirty="0">
                <a:solidFill>
                  <a:srgbClr val="000000"/>
                </a:solidFill>
                <a:effectLst/>
                <a:latin typeface="Calibri" panose="020F0502020204030204" pitchFamily="34" charset="0"/>
                <a:ea typeface="Times New Roman" panose="02020603050405020304" pitchFamily="18" charset="0"/>
              </a:rPr>
              <a:t>Describir como pertenecemos al Pueblo de Dios y el afecto de esta realidad en nuestra vida diaria. </a:t>
            </a:r>
            <a:br>
              <a:rPr lang="en-US" sz="4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sz="4400" dirty="0"/>
          </a:p>
        </p:txBody>
      </p:sp>
    </p:spTree>
    <p:extLst>
      <p:ext uri="{BB962C8B-B14F-4D97-AF65-F5344CB8AC3E}">
        <p14:creationId xmlns:p14="http://schemas.microsoft.com/office/powerpoint/2010/main" val="3008263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090EFFDE-D1A8-AD62-E375-F1C1E23E2E90}"/>
              </a:ext>
            </a:extLst>
          </p:cNvPr>
          <p:cNvPicPr>
            <a:picLocks noChangeAspect="1"/>
          </p:cNvPicPr>
          <p:nvPr/>
        </p:nvPicPr>
        <p:blipFill>
          <a:blip r:embed="rId3"/>
          <a:stretch>
            <a:fillRect/>
          </a:stretch>
        </p:blipFill>
        <p:spPr>
          <a:xfrm>
            <a:off x="1524000" y="61733"/>
            <a:ext cx="9227820" cy="6796267"/>
          </a:xfrm>
          <a:prstGeom prst="rect">
            <a:avLst/>
          </a:prstGeom>
        </p:spPr>
      </p:pic>
    </p:spTree>
    <p:extLst>
      <p:ext uri="{BB962C8B-B14F-4D97-AF65-F5344CB8AC3E}">
        <p14:creationId xmlns:p14="http://schemas.microsoft.com/office/powerpoint/2010/main" val="4100677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4098" name="Picture 2" descr="Women Praying Together Images – Browse 27,299 Stock Photos, Vectors, and  Video | Adobe Stock">
            <a:extLst>
              <a:ext uri="{FF2B5EF4-FFF2-40B4-BE49-F238E27FC236}">
                <a16:creationId xmlns:a16="http://schemas.microsoft.com/office/drawing/2014/main" id="{9B8C0851-8843-8195-5F07-CFA25BE59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16" y="-170580"/>
            <a:ext cx="12502298" cy="8334865"/>
          </a:xfrm>
          <a:prstGeom prst="rect">
            <a:avLst/>
          </a:prstGeom>
          <a:noFill/>
          <a:extLst>
            <a:ext uri="{909E8E84-426E-40DD-AFC4-6F175D3DCCD1}">
              <a14:hiddenFill xmlns:a14="http://schemas.microsoft.com/office/drawing/2010/main">
                <a:solidFill>
                  <a:srgbClr val="FFFFFF"/>
                </a:solidFill>
              </a14:hiddenFill>
            </a:ext>
          </a:extLst>
        </p:spPr>
      </p:pic>
      <p:sp>
        <p:nvSpPr>
          <p:cNvPr id="271" name="Google Shape;271;p27"/>
          <p:cNvSpPr txBox="1">
            <a:spLocks noGrp="1"/>
          </p:cNvSpPr>
          <p:nvPr>
            <p:ph type="body" idx="1"/>
          </p:nvPr>
        </p:nvSpPr>
        <p:spPr>
          <a:xfrm>
            <a:off x="325582" y="660437"/>
            <a:ext cx="3797448" cy="85798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8000"/>
              <a:buNone/>
            </a:pPr>
            <a:r>
              <a:rPr lang="en-US" b="1" dirty="0">
                <a:solidFill>
                  <a:schemeClr val="tx1"/>
                </a:solidFill>
                <a:latin typeface="Overlock"/>
                <a:ea typeface="Overlock"/>
                <a:cs typeface="Overlock"/>
                <a:sym typeface="Overlock"/>
              </a:rPr>
              <a:t>La </a:t>
            </a:r>
            <a:r>
              <a:rPr lang="en-US" b="1" dirty="0" err="1">
                <a:solidFill>
                  <a:schemeClr val="tx1"/>
                </a:solidFill>
              </a:rPr>
              <a:t>Bendición</a:t>
            </a:r>
            <a:r>
              <a:rPr lang="en-US" b="1" dirty="0">
                <a:solidFill>
                  <a:schemeClr val="tx1"/>
                </a:solidFill>
              </a:rPr>
              <a:t> </a:t>
            </a:r>
            <a:endParaRPr b="1"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304" name="Google Shape;304;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05" name="Google Shape;305;p33" descr="Screen Clipping"/>
          <p:cNvPicPr preferRelativeResize="0"/>
          <p:nvPr/>
        </p:nvPicPr>
        <p:blipFill rotWithShape="1">
          <a:blip r:embed="rId3">
            <a:alphaModFix/>
          </a:blip>
          <a:srcRect/>
          <a:stretch/>
        </p:blipFill>
        <p:spPr>
          <a:xfrm>
            <a:off x="1011936" y="265451"/>
            <a:ext cx="10168128" cy="6673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r>
              <a:rPr lang="en-US" sz="4800" b="1" dirty="0"/>
              <a:t>: </a:t>
            </a:r>
            <a:r>
              <a:rPr lang="en-US" sz="4800" dirty="0"/>
              <a:t>La </a:t>
            </a:r>
            <a:r>
              <a:rPr lang="en-US" sz="4800" dirty="0" err="1"/>
              <a:t>introducción</a:t>
            </a:r>
            <a:r>
              <a:rPr lang="en-US" sz="4800" dirty="0"/>
              <a:t>, </a:t>
            </a:r>
            <a:r>
              <a:rPr lang="en-US" sz="4800" dirty="0" err="1"/>
              <a:t>el</a:t>
            </a:r>
            <a:r>
              <a:rPr lang="en-US" sz="4800" dirty="0"/>
              <a:t> </a:t>
            </a:r>
            <a:r>
              <a:rPr lang="en-US" sz="4800" dirty="0" err="1"/>
              <a:t>gancho</a:t>
            </a:r>
            <a:r>
              <a:rPr lang="en-US" sz="4800" dirty="0"/>
              <a:t> que </a:t>
            </a:r>
            <a:r>
              <a:rPr lang="en-US" sz="4800" dirty="0" err="1"/>
              <a:t>nos</a:t>
            </a:r>
            <a:r>
              <a:rPr lang="en-US" sz="4800" dirty="0"/>
              <a:t> </a:t>
            </a:r>
            <a:r>
              <a:rPr lang="en-US" sz="4800" dirty="0" err="1"/>
              <a:t>lleva</a:t>
            </a:r>
            <a:r>
              <a:rPr lang="en-US" sz="4800" dirty="0"/>
              <a:t> al </a:t>
            </a:r>
            <a:r>
              <a:rPr lang="en-US" sz="4800" dirty="0" err="1"/>
              <a:t>tema</a:t>
            </a:r>
            <a:r>
              <a:rPr lang="en-US" sz="4800" dirty="0"/>
              <a:t> del día</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249190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838200" y="0"/>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000"/>
              </a:buClr>
              <a:buSzPts val="8800"/>
              <a:buFont typeface="Overlock"/>
              <a:buNone/>
            </a:pPr>
            <a:r>
              <a:rPr lang="en-US" sz="4400" b="1" dirty="0">
                <a:solidFill>
                  <a:srgbClr val="008000"/>
                </a:solidFill>
                <a:latin typeface="Overlock"/>
                <a:ea typeface="Overlock"/>
                <a:cs typeface="Overlock"/>
                <a:sym typeface="Overlock"/>
              </a:rPr>
              <a:t>La </a:t>
            </a:r>
            <a:r>
              <a:rPr lang="en-US" sz="4400" b="1" dirty="0" err="1">
                <a:solidFill>
                  <a:srgbClr val="008000"/>
                </a:solidFill>
                <a:latin typeface="Overlock"/>
                <a:ea typeface="Overlock"/>
                <a:cs typeface="Overlock"/>
                <a:sym typeface="Overlock"/>
              </a:rPr>
              <a:t>Reforma</a:t>
            </a:r>
            <a:endParaRPr sz="4000" b="1" dirty="0">
              <a:solidFill>
                <a:srgbClr val="613318"/>
              </a:solidFill>
              <a:latin typeface="Overlock"/>
              <a:ea typeface="Overlock"/>
              <a:cs typeface="Overlock"/>
              <a:sym typeface="Overlock"/>
            </a:endParaRPr>
          </a:p>
        </p:txBody>
      </p:sp>
      <p:sp>
        <p:nvSpPr>
          <p:cNvPr id="2" name="TextBox 1">
            <a:extLst>
              <a:ext uri="{FF2B5EF4-FFF2-40B4-BE49-F238E27FC236}">
                <a16:creationId xmlns:a16="http://schemas.microsoft.com/office/drawing/2014/main" id="{4C7332EA-EACA-E310-3FB9-03DBA809945C}"/>
              </a:ext>
            </a:extLst>
          </p:cNvPr>
          <p:cNvSpPr txBox="1"/>
          <p:nvPr/>
        </p:nvSpPr>
        <p:spPr>
          <a:xfrm>
            <a:off x="690880" y="1950720"/>
            <a:ext cx="10850880" cy="769441"/>
          </a:xfrm>
          <a:prstGeom prst="rect">
            <a:avLst/>
          </a:prstGeom>
          <a:noFill/>
        </p:spPr>
        <p:txBody>
          <a:bodyPr wrap="square" rtlCol="0">
            <a:spAutoFit/>
          </a:bodyPr>
          <a:lstStyle/>
          <a:p>
            <a:pPr marL="685800" indent="-685800">
              <a:buFont typeface="Arial" panose="020B0604020202020204" pitchFamily="34" charset="0"/>
              <a:buChar char="•"/>
            </a:pPr>
            <a:r>
              <a:rPr lang="en-US" sz="4400" dirty="0"/>
              <a:t>La </a:t>
            </a:r>
            <a:r>
              <a:rPr lang="en-US" sz="4400" dirty="0" err="1"/>
              <a:t>época</a:t>
            </a:r>
            <a:r>
              <a:rPr lang="en-US" sz="4400" dirty="0"/>
              <a:t> de Esdras y </a:t>
            </a:r>
            <a:r>
              <a:rPr lang="en-US" sz="4400" dirty="0" err="1"/>
              <a:t>Nehemías</a:t>
            </a: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838200" y="0"/>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000"/>
              </a:buClr>
              <a:buSzPts val="8800"/>
              <a:buFont typeface="Overlock"/>
              <a:buNone/>
            </a:pPr>
            <a:r>
              <a:rPr lang="en-US" sz="4400" b="1" dirty="0">
                <a:solidFill>
                  <a:srgbClr val="008000"/>
                </a:solidFill>
                <a:latin typeface="Overlock"/>
                <a:ea typeface="Overlock"/>
                <a:cs typeface="Overlock"/>
                <a:sym typeface="Overlock"/>
              </a:rPr>
              <a:t>La </a:t>
            </a:r>
            <a:r>
              <a:rPr lang="en-US" sz="4400" b="1" dirty="0" err="1">
                <a:solidFill>
                  <a:srgbClr val="008000"/>
                </a:solidFill>
                <a:latin typeface="Overlock"/>
                <a:ea typeface="Overlock"/>
                <a:cs typeface="Overlock"/>
                <a:sym typeface="Overlock"/>
              </a:rPr>
              <a:t>Reforma</a:t>
            </a:r>
            <a:endParaRPr sz="4000" b="1" dirty="0">
              <a:solidFill>
                <a:srgbClr val="613318"/>
              </a:solidFill>
              <a:latin typeface="Overlock"/>
              <a:ea typeface="Overlock"/>
              <a:cs typeface="Overlock"/>
              <a:sym typeface="Overlock"/>
            </a:endParaRPr>
          </a:p>
        </p:txBody>
      </p:sp>
      <p:sp>
        <p:nvSpPr>
          <p:cNvPr id="2" name="TextBox 1">
            <a:extLst>
              <a:ext uri="{FF2B5EF4-FFF2-40B4-BE49-F238E27FC236}">
                <a16:creationId xmlns:a16="http://schemas.microsoft.com/office/drawing/2014/main" id="{4C7332EA-EACA-E310-3FB9-03DBA809945C}"/>
              </a:ext>
            </a:extLst>
          </p:cNvPr>
          <p:cNvSpPr txBox="1"/>
          <p:nvPr/>
        </p:nvSpPr>
        <p:spPr>
          <a:xfrm>
            <a:off x="690880" y="1950720"/>
            <a:ext cx="10850880" cy="1446550"/>
          </a:xfrm>
          <a:prstGeom prst="rect">
            <a:avLst/>
          </a:prstGeom>
          <a:noFill/>
        </p:spPr>
        <p:txBody>
          <a:bodyPr wrap="square" rtlCol="0">
            <a:spAutoFit/>
          </a:bodyPr>
          <a:lstStyle/>
          <a:p>
            <a:pPr marL="685800" indent="-685800">
              <a:buFont typeface="Arial" panose="020B0604020202020204" pitchFamily="34" charset="0"/>
              <a:buChar char="•"/>
            </a:pPr>
            <a:r>
              <a:rPr lang="en-US" sz="4400" dirty="0"/>
              <a:t>La </a:t>
            </a:r>
            <a:r>
              <a:rPr lang="en-US" sz="4400" dirty="0" err="1"/>
              <a:t>época</a:t>
            </a:r>
            <a:r>
              <a:rPr lang="en-US" sz="4400" dirty="0"/>
              <a:t> de Esdras y </a:t>
            </a:r>
            <a:r>
              <a:rPr lang="en-US" sz="4400" dirty="0" err="1"/>
              <a:t>Nehemías</a:t>
            </a:r>
            <a:endParaRPr lang="en-US" sz="4400" dirty="0"/>
          </a:p>
          <a:p>
            <a:pPr marL="685800" indent="-685800">
              <a:buFont typeface="Arial" panose="020B0604020202020204" pitchFamily="34" charset="0"/>
              <a:buChar char="•"/>
            </a:pPr>
            <a:r>
              <a:rPr lang="en-US" sz="4400" dirty="0"/>
              <a:t>Juan </a:t>
            </a:r>
            <a:r>
              <a:rPr lang="en-US" sz="4400" dirty="0" err="1"/>
              <a:t>el</a:t>
            </a:r>
            <a:r>
              <a:rPr lang="en-US" sz="4400" dirty="0"/>
              <a:t> Bautista, Jesús, </a:t>
            </a:r>
            <a:r>
              <a:rPr lang="en-US" sz="4400" dirty="0" err="1"/>
              <a:t>los</a:t>
            </a:r>
            <a:r>
              <a:rPr lang="en-US" sz="4400" dirty="0"/>
              <a:t> </a:t>
            </a:r>
            <a:r>
              <a:rPr lang="en-US" sz="4400" dirty="0" err="1"/>
              <a:t>apóstoles</a:t>
            </a:r>
            <a:endParaRPr lang="en-US" sz="4400" dirty="0"/>
          </a:p>
        </p:txBody>
      </p:sp>
    </p:spTree>
    <p:extLst>
      <p:ext uri="{BB962C8B-B14F-4D97-AF65-F5344CB8AC3E}">
        <p14:creationId xmlns:p14="http://schemas.microsoft.com/office/powerpoint/2010/main" val="349122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838200" y="0"/>
            <a:ext cx="10515600" cy="2386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000"/>
              </a:buClr>
              <a:buSzPts val="8800"/>
              <a:buFont typeface="Overlock"/>
              <a:buNone/>
            </a:pPr>
            <a:r>
              <a:rPr lang="en-US" sz="4400" b="1" dirty="0">
                <a:solidFill>
                  <a:srgbClr val="008000"/>
                </a:solidFill>
                <a:latin typeface="Overlock"/>
                <a:ea typeface="Overlock"/>
                <a:cs typeface="Overlock"/>
                <a:sym typeface="Overlock"/>
              </a:rPr>
              <a:t>La </a:t>
            </a:r>
            <a:r>
              <a:rPr lang="en-US" sz="4400" b="1" dirty="0" err="1">
                <a:solidFill>
                  <a:srgbClr val="008000"/>
                </a:solidFill>
                <a:latin typeface="Overlock"/>
                <a:ea typeface="Overlock"/>
                <a:cs typeface="Overlock"/>
                <a:sym typeface="Overlock"/>
              </a:rPr>
              <a:t>Reforma</a:t>
            </a:r>
            <a:endParaRPr sz="4000" b="1" dirty="0">
              <a:solidFill>
                <a:srgbClr val="613318"/>
              </a:solidFill>
              <a:latin typeface="Overlock"/>
              <a:ea typeface="Overlock"/>
              <a:cs typeface="Overlock"/>
              <a:sym typeface="Overlock"/>
            </a:endParaRPr>
          </a:p>
        </p:txBody>
      </p:sp>
      <p:sp>
        <p:nvSpPr>
          <p:cNvPr id="2" name="TextBox 1">
            <a:extLst>
              <a:ext uri="{FF2B5EF4-FFF2-40B4-BE49-F238E27FC236}">
                <a16:creationId xmlns:a16="http://schemas.microsoft.com/office/drawing/2014/main" id="{4C7332EA-EACA-E310-3FB9-03DBA809945C}"/>
              </a:ext>
            </a:extLst>
          </p:cNvPr>
          <p:cNvSpPr txBox="1"/>
          <p:nvPr/>
        </p:nvSpPr>
        <p:spPr>
          <a:xfrm>
            <a:off x="690880" y="1950720"/>
            <a:ext cx="10850880" cy="3477875"/>
          </a:xfrm>
          <a:prstGeom prst="rect">
            <a:avLst/>
          </a:prstGeom>
          <a:noFill/>
        </p:spPr>
        <p:txBody>
          <a:bodyPr wrap="square" rtlCol="0">
            <a:spAutoFit/>
          </a:bodyPr>
          <a:lstStyle/>
          <a:p>
            <a:pPr marL="685800" indent="-685800">
              <a:buFont typeface="Arial" panose="020B0604020202020204" pitchFamily="34" charset="0"/>
              <a:buChar char="•"/>
            </a:pPr>
            <a:r>
              <a:rPr lang="en-US" sz="4400" dirty="0"/>
              <a:t>La </a:t>
            </a:r>
            <a:r>
              <a:rPr lang="en-US" sz="4400" dirty="0" err="1"/>
              <a:t>época</a:t>
            </a:r>
            <a:r>
              <a:rPr lang="en-US" sz="4400" dirty="0"/>
              <a:t> de Esdras y </a:t>
            </a:r>
            <a:r>
              <a:rPr lang="en-US" sz="4400" dirty="0" err="1"/>
              <a:t>Nehemías</a:t>
            </a:r>
            <a:endParaRPr lang="en-US" sz="4400" dirty="0"/>
          </a:p>
          <a:p>
            <a:pPr marL="685800" indent="-685800">
              <a:buFont typeface="Arial" panose="020B0604020202020204" pitchFamily="34" charset="0"/>
              <a:buChar char="•"/>
            </a:pPr>
            <a:endParaRPr lang="en-US" sz="4400" dirty="0"/>
          </a:p>
          <a:p>
            <a:pPr marL="685800" indent="-685800">
              <a:buFont typeface="Arial" panose="020B0604020202020204" pitchFamily="34" charset="0"/>
              <a:buChar char="•"/>
            </a:pPr>
            <a:r>
              <a:rPr lang="en-US" sz="4400" dirty="0"/>
              <a:t>Juan </a:t>
            </a:r>
            <a:r>
              <a:rPr lang="en-US" sz="4400" dirty="0" err="1"/>
              <a:t>el</a:t>
            </a:r>
            <a:r>
              <a:rPr lang="en-US" sz="4400" dirty="0"/>
              <a:t> Bautista, Jesús, </a:t>
            </a:r>
            <a:r>
              <a:rPr lang="en-US" sz="4400" dirty="0" err="1"/>
              <a:t>los</a:t>
            </a:r>
            <a:r>
              <a:rPr lang="en-US" sz="4400" dirty="0"/>
              <a:t> </a:t>
            </a:r>
            <a:r>
              <a:rPr lang="en-US" sz="4400" dirty="0" err="1"/>
              <a:t>apóstoles</a:t>
            </a:r>
            <a:endParaRPr lang="en-US" sz="4400" dirty="0"/>
          </a:p>
          <a:p>
            <a:pPr marL="685800" indent="-685800">
              <a:buFont typeface="Arial" panose="020B0604020202020204" pitchFamily="34" charset="0"/>
              <a:buChar char="•"/>
            </a:pPr>
            <a:endParaRPr lang="en-US" sz="4400" dirty="0"/>
          </a:p>
          <a:p>
            <a:pPr marL="685800" indent="-685800">
              <a:buFont typeface="Arial" panose="020B0604020202020204" pitchFamily="34" charset="0"/>
              <a:buChar char="•"/>
            </a:pPr>
            <a:r>
              <a:rPr lang="en-US" sz="4400" dirty="0"/>
              <a:t>El </a:t>
            </a:r>
            <a:r>
              <a:rPr lang="en-US" sz="4400" dirty="0" err="1"/>
              <a:t>siglo</a:t>
            </a:r>
            <a:r>
              <a:rPr lang="en-US" sz="4400" dirty="0"/>
              <a:t> XVI (16)</a:t>
            </a:r>
          </a:p>
        </p:txBody>
      </p:sp>
    </p:spTree>
    <p:extLst>
      <p:ext uri="{BB962C8B-B14F-4D97-AF65-F5344CB8AC3E}">
        <p14:creationId xmlns:p14="http://schemas.microsoft.com/office/powerpoint/2010/main" val="9591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324853" y="804671"/>
            <a:ext cx="4042610" cy="460953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13318"/>
              </a:buClr>
              <a:buSzPts val="4800"/>
              <a:buFont typeface="Overlock"/>
              <a:buNone/>
            </a:pPr>
            <a:r>
              <a:rPr lang="en-US" sz="4400" i="1" dirty="0">
                <a:solidFill>
                  <a:srgbClr val="613318"/>
                </a:solidFill>
                <a:latin typeface="Overlock"/>
                <a:ea typeface="Overlock"/>
                <a:cs typeface="Overlock"/>
                <a:sym typeface="Overlock"/>
              </a:rPr>
              <a:t>¿</a:t>
            </a:r>
            <a:r>
              <a:rPr lang="en-US" sz="4400" i="1" dirty="0" err="1">
                <a:solidFill>
                  <a:srgbClr val="613318"/>
                </a:solidFill>
                <a:latin typeface="Overlock"/>
                <a:ea typeface="Overlock"/>
                <a:cs typeface="Overlock"/>
                <a:sym typeface="Overlock"/>
              </a:rPr>
              <a:t>Dónde</a:t>
            </a:r>
            <a:r>
              <a:rPr lang="en-US" sz="4400" i="1" dirty="0">
                <a:solidFill>
                  <a:srgbClr val="613318"/>
                </a:solidFill>
                <a:latin typeface="Overlock"/>
                <a:ea typeface="Overlock"/>
                <a:cs typeface="Overlock"/>
                <a:sym typeface="Overlock"/>
              </a:rPr>
              <a:t> </a:t>
            </a:r>
            <a:r>
              <a:rPr lang="en-US" sz="4400" i="1" dirty="0" err="1">
                <a:solidFill>
                  <a:srgbClr val="613318"/>
                </a:solidFill>
                <a:latin typeface="Overlock"/>
                <a:ea typeface="Overlock"/>
                <a:cs typeface="Overlock"/>
                <a:sym typeface="Overlock"/>
              </a:rPr>
              <a:t>ven</a:t>
            </a:r>
            <a:r>
              <a:rPr lang="en-US" sz="4400" i="1" dirty="0">
                <a:solidFill>
                  <a:srgbClr val="613318"/>
                </a:solidFill>
                <a:latin typeface="Overlock"/>
                <a:ea typeface="Overlock"/>
                <a:cs typeface="Overlock"/>
                <a:sym typeface="Overlock"/>
              </a:rPr>
              <a:t> </a:t>
            </a:r>
            <a:r>
              <a:rPr lang="en-US" sz="4400" i="1" dirty="0" err="1">
                <a:solidFill>
                  <a:srgbClr val="613318"/>
                </a:solidFill>
                <a:latin typeface="Overlock"/>
                <a:ea typeface="Overlock"/>
                <a:cs typeface="Overlock"/>
                <a:sym typeface="Overlock"/>
              </a:rPr>
              <a:t>ustedes</a:t>
            </a:r>
            <a:r>
              <a:rPr lang="en-US" sz="4400" i="1" dirty="0">
                <a:solidFill>
                  <a:srgbClr val="613318"/>
                </a:solidFill>
                <a:latin typeface="Overlock"/>
                <a:ea typeface="Overlock"/>
                <a:cs typeface="Overlock"/>
                <a:sym typeface="Overlock"/>
              </a:rPr>
              <a:t> la </a:t>
            </a:r>
            <a:r>
              <a:rPr lang="en-US" sz="4400" i="1" dirty="0" err="1">
                <a:solidFill>
                  <a:srgbClr val="613318"/>
                </a:solidFill>
                <a:latin typeface="Overlock"/>
                <a:ea typeface="Overlock"/>
                <a:cs typeface="Overlock"/>
                <a:sym typeface="Overlock"/>
              </a:rPr>
              <a:t>necesidad</a:t>
            </a:r>
            <a:r>
              <a:rPr lang="en-US" sz="4400" i="1" dirty="0">
                <a:solidFill>
                  <a:srgbClr val="613318"/>
                </a:solidFill>
                <a:latin typeface="Overlock"/>
                <a:ea typeface="Overlock"/>
                <a:cs typeface="Overlock"/>
                <a:sym typeface="Overlock"/>
              </a:rPr>
              <a:t> de </a:t>
            </a:r>
            <a:r>
              <a:rPr lang="en-US" sz="4400" i="1" dirty="0" err="1">
                <a:solidFill>
                  <a:srgbClr val="613318"/>
                </a:solidFill>
                <a:latin typeface="Overlock"/>
                <a:ea typeface="Overlock"/>
                <a:cs typeface="Overlock"/>
                <a:sym typeface="Overlock"/>
              </a:rPr>
              <a:t>una</a:t>
            </a:r>
            <a:r>
              <a:rPr lang="en-US" sz="4400" i="1" dirty="0">
                <a:solidFill>
                  <a:srgbClr val="613318"/>
                </a:solidFill>
                <a:latin typeface="Overlock"/>
                <a:ea typeface="Overlock"/>
                <a:cs typeface="Overlock"/>
                <a:sym typeface="Overlock"/>
              </a:rPr>
              <a:t> </a:t>
            </a:r>
            <a:r>
              <a:rPr lang="en-US" sz="4400" i="1" dirty="0" err="1">
                <a:solidFill>
                  <a:srgbClr val="613318"/>
                </a:solidFill>
                <a:latin typeface="Overlock"/>
                <a:ea typeface="Overlock"/>
                <a:cs typeface="Overlock"/>
                <a:sym typeface="Overlock"/>
              </a:rPr>
              <a:t>Reforma</a:t>
            </a:r>
            <a:r>
              <a:rPr lang="en-US" sz="4400" i="1" dirty="0">
                <a:solidFill>
                  <a:srgbClr val="613318"/>
                </a:solidFill>
                <a:latin typeface="Overlock"/>
                <a:ea typeface="Overlock"/>
                <a:cs typeface="Overlock"/>
                <a:sym typeface="Overlock"/>
              </a:rPr>
              <a:t> hoy </a:t>
            </a:r>
            <a:r>
              <a:rPr lang="en-US" sz="4400" i="1" dirty="0" err="1">
                <a:solidFill>
                  <a:srgbClr val="613318"/>
                </a:solidFill>
                <a:latin typeface="Overlock"/>
                <a:ea typeface="Overlock"/>
                <a:cs typeface="Overlock"/>
                <a:sym typeface="Overlock"/>
              </a:rPr>
              <a:t>en</a:t>
            </a:r>
            <a:r>
              <a:rPr lang="en-US" sz="4400" i="1" dirty="0">
                <a:solidFill>
                  <a:srgbClr val="613318"/>
                </a:solidFill>
                <a:latin typeface="Overlock"/>
                <a:ea typeface="Overlock"/>
                <a:cs typeface="Overlock"/>
                <a:sym typeface="Overlock"/>
              </a:rPr>
              <a:t> día? </a:t>
            </a:r>
            <a:endParaRPr sz="4400" dirty="0">
              <a:solidFill>
                <a:srgbClr val="613318"/>
              </a:solidFill>
              <a:latin typeface="Overlock"/>
              <a:ea typeface="Overlock"/>
              <a:cs typeface="Overlock"/>
              <a:sym typeface="Overlock"/>
            </a:endParaRPr>
          </a:p>
        </p:txBody>
      </p:sp>
      <p:sp>
        <p:nvSpPr>
          <p:cNvPr id="137" name="Google Shape;137;p10"/>
          <p:cNvSpPr/>
          <p:nvPr/>
        </p:nvSpPr>
        <p:spPr>
          <a:xfrm>
            <a:off x="4625926" y="0"/>
            <a:ext cx="756607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10"/>
          <p:cNvSpPr/>
          <p:nvPr/>
        </p:nvSpPr>
        <p:spPr>
          <a:xfrm>
            <a:off x="5275903" y="640091"/>
            <a:ext cx="6266120" cy="5577818"/>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10" descr="A picture containing chain&#10;&#10;Description automatically generated"/>
          <p:cNvPicPr preferRelativeResize="0">
            <a:picLocks noGrp="1"/>
          </p:cNvPicPr>
          <p:nvPr>
            <p:ph type="body" idx="1"/>
          </p:nvPr>
        </p:nvPicPr>
        <p:blipFill rotWithShape="1">
          <a:blip r:embed="rId3">
            <a:alphaModFix/>
          </a:blip>
          <a:srcRect l="10678" r="13849" b="1"/>
          <a:stretch/>
        </p:blipFill>
        <p:spPr>
          <a:xfrm>
            <a:off x="5441735" y="804672"/>
            <a:ext cx="5934456" cy="524865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4421</Words>
  <Application>Microsoft Macintosh PowerPoint</Application>
  <PresentationFormat>Widescreen</PresentationFormat>
  <Paragraphs>331</Paragraphs>
  <Slides>47</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Symbol</vt:lpstr>
      <vt:lpstr>Overlock</vt:lpstr>
      <vt:lpstr>Arial</vt:lpstr>
      <vt:lpstr>Times New Roman</vt:lpstr>
      <vt:lpstr>Calibri</vt:lpstr>
      <vt:lpstr>Office Theme</vt:lpstr>
      <vt:lpstr>PowerPoint Presentation</vt:lpstr>
      <vt:lpstr>Oremos</vt:lpstr>
      <vt:lpstr>PowerPoint Presentation</vt:lpstr>
      <vt:lpstr>PowerPoint Presentation</vt:lpstr>
      <vt:lpstr>Las Cuatro C</vt:lpstr>
      <vt:lpstr>La Reforma</vt:lpstr>
      <vt:lpstr>La Reforma</vt:lpstr>
      <vt:lpstr>La Reforma</vt:lpstr>
      <vt:lpstr>¿Dónde ven ustedes la necesidad de una Reforma hoy en día? </vt:lpstr>
      <vt:lpstr>Las Cuatro C</vt:lpstr>
      <vt:lpstr>Nehemías 1:1-4, 11</vt:lpstr>
      <vt:lpstr>Nehemías 2 – 3:2</vt:lpstr>
      <vt:lpstr>Nehemías 2 – 3:2</vt:lpstr>
      <vt:lpstr>Nehemías 2 – 3:2</vt:lpstr>
      <vt:lpstr>Nehemías 2 – 3:2</vt:lpstr>
      <vt:lpstr>Nehemías 4:1-16</vt:lpstr>
      <vt:lpstr>Nehemías 4:1-16</vt:lpstr>
      <vt:lpstr>Nehemías 4:1-16</vt:lpstr>
      <vt:lpstr>Nehemías 6:15-16</vt:lpstr>
      <vt:lpstr>Las Cuatro C</vt:lpstr>
      <vt:lpstr>Considerar – Nehemías 1:1-4, 1:11; 2:1-3:2; 4:1-16; 6:15-16  </vt:lpstr>
      <vt:lpstr>Considerar – Nehemías 1:1-4, 1:11; 2:1-3:2; 4:1-16; 6:15-16 </vt:lpstr>
      <vt:lpstr>Considerar – Nehemías 1:1-4, 1:11; 2:1-3:2; 4:1-16; 6:15-16 </vt:lpstr>
      <vt:lpstr>PowerPoint Presentation</vt:lpstr>
      <vt:lpstr>PowerPoint Presentation</vt:lpstr>
      <vt:lpstr>Considerar – Nehemías 1:1-4, 1:11; 2:1-3:2; 4:1-16; 6:15-16 </vt:lpstr>
      <vt:lpstr>PowerPoint Presentation</vt:lpstr>
      <vt:lpstr>Considerar – Nehemías 1:1-4, 1:11; 2:1-3:2; 4:1-16; 6:15-16 </vt:lpstr>
      <vt:lpstr>Considerar – Nehemías 1:1-4, 1:11; 2:1-3:2; 4:1-16; 6:15-16 </vt:lpstr>
      <vt:lpstr>Las Cuatro C</vt:lpstr>
      <vt:lpstr>Consolidar: Nehemías 1-4:16; 6:15-16</vt:lpstr>
      <vt:lpstr>Consolidar - Nehemías 1-4:16; 6:15-16</vt:lpstr>
      <vt:lpstr>Consolidar - Nehemías 1-4:16; 6:15-16</vt:lpstr>
      <vt:lpstr>Consolidar - Nehemías 1-4:16; 6:15-16</vt:lpstr>
      <vt:lpstr>PowerPoint Presentation</vt:lpstr>
      <vt:lpstr>PowerPoint Presentation</vt:lpstr>
      <vt:lpstr>Una Nación Caída ¿Quién es Dios?  </vt:lpstr>
      <vt:lpstr>PowerPoint Presentation</vt:lpstr>
      <vt:lpstr>¿Cómo nos afecta la realidad que pertenecemos al pueblo de Dios?   1 Pedro 2:4-12 </vt:lpstr>
      <vt:lpstr>1 Pedro 2:4-12  Cristo es la piedra viva, desechada por los seres humanos, pero escogida y preciosa ante Dios. Al acercarse a él, también ustedes son como piedras vivas, con las cuales se está edificando una casa espiritual. De este modo llegan a ser un sacerdocio santo, para ofrecer sacrificios espirituales que Dios acepta por medio de Jesucristo.    </vt:lpstr>
      <vt:lpstr>1 Pedro 2:4-12 Así dice la Escritura: «Miren, yo pongo en Sión, una piedra angular escogida y preciosa, y el que confíe en ella no será jamás defraudado»    Para ustedes los creyentes, esta piedra es preciosa; pero para los incrédulos, «la piedra que desecharon los constructores ha llegado a ser la piedra angular»,    y también: «una piedra de tropiezo y una roca que hace caer» Tropiezan al desobedecer la palabra, para lo cual estaban destinados.   </vt:lpstr>
      <vt:lpstr>1 Pedro 2:4-12 Pero ustedes son descendencia escogida, sacerdocio regio, nación santa, pueblo que pertenece a Dios, para que proclamen las obras maravillosas de aquel que los llamó de las tinieblas a su luz admirable. Ustedes antes ni siquiera eran pueblo, pero ahora son pueblo de Dios; antes no habían recibido misericordia, pero ahora ya la han recibido.   </vt:lpstr>
      <vt:lpstr>1 Pedro 2:4-12 Queridos hermanos, les ruego como a extranjeros y peregrinos en este mundo que se aparten de los deseos pecaminosos que combaten contra el alma. Mantengan entre los incrédulos una conducta tan ejemplar que, aunque los acusen de hacer el mal, ellos observen las buenas obras de ustedes y glorifiquen a Dios en el día de su visitación.    </vt:lpstr>
      <vt:lpstr>Describir como pertenecemos al Pueblo de Dios y el afecto de esta realidad en nuestra vida diaria.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Elise Gross</cp:lastModifiedBy>
  <cp:revision>25</cp:revision>
  <dcterms:created xsi:type="dcterms:W3CDTF">2020-02-16T05:45:19Z</dcterms:created>
  <dcterms:modified xsi:type="dcterms:W3CDTF">2023-09-19T03:59:44Z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