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Overlock" panose="02000506030000020004" pitchFamily="2" charset="77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ik+rPFJPypWXRrcjCJ+sMonTt3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4626"/>
  </p:normalViewPr>
  <p:slideViewPr>
    <p:cSldViewPr snapToGrid="0">
      <p:cViewPr varScale="1">
        <p:scale>
          <a:sx n="109" d="100"/>
          <a:sy n="109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ili/2083906375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e/ee/Answered_Prayer_(165923671).jpeg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Saludos, Bienvenidos</a:t>
            </a: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Egipto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 de 430 años en Egipto, Moisés tiene 80 años, estamos unos 1400 o 1500 años antes de Cristo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faraón no quiere dejarlos ir. Los Israelitas se quejan de Dios y de Moisés cuando no son librados inmediatamente y cuando el Faraón hace más duros sus trabajos. Los primogénitos se van a morir si no hay forma de salvarlos.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Deje que cuenten la historia.  Solo hay que guiarlos cuando se desvíen, se confunden, o pasan por alto algo de importancia.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Sí. Por su gracia, Dios tiene paciencia con respecto a las quejas de su pueblo. Por enviar la décima plaga, el duro corazón del Faraón los deja ir.  Con la sangre del Cordero de la Pascua, Dios salva a los primogénitos israelitas.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 que el Faraón rechazó dejar a los israelitas salir de Egipto, Dios los castigaría matando al primogénito de todas las familias de Egipto, evento que se llamaría la pascua.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rechazar la palabra de Dios; tener un corazón duro; quejarnos contra Dios cuando la situación se pone difícil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01" name="Google Shape;20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La Pascua que Dios instituyó nos hace pensar en el gran sacrificio que hizo Dios para librarnos de los pecados y la muerte eterna. En el Nuevo Testamento Juan el Bautista llamó a Jesús “el cordero de Dios que quita el pecado del mundo.” El paralelo entre la Pascua y la crucifixión de Jesús nos sorprende: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a.	El cordero usado en la Pascua no tenía mancha;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i="1"/>
              <a:t>a.	Jesucristo no tenía la mancha del pecado.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b.	El cordero era inocente y no merecía morir;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i="1"/>
              <a:t>b.	Jesucristo era inocente y no merecía la muerte. Pero tenía que ser santo para poder atribuir a nosotros su obediencia santa a la Ley de Dios.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c.	La sangre del cordero puesto en los postes de la puerta de las casas señaló al Ángel de Dios que debía de pasar sobre la casa de los creyentes sin matar a sus primogénitos;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i="1"/>
              <a:t>c.	La sangre de Jesús señala a Dios que perdone los pecados de los que creen en Jesús, como dice la Biblia: “La sangre de su Hijo Jesucristo nos limpia de todo pecado” (1 Juan 1:7).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d.	La hierba armaga nos hace pensar en lo amargo que sufrimos en este mundo porque vivimos en un mundo caído en pecado.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i="1"/>
              <a:t>d.	El pan israelitassin levadura nos hace pensar en la vida de un cristiano que, por gratitud a Dios intenta no manifestar la levadura del pecado.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e.	Los fueron librados de la esclavitud;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i="1"/>
              <a:t>e. 	Nosotros somos librados de la condena eterna del pecado. </a:t>
            </a:r>
            <a:endParaRPr i="1"/>
          </a:p>
        </p:txBody>
      </p:sp>
      <p:sp>
        <p:nvSpPr>
          <p:cNvPr id="208" name="Google Shape;20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escuchemos a la palabra de Dios y respetemos su voluntad.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Haz seguro que se está grabando la clase (si se aplica).  </a:t>
            </a:r>
            <a:endParaRPr/>
          </a:p>
        </p:txBody>
      </p:sp>
      <p:sp>
        <p:nvSpPr>
          <p:cNvPr id="96" name="Google Shape;9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alguien trae el corazón duro.  En la temporada de Cuaresma o en Semana Santa para explicar el verdadero significado de la muerte de Jesús.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https://www.flickr.com/photos/wili/2083906375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dos verdades que Dios declara sobre su palabra, dos presuposiciones que son fundamentales para la sana interpretación. Estas dos “presuposiciones de la fe” son: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1) Toda la Escritura se centra en Cristo; y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Toda la Escritura es verbalmente inspirada por Dios.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Llamamos “presuposiciones de la fe” a estas dos verdades porque la fe que el Espíritu Santo obra en nosotros no sólo nos conduce a confiar en Cristo como nuestro salvador, sino que también crea en nosotros la seguridad de que estos dos principios son verdades divinas.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por la fe aprendo a conocer a Jesús como mi Salvador, también se y creo que todo lo que el me dice es verdad (Jn.14:6). Por lo tanto, cuando mi Salvador me dice que la Biblia se centra en él…, yo se por la fe que estos son hechos que deben ser creídos…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Escritura entera se centra en Cristo. Jesús enfatizó que tanto el Antiguo como el Nuevo testamento apuntan a él (Jn.5:39, Lc.24:27; Jn.16:14). Pedro en sus sermones y epístolas, insistió en que todo el Antiguo Testamento apunta a Cristo (Hch.3:18-24, 10:42-43; 1 Ped.1:10-12). Pedro también hizo énfasis en que la primera preocupación de los apóstoles era enfocar los corazones de los creyentes hacia un conocimiento verdadero completo de Cristo (2 Ped.1:16, 3:2). Pablo, también, en todas sus epístolas centra su mensaje en Cristo (1 Cor.2:2; Ef.2:20; 2 Tm.3:15).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 en esta lección hemos hablado del “Cordero de la Pascua.”  Se mata.  Su santidad y su sangre salvan del juicio de Dios.  Juan vio que Jesús venía hacia él, y dijo: “Éste es el Cordero de Dios, que quita el pecado del mundo” (Juan 1:29).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cordero de Pascua era sin mancha.  Pedro dice, “</a:t>
            </a:r>
            <a:r>
              <a:rPr lang="en-US" sz="1000" b="1" i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18 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 saben que fueron rescatados de una vida sin sentido, la cual heredaron de sus padres; y que ese rescate no se pagó con cosas corruptibles, como el oro y la plata, </a:t>
            </a:r>
            <a:r>
              <a:rPr lang="en-US" sz="1000" b="1" i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19 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 con la sangre preciosa de Cristo, sin mancha y sin contaminación, como la de un cordero, </a:t>
            </a:r>
            <a:r>
              <a:rPr lang="en-US" sz="1000" b="1" i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20 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ya había sido destinado desde antes de que Dios creara el mundo, pero que se manifestó en estos últimos tiempos por amor a ustedes” (1 Pedro 1:18-20)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cada Escritura, hagamos la pregunta: ¿Qué tiene que ver esta palabra de Dios con Jesús y la salvación que él me dio?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es un pasaje de dura ley, “Hagan esto.  No hagan esto… o morirán…”  Acuérdense de que Jesús siempre es el que cumplió con la ley.  O sea, viendo la ley, sí cobramos consciencia de nuestros pecados.  Pero a la vez vemos una reflexión de la santidad y la pureza de Jesucristo.  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 en esta lección hemos hablado del “Cordero de la Pascua.”  Se mata.  Su santidad y su sangre salvan del juicio de Dios.  Juan vio que Jesús venía hacia él, y dijo: “Éste es el Cordero de Dios, que quita el pecado del mundo” (Juan 1:29).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cordero de Pascua era sin mancha.  Pedro dice, “</a:t>
            </a:r>
            <a:r>
              <a:rPr lang="en-US" sz="1000" b="1" i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18 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 saben que fueron rescatados de una vida sin sentido, la cual heredaron de sus padres; y que ese rescate no se pagó con cosas corruptibles, como el oro y la plata, </a:t>
            </a:r>
            <a:r>
              <a:rPr lang="en-US" sz="1000" b="1" i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19 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 con la sangre preciosa de Cristo, sin mancha y sin contaminación, como la de un cordero, </a:t>
            </a:r>
            <a:r>
              <a:rPr lang="en-US" sz="1000" b="1" i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20 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ya había sido destinado desde antes de que Dios creara el mundo, pero que se manifestó en estos últimos tiempos por amor a ustedes” (1 Pedro 1:18-20)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cada Escritura, hagamos la pregunta: ¿Qué tiene que ver esta palabra de Dios con Jesús y la salvación que él me ganó?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es un pasaje de dura ley, “Hagan esto.  No hagan esto… o morirán…”  Acuérdense de que Jesús siempre es el que cumplió con la ley.  O sea, viendo la ley, sí cobramos consciencia de nuestros pecados.  Pero a la vez vemos una reflexión de la santidad y la pureza de Jesucristo.  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 Final: Va a haber un examen al final del curso.  Tiene 10 preguntas sobre lo que aprendimos en el curso.  Por ejemplo, les vamos a hacer las siguientes preguntas: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 significa el nombre, “Jehová” o el SENOR?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Describan las tres etapas de la vida de Moisés: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Nacimiento hasta los 40 años: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 los 40 años hasta 80: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 los 80 hasta los 120: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paralelos vemos entre el Cordero de la Pascua y Jesucristo?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https://pxhere.com/en/photo/847459</a:t>
            </a:r>
            <a:endParaRPr/>
          </a:p>
        </p:txBody>
      </p:sp>
      <p:sp>
        <p:nvSpPr>
          <p:cNvPr id="259" name="Google Shape;259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https://upload.wikimedia.org/wikipedia/commons/e/ee/Answered_Prayer_%28165923671%29.jpeg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clausura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Despedidas</a:t>
            </a:r>
            <a:endParaRPr/>
          </a:p>
        </p:txBody>
      </p:sp>
      <p:sp>
        <p:nvSpPr>
          <p:cNvPr id="282" name="Google Shape;282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Saludos</a:t>
            </a:r>
            <a:endParaRPr/>
          </a:p>
        </p:txBody>
      </p:sp>
      <p:sp>
        <p:nvSpPr>
          <p:cNvPr id="102" name="Google Shape;10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Moisés, el Faraón, El Señor, los egipcios, el pueblo de Israel, Aarón, los ancianos de Israel, el ángel exterminador, los primogénitos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Alhajas de oro y plata; La sangre, los marcos de las puertas; panes sin levadura, hierbas amargas; el cordero, los animales</a:t>
            </a:r>
            <a:r>
              <a:rPr lang="en-US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manto, sandalias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  <a:defRPr sz="6000">
                <a:latin typeface="Overlock"/>
                <a:ea typeface="Overlock"/>
                <a:cs typeface="Overlock"/>
                <a:sym typeface="Overlo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>
                <a:latin typeface="Overlock"/>
                <a:ea typeface="Overlock"/>
                <a:cs typeface="Overlock"/>
                <a:sym typeface="Overlock"/>
              </a:defRPr>
            </a:lvl1pPr>
            <a:lvl2pPr marL="914400" lvl="1" indent="-533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>
                <a:latin typeface="Overlock"/>
                <a:ea typeface="Overlock"/>
                <a:cs typeface="Overlock"/>
                <a:sym typeface="Overlock"/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>
                <a:latin typeface="Overlock"/>
                <a:ea typeface="Overlock"/>
                <a:cs typeface="Overlock"/>
                <a:sym typeface="Overlock"/>
              </a:defRPr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>
                <a:latin typeface="Overlock"/>
                <a:ea typeface="Overlock"/>
                <a:cs typeface="Overlock"/>
                <a:sym typeface="Overlock"/>
              </a:defRPr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>
                <a:latin typeface="Overlock"/>
                <a:ea typeface="Overlock"/>
                <a:cs typeface="Overlock"/>
                <a:sym typeface="Overlock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33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7866" y="5930283"/>
            <a:ext cx="1464133" cy="923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p34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7866" y="5930283"/>
            <a:ext cx="1464133" cy="923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verlo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verlo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verlock"/>
              <a:buNone/>
              <a:defRPr sz="5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endParaRPr/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Considerar- Éxodo 10:23-12:47</a:t>
            </a:r>
            <a:endParaRPr/>
          </a:p>
        </p:txBody>
      </p:sp>
      <p:sp>
        <p:nvSpPr>
          <p:cNvPr id="152" name="Google Shape;152;p12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/>
              <a:t>3. ¿</a:t>
            </a:r>
            <a:r>
              <a:rPr lang="en-US" sz="4800" u="sng"/>
              <a:t>Dónde</a:t>
            </a:r>
            <a:r>
              <a:rPr lang="en-US" sz="4800"/>
              <a:t> ocurrió esta historia? </a:t>
            </a:r>
            <a:endParaRPr/>
          </a:p>
        </p:txBody>
      </p:sp>
      <p:pic>
        <p:nvPicPr>
          <p:cNvPr id="153" name="Google Shape;153;p12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8971" y="2705816"/>
            <a:ext cx="4079196" cy="4152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Considerar- Éxodo 10:23-12:47</a:t>
            </a:r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/>
              <a:t>4. ¿</a:t>
            </a:r>
            <a:r>
              <a:rPr lang="en-US" sz="4800" u="sng"/>
              <a:t>Cuándo</a:t>
            </a:r>
            <a:r>
              <a:rPr lang="en-US" sz="4800"/>
              <a:t> ocurrió esta historia?</a:t>
            </a:r>
            <a:endParaRPr/>
          </a:p>
        </p:txBody>
      </p:sp>
      <p:pic>
        <p:nvPicPr>
          <p:cNvPr id="161" name="Google Shape;16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806"/>
            <a:ext cx="12192000" cy="68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Considerar- Éxodo 10:23-12:47</a:t>
            </a:r>
            <a:endParaRPr/>
          </a:p>
        </p:txBody>
      </p:sp>
      <p:sp>
        <p:nvSpPr>
          <p:cNvPr id="168" name="Google Shape;168;p14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/>
              <a:t>5. ¿</a:t>
            </a:r>
            <a:r>
              <a:rPr lang="en-US" sz="4800" u="sng"/>
              <a:t>Cuál</a:t>
            </a:r>
            <a:r>
              <a:rPr lang="en-US" sz="4800"/>
              <a:t> es el problema?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Considerar- Éxodo 10:23-12:47</a:t>
            </a:r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US" sz="7200"/>
              <a:t>6. ¿</a:t>
            </a:r>
            <a:r>
              <a:rPr lang="en-US" sz="7200" u="sng"/>
              <a:t>Cuáles</a:t>
            </a:r>
            <a:r>
              <a:rPr lang="en-US" sz="7200"/>
              <a:t> eventos ocurrieron en esta historia?  Contemos la historia juntos.  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Considerar- Éxodo 10:23-12:47</a:t>
            </a:r>
            <a:endParaRPr/>
          </a:p>
        </p:txBody>
      </p:sp>
      <p:sp>
        <p:nvSpPr>
          <p:cNvPr id="182" name="Google Shape;182;p16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/>
              <a:t>7. ¿</a:t>
            </a:r>
            <a:r>
              <a:rPr lang="en-US" sz="4800" u="sng"/>
              <a:t>Se resuelve </a:t>
            </a:r>
            <a:r>
              <a:rPr lang="en-US" sz="4800"/>
              <a:t>el problema que mencionamos?  ¿</a:t>
            </a:r>
            <a:r>
              <a:rPr lang="en-US" sz="4800" u="sng"/>
              <a:t>Cómo</a:t>
            </a:r>
            <a:r>
              <a:rPr lang="en-US" sz="4800"/>
              <a:t>?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7" descr="A group of people sitting at a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1094" b="139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7"/>
          <p:cNvSpPr/>
          <p:nvPr/>
        </p:nvSpPr>
        <p:spPr>
          <a:xfrm>
            <a:off x="7488621" y="2277613"/>
            <a:ext cx="4703379" cy="4580387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7"/>
          <p:cNvSpPr txBox="1"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None/>
            </a:pPr>
            <a:r>
              <a:rPr lang="en-US" sz="4400">
                <a:latin typeface="Overlock"/>
                <a:ea typeface="Overlock"/>
                <a:cs typeface="Overlock"/>
                <a:sym typeface="Overlock"/>
              </a:rPr>
              <a:t>CONSOLIDAR – Éxodo 10:23-12:47</a:t>
            </a:r>
            <a:endParaRPr/>
          </a:p>
        </p:txBody>
      </p:sp>
      <p:cxnSp>
        <p:nvCxnSpPr>
          <p:cNvPr id="190" name="Google Shape;190;p17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None/>
            </a:pPr>
            <a:r>
              <a:rPr lang="en-US"/>
              <a:t>CONSOLIDAR – Éxodo 10:23-12:47</a:t>
            </a:r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/>
              <a:t>1. ¿De qué se trata la historia?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None/>
            </a:pPr>
            <a:r>
              <a:rPr lang="en-US"/>
              <a:t>CONSOLIDAR – Éxodo 10:23-12:47</a:t>
            </a:r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/>
              <a:t>2. ¿Qué </a:t>
            </a:r>
            <a:r>
              <a:rPr lang="en-US" sz="5400" u="sng"/>
              <a:t>pecado</a:t>
            </a:r>
            <a:r>
              <a:rPr lang="en-US" sz="5400"/>
              <a:t> me enseña a confesar esta historia?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None/>
            </a:pPr>
            <a:r>
              <a:rPr lang="en-US"/>
              <a:t>CONSOLIDAR – Éxodo 10:23-12:47</a:t>
            </a:r>
            <a:endParaRPr/>
          </a:p>
        </p:txBody>
      </p:sp>
      <p:sp>
        <p:nvSpPr>
          <p:cNvPr id="211" name="Google Shape;211;p20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/>
              <a:t>3. ¿Dónde veo el amor de Dios en esta historia?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None/>
            </a:pPr>
            <a:r>
              <a:rPr lang="en-US"/>
              <a:t>CONSOLIDAR – Éxodo 10:23-12:47</a:t>
            </a:r>
            <a:endParaRPr/>
          </a:p>
        </p:txBody>
      </p:sp>
      <p:sp>
        <p:nvSpPr>
          <p:cNvPr id="218" name="Google Shape;218;p21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/>
              <a:t>4. ¿Qué me enseña Dios a pedir y hacer por gratitud a él?</a:t>
            </a:r>
            <a:endParaRPr sz="5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/>
          <p:nvPr/>
        </p:nvSpPr>
        <p:spPr>
          <a:xfrm>
            <a:off x="859966" y="1169049"/>
            <a:ext cx="10697593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00853E"/>
                </a:solidFill>
                <a:latin typeface="Overlock"/>
                <a:ea typeface="Overlock"/>
                <a:cs typeface="Overlock"/>
                <a:sym typeface="Overlock"/>
              </a:rPr>
              <a:t>La Biblia: La Nación Elegida</a:t>
            </a:r>
            <a:endParaRPr sz="6000" b="0" i="0" u="none" strike="noStrike" cap="none">
              <a:solidFill>
                <a:srgbClr val="00853E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00853E"/>
                </a:solidFill>
                <a:latin typeface="Overlock"/>
                <a:ea typeface="Overlock"/>
                <a:cs typeface="Overlock"/>
                <a:sym typeface="Overlock"/>
              </a:rPr>
              <a:t>Lección 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00853E"/>
                </a:solidFill>
                <a:latin typeface="Overlock"/>
                <a:ea typeface="Overlock"/>
                <a:cs typeface="Overlock"/>
                <a:sym typeface="Overlock"/>
              </a:rPr>
              <a:t>La Pascua y el Éxodo</a:t>
            </a:r>
            <a:endParaRPr sz="6000" b="0" i="0" u="none" strike="noStrike" cap="none">
              <a:solidFill>
                <a:srgbClr val="00853E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00853E"/>
                </a:solidFill>
                <a:latin typeface="Overlock"/>
                <a:ea typeface="Overlock"/>
                <a:cs typeface="Overlock"/>
                <a:sym typeface="Overlock"/>
              </a:rPr>
              <a:t>Éxodo 10:21-12:11, 21-22, 46-47</a:t>
            </a:r>
            <a:endParaRPr sz="5000" b="0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None/>
            </a:pPr>
            <a:r>
              <a:rPr lang="en-US"/>
              <a:t>CONSOLIDAR – Éxodo 10:23-12:47</a:t>
            </a:r>
            <a:endParaRPr/>
          </a:p>
        </p:txBody>
      </p:sp>
      <p:sp>
        <p:nvSpPr>
          <p:cNvPr id="225" name="Google Shape;225;p22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/>
              <a:t>5. ¿Cuándo sería buena situación para compartir este mensaje?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"/>
          <p:cNvSpPr txBox="1">
            <a:spLocks noGrp="1"/>
          </p:cNvSpPr>
          <p:nvPr>
            <p:ph type="title"/>
          </p:nvPr>
        </p:nvSpPr>
        <p:spPr>
          <a:xfrm>
            <a:off x="783336" y="1645921"/>
            <a:ext cx="10515600" cy="351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8800"/>
              <a:buFont typeface="Overlock"/>
              <a:buNone/>
            </a:pPr>
            <a:r>
              <a:rPr lang="en-US" sz="8800">
                <a:solidFill>
                  <a:srgbClr val="008000"/>
                </a:solidFill>
                <a:latin typeface="Overlock"/>
                <a:ea typeface="Overlock"/>
                <a:cs typeface="Overlock"/>
                <a:sym typeface="Overlock"/>
              </a:rPr>
              <a:t>Temas Importantes:</a:t>
            </a:r>
            <a:br>
              <a:rPr lang="en-US" sz="8800">
                <a:solidFill>
                  <a:srgbClr val="008000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en-US" sz="4800">
                <a:solidFill>
                  <a:srgbClr val="008000"/>
                </a:solidFill>
                <a:latin typeface="Overlock"/>
                <a:ea typeface="Overlock"/>
                <a:cs typeface="Overlock"/>
                <a:sym typeface="Overlock"/>
              </a:rPr>
              <a:t>(20 minutos)</a:t>
            </a:r>
            <a:br>
              <a:rPr lang="en-US" sz="4800">
                <a:solidFill>
                  <a:srgbClr val="008000"/>
                </a:solidFill>
                <a:latin typeface="Overlock"/>
                <a:ea typeface="Overlock"/>
                <a:cs typeface="Overlock"/>
                <a:sym typeface="Overlock"/>
              </a:rPr>
            </a:br>
            <a:br>
              <a:rPr lang="en-US" sz="4800">
                <a:solidFill>
                  <a:srgbClr val="008000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en-US" b="1"/>
              <a:t>La Biblia es Cristocéntrica</a:t>
            </a:r>
            <a:br>
              <a:rPr lang="en-US" b="1"/>
            </a:br>
            <a:r>
              <a:rPr lang="en-US" b="1"/>
              <a:t> y </a:t>
            </a:r>
            <a:br>
              <a:rPr lang="en-US" b="1"/>
            </a:br>
            <a:r>
              <a:rPr lang="en-US" b="1"/>
              <a:t>El Proyecto Final</a:t>
            </a:r>
            <a:br>
              <a:rPr lang="en-US"/>
            </a:br>
            <a:endParaRPr sz="4800">
              <a:solidFill>
                <a:srgbClr val="008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4" descr="A picture containing sitting, black, old, looking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810" b="132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4"/>
          <p:cNvSpPr/>
          <p:nvPr/>
        </p:nvSpPr>
        <p:spPr>
          <a:xfrm>
            <a:off x="7488621" y="2277613"/>
            <a:ext cx="4703379" cy="4580387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4"/>
          <p:cNvSpPr txBox="1"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verlock"/>
              <a:buNone/>
            </a:pPr>
            <a:r>
              <a:rPr lang="en-US" sz="4000">
                <a:latin typeface="Overlock"/>
                <a:ea typeface="Overlock"/>
                <a:cs typeface="Overlock"/>
                <a:sym typeface="Overlock"/>
              </a:rPr>
              <a:t>La Biblia es “Cristocéntrica.”</a:t>
            </a:r>
            <a:endParaRPr/>
          </a:p>
        </p:txBody>
      </p:sp>
      <p:cxnSp>
        <p:nvCxnSpPr>
          <p:cNvPr id="240" name="Google Shape;240;p24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"/>
          <p:cNvSpPr/>
          <p:nvPr/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5"/>
          <p:cNvSpPr/>
          <p:nvPr/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25" descr="A group of people posing for the camera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2933" r="282" b="-1"/>
          <a:stretch/>
        </p:blipFill>
        <p:spPr>
          <a:xfrm>
            <a:off x="644652" y="722376"/>
            <a:ext cx="6263640" cy="5413248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5"/>
          <p:cNvSpPr txBox="1">
            <a:spLocks noGrp="1"/>
          </p:cNvSpPr>
          <p:nvPr>
            <p:ph type="body" idx="1"/>
          </p:nvPr>
        </p:nvSpPr>
        <p:spPr>
          <a:xfrm>
            <a:off x="8045753" y="2438401"/>
            <a:ext cx="3667036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i="1"/>
              <a:t>¿Qué tiene que ver esta palabra de Dios con Jesús y la salvación que él me ganó?</a:t>
            </a:r>
            <a:endParaRPr sz="360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7" descr="Screen Clipping"/>
          <p:cNvPicPr preferRelativeResize="0"/>
          <p:nvPr/>
        </p:nvPicPr>
        <p:blipFill rotWithShape="1">
          <a:blip r:embed="rId3">
            <a:alphaModFix/>
          </a:blip>
          <a:srcRect t="15126" r="9091"/>
          <a:stretch/>
        </p:blipFill>
        <p:spPr>
          <a:xfrm>
            <a:off x="0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7"/>
          <p:cNvSpPr/>
          <p:nvPr/>
        </p:nvSpPr>
        <p:spPr>
          <a:xfrm>
            <a:off x="0" y="-2008"/>
            <a:ext cx="5609220" cy="5840278"/>
          </a:xfrm>
          <a:custGeom>
            <a:avLst/>
            <a:gdLst/>
            <a:ahLst/>
            <a:cxnLst/>
            <a:rect l="l" t="t" r="r" b="b"/>
            <a:pathLst>
              <a:path w="5609220" h="5840278" extrusionOk="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7"/>
          <p:cNvSpPr/>
          <p:nvPr/>
        </p:nvSpPr>
        <p:spPr>
          <a:xfrm>
            <a:off x="-2333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 extrusionOk="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7"/>
          <p:cNvSpPr txBox="1">
            <a:spLocks noGrp="1"/>
          </p:cNvSpPr>
          <p:nvPr>
            <p:ph type="title"/>
          </p:nvPr>
        </p:nvSpPr>
        <p:spPr>
          <a:xfrm>
            <a:off x="520242" y="232937"/>
            <a:ext cx="4062643" cy="104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verlock"/>
              <a:buNone/>
            </a:pPr>
            <a:r>
              <a:rPr lang="en-US" sz="4500">
                <a:solidFill>
                  <a:schemeClr val="dk1"/>
                </a:solidFill>
              </a:rPr>
              <a:t>La Tarea</a:t>
            </a:r>
            <a:endParaRPr sz="4500">
              <a:solidFill>
                <a:schemeClr val="dk1"/>
              </a:solidFill>
            </a:endParaRPr>
          </a:p>
        </p:txBody>
      </p:sp>
      <p:sp>
        <p:nvSpPr>
          <p:cNvPr id="265" name="Google Shape;265;p27"/>
          <p:cNvSpPr txBox="1">
            <a:spLocks noGrp="1"/>
          </p:cNvSpPr>
          <p:nvPr>
            <p:ph type="body" idx="2"/>
          </p:nvPr>
        </p:nvSpPr>
        <p:spPr>
          <a:xfrm>
            <a:off x="350547" y="1203061"/>
            <a:ext cx="4490394" cy="370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1430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/>
              <a:t>Ver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siguiente</a:t>
            </a:r>
            <a:r>
              <a:rPr lang="en-US" dirty="0"/>
              <a:t> video para la </a:t>
            </a:r>
            <a:r>
              <a:rPr lang="en-US" dirty="0" err="1"/>
              <a:t>lección</a:t>
            </a:r>
            <a:r>
              <a:rPr lang="en-US" dirty="0"/>
              <a:t> </a:t>
            </a:r>
            <a:r>
              <a:rPr lang="en-US" b="1" u="sng" dirty="0"/>
              <a:t>3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/>
              <a:t>Leer</a:t>
            </a:r>
            <a:r>
              <a:rPr lang="en-US" dirty="0"/>
              <a:t> </a:t>
            </a:r>
            <a:r>
              <a:rPr lang="en-US" dirty="0" err="1"/>
              <a:t>Éxodo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19:1 hasta 20:21</a:t>
            </a:r>
            <a:endParaRPr sz="4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590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8"/>
          <p:cNvSpPr txBox="1">
            <a:spLocks noGrp="1"/>
          </p:cNvSpPr>
          <p:nvPr>
            <p:ph type="body" idx="1"/>
          </p:nvPr>
        </p:nvSpPr>
        <p:spPr>
          <a:xfrm>
            <a:off x="1126958" y="4345272"/>
            <a:ext cx="10515600" cy="463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</a:pPr>
            <a:r>
              <a:rPr lang="en-US" sz="1000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La Oración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29" descr="Diagrama&#10;&#10;Descripción generada automá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reen and white sign with a cell phone and qr code&#10;&#10;Description automatically generated">
            <a:extLst>
              <a:ext uri="{FF2B5EF4-FFF2-40B4-BE49-F238E27FC236}">
                <a16:creationId xmlns:a16="http://schemas.microsoft.com/office/drawing/2014/main" id="{2E17EBC3-CDB6-DB85-7D1C-793D6E6F9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23763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endParaRPr/>
          </a:p>
        </p:txBody>
      </p:sp>
      <p:sp>
        <p:nvSpPr>
          <p:cNvPr id="285" name="Google Shape;285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86" name="Google Shape;286;p30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936" y="265451"/>
            <a:ext cx="10168128" cy="667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Oremos</a:t>
            </a:r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000" b="1">
                <a:latin typeface="Overlock"/>
                <a:ea typeface="Overlock"/>
                <a:cs typeface="Overlock"/>
                <a:sym typeface="Overlock"/>
              </a:rPr>
              <a:t>Amado Dios, haber escuchado sobre la primera pascua me ayuda a entender mejor que he sido salvado por medio de la sangre de Jesús. El cordero de la pascua tenía que ser limpio y sin mancha.  Y tú ofreciste a Jesús y su obediencia perfecta como mi Sustituto. Ayúdame a creer en Jesús como mi Salvador, y a apreciar el perdón que él ganó para mí por medio de su muerte. Amén.</a:t>
            </a:r>
            <a:endParaRPr sz="4000"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Overlock"/>
              <a:buNone/>
            </a:pPr>
            <a:r>
              <a:rPr lang="en-US" sz="8000">
                <a:latin typeface="Overlock"/>
                <a:ea typeface="Overlock"/>
                <a:cs typeface="Overlock"/>
                <a:sym typeface="Overlock"/>
              </a:rPr>
              <a:t>Mostremos Respeto…</a:t>
            </a:r>
            <a:endParaRPr sz="800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11" name="Google Shape;1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en-US" sz="5000">
                <a:latin typeface="Overlock"/>
                <a:ea typeface="Overlock"/>
                <a:cs typeface="Overlock"/>
                <a:sym typeface="Overlock"/>
              </a:rPr>
              <a:t> Llegando preparados</a:t>
            </a:r>
            <a:endParaRPr/>
          </a:p>
          <a:p>
            <a:pPr marL="2286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en-US" sz="5000">
                <a:latin typeface="Overlock"/>
                <a:ea typeface="Overlock"/>
                <a:cs typeface="Overlock"/>
                <a:sym typeface="Overlock"/>
              </a:rPr>
              <a:t> Siendo puntuales</a:t>
            </a:r>
            <a:endParaRPr/>
          </a:p>
          <a:p>
            <a:pPr marL="2286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en-US" sz="5000">
                <a:latin typeface="Overlock"/>
                <a:ea typeface="Overlock"/>
                <a:cs typeface="Overlock"/>
                <a:sym typeface="Overlock"/>
              </a:rPr>
              <a:t> A los profesores que nos sirven </a:t>
            </a:r>
            <a:endParaRPr/>
          </a:p>
          <a:p>
            <a:pPr marL="2286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en-US" sz="5000">
                <a:latin typeface="Overlock"/>
                <a:ea typeface="Overlock"/>
                <a:cs typeface="Overlock"/>
                <a:sym typeface="Overlock"/>
              </a:rPr>
              <a:t> A los compañeros en clase</a:t>
            </a:r>
            <a:endParaRPr/>
          </a:p>
          <a:p>
            <a:pPr marL="2286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en-US" sz="5000">
                <a:latin typeface="Overlock"/>
                <a:ea typeface="Overlock"/>
                <a:cs typeface="Overlock"/>
                <a:sym typeface="Overlock"/>
              </a:rPr>
              <a:t> En el grupo de WhatsApp</a:t>
            </a:r>
            <a:endParaRPr sz="5000"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783336" y="1645921"/>
            <a:ext cx="10515600" cy="2386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Overlock"/>
              <a:buNone/>
            </a:pPr>
            <a:r>
              <a:rPr lang="en-US" sz="10000"/>
              <a:t>Actividad de apertura</a:t>
            </a:r>
            <a:br>
              <a:rPr lang="en-US" sz="10000">
                <a:latin typeface="Arial"/>
                <a:ea typeface="Arial"/>
                <a:cs typeface="Arial"/>
                <a:sym typeface="Arial"/>
              </a:rPr>
            </a:br>
            <a:r>
              <a:rPr lang="en-US" sz="4800">
                <a:latin typeface="Overlock"/>
                <a:ea typeface="Overlock"/>
                <a:cs typeface="Overlock"/>
                <a:sym typeface="Overlock"/>
              </a:rPr>
              <a:t>(10 minutos)</a:t>
            </a:r>
            <a:br>
              <a:rPr lang="en-US" sz="4800">
                <a:latin typeface="Overlock"/>
                <a:ea typeface="Overlock"/>
                <a:cs typeface="Overlock"/>
                <a:sym typeface="Overlock"/>
              </a:rPr>
            </a:br>
            <a:br>
              <a:rPr lang="en-US" sz="4800">
                <a:latin typeface="Overlock"/>
                <a:ea typeface="Overlock"/>
                <a:cs typeface="Overlock"/>
                <a:sym typeface="Overlock"/>
              </a:rPr>
            </a:br>
            <a:endParaRPr sz="4800"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118" name="Google Shape;118;p7" descr="A picture containing sauce, food, snow, fru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5189" y="4032504"/>
            <a:ext cx="9468624" cy="2289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408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None/>
            </a:pPr>
            <a:r>
              <a:rPr lang="en-US"/>
              <a:t>Échenle un vistazo a Éxodo desde a 9:1 a 10:22. ¿Pueden decir las primeras nueve plagas?  En su opinión, ¿cuál de las primeras nueve plagas sería la más dura?</a:t>
            </a:r>
            <a:br>
              <a:rPr lang="en-US"/>
            </a:br>
            <a:endParaRPr/>
          </a:p>
        </p:txBody>
      </p:sp>
      <p:sp>
        <p:nvSpPr>
          <p:cNvPr id="124" name="Google Shape;124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4221" y="-1068258"/>
            <a:ext cx="12276221" cy="845524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verlock"/>
              <a:buNone/>
            </a:pPr>
            <a:r>
              <a:rPr lang="en-US">
                <a:solidFill>
                  <a:schemeClr val="lt1"/>
                </a:solidFill>
              </a:rPr>
              <a:t>Considerar- Éxodo 10:23-12:47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Considerar- Éxodo 10:23-12:47</a:t>
            </a:r>
            <a:endParaRPr/>
          </a:p>
        </p:txBody>
      </p:sp>
      <p:sp>
        <p:nvSpPr>
          <p:cNvPr id="138" name="Google Shape;138;p10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980598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AutoNum type="arabicPeriod"/>
            </a:pPr>
            <a:r>
              <a:rPr lang="en-US" sz="4800"/>
              <a:t>¿</a:t>
            </a:r>
            <a:r>
              <a:rPr lang="en-US" sz="4800" u="sng"/>
              <a:t>Quiénes</a:t>
            </a:r>
            <a:r>
              <a:rPr lang="en-US" sz="4800"/>
              <a:t> son los personajes de esta historia?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Considerar- Éxodo 10:23-12:47</a:t>
            </a:r>
            <a:endParaRPr/>
          </a:p>
        </p:txBody>
      </p:sp>
      <p:sp>
        <p:nvSpPr>
          <p:cNvPr id="145" name="Google Shape;145;p11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/>
              <a:t>2. ¿</a:t>
            </a:r>
            <a:r>
              <a:rPr lang="en-US" sz="4800" u="sng"/>
              <a:t>Cuáles</a:t>
            </a:r>
            <a:r>
              <a:rPr lang="en-US" sz="4800"/>
              <a:t> son los </a:t>
            </a:r>
            <a:r>
              <a:rPr lang="en-US" sz="4800" u="sng"/>
              <a:t>objetos</a:t>
            </a:r>
            <a:r>
              <a:rPr lang="en-US" sz="4800"/>
              <a:t> de esta historia?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1988</Words>
  <Application>Microsoft Macintosh PowerPoint</Application>
  <PresentationFormat>Widescreen</PresentationFormat>
  <Paragraphs>141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Arial</vt:lpstr>
      <vt:lpstr>Overlock</vt:lpstr>
      <vt:lpstr>Office Theme</vt:lpstr>
      <vt:lpstr>PowerPoint Presentation</vt:lpstr>
      <vt:lpstr>PowerPoint Presentation</vt:lpstr>
      <vt:lpstr>Oremos</vt:lpstr>
      <vt:lpstr>Mostremos Respeto…</vt:lpstr>
      <vt:lpstr>Actividad de apertura (10 minutos)  </vt:lpstr>
      <vt:lpstr>Échenle un vistazo a Éxodo desde a 9:1 a 10:22. ¿Pueden decir las primeras nueve plagas?  En su opinión, ¿cuál de las primeras nueve plagas sería la más dura? </vt:lpstr>
      <vt:lpstr>Considerar- Éxodo 10:23-12:47</vt:lpstr>
      <vt:lpstr>Considerar- Éxodo 10:23-12:47</vt:lpstr>
      <vt:lpstr>Considerar- Éxodo 10:23-12:47</vt:lpstr>
      <vt:lpstr>Considerar- Éxodo 10:23-12:47</vt:lpstr>
      <vt:lpstr>Considerar- Éxodo 10:23-12:47</vt:lpstr>
      <vt:lpstr>Considerar- Éxodo 10:23-12:47</vt:lpstr>
      <vt:lpstr>Considerar- Éxodo 10:23-12:47</vt:lpstr>
      <vt:lpstr>Considerar- Éxodo 10:23-12:47</vt:lpstr>
      <vt:lpstr>CONSOLIDAR – Éxodo 10:23-12:47</vt:lpstr>
      <vt:lpstr>CONSOLIDAR – Éxodo 10:23-12:47</vt:lpstr>
      <vt:lpstr>CONSOLIDAR – Éxodo 10:23-12:47</vt:lpstr>
      <vt:lpstr>CONSOLIDAR – Éxodo 10:23-12:47</vt:lpstr>
      <vt:lpstr>CONSOLIDAR – Éxodo 10:23-12:47</vt:lpstr>
      <vt:lpstr>CONSOLIDAR – Éxodo 10:23-12:47</vt:lpstr>
      <vt:lpstr>Temas Importantes: (20 minutos)  La Biblia es Cristocéntrica  y  El Proyecto Final </vt:lpstr>
      <vt:lpstr>La Biblia es “Cristocéntrica.”</vt:lpstr>
      <vt:lpstr>PowerPoint Presentation</vt:lpstr>
      <vt:lpstr>PowerPoint Presentation</vt:lpstr>
      <vt:lpstr>La Tarea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Sutton</dc:creator>
  <cp:lastModifiedBy>Jonathan W. Gross</cp:lastModifiedBy>
  <cp:revision>2</cp:revision>
  <dcterms:created xsi:type="dcterms:W3CDTF">2020-01-11T16:59:48Z</dcterms:created>
  <dcterms:modified xsi:type="dcterms:W3CDTF">2023-11-27T16:13:51Z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