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8" r:id="rId6"/>
    <p:sldId id="257" r:id="rId7"/>
    <p:sldId id="261" r:id="rId8"/>
    <p:sldId id="259" r:id="rId9"/>
    <p:sldId id="294" r:id="rId10"/>
    <p:sldId id="339" r:id="rId11"/>
    <p:sldId id="340" r:id="rId12"/>
    <p:sldId id="338" r:id="rId13"/>
    <p:sldId id="297" r:id="rId14"/>
    <p:sldId id="304" r:id="rId15"/>
    <p:sldId id="305" r:id="rId16"/>
    <p:sldId id="341" r:id="rId17"/>
    <p:sldId id="306" r:id="rId18"/>
    <p:sldId id="307" r:id="rId19"/>
    <p:sldId id="309" r:id="rId20"/>
    <p:sldId id="310" r:id="rId21"/>
    <p:sldId id="334" r:id="rId22"/>
    <p:sldId id="312" r:id="rId23"/>
    <p:sldId id="314" r:id="rId24"/>
    <p:sldId id="315" r:id="rId25"/>
    <p:sldId id="316" r:id="rId26"/>
    <p:sldId id="317" r:id="rId27"/>
    <p:sldId id="336" r:id="rId28"/>
    <p:sldId id="342" r:id="rId29"/>
    <p:sldId id="343" r:id="rId30"/>
    <p:sldId id="274" r:id="rId31"/>
    <p:sldId id="273" r:id="rId32"/>
    <p:sldId id="272" r:id="rId33"/>
    <p:sldId id="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133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B0001-2B9D-456B-AB74-22CA6C7CAD2F}" v="12" dt="2020-03-29T18:13:53.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012" autoAdjust="0"/>
  </p:normalViewPr>
  <p:slideViewPr>
    <p:cSldViewPr snapToGrid="0">
      <p:cViewPr varScale="1">
        <p:scale>
          <a:sx n="61" d="100"/>
          <a:sy n="61" d="100"/>
        </p:scale>
        <p:origin x="9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8337B82D-B3D2-45C3-9366-4D01CD16E95D}"/>
    <pc:docChg chg="addSld delSld modSld">
      <pc:chgData name="Joel Sutton" userId="1e63f7443f7518ef" providerId="LiveId" clId="{8337B82D-B3D2-45C3-9366-4D01CD16E95D}" dt="2020-03-29T18:13:53.967" v="78" actId="207"/>
      <pc:docMkLst>
        <pc:docMk/>
      </pc:docMkLst>
      <pc:sldChg chg="modSp modNotesTx">
        <pc:chgData name="Joel Sutton" userId="1e63f7443f7518ef" providerId="LiveId" clId="{8337B82D-B3D2-45C3-9366-4D01CD16E95D}" dt="2020-03-29T18:13:53.967" v="78" actId="207"/>
        <pc:sldMkLst>
          <pc:docMk/>
          <pc:sldMk cId="2835775862" sldId="274"/>
        </pc:sldMkLst>
        <pc:spChg chg="mod">
          <ac:chgData name="Joel Sutton" userId="1e63f7443f7518ef" providerId="LiveId" clId="{8337B82D-B3D2-45C3-9366-4D01CD16E95D}" dt="2020-03-29T18:13:53.967" v="78" actId="207"/>
          <ac:spMkLst>
            <pc:docMk/>
            <pc:sldMk cId="2835775862" sldId="274"/>
            <ac:spMk id="34" creationId="{31D4893B-0321-4D4F-A897-F48B52F99498}"/>
          </ac:spMkLst>
        </pc:spChg>
      </pc:sldChg>
      <pc:sldChg chg="modSp">
        <pc:chgData name="Joel Sutton" userId="1e63f7443f7518ef" providerId="LiveId" clId="{8337B82D-B3D2-45C3-9366-4D01CD16E95D}" dt="2020-03-29T17:39:20.366" v="16" actId="403"/>
        <pc:sldMkLst>
          <pc:docMk/>
          <pc:sldMk cId="1055671495" sldId="334"/>
        </pc:sldMkLst>
        <pc:spChg chg="mod">
          <ac:chgData name="Joel Sutton" userId="1e63f7443f7518ef" providerId="LiveId" clId="{8337B82D-B3D2-45C3-9366-4D01CD16E95D}" dt="2020-03-29T17:39:20.366" v="16" actId="403"/>
          <ac:spMkLst>
            <pc:docMk/>
            <pc:sldMk cId="1055671495" sldId="334"/>
            <ac:spMk id="2" creationId="{10097198-6C69-4892-A099-D8F8A898D22C}"/>
          </ac:spMkLst>
        </pc:spChg>
      </pc:sldChg>
      <pc:sldChg chg="addSp modSp">
        <pc:chgData name="Joel Sutton" userId="1e63f7443f7518ef" providerId="LiveId" clId="{8337B82D-B3D2-45C3-9366-4D01CD16E95D}" dt="2020-03-29T18:08:56.840" v="65" actId="14100"/>
        <pc:sldMkLst>
          <pc:docMk/>
          <pc:sldMk cId="3024424934" sldId="343"/>
        </pc:sldMkLst>
        <pc:spChg chg="mod">
          <ac:chgData name="Joel Sutton" userId="1e63f7443f7518ef" providerId="LiveId" clId="{8337B82D-B3D2-45C3-9366-4D01CD16E95D}" dt="2020-03-29T18:07:23.357" v="33" actId="21"/>
          <ac:spMkLst>
            <pc:docMk/>
            <pc:sldMk cId="3024424934" sldId="343"/>
            <ac:spMk id="2" creationId="{369713F8-D470-44E6-BFA1-024213E4ABC6}"/>
          </ac:spMkLst>
        </pc:spChg>
        <pc:spChg chg="add mod">
          <ac:chgData name="Joel Sutton" userId="1e63f7443f7518ef" providerId="LiveId" clId="{8337B82D-B3D2-45C3-9366-4D01CD16E95D}" dt="2020-03-29T18:08:56.840" v="65" actId="14100"/>
          <ac:spMkLst>
            <pc:docMk/>
            <pc:sldMk cId="3024424934" sldId="343"/>
            <ac:spMk id="4" creationId="{4E26FF24-3833-4967-8447-DF085ED5EC96}"/>
          </ac:spMkLst>
        </pc:spChg>
      </pc:sldChg>
      <pc:sldChg chg="modSp add del">
        <pc:chgData name="Joel Sutton" userId="1e63f7443f7518ef" providerId="LiveId" clId="{8337B82D-B3D2-45C3-9366-4D01CD16E95D}" dt="2020-03-29T17:36:56.895" v="13" actId="2696"/>
        <pc:sldMkLst>
          <pc:docMk/>
          <pc:sldMk cId="241714245" sldId="344"/>
        </pc:sldMkLst>
        <pc:spChg chg="mod">
          <ac:chgData name="Joel Sutton" userId="1e63f7443f7518ef" providerId="LiveId" clId="{8337B82D-B3D2-45C3-9366-4D01CD16E95D}" dt="2020-03-29T17:36:01.642" v="12" actId="20577"/>
          <ac:spMkLst>
            <pc:docMk/>
            <pc:sldMk cId="241714245" sldId="344"/>
            <ac:spMk id="2" creationId="{5E5ABA56-F8BF-4537-B006-2DD3104B3D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23051-5033-4EB4-B4E8-54BBC0FEF95C}" type="datetimeFigureOut">
              <a:rPr lang="en-US" smtClean="0"/>
              <a:t>2/25/2021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C9797-1961-4903-9FF3-FBD0C701D800}" type="slidenum">
              <a:rPr lang="en-US" smtClean="0"/>
              <a:t>‹#›</a:t>
            </a:fld>
            <a:endParaRPr lang="en-US"/>
          </a:p>
        </p:txBody>
      </p:sp>
    </p:spTree>
    <p:extLst>
      <p:ext uri="{BB962C8B-B14F-4D97-AF65-F5344CB8AC3E}">
        <p14:creationId xmlns:p14="http://schemas.microsoft.com/office/powerpoint/2010/main" val="156836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s.wikipedia.org/wiki/Archivo:Bienvenidos.p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xbXdWNIZRGQ"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flickr.com/photos/125816678@N05/42653338904" TargetMode="External"/><Relationship Id="rId4" Type="http://schemas.openxmlformats.org/officeDocument/2006/relationships/hyperlink" Target="https://vimeo.com/academiacristo/review/492076239/7ea061facf?sort=lastUserActionEventDate&amp;direction=desc"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es/photos/rezar-las-manos-manos-rezando-255849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612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800"/>
              </a:spcAft>
              <a:buFont typeface="+mj-lt"/>
              <a:buAutoNum type="alphaLcPeriod"/>
            </a:pPr>
            <a:r>
              <a:rPr lang="es-419" sz="1800" dirty="0">
                <a:solidFill>
                  <a:srgbClr val="000000"/>
                </a:solidFill>
                <a:effectLst/>
                <a:latin typeface="Calibri" panose="020F0502020204030204" pitchFamily="34" charset="0"/>
                <a:ea typeface="Calibri" panose="020F0502020204030204" pitchFamily="34" charset="0"/>
              </a:rPr>
              <a:t>Filipos, una colonia y la ciudad principal de Macedonia (v.12); </a:t>
            </a:r>
          </a:p>
          <a:p>
            <a:pPr marL="228600" marR="0" lvl="0" indent="-228600">
              <a:lnSpc>
                <a:spcPct val="107000"/>
              </a:lnSpc>
              <a:spcBef>
                <a:spcPts val="0"/>
              </a:spcBef>
              <a:spcAft>
                <a:spcPts val="800"/>
              </a:spcAft>
              <a:buFont typeface="+mj-lt"/>
              <a:buAutoNum type="alphaLcPeriod"/>
            </a:pPr>
            <a:r>
              <a:rPr lang="es-419" sz="1800" dirty="0">
                <a:solidFill>
                  <a:srgbClr val="000000"/>
                </a:solidFill>
                <a:effectLst/>
                <a:latin typeface="Calibri" panose="020F0502020204030204" pitchFamily="34" charset="0"/>
                <a:ea typeface="Calibri" panose="020F0502020204030204" pitchFamily="34" charset="0"/>
              </a:rPr>
              <a:t>por el río, la casa de Lidia, la cárcel, la casa del carcelero (noten que el carcelero y su familia- ellos no fueron bautizados en el río ni en una iglesia).</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12</a:t>
            </a:fld>
            <a:endParaRPr lang="en-US"/>
          </a:p>
        </p:txBody>
      </p:sp>
    </p:spTree>
    <p:extLst>
      <p:ext uri="{BB962C8B-B14F-4D97-AF65-F5344CB8AC3E}">
        <p14:creationId xmlns:p14="http://schemas.microsoft.com/office/powerpoint/2010/main" val="46184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Durante el segundo viaje misionero de Pablo</a:t>
            </a:r>
          </a:p>
          <a:p>
            <a:r>
              <a:rPr lang="es-ES" dirty="0"/>
              <a:t>b.	Mas o menos estamos por el año 50 después de Cristo</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14</a:t>
            </a:fld>
            <a:endParaRPr lang="en-US"/>
          </a:p>
        </p:txBody>
      </p:sp>
    </p:spTree>
    <p:extLst>
      <p:ext uri="{BB962C8B-B14F-4D97-AF65-F5344CB8AC3E}">
        <p14:creationId xmlns:p14="http://schemas.microsoft.com/office/powerpoint/2010/main" val="4136774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 pone conflictivo porque, al expulsar al demonio de la joven, los dueños perdieron su fuente de ganancias, y los azotan a Pablo y a Silas con varas y los meten a la cárcel.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carcelero se va a matar.  Cree que tiene que </a:t>
            </a:r>
            <a:r>
              <a:rPr lang="es-419"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hacer</a:t>
            </a: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algo para salvarse.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effectLst/>
                <a:latin typeface="Calibri" panose="020F0502020204030204" pitchFamily="34" charset="0"/>
                <a:ea typeface="Calibri" panose="020F0502020204030204" pitchFamily="34" charset="0"/>
                <a:cs typeface="Times New Roman" panose="02020603050405020304" pitchFamily="18" charset="0"/>
              </a:rPr>
              <a:t>Lidia no conocía bien el mensaje de Dios.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effectLst/>
                <a:latin typeface="Calibri" panose="020F0502020204030204" pitchFamily="34" charset="0"/>
                <a:ea typeface="Calibri" panose="020F0502020204030204" pitchFamily="34" charset="0"/>
                <a:cs typeface="Times New Roman" panose="02020603050405020304" pitchFamily="18" charset="0"/>
              </a:rPr>
              <a:t>Los amos estaban más preocupados en su negocio que en el bien estar de una muchacha.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effectLst/>
                <a:latin typeface="Calibri" panose="020F0502020204030204" pitchFamily="34" charset="0"/>
                <a:ea typeface="Calibri" panose="020F0502020204030204" pitchFamily="34" charset="0"/>
                <a:cs typeface="Times New Roman" panose="02020603050405020304" pitchFamily="18" charset="0"/>
              </a:rPr>
              <a:t>Pablo, Silas y Timoteo se tienen que salir antes de que tenían planeados.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effectLst/>
                <a:latin typeface="Calibri" panose="020F0502020204030204" pitchFamily="34" charset="0"/>
                <a:ea typeface="Calibri" panose="020F0502020204030204" pitchFamily="34" charset="0"/>
                <a:cs typeface="Times New Roman" panose="02020603050405020304" pitchFamily="18" charset="0"/>
              </a:rPr>
              <a:t>Los nuevos cristianos no estaban todavía bien preparados.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15</a:t>
            </a:fld>
            <a:endParaRPr lang="en-US"/>
          </a:p>
        </p:txBody>
      </p:sp>
    </p:spTree>
    <p:extLst>
      <p:ext uri="{BB962C8B-B14F-4D97-AF65-F5344CB8AC3E}">
        <p14:creationId xmlns:p14="http://schemas.microsoft.com/office/powerpoint/2010/main" val="378857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Deje que cuenten la historia.  Solo hay que guiarlos cuando se desvíen, se confunden, o pasan por alto algo de importancia.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16</a:t>
            </a:fld>
            <a:endParaRPr lang="en-US"/>
          </a:p>
        </p:txBody>
      </p:sp>
    </p:spTree>
    <p:extLst>
      <p:ext uri="{BB962C8B-B14F-4D97-AF65-F5344CB8AC3E}">
        <p14:creationId xmlns:p14="http://schemas.microsoft.com/office/powerpoint/2010/main" val="270131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Sí, Dios causa un terremoto, y eso les da la oportunidad para salir y predicar las buenas nuevas al carcelero y a su familia.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Lidia llega a creer.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 cierto que la salida del equipo misionero tuvo obstáculos, pero al parecer Dios permitió que se hiciera lo suficiente para sembrar una nueva iglesia.  Y Pablo deja a Lucas en Filipos.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17</a:t>
            </a:fld>
            <a:endParaRPr lang="en-US"/>
          </a:p>
        </p:txBody>
      </p:sp>
    </p:spTree>
    <p:extLst>
      <p:ext uri="{BB962C8B-B14F-4D97-AF65-F5344CB8AC3E}">
        <p14:creationId xmlns:p14="http://schemas.microsoft.com/office/powerpoint/2010/main" val="276147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a.	Aunque Pablo y Silas fueron perseguidos por predicar el evangelio, Dios usó esa experiencia y su testimonio para llevar al carcelero y su familia a la fe en Jesucristo.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0DDA12-0DF9-4C99-8EAA-B152B09A12C8}" type="slidenum">
              <a:rPr lang="en-US" smtClean="0"/>
              <a:t>19</a:t>
            </a:fld>
            <a:endParaRPr lang="en-US"/>
          </a:p>
        </p:txBody>
      </p:sp>
    </p:spTree>
    <p:extLst>
      <p:ext uri="{BB962C8B-B14F-4D97-AF65-F5344CB8AC3E}">
        <p14:creationId xmlns:p14="http://schemas.microsoft.com/office/powerpoint/2010/main" val="3560950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 siempre muestro el valor y la fe firme que mostraron Pablo y Silas cuando confrontaron a Satanás y a los hombres malvados del mercado, cuando oraron y cantaron himnos después de ser golpeados y arrojados a la prisión y cuando se quedaron en la cárcel después del terremoto, mostrando su confianza en Dios.)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a:t>
            </a:r>
            <a:r>
              <a:rPr lang="es-419" sz="1800" dirty="0">
                <a:effectLst/>
                <a:latin typeface="Calibri" panose="020F0502020204030204" pitchFamily="34" charset="0"/>
                <a:ea typeface="Calibri" panose="020F0502020204030204" pitchFamily="34" charset="0"/>
                <a:cs typeface="Times New Roman" panose="02020603050405020304" pitchFamily="18" charset="0"/>
              </a:rPr>
              <a:t>amor hacia el dinero de los amos.  El amor al dinero en momentos de nuestras vidas.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effectLst/>
                <a:latin typeface="Calibri" panose="020F0502020204030204" pitchFamily="34" charset="0"/>
                <a:ea typeface="Calibri" panose="020F0502020204030204" pitchFamily="34" charset="0"/>
                <a:cs typeface="Times New Roman" panose="02020603050405020304" pitchFamily="18" charset="0"/>
              </a:rPr>
              <a:t>El creer que tengo que </a:t>
            </a:r>
            <a:r>
              <a:rPr lang="es-419" sz="1800" i="1" dirty="0">
                <a:effectLst/>
                <a:latin typeface="Calibri" panose="020F0502020204030204" pitchFamily="34" charset="0"/>
                <a:ea typeface="Calibri" panose="020F0502020204030204" pitchFamily="34" charset="0"/>
                <a:cs typeface="Times New Roman" panose="02020603050405020304" pitchFamily="18" charset="0"/>
              </a:rPr>
              <a:t>hacer</a:t>
            </a:r>
            <a:r>
              <a:rPr lang="es-419" sz="1800" dirty="0">
                <a:effectLst/>
                <a:latin typeface="Calibri" panose="020F0502020204030204" pitchFamily="34" charset="0"/>
                <a:ea typeface="Calibri" panose="020F0502020204030204" pitchFamily="34" charset="0"/>
                <a:cs typeface="Times New Roman" panose="02020603050405020304" pitchFamily="18" charset="0"/>
              </a:rPr>
              <a:t> algo para ser salvo.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20</a:t>
            </a:fld>
            <a:endParaRPr lang="en-US"/>
          </a:p>
        </p:txBody>
      </p:sp>
    </p:spTree>
    <p:extLst>
      <p:ext uri="{BB962C8B-B14F-4D97-AF65-F5344CB8AC3E}">
        <p14:creationId xmlns:p14="http://schemas.microsoft.com/office/powerpoint/2010/main" val="239801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i.	Dios milagrosamente llevó a un carcelero, su casa, a Lidia y su familia, y probablemente muchos más a la fe en una ciudad que había sido dominada por la idolatría y preservó y bendijo a sus siervos aun en la tribulación.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err="1"/>
              <a:t>ii</a:t>
            </a:r>
            <a:r>
              <a:rPr lang="es-ES" dirty="0"/>
              <a:t>.	Dios saca algo bueno de lo malo que nos pasa.  Pablo y Silas están en la cárcel.  Por medio de ellos y la palabra que predicaron, Dios salva al carcelero y a su familia.  Confiamos que, para los que creen en Dios, aun en lo malo Dios está obrando para nuestro bien.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err="1"/>
              <a:t>iii</a:t>
            </a:r>
            <a:r>
              <a:rPr lang="es-ES" dirty="0"/>
              <a:t>.	Esta historia me aclara la pregunta del corazón humano: ¿Cómo se que estoy bien con Dios?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err="1"/>
              <a:t>iv</a:t>
            </a:r>
            <a:r>
              <a:rPr lang="es-ES" dirty="0"/>
              <a:t>.	Hechos 16:30-31 ...les preguntó: «Señores, ¿qué debo hacer para salvarme?» 31 Ellos le dijeron: «Cree en el Señor Jesucristo, y se salvarán tú y tu familia.»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v.	Cuando pregunta el carcelero ¿qué tiene que hacer?, los misioneros le dicen, “Creer en Jesús.”  La salvación es por fe.  No se trata de “hacer.”  No es por obras.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vi.	Yo sé que estoy bien con Dios.  Puedo estar seguro acerca de mi salvación porque depende enteramente de lo que Dios ha hecho por mí y no de lo que yo he hecho por Dios.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err="1"/>
              <a:t>vii</a:t>
            </a:r>
            <a:r>
              <a:rPr lang="es-ES" dirty="0"/>
              <a:t>.	*Este es un tema que se va a tocar en el proyecto final.*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21</a:t>
            </a:fld>
            <a:endParaRPr lang="en-US"/>
          </a:p>
        </p:txBody>
      </p:sp>
    </p:spTree>
    <p:extLst>
      <p:ext uri="{BB962C8B-B14F-4D97-AF65-F5344CB8AC3E}">
        <p14:creationId xmlns:p14="http://schemas.microsoft.com/office/powerpoint/2010/main" val="3181439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Pedir en oración a Dios que nos dé la certeza de que la Palabra es poderosa, y por lo tanto puede llevar milagrosamente a las personas al arrepentimiento y la fe; y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28600" marR="0" lvl="0" indent="-228600">
              <a:lnSpc>
                <a:spcPct val="107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orar que Dios nos haga valientes para proclamar su Palabra poderosa aun a aquellos que se oponen a ella.</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28600" marR="0" lvl="0" indent="-228600">
              <a:lnSpc>
                <a:spcPct val="107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Que demos testimonio con nuestras vidas.  Pablo y Silas están cantando himnos en la cárcel.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22</a:t>
            </a:fld>
            <a:endParaRPr lang="en-US"/>
          </a:p>
        </p:txBody>
      </p:sp>
    </p:spTree>
    <p:extLst>
      <p:ext uri="{BB962C8B-B14F-4D97-AF65-F5344CB8AC3E}">
        <p14:creationId xmlns:p14="http://schemas.microsoft.com/office/powerpoint/2010/main" val="366707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Con personas que están sufriendo por predicar el evangelio.</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28600" marR="0" lvl="0" indent="-228600">
              <a:lnSpc>
                <a:spcPct val="107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Con personas que desean conocer el camino de salvación.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23</a:t>
            </a:fld>
            <a:endParaRPr lang="en-US"/>
          </a:p>
        </p:txBody>
      </p:sp>
    </p:spTree>
    <p:extLst>
      <p:ext uri="{BB962C8B-B14F-4D97-AF65-F5344CB8AC3E}">
        <p14:creationId xmlns:p14="http://schemas.microsoft.com/office/powerpoint/2010/main" val="84052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r>
              <a:rPr lang="en-US" dirty="0"/>
              <a:t>, </a:t>
            </a:r>
            <a:r>
              <a:rPr lang="en-US" dirty="0" err="1"/>
              <a:t>bienvenidos</a:t>
            </a:r>
            <a:endParaRPr lang="en-US" dirty="0"/>
          </a:p>
          <a:p>
            <a:endParaRPr lang="en-US" dirty="0"/>
          </a:p>
          <a:p>
            <a:r>
              <a:rPr lang="en-US" dirty="0">
                <a:hlinkClick r:id="rId3"/>
              </a:rPr>
              <a:t>https://es.wikipedia.org/wiki/Archivo:Bienvenidos.png</a:t>
            </a: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a:t>
            </a:fld>
            <a:endParaRPr lang="en-US"/>
          </a:p>
        </p:txBody>
      </p:sp>
    </p:spTree>
    <p:extLst>
      <p:ext uri="{BB962C8B-B14F-4D97-AF65-F5344CB8AC3E}">
        <p14:creationId xmlns:p14="http://schemas.microsoft.com/office/powerpoint/2010/main" val="241940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Acompañado por Silas, el apóstol Pablo </a:t>
            </a:r>
            <a:r>
              <a:rPr lang="es-ES" b="1" dirty="0"/>
              <a:t>llevó el mensaje del concilio de la iglesia en Jerusalén </a:t>
            </a:r>
            <a:r>
              <a:rPr lang="es-ES" dirty="0"/>
              <a:t>a las iglesias que había visitado durante su primer viaje misionero. La carta enviada desde Jerusalén (Hechos 15) enfatizó los asuntos relacionados a la idolatría (la comida sacrificada a los ídolos) y el adulterio (las prostitutas del templo). </a:t>
            </a:r>
          </a:p>
          <a:p>
            <a:endParaRPr lang="es-ES" dirty="0"/>
          </a:p>
          <a:p>
            <a:r>
              <a:rPr lang="es-ES" dirty="0"/>
              <a:t>b.	En el camino, Timoteo y más tarde, Lucas, se unieron a ellos dos. Guiados por una visión en </a:t>
            </a:r>
            <a:r>
              <a:rPr lang="es-ES" b="1" dirty="0"/>
              <a:t>Troas</a:t>
            </a:r>
            <a:r>
              <a:rPr lang="es-ES" dirty="0"/>
              <a:t>, los cuatro misioneros fueron a </a:t>
            </a:r>
            <a:r>
              <a:rPr lang="es-ES" b="1" dirty="0"/>
              <a:t>Filipos</a:t>
            </a:r>
            <a:r>
              <a:rPr lang="es-ES" dirty="0"/>
              <a:t>, donde toma lugar nuestra historia bíblica (Hechos 16:16-40).  </a:t>
            </a:r>
          </a:p>
          <a:p>
            <a:endParaRPr lang="es-ES" dirty="0"/>
          </a:p>
          <a:p>
            <a:r>
              <a:rPr lang="es-ES" dirty="0"/>
              <a:t>c.	Después de </a:t>
            </a:r>
            <a:r>
              <a:rPr lang="es-ES" b="1" dirty="0"/>
              <a:t>Filipos</a:t>
            </a:r>
            <a:r>
              <a:rPr lang="es-ES" dirty="0"/>
              <a:t>, Pablo fue a </a:t>
            </a:r>
          </a:p>
          <a:p>
            <a:pPr lvl="1"/>
            <a:r>
              <a:rPr lang="es-ES" dirty="0"/>
              <a:t>i.	</a:t>
            </a:r>
            <a:r>
              <a:rPr lang="es-ES" b="1" dirty="0"/>
              <a:t>Tesalónica</a:t>
            </a:r>
            <a:r>
              <a:rPr lang="es-ES" dirty="0"/>
              <a:t> (y más tarde escribiría las dos cartas a los tesalonicenses) </a:t>
            </a:r>
          </a:p>
          <a:p>
            <a:pPr lvl="1"/>
            <a:r>
              <a:rPr lang="es-ES" dirty="0" err="1"/>
              <a:t>ii</a:t>
            </a:r>
            <a:r>
              <a:rPr lang="es-ES" dirty="0"/>
              <a:t>.	</a:t>
            </a:r>
            <a:r>
              <a:rPr lang="es-ES" b="1" dirty="0"/>
              <a:t>Berea-</a:t>
            </a:r>
            <a:r>
              <a:rPr lang="es-ES" dirty="0"/>
              <a:t> ellos eran de carácter noble, escudriñaban las escrituras para verificar el mensaje de Pablo</a:t>
            </a:r>
          </a:p>
          <a:p>
            <a:pPr lvl="1"/>
            <a:r>
              <a:rPr lang="es-ES" dirty="0" err="1"/>
              <a:t>iii</a:t>
            </a:r>
            <a:r>
              <a:rPr lang="es-ES" dirty="0"/>
              <a:t>.	</a:t>
            </a:r>
            <a:r>
              <a:rPr lang="es-ES" b="1" dirty="0"/>
              <a:t>Atenas</a:t>
            </a:r>
            <a:r>
              <a:rPr lang="es-ES" dirty="0"/>
              <a:t>-Pablo predica delante del Areópago, </a:t>
            </a:r>
          </a:p>
          <a:p>
            <a:pPr lvl="1"/>
            <a:r>
              <a:rPr lang="es-ES" dirty="0" err="1"/>
              <a:t>iv</a:t>
            </a:r>
            <a:r>
              <a:rPr lang="es-ES" dirty="0"/>
              <a:t>.	</a:t>
            </a:r>
            <a:r>
              <a:rPr lang="es-ES" b="1" dirty="0"/>
              <a:t>Corinto</a:t>
            </a:r>
            <a:r>
              <a:rPr lang="es-ES" dirty="0"/>
              <a:t>- Pablo pasó un año y medio aquí, estableció una iglesia aquí, y conoció a Aquila y a Priscila.  Silas y Timoteo </a:t>
            </a:r>
          </a:p>
          <a:p>
            <a:pPr lvl="1"/>
            <a:r>
              <a:rPr lang="es-ES" dirty="0"/>
              <a:t>v.	</a:t>
            </a:r>
            <a:r>
              <a:rPr lang="es-ES" b="1" dirty="0"/>
              <a:t>Éfeso</a:t>
            </a:r>
            <a:r>
              <a:rPr lang="es-ES" dirty="0"/>
              <a:t>- Fue una parada rápida aquí.  Pablo dejó a Aquila y a Priscila.</a:t>
            </a:r>
          </a:p>
          <a:p>
            <a:pPr lvl="1"/>
            <a:r>
              <a:rPr lang="es-ES" dirty="0"/>
              <a:t>vi.	</a:t>
            </a:r>
            <a:r>
              <a:rPr lang="es-ES" b="1" dirty="0"/>
              <a:t>Cesarea</a:t>
            </a:r>
            <a:r>
              <a:rPr lang="es-ES" dirty="0"/>
              <a:t>, y de regreso a </a:t>
            </a:r>
            <a:r>
              <a:rPr lang="es-ES" b="1" dirty="0"/>
              <a:t>Antioquía</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25</a:t>
            </a:fld>
            <a:endParaRPr lang="en-US"/>
          </a:p>
        </p:txBody>
      </p:sp>
    </p:spTree>
    <p:extLst>
      <p:ext uri="{BB962C8B-B14F-4D97-AF65-F5344CB8AC3E}">
        <p14:creationId xmlns:p14="http://schemas.microsoft.com/office/powerpoint/2010/main" val="1542037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Habrá 8 preguntas clave, una que va con cada lección.  Las preguntas tienen que ver con la obra misionera de Pablo.  Simplemente hay que responder a las preguntas.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26</a:t>
            </a:fld>
            <a:endParaRPr lang="en-US"/>
          </a:p>
        </p:txBody>
      </p:sp>
    </p:spTree>
    <p:extLst>
      <p:ext uri="{BB962C8B-B14F-4D97-AF65-F5344CB8AC3E}">
        <p14:creationId xmlns:p14="http://schemas.microsoft.com/office/powerpoint/2010/main" val="64329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mj-lt"/>
              <a:buAutoNum type="romanLcPeriod"/>
            </a:pPr>
            <a:r>
              <a:rPr lang="es-419" sz="11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 el siguiente video para la lección (</a:t>
            </a:r>
            <a:r>
              <a:rPr lang="es-419" sz="11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https://youtu.be/xbXdWNIZRGQ</a:t>
            </a: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Leer</a:t>
            </a: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419"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Hechos 28:16-31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Darle un vistazo a Hechos capítulos 23 a 28 </a:t>
            </a: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sus Biblias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Temas para el proyecto final: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s-419" sz="1100" dirty="0">
                <a:effectLst/>
                <a:latin typeface="Calibri" panose="020F0502020204030204" pitchFamily="34" charset="0"/>
                <a:ea typeface="Calibri" panose="020F0502020204030204" pitchFamily="34" charset="0"/>
                <a:cs typeface="Times New Roman" panose="02020603050405020304" pitchFamily="18" charset="0"/>
              </a:rPr>
              <a:t>¿Cómo sé que estoy bien con Dios, o sea, que soy salvo?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s-419" sz="1100" dirty="0">
                <a:effectLst/>
                <a:latin typeface="Calibri" panose="020F0502020204030204" pitchFamily="34" charset="0"/>
                <a:ea typeface="Calibri" panose="020F0502020204030204" pitchFamily="34" charset="0"/>
                <a:cs typeface="Times New Roman" panose="02020603050405020304" pitchFamily="18" charset="0"/>
              </a:rPr>
              <a:t>Explique cómo Pablo capacitaba a otras personas. En tu respuesta nombre a por lo menos a 4 personas con quien Pablo trabajaba.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s-419" sz="1100" dirty="0">
                <a:effectLst/>
                <a:latin typeface="Calibri" panose="020F0502020204030204" pitchFamily="34" charset="0"/>
                <a:ea typeface="Calibri" panose="020F0502020204030204" pitchFamily="34" charset="0"/>
                <a:cs typeface="Times New Roman" panose="02020603050405020304" pitchFamily="18" charset="0"/>
              </a:rPr>
              <a:t>Escriba sobre la importancia de capacitar a otras para participar en la obra de la iglesia.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s-419" sz="1100" dirty="0">
                <a:effectLst/>
                <a:latin typeface="Calibri" panose="020F0502020204030204" pitchFamily="34" charset="0"/>
                <a:ea typeface="Calibri" panose="020F0502020204030204" pitchFamily="34" charset="0"/>
                <a:cs typeface="Times New Roman" panose="02020603050405020304" pitchFamily="18" charset="0"/>
              </a:rPr>
              <a:t>¿Cómo intenta Academia Cristo a seguir el ejemplo de Pablo al entrenar a otros?</a:t>
            </a:r>
            <a:b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dirty="0">
                <a:effectLst/>
                <a:latin typeface="Calibri" panose="020F0502020204030204" pitchFamily="34" charset="0"/>
                <a:ea typeface="Calibri" panose="020F0502020204030204" pitchFamily="34" charset="0"/>
                <a:cs typeface="Times New Roman" panose="02020603050405020304" pitchFamily="18" charset="0"/>
              </a:rPr>
              <a:t>Opcional: Ver este video acerca del viaje de Pablo a Roma y su geografía; </a:t>
            </a:r>
            <a:r>
              <a:rPr lang="es-419" sz="1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https://vimeo.com/academiacristo/review/492076239/7ea061facf?sort=lastUserActionEventDate&amp;direction=desc</a:t>
            </a:r>
            <a:r>
              <a:rPr lang="es-419"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hlinkClick r:id="rId5"/>
            </a:endParaRPr>
          </a:p>
          <a:p>
            <a:endParaRPr lang="en-US" dirty="0">
              <a:hlinkClick r:id="rId5"/>
            </a:endParaRPr>
          </a:p>
          <a:p>
            <a:r>
              <a:rPr lang="en-US" dirty="0">
                <a:hlinkClick r:id="rId5"/>
              </a:rPr>
              <a:t>https://www.flickr.com/photos/125816678@N05/42653338904</a:t>
            </a:r>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27</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hlinkClick r:id="rId3"/>
              </a:rPr>
              <a:t>https://pixabay.com/es/photos/rezar-las-manos-manos-rezando-2558490/</a:t>
            </a:r>
            <a:endParaRPr lang="en-US" dirty="0"/>
          </a:p>
          <a:p>
            <a:pPr lvl="1"/>
            <a:endParaRPr lang="es-419" sz="1200" b="1" kern="1200" dirty="0">
              <a:solidFill>
                <a:schemeClr val="tx1"/>
              </a:solidFill>
              <a:effectLst/>
              <a:latin typeface="+mn-lt"/>
              <a:ea typeface="+mn-ea"/>
              <a:cs typeface="+mn-cs"/>
            </a:endParaRPr>
          </a:p>
          <a:p>
            <a:pPr lvl="1"/>
            <a:r>
              <a:rPr lang="es-419" sz="1200" b="1" kern="1200" dirty="0">
                <a:solidFill>
                  <a:schemeClr val="tx1"/>
                </a:solidFill>
                <a:effectLst/>
                <a:latin typeface="+mn-lt"/>
                <a:ea typeface="+mn-ea"/>
                <a:cs typeface="+mn-cs"/>
              </a:rPr>
              <a:t>Oración</a:t>
            </a:r>
            <a:r>
              <a:rPr lang="es-419" sz="1200" kern="1200" dirty="0">
                <a:solidFill>
                  <a:schemeClr val="tx1"/>
                </a:solidFill>
                <a:effectLst/>
                <a:latin typeface="+mn-lt"/>
                <a:ea typeface="+mn-ea"/>
                <a:cs typeface="+mn-cs"/>
              </a:rPr>
              <a:t> de clausura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4494A9-D7C6-465E-A913-491587F47DAB}" type="slidenum">
              <a:rPr lang="en-US" smtClean="0"/>
              <a:t>28</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Despedidas</a:t>
            </a:r>
          </a:p>
        </p:txBody>
      </p:sp>
      <p:sp>
        <p:nvSpPr>
          <p:cNvPr id="4" name="Slide Number Placeholder 3"/>
          <p:cNvSpPr>
            <a:spLocks noGrp="1"/>
          </p:cNvSpPr>
          <p:nvPr>
            <p:ph type="sldNum" sz="quarter" idx="5"/>
          </p:nvPr>
        </p:nvSpPr>
        <p:spPr/>
        <p:txBody>
          <a:bodyPr/>
          <a:lstStyle/>
          <a:p>
            <a:fld id="{518C9797-1961-4903-9FF3-FBD0C701D800}" type="slidenum">
              <a:rPr lang="en-US" smtClean="0"/>
              <a:t>29</a:t>
            </a:fld>
            <a:endParaRPr lang="en-US"/>
          </a:p>
        </p:txBody>
      </p:sp>
    </p:spTree>
    <p:extLst>
      <p:ext uri="{BB962C8B-B14F-4D97-AF65-F5344CB8AC3E}">
        <p14:creationId xmlns:p14="http://schemas.microsoft.com/office/powerpoint/2010/main" val="7537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Haz </a:t>
            </a:r>
            <a:r>
              <a:rPr lang="en-US" dirty="0" err="1"/>
              <a:t>seguro</a:t>
            </a:r>
            <a:r>
              <a:rPr lang="en-US" dirty="0"/>
              <a:t> que se </a:t>
            </a:r>
            <a:r>
              <a:rPr lang="en-US" dirty="0" err="1"/>
              <a:t>está</a:t>
            </a:r>
            <a:r>
              <a:rPr lang="en-US" dirty="0"/>
              <a:t> </a:t>
            </a:r>
            <a:r>
              <a:rPr lang="en-US" dirty="0" err="1"/>
              <a:t>grabando</a:t>
            </a:r>
            <a:r>
              <a:rPr lang="en-US" dirty="0"/>
              <a:t> la </a:t>
            </a:r>
            <a:r>
              <a:rPr lang="en-US" dirty="0" err="1"/>
              <a:t>clase</a:t>
            </a:r>
            <a:r>
              <a:rPr lang="en-US" dirty="0"/>
              <a:t> (</a:t>
            </a:r>
            <a:r>
              <a:rPr lang="en-US" dirty="0" err="1"/>
              <a:t>si</a:t>
            </a:r>
            <a:r>
              <a:rPr lang="en-US" dirty="0"/>
              <a:t> se </a:t>
            </a:r>
            <a:r>
              <a:rPr lang="en-US" dirty="0" err="1"/>
              <a:t>aplica</a:t>
            </a:r>
            <a:r>
              <a:rPr lang="en-US" dirty="0"/>
              <a:t>).  </a:t>
            </a:r>
          </a:p>
        </p:txBody>
      </p:sp>
      <p:sp>
        <p:nvSpPr>
          <p:cNvPr id="4" name="Slide Number Placeholder 3"/>
          <p:cNvSpPr>
            <a:spLocks noGrp="1"/>
          </p:cNvSpPr>
          <p:nvPr>
            <p:ph type="sldNum" sz="quarter" idx="5"/>
          </p:nvPr>
        </p:nvSpPr>
        <p:spPr/>
        <p:txBody>
          <a:bodyPr/>
          <a:lstStyle/>
          <a:p>
            <a:fld id="{0E0DDA12-0DF9-4C99-8EAA-B152B09A12C8}" type="slidenum">
              <a:rPr lang="en-US" smtClean="0"/>
              <a:t>4</a:t>
            </a:fld>
            <a:endParaRPr lang="en-US"/>
          </a:p>
        </p:txBody>
      </p:sp>
    </p:spTree>
    <p:extLst>
      <p:ext uri="{BB962C8B-B14F-4D97-AF65-F5344CB8AC3E}">
        <p14:creationId xmlns:p14="http://schemas.microsoft.com/office/powerpoint/2010/main" val="279346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5</a:t>
            </a:fld>
            <a:endParaRPr lang="en-US"/>
          </a:p>
        </p:txBody>
      </p:sp>
    </p:spTree>
    <p:extLst>
      <p:ext uri="{BB962C8B-B14F-4D97-AF65-F5344CB8AC3E}">
        <p14:creationId xmlns:p14="http://schemas.microsoft.com/office/powerpoint/2010/main" val="83937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6</a:t>
            </a:fld>
            <a:endParaRPr lang="en-US"/>
          </a:p>
        </p:txBody>
      </p:sp>
    </p:spTree>
    <p:extLst>
      <p:ext uri="{BB962C8B-B14F-4D97-AF65-F5344CB8AC3E}">
        <p14:creationId xmlns:p14="http://schemas.microsoft.com/office/powerpoint/2010/main" val="176712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s-419"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Rara vez que vemos a Pablo viajando solo.  Trabajaba en equipo.  Recibió ayuda de ellos.  Y Pablo capacitó a algunos para participar en la obra. Hoy les presentamos a varios de sus colaboradores en la obra:</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200" b="1" u="sng"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Bernabé</a:t>
            </a:r>
            <a:r>
              <a:rPr lang="es-419"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a:t>
            </a:r>
            <a:r>
              <a:rPr lang="es-419" sz="1200"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 un nativo de Chipre (Hechos 4:36). El nombre Bernabé que significa “hijo de exhortación” fue un apodo que la iglesia primitiva dio a este levita llamado José (Hechos 4:36). Bernabé había animado a la iglesia en Jerusalén a recibir a Pablo (Hechos 9:27). Bernabé viajó a Tarso, encontró a Pablo y lo trajo con él a Antioquía. Ahí, por todo un año, Bernabé y Pablo enseñaron a la iglesia que posteriormente estaba dispuesta a enviar a sus propios pastores a extender el evangelio aun más allá de Antioquía.  Después, él animaría a Juan Marcos cuando Pablo estaba a punto de rendirse con él (Hechos 15:37-39).  Se puede decir que Bernabé ayudó a Pablo al principio de su ministerio.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MX" sz="12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SILAS</a:t>
            </a: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 era uno de los líderes de la iglesia en Jerusalén (Hechos 15:22) quien fue enviado a Antioquía junto con Pablo y Bernabé para comunicar la decisión de la iglesia. También fue reconocido como un profeta (es decir, portavoz) en el versículo 32. Y él era un ciudadano romano (¨somos ciudadanos romanos,¨ Hechos 16:37).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600"/>
              </a:spcAft>
              <a:buFont typeface="+mj-lt"/>
              <a:buAutoNum type="romanLcPeriod"/>
            </a:pPr>
            <a:r>
              <a:rPr lang="es-MX" sz="12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TIMOTEO</a:t>
            </a: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 La madre de TIMOTEO era ¨una mujer judía creyente, pero de padre griego. Los hermanos en Listra y en Iconio hablaban bien de Timoteo, así que Pablo decidió llevárselo. Por causa de los judíos que vivían en aquella región, lo circuncidó, pues todos sabían que su padre era griego¨ (Hechos 16:1-3). Su madre (Eunice) y su abuela (Loida) eran creyentes sinceros (2 Timoteo 1:5). Él había conocido las Escrituras desde su niñez (2 Timoteo 3:15). Timoteo pudo haber batallado con la timidez (1 Corintios 16:10 ¨Si llega Timoteo, procuren que se sienta cómodo entre ustedes¨ 2 Timoteo 1:7 ¨Pues Dios no nos ha dado un espíritu de timidez, sino de poder, de amor y de dominio propio.¨) Era joven (1 Timoteo 4:12 ¨Que nadie te menosprecie por ser joven.¨). Y tenía problemas de salud (1 Timoteo 5:23 ¨No sigas bebiendo solo agua; toma también un poco de vino a causa de tu mal de estómago y tus frecuentes enfermedades.¨)  Pero se ve claramente que tenía la plena confianza de Pablo.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600"/>
              </a:spcAft>
              <a:buFont typeface="+mj-lt"/>
              <a:buAutoNum type="romanLcPeriod"/>
            </a:pPr>
            <a:r>
              <a:rPr lang="es-MX" sz="12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LUCAS</a:t>
            </a: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 acompañó a Pablo en partes de sus viajes en Hechos como es indicado por los pasajes donde hace mención del ¨nosotros¨ (Hechos 16:10–17; 20:5–21:18; 27:1–28:16). La tradición cristiana muy temprana nos dice que él era el autor de Lucas y Hechos. “El estilo literario de Lucas y Hechos demuestra que su autor era una persona culta con dones considerables de expresión. Los rastros de lenguaje médico y el interés en asuntos médicos mostrados en ellos son consistentes con la autoría de ´el querido médico´ [Colosenses 4:14]. Los dones de Lucas como historiador han sido reconocidos por muchos eruditos quienes han examinado su trabajo en su contexto clásico y lo han comparado favorablemente con los mejores de los historiadores antiguos” (Nuevo Diccionario de la Biblia).</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600"/>
              </a:spcAft>
              <a:buFont typeface="+mj-lt"/>
              <a:buAutoNum type="romanLcPeriod"/>
            </a:pPr>
            <a:r>
              <a:rPr lang="es-MX" sz="12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Aquila y Priscila</a:t>
            </a: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 </a:t>
            </a:r>
            <a:r>
              <a:rPr lang="es-419"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Cuando el emperador Claudio expulsó a los judíos de Roma en el año 49 d.C., Aquila y Priscila formaron parte del grupo que se tuvo que marchar.  Trabajan juntos con Pablo haciendo tiendas de carpa.  Pablo los dejaría en Éfeso al final de su segundo viaje.  Ellos iban a instruir a Apolos.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7</a:t>
            </a:fld>
            <a:endParaRPr lang="en-US"/>
          </a:p>
        </p:txBody>
      </p:sp>
    </p:spTree>
    <p:extLst>
      <p:ext uri="{BB962C8B-B14F-4D97-AF65-F5344CB8AC3E}">
        <p14:creationId xmlns:p14="http://schemas.microsoft.com/office/powerpoint/2010/main" val="278826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nSpc>
                <a:spcPct val="107000"/>
              </a:lnSpc>
              <a:spcBef>
                <a:spcPts val="0"/>
              </a:spcBef>
              <a:spcAft>
                <a:spcPts val="600"/>
              </a:spcAft>
              <a:buFont typeface="+mj-lt"/>
              <a:buNone/>
            </a:pP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a:t>
            </a:r>
            <a:r>
              <a:rPr lang="es-MX" sz="12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PARA EL PROYECTO FINAL*</a:t>
            </a:r>
          </a:p>
          <a:p>
            <a:pPr marL="914400" marR="0" lvl="2" indent="0">
              <a:lnSpc>
                <a:spcPct val="107000"/>
              </a:lnSpc>
              <a:spcBef>
                <a:spcPts val="0"/>
              </a:spcBef>
              <a:spcAft>
                <a:spcPts val="600"/>
              </a:spcAft>
              <a:buFont typeface="+mj-lt"/>
              <a:buNone/>
            </a:pP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Pablo trabajaba en equipo.  Capacitaba a otros en la obra.  Jesús mismo capacitó a otros en la obra.  Termine las siguientes frases….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600200" marR="0" lvl="3" indent="-228600">
              <a:lnSpc>
                <a:spcPct val="107000"/>
              </a:lnSpc>
              <a:spcBef>
                <a:spcPts val="0"/>
              </a:spcBef>
              <a:spcAft>
                <a:spcPts val="600"/>
              </a:spcAft>
              <a:buFont typeface="+mj-lt"/>
              <a:buAutoNum type="arabicPeriod"/>
            </a:pP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Es importante que los líderes capaciten a otros para que…</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1600200" marR="0" lvl="3" indent="-228600">
              <a:lnSpc>
                <a:spcPct val="107000"/>
              </a:lnSpc>
              <a:spcBef>
                <a:spcPts val="0"/>
              </a:spcBef>
              <a:spcAft>
                <a:spcPts val="600"/>
              </a:spcAft>
              <a:buFont typeface="+mj-lt"/>
              <a:buAutoNum type="arabicPeriod"/>
            </a:pPr>
            <a:r>
              <a:rPr lang="es-MX"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Mencione dos formas en que un líder pueda capacitar a otros para la obra del Señor…</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85750" indent="-285750">
              <a:buAutoNum type="romanLcPeriod" startAt="5"/>
            </a:pPr>
            <a:endParaRPr lang="es-ES" dirty="0"/>
          </a:p>
        </p:txBody>
      </p:sp>
      <p:sp>
        <p:nvSpPr>
          <p:cNvPr id="4" name="Slide Number Placeholder 3"/>
          <p:cNvSpPr>
            <a:spLocks noGrp="1"/>
          </p:cNvSpPr>
          <p:nvPr>
            <p:ph type="sldNum" sz="quarter" idx="5"/>
          </p:nvPr>
        </p:nvSpPr>
        <p:spPr/>
        <p:txBody>
          <a:bodyPr/>
          <a:lstStyle/>
          <a:p>
            <a:fld id="{518C9797-1961-4903-9FF3-FBD0C701D800}" type="slidenum">
              <a:rPr lang="en-US" smtClean="0"/>
              <a:t>8</a:t>
            </a:fld>
            <a:endParaRPr lang="en-US"/>
          </a:p>
        </p:txBody>
      </p:sp>
    </p:spTree>
    <p:extLst>
      <p:ext uri="{BB962C8B-B14F-4D97-AF65-F5344CB8AC3E}">
        <p14:creationId xmlns:p14="http://schemas.microsoft.com/office/powerpoint/2010/main" val="333038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Lucas “nosotros”, Pablo, Silas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Lidia, la que vendía telas de púrpura, y les dio hospedaje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 amigas y la familia de Lidia (sus familiares fueron bautizados)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Una joven endemoniada que les seguía y les gritaba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Los amos de la joven y el demonio que le molestaba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Los magistrados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gente de Filipos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carcelero y su familia (33-34), noten que sus familiares también fueron bautizados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Los otros presos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Los alguaciles (v.35)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10</a:t>
            </a:fld>
            <a:endParaRPr lang="en-US"/>
          </a:p>
        </p:txBody>
      </p:sp>
    </p:spTree>
    <p:extLst>
      <p:ext uri="{BB962C8B-B14F-4D97-AF65-F5344CB8AC3E}">
        <p14:creationId xmlns:p14="http://schemas.microsoft.com/office/powerpoint/2010/main" val="1384880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 ropas de los magistrados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cepo donde les sujetaron los pies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 puertas y las cadenas de la cárcel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espada del carcelero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11</a:t>
            </a:fld>
            <a:endParaRPr lang="en-US"/>
          </a:p>
        </p:txBody>
      </p:sp>
    </p:spTree>
    <p:extLst>
      <p:ext uri="{BB962C8B-B14F-4D97-AF65-F5344CB8AC3E}">
        <p14:creationId xmlns:p14="http://schemas.microsoft.com/office/powerpoint/2010/main" val="383040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917C-B83D-4F37-94A5-E7CAC262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DEA5-ACAD-49BF-99C7-34D6ABF4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13767B-11BF-4457-A42F-386B49EA8BB8}"/>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4125C048-5142-4B95-95AB-D1637DF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AD425-3708-447E-91EE-00230A099602}"/>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32680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FEF-54DB-44C2-8093-84D27F668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2C126-129D-45CE-8ACC-0AEEF5B50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1659-FB4C-48A3-9055-56A1705E918B}"/>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B5D3712B-5EEC-409A-9945-7EFEFBF46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B2E0A-1369-4263-861E-16BC78482874}"/>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9152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3026-B129-4579-967E-467537691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DEC0F-66A8-4BFF-85D2-B86F50EF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4A96-F82E-4C38-B3EF-6C44F4F61AFE}"/>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570BA27C-EFFB-435F-B3D9-9DEA6DD09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0C8-ED78-416B-B975-FFD9FC719ACD}"/>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63176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7D89-1E19-4F6A-846D-D8A49052A250}"/>
              </a:ext>
            </a:extLst>
          </p:cNvPr>
          <p:cNvSpPr>
            <a:spLocks noGrp="1"/>
          </p:cNvSpPr>
          <p:nvPr>
            <p:ph type="title"/>
          </p:nvPr>
        </p:nvSpPr>
        <p:spPr/>
        <p:txBody>
          <a:bodyPr>
            <a:normAutofit/>
          </a:bodyPr>
          <a:lstStyle>
            <a:lvl1pPr>
              <a:defRPr sz="6000">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4AFE08-145B-4D40-9F0C-3DB02C382F60}"/>
              </a:ext>
            </a:extLst>
          </p:cNvPr>
          <p:cNvSpPr>
            <a:spLocks noGrp="1"/>
          </p:cNvSpPr>
          <p:nvPr>
            <p:ph idx="1"/>
          </p:nvPr>
        </p:nvSpPr>
        <p:spPr/>
        <p:txBody>
          <a:bodyPr>
            <a:normAutofit/>
          </a:bodyPr>
          <a:lstStyle>
            <a:lvl1pPr>
              <a:defRPr sz="5400">
                <a:latin typeface="Berlin Sans FB" panose="020E0602020502020306" pitchFamily="34" charset="0"/>
              </a:defRPr>
            </a:lvl1pPr>
            <a:lvl2pPr>
              <a:defRPr sz="4800">
                <a:latin typeface="Berlin Sans FB" panose="020E0602020502020306" pitchFamily="34" charset="0"/>
              </a:defRPr>
            </a:lvl2pPr>
            <a:lvl3pPr>
              <a:defRPr sz="4400">
                <a:latin typeface="Berlin Sans FB" panose="020E0602020502020306" pitchFamily="34" charset="0"/>
              </a:defRPr>
            </a:lvl3pPr>
            <a:lvl4pPr>
              <a:defRPr sz="4000">
                <a:latin typeface="Berlin Sans FB" panose="020E0602020502020306" pitchFamily="34" charset="0"/>
              </a:defRPr>
            </a:lvl4pPr>
            <a:lvl5pPr>
              <a:defRPr sz="4000">
                <a:latin typeface="Berlin Sans FB" panose="020E0602020502020306"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619E5E-B837-42D0-BB3A-52FDEE6C8C99}"/>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2737B97D-9542-48C7-AC70-0FB5AAF05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8AD0-E49F-4F6D-B54A-D6A19F37B085}"/>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292919DD-8A3C-451E-9A4E-A8574D8DA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36184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FE89-AE0B-4F56-B92E-EE118F0E0D1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3B34881-A6D5-4FEB-8ED9-FCC1F5142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6B569-2C78-4ED7-A837-D0D98B821DDE}"/>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128709D0-D9E7-4275-8432-EDD45307B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5E9D-3640-4AEA-B89B-C90C0CB6C8D6}"/>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50650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10-1C92-44C3-9949-98C1A9118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66CD2-F685-4868-A54E-59211A2BE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6A69-E7AC-461F-8122-B5C999D6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E813-3F9E-492E-B55B-181271A47BFD}"/>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6" name="Footer Placeholder 5">
            <a:extLst>
              <a:ext uri="{FF2B5EF4-FFF2-40B4-BE49-F238E27FC236}">
                <a16:creationId xmlns:a16="http://schemas.microsoft.com/office/drawing/2014/main" id="{A14DB7B0-91E7-4FE5-AB98-B8CAD2198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62A96-01AB-4648-956E-23FAE6DFEECA}"/>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75752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850-9B30-4BA3-8DC0-9B6541EA4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84910-6358-4F2E-99D9-52C6388F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38F4E-0AB9-448A-9B7C-6FEF2ED54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C849-F525-4491-822E-C3916180C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AB87F-34F8-4D92-ABE2-94D43AFDC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1D4D3-57CB-4D17-A233-FF31808DE28D}"/>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8" name="Footer Placeholder 7">
            <a:extLst>
              <a:ext uri="{FF2B5EF4-FFF2-40B4-BE49-F238E27FC236}">
                <a16:creationId xmlns:a16="http://schemas.microsoft.com/office/drawing/2014/main" id="{20F85A93-2F06-48EA-85C9-C2B90891F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6533E-9F6A-4A32-B1AC-F35CC4EC720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5543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D904-92D0-4CBA-9C55-FE417DD77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2E34B-E01F-44AB-8E35-9A37EDE43318}"/>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4" name="Footer Placeholder 3">
            <a:extLst>
              <a:ext uri="{FF2B5EF4-FFF2-40B4-BE49-F238E27FC236}">
                <a16:creationId xmlns:a16="http://schemas.microsoft.com/office/drawing/2014/main" id="{368FBD0C-9280-4C4D-9BB9-33E2AEAC1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20395-D9EF-4B20-AB22-BD6AFCC17E3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639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07ED2-C4A0-4D83-A28D-B5A6096AD85E}"/>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3" name="Footer Placeholder 2">
            <a:extLst>
              <a:ext uri="{FF2B5EF4-FFF2-40B4-BE49-F238E27FC236}">
                <a16:creationId xmlns:a16="http://schemas.microsoft.com/office/drawing/2014/main" id="{726D66E0-10BA-433A-B9E1-79DA46B6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ADBF7-2EE1-47A4-B154-7916B3A26868}"/>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5085BBC3-E7A4-4D21-9C39-33CB0E2F7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248820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9524-2C8F-4084-8DA4-EABB01BCF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2A989-A46C-42C4-A99A-14692840D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DF064-F395-453F-A6A9-A05B4FB7F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1EB2E-A7A8-4EA4-B246-32A6B11E20C1}"/>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6" name="Footer Placeholder 5">
            <a:extLst>
              <a:ext uri="{FF2B5EF4-FFF2-40B4-BE49-F238E27FC236}">
                <a16:creationId xmlns:a16="http://schemas.microsoft.com/office/drawing/2014/main" id="{836AED0C-1EA7-4C48-A78C-0CDDFE7F7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D625-9AA3-4FEB-A9FF-5DC89DD03300}"/>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397693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CC94-EA1B-452E-BA36-7C76A0F75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73ED-D8CB-4E7C-8A02-19355DE4B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DC5E-F63C-494B-A84F-E633D27F2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C087-7BE3-4417-8F29-0001F65AF1D5}"/>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6" name="Footer Placeholder 5">
            <a:extLst>
              <a:ext uri="{FF2B5EF4-FFF2-40B4-BE49-F238E27FC236}">
                <a16:creationId xmlns:a16="http://schemas.microsoft.com/office/drawing/2014/main" id="{674A1C8F-2EE7-4079-98CF-E75469CBD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4BAB-D403-49C9-BE32-601300F5084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91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BD4B0-38E3-4971-B6F8-8437DF31D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A3CC5-9AFC-4A3D-AF40-654029C7F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CE2688-5C1A-4D84-9AC2-CA3878B7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A722C834-C31F-4A46-BF4C-CD1EC05C3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0D4FB-1DE9-40B5-9404-F07D4269C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2C06-D43C-42FB-9D44-1DE6FC2DCB2F}" type="slidenum">
              <a:rPr lang="en-US" smtClean="0"/>
              <a:t>‹#›</a:t>
            </a:fld>
            <a:endParaRPr lang="en-US"/>
          </a:p>
        </p:txBody>
      </p:sp>
    </p:spTree>
    <p:extLst>
      <p:ext uri="{BB962C8B-B14F-4D97-AF65-F5344CB8AC3E}">
        <p14:creationId xmlns:p14="http://schemas.microsoft.com/office/powerpoint/2010/main" val="2985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solidFill>
            <a:schemeClr val="tx1"/>
          </a:solidFill>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66D-DEDC-4B05-A0FC-07E9EBD34A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6404E6-9B4C-478D-860B-A5899CBDF7F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299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16:11-40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900989"/>
            <a:ext cx="9805988" cy="4275974"/>
          </a:xfrm>
        </p:spPr>
        <p:txBody>
          <a:bodyPr>
            <a:noAutofit/>
          </a:bodyPr>
          <a:lstStyle/>
          <a:p>
            <a:pPr marL="514350" indent="-514350">
              <a:buAutoNum type="arabicPeriod"/>
            </a:pPr>
            <a:r>
              <a:rPr lang="en-US" dirty="0">
                <a:solidFill>
                  <a:srgbClr val="008000"/>
                </a:solidFill>
              </a:rPr>
              <a:t>¿</a:t>
            </a:r>
            <a:r>
              <a:rPr lang="en-US" u="sng" dirty="0" err="1">
                <a:solidFill>
                  <a:srgbClr val="008000"/>
                </a:solidFill>
              </a:rPr>
              <a:t>Quiénes</a:t>
            </a:r>
            <a:r>
              <a:rPr lang="en-US" dirty="0">
                <a:solidFill>
                  <a:srgbClr val="008000"/>
                </a:solidFill>
              </a:rPr>
              <a:t> son los </a:t>
            </a:r>
            <a:r>
              <a:rPr lang="en-US" dirty="0" err="1">
                <a:solidFill>
                  <a:srgbClr val="008000"/>
                </a:solidFill>
              </a:rPr>
              <a:t>personajes</a:t>
            </a:r>
            <a:r>
              <a:rPr lang="en-US" dirty="0">
                <a:solidFill>
                  <a:srgbClr val="008000"/>
                </a:solidFill>
              </a:rPr>
              <a:t> de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2948558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16:11-40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45368"/>
            <a:ext cx="10091738" cy="4131595"/>
          </a:xfrm>
        </p:spPr>
        <p:txBody>
          <a:bodyPr>
            <a:noAutofit/>
          </a:bodyPr>
          <a:lstStyle/>
          <a:p>
            <a:pPr marL="0" indent="0">
              <a:buNone/>
            </a:pPr>
            <a:r>
              <a:rPr lang="en-US" dirty="0">
                <a:solidFill>
                  <a:srgbClr val="008000"/>
                </a:solidFill>
              </a:rPr>
              <a:t>2. ¿</a:t>
            </a:r>
            <a:r>
              <a:rPr lang="en-US" u="sng" dirty="0" err="1">
                <a:solidFill>
                  <a:srgbClr val="008000"/>
                </a:solidFill>
              </a:rPr>
              <a:t>Cuáles</a:t>
            </a:r>
            <a:r>
              <a:rPr lang="en-US" dirty="0">
                <a:solidFill>
                  <a:srgbClr val="008000"/>
                </a:solidFill>
              </a:rPr>
              <a:t> son los </a:t>
            </a:r>
            <a:r>
              <a:rPr lang="en-US" u="sng" dirty="0" err="1">
                <a:solidFill>
                  <a:srgbClr val="008000"/>
                </a:solidFill>
              </a:rPr>
              <a:t>objetos</a:t>
            </a:r>
            <a:r>
              <a:rPr lang="en-US" dirty="0">
                <a:solidFill>
                  <a:srgbClr val="008000"/>
                </a:solidFill>
              </a:rPr>
              <a:t> de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2030979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16:11-40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45368"/>
            <a:ext cx="10091738" cy="4131595"/>
          </a:xfrm>
        </p:spPr>
        <p:txBody>
          <a:bodyPr>
            <a:noAutofit/>
          </a:bodyPr>
          <a:lstStyle/>
          <a:p>
            <a:pPr marL="0" indent="0">
              <a:buNone/>
            </a:pPr>
            <a:r>
              <a:rPr lang="en-US" dirty="0">
                <a:solidFill>
                  <a:srgbClr val="008000"/>
                </a:solidFill>
              </a:rPr>
              <a:t>3. ¿</a:t>
            </a:r>
            <a:r>
              <a:rPr lang="en-US" u="sng" dirty="0" err="1">
                <a:solidFill>
                  <a:srgbClr val="008000"/>
                </a:solidFill>
              </a:rPr>
              <a:t>Dónde</a:t>
            </a:r>
            <a:r>
              <a:rPr lang="en-US" dirty="0">
                <a:solidFill>
                  <a:srgbClr val="008000"/>
                </a:solidFill>
              </a:rPr>
              <a:t> </a:t>
            </a:r>
            <a:r>
              <a:rPr lang="en-US" dirty="0" err="1">
                <a:solidFill>
                  <a:srgbClr val="008000"/>
                </a:solidFill>
              </a:rPr>
              <a:t>ocurrió</a:t>
            </a:r>
            <a:r>
              <a:rPr lang="en-US" dirty="0">
                <a:solidFill>
                  <a:srgbClr val="008000"/>
                </a:solidFill>
              </a:rPr>
              <a:t>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185608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64B30B-6503-4C43-BAA8-028727E15320}"/>
              </a:ext>
            </a:extLst>
          </p:cNvPr>
          <p:cNvPicPr>
            <a:picLocks noGrp="1"/>
          </p:cNvPicPr>
          <p:nvPr>
            <p:ph idx="1"/>
          </p:nvPr>
        </p:nvPicPr>
        <p:blipFill rotWithShape="1">
          <a:blip r:embed="rId2"/>
          <a:srcRect t="17273" b="29289"/>
          <a:stretch/>
        </p:blipFill>
        <p:spPr bwMode="auto">
          <a:xfrm>
            <a:off x="20" y="10"/>
            <a:ext cx="1219198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012311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16:11-40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949116"/>
            <a:ext cx="10091738" cy="4227847"/>
          </a:xfrm>
        </p:spPr>
        <p:txBody>
          <a:bodyPr>
            <a:noAutofit/>
          </a:bodyPr>
          <a:lstStyle/>
          <a:p>
            <a:pPr marL="0" indent="0">
              <a:buNone/>
            </a:pPr>
            <a:r>
              <a:rPr lang="en-US" dirty="0">
                <a:solidFill>
                  <a:srgbClr val="008000"/>
                </a:solidFill>
              </a:rPr>
              <a:t>4. ¿</a:t>
            </a:r>
            <a:r>
              <a:rPr lang="en-US" u="sng" dirty="0" err="1">
                <a:solidFill>
                  <a:srgbClr val="008000"/>
                </a:solidFill>
              </a:rPr>
              <a:t>Cuándo</a:t>
            </a:r>
            <a:r>
              <a:rPr lang="en-US" dirty="0">
                <a:solidFill>
                  <a:srgbClr val="008000"/>
                </a:solidFill>
              </a:rPr>
              <a:t> </a:t>
            </a:r>
            <a:r>
              <a:rPr lang="en-US" dirty="0" err="1">
                <a:solidFill>
                  <a:srgbClr val="008000"/>
                </a:solidFill>
              </a:rPr>
              <a:t>ocurrió</a:t>
            </a:r>
            <a:r>
              <a:rPr lang="en-US" dirty="0">
                <a:solidFill>
                  <a:srgbClr val="008000"/>
                </a:solidFill>
              </a:rPr>
              <a:t>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a:t>
            </a:r>
          </a:p>
        </p:txBody>
      </p:sp>
    </p:spTree>
    <p:extLst>
      <p:ext uri="{BB962C8B-B14F-4D97-AF65-F5344CB8AC3E}">
        <p14:creationId xmlns:p14="http://schemas.microsoft.com/office/powerpoint/2010/main" val="111450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16:11-40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93495"/>
            <a:ext cx="10091738" cy="4083468"/>
          </a:xfrm>
        </p:spPr>
        <p:txBody>
          <a:bodyPr>
            <a:noAutofit/>
          </a:bodyPr>
          <a:lstStyle/>
          <a:p>
            <a:pPr marL="0" indent="0">
              <a:buNone/>
            </a:pPr>
            <a:r>
              <a:rPr lang="en-US" dirty="0">
                <a:solidFill>
                  <a:srgbClr val="008000"/>
                </a:solidFill>
              </a:rPr>
              <a:t>5. ¿</a:t>
            </a:r>
            <a:r>
              <a:rPr lang="en-US" u="sng" dirty="0" err="1">
                <a:solidFill>
                  <a:srgbClr val="008000"/>
                </a:solidFill>
              </a:rPr>
              <a:t>Cuál</a:t>
            </a:r>
            <a:r>
              <a:rPr lang="en-US" dirty="0">
                <a:solidFill>
                  <a:srgbClr val="008000"/>
                </a:solidFill>
              </a:rPr>
              <a:t> es el </a:t>
            </a:r>
            <a:r>
              <a:rPr lang="en-US" dirty="0" err="1">
                <a:solidFill>
                  <a:srgbClr val="008000"/>
                </a:solidFill>
              </a:rPr>
              <a:t>problema</a:t>
            </a:r>
            <a:r>
              <a:rPr lang="en-US" dirty="0">
                <a:solidFill>
                  <a:srgbClr val="008000"/>
                </a:solidFill>
              </a:rPr>
              <a:t>? </a:t>
            </a:r>
          </a:p>
        </p:txBody>
      </p:sp>
    </p:spTree>
    <p:extLst>
      <p:ext uri="{BB962C8B-B14F-4D97-AF65-F5344CB8AC3E}">
        <p14:creationId xmlns:p14="http://schemas.microsoft.com/office/powerpoint/2010/main" val="348617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16:11-40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201779"/>
            <a:ext cx="10091738" cy="3975184"/>
          </a:xfrm>
        </p:spPr>
        <p:txBody>
          <a:bodyPr>
            <a:noAutofit/>
          </a:bodyPr>
          <a:lstStyle/>
          <a:p>
            <a:pPr marL="0" indent="0" algn="ctr">
              <a:buNone/>
            </a:pPr>
            <a:r>
              <a:rPr lang="en-US" sz="7200" dirty="0">
                <a:solidFill>
                  <a:srgbClr val="008000"/>
                </a:solidFill>
              </a:rPr>
              <a:t>6. ¿</a:t>
            </a:r>
            <a:r>
              <a:rPr lang="en-US" sz="7200" u="sng" dirty="0" err="1">
                <a:solidFill>
                  <a:srgbClr val="008000"/>
                </a:solidFill>
              </a:rPr>
              <a:t>Cuáles</a:t>
            </a:r>
            <a:r>
              <a:rPr lang="en-US" sz="7200" dirty="0">
                <a:solidFill>
                  <a:srgbClr val="008000"/>
                </a:solidFill>
              </a:rPr>
              <a:t> </a:t>
            </a:r>
            <a:r>
              <a:rPr lang="en-US" sz="7200" dirty="0" err="1">
                <a:solidFill>
                  <a:srgbClr val="008000"/>
                </a:solidFill>
              </a:rPr>
              <a:t>eventos</a:t>
            </a:r>
            <a:r>
              <a:rPr lang="en-US" sz="7200" dirty="0">
                <a:solidFill>
                  <a:srgbClr val="008000"/>
                </a:solidFill>
              </a:rPr>
              <a:t> </a:t>
            </a:r>
            <a:r>
              <a:rPr lang="en-US" sz="7200" dirty="0" err="1">
                <a:solidFill>
                  <a:srgbClr val="008000"/>
                </a:solidFill>
              </a:rPr>
              <a:t>ocurrieron</a:t>
            </a:r>
            <a:r>
              <a:rPr lang="en-US" sz="7200" dirty="0">
                <a:solidFill>
                  <a:srgbClr val="008000"/>
                </a:solidFill>
              </a:rPr>
              <a:t> </a:t>
            </a:r>
            <a:r>
              <a:rPr lang="en-US" sz="7200" dirty="0" err="1">
                <a:solidFill>
                  <a:srgbClr val="008000"/>
                </a:solidFill>
              </a:rPr>
              <a:t>en</a:t>
            </a:r>
            <a:r>
              <a:rPr lang="en-US" sz="7200" dirty="0">
                <a:solidFill>
                  <a:srgbClr val="008000"/>
                </a:solidFill>
              </a:rPr>
              <a:t> </a:t>
            </a:r>
            <a:r>
              <a:rPr lang="en-US" sz="7200" dirty="0" err="1">
                <a:solidFill>
                  <a:srgbClr val="008000"/>
                </a:solidFill>
              </a:rPr>
              <a:t>esta</a:t>
            </a:r>
            <a:r>
              <a:rPr lang="en-US" sz="7200" dirty="0">
                <a:solidFill>
                  <a:srgbClr val="008000"/>
                </a:solidFill>
              </a:rPr>
              <a:t> </a:t>
            </a:r>
            <a:r>
              <a:rPr lang="en-US" sz="7200" dirty="0" err="1">
                <a:solidFill>
                  <a:srgbClr val="008000"/>
                </a:solidFill>
              </a:rPr>
              <a:t>historia</a:t>
            </a:r>
            <a:r>
              <a:rPr lang="en-US" sz="7200" dirty="0">
                <a:solidFill>
                  <a:srgbClr val="008000"/>
                </a:solidFill>
              </a:rPr>
              <a:t>?  </a:t>
            </a:r>
            <a:r>
              <a:rPr lang="en-US" sz="7200" dirty="0" err="1">
                <a:solidFill>
                  <a:srgbClr val="008000"/>
                </a:solidFill>
              </a:rPr>
              <a:t>Contemos</a:t>
            </a:r>
            <a:r>
              <a:rPr lang="en-US" sz="7200" dirty="0">
                <a:solidFill>
                  <a:srgbClr val="008000"/>
                </a:solidFill>
              </a:rPr>
              <a:t> la </a:t>
            </a:r>
            <a:r>
              <a:rPr lang="en-US" sz="7200" dirty="0" err="1">
                <a:solidFill>
                  <a:srgbClr val="008000"/>
                </a:solidFill>
              </a:rPr>
              <a:t>historia</a:t>
            </a:r>
            <a:r>
              <a:rPr lang="en-US" sz="7200" dirty="0">
                <a:solidFill>
                  <a:srgbClr val="008000"/>
                </a:solidFill>
              </a:rPr>
              <a:t> </a:t>
            </a:r>
            <a:r>
              <a:rPr lang="en-US" sz="7200" dirty="0" err="1">
                <a:solidFill>
                  <a:srgbClr val="008000"/>
                </a:solidFill>
              </a:rPr>
              <a:t>juntos</a:t>
            </a:r>
            <a:r>
              <a:rPr lang="en-US" sz="7200" dirty="0">
                <a:solidFill>
                  <a:srgbClr val="008000"/>
                </a:solidFill>
              </a:rPr>
              <a:t>.   </a:t>
            </a:r>
          </a:p>
        </p:txBody>
      </p:sp>
    </p:spTree>
    <p:extLst>
      <p:ext uri="{BB962C8B-B14F-4D97-AF65-F5344CB8AC3E}">
        <p14:creationId xmlns:p14="http://schemas.microsoft.com/office/powerpoint/2010/main" val="110202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16:11-40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45368"/>
            <a:ext cx="10091738" cy="4131595"/>
          </a:xfrm>
        </p:spPr>
        <p:txBody>
          <a:bodyPr>
            <a:noAutofit/>
          </a:bodyPr>
          <a:lstStyle/>
          <a:p>
            <a:pPr marL="0" indent="0">
              <a:buNone/>
            </a:pPr>
            <a:r>
              <a:rPr lang="en-US" sz="4800" dirty="0">
                <a:solidFill>
                  <a:srgbClr val="008000"/>
                </a:solidFill>
              </a:rPr>
              <a:t>7. ¿</a:t>
            </a:r>
            <a:r>
              <a:rPr lang="en-US" sz="4800" u="sng" dirty="0">
                <a:solidFill>
                  <a:srgbClr val="008000"/>
                </a:solidFill>
              </a:rPr>
              <a:t>Se </a:t>
            </a:r>
            <a:r>
              <a:rPr lang="en-US" sz="4800" u="sng" dirty="0" err="1">
                <a:solidFill>
                  <a:srgbClr val="008000"/>
                </a:solidFill>
              </a:rPr>
              <a:t>resuelve</a:t>
            </a:r>
            <a:r>
              <a:rPr lang="en-US" sz="4800" u="sng" dirty="0">
                <a:solidFill>
                  <a:srgbClr val="008000"/>
                </a:solidFill>
              </a:rPr>
              <a:t> </a:t>
            </a:r>
            <a:r>
              <a:rPr lang="en-US" sz="4800" dirty="0">
                <a:solidFill>
                  <a:srgbClr val="008000"/>
                </a:solidFill>
              </a:rPr>
              <a:t>el </a:t>
            </a:r>
            <a:r>
              <a:rPr lang="en-US" sz="4800" dirty="0" err="1">
                <a:solidFill>
                  <a:srgbClr val="008000"/>
                </a:solidFill>
              </a:rPr>
              <a:t>problema</a:t>
            </a:r>
            <a:r>
              <a:rPr lang="en-US" sz="4800" dirty="0">
                <a:solidFill>
                  <a:srgbClr val="008000"/>
                </a:solidFill>
              </a:rPr>
              <a:t> que </a:t>
            </a:r>
            <a:r>
              <a:rPr lang="en-US" sz="4800" dirty="0" err="1">
                <a:solidFill>
                  <a:srgbClr val="008000"/>
                </a:solidFill>
              </a:rPr>
              <a:t>mencionamos</a:t>
            </a:r>
            <a:r>
              <a:rPr lang="en-US" sz="4800" dirty="0">
                <a:solidFill>
                  <a:srgbClr val="008000"/>
                </a:solidFill>
              </a:rPr>
              <a:t>?  ¿</a:t>
            </a:r>
            <a:r>
              <a:rPr lang="en-US" sz="4800" u="sng" dirty="0" err="1">
                <a:solidFill>
                  <a:srgbClr val="008000"/>
                </a:solidFill>
              </a:rPr>
              <a:t>Cómo</a:t>
            </a:r>
            <a:r>
              <a:rPr lang="en-US" sz="4800" dirty="0">
                <a:solidFill>
                  <a:srgbClr val="008000"/>
                </a:solidFill>
              </a:rPr>
              <a:t>? </a:t>
            </a:r>
          </a:p>
        </p:txBody>
      </p:sp>
    </p:spTree>
    <p:extLst>
      <p:ext uri="{BB962C8B-B14F-4D97-AF65-F5344CB8AC3E}">
        <p14:creationId xmlns:p14="http://schemas.microsoft.com/office/powerpoint/2010/main" val="169452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433137" y="640081"/>
            <a:ext cx="3930316" cy="3899835"/>
          </a:xfrm>
          <a:noFill/>
        </p:spPr>
        <p:txBody>
          <a:bodyPr vert="horz" lIns="91440" tIns="45720" rIns="91440" bIns="45720" rtlCol="0" anchor="b">
            <a:normAutofit/>
          </a:bodyPr>
          <a:lstStyle/>
          <a:p>
            <a:pPr algn="ctr"/>
            <a:r>
              <a:rPr lang="en-US" sz="4400" dirty="0">
                <a:solidFill>
                  <a:srgbClr val="613318"/>
                </a:solidFill>
                <a:latin typeface="Berlin Sans FB" panose="020E0602020502020306" pitchFamily="34" charset="0"/>
              </a:rPr>
              <a:t>CONSOLIDAR </a:t>
            </a:r>
            <a:br>
              <a:rPr lang="en-US" sz="4400" dirty="0">
                <a:solidFill>
                  <a:srgbClr val="613318"/>
                </a:solidFill>
                <a:latin typeface="Berlin Sans FB" panose="020E0602020502020306" pitchFamily="34" charset="0"/>
              </a:rPr>
            </a:br>
            <a:r>
              <a:rPr lang="en-US" sz="4400" dirty="0" err="1">
                <a:solidFill>
                  <a:srgbClr val="613318"/>
                </a:solidFill>
                <a:latin typeface="Berlin Sans FB" panose="020E0602020502020306" pitchFamily="34" charset="0"/>
              </a:rPr>
              <a:t>Hechos</a:t>
            </a:r>
            <a:r>
              <a:rPr lang="en-US" sz="4400" dirty="0">
                <a:solidFill>
                  <a:srgbClr val="613318"/>
                </a:solidFill>
                <a:latin typeface="Berlin Sans FB" panose="020E0602020502020306" pitchFamily="34" charset="0"/>
              </a:rPr>
              <a:t> </a:t>
            </a:r>
            <a:br>
              <a:rPr lang="en-US" sz="4400" dirty="0">
                <a:solidFill>
                  <a:srgbClr val="613318"/>
                </a:solidFill>
                <a:latin typeface="Berlin Sans FB" panose="020E0602020502020306" pitchFamily="34" charset="0"/>
              </a:rPr>
            </a:br>
            <a:r>
              <a:rPr lang="en-US" sz="4400" dirty="0">
                <a:solidFill>
                  <a:srgbClr val="613318"/>
                </a:solidFill>
                <a:latin typeface="Berlin Sans FB" panose="020E0602020502020306" pitchFamily="34" charset="0"/>
              </a:rPr>
              <a:t>16:16-40</a:t>
            </a:r>
          </a:p>
        </p:txBody>
      </p:sp>
      <p:pic>
        <p:nvPicPr>
          <p:cNvPr id="3" name="Picture 2">
            <a:extLst>
              <a:ext uri="{FF2B5EF4-FFF2-40B4-BE49-F238E27FC236}">
                <a16:creationId xmlns:a16="http://schemas.microsoft.com/office/drawing/2014/main" id="{0D8BBEEC-1B52-447E-9158-6CD1063D5E43}"/>
              </a:ext>
            </a:extLst>
          </p:cNvPr>
          <p:cNvPicPr>
            <a:picLocks noChangeAspect="1"/>
          </p:cNvPicPr>
          <p:nvPr/>
        </p:nvPicPr>
        <p:blipFill rotWithShape="1">
          <a:blip r:embed="rId2"/>
          <a:srcRect l="18580" r="5582" b="1"/>
          <a:stretch/>
        </p:blipFill>
        <p:spPr>
          <a:xfrm>
            <a:off x="4654297" y="10"/>
            <a:ext cx="7537704" cy="6857990"/>
          </a:xfrm>
          <a:prstGeom prst="rect">
            <a:avLst/>
          </a:prstGeom>
        </p:spPr>
      </p:pic>
    </p:spTree>
    <p:extLst>
      <p:ext uri="{BB962C8B-B14F-4D97-AF65-F5344CB8AC3E}">
        <p14:creationId xmlns:p14="http://schemas.microsoft.com/office/powerpoint/2010/main" val="105567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Consolidar</a:t>
            </a:r>
            <a:r>
              <a:rPr lang="en-US" dirty="0">
                <a:solidFill>
                  <a:srgbClr val="613318"/>
                </a:solidFill>
              </a:rPr>
              <a:t>- </a:t>
            </a:r>
            <a:r>
              <a:rPr lang="en-US" dirty="0" err="1">
                <a:solidFill>
                  <a:srgbClr val="613318"/>
                </a:solidFill>
              </a:rPr>
              <a:t>Hechos</a:t>
            </a:r>
            <a:r>
              <a:rPr lang="en-US" dirty="0">
                <a:solidFill>
                  <a:srgbClr val="613318"/>
                </a:solidFill>
              </a:rPr>
              <a:t> 16:16-40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1. ¿De </a:t>
            </a:r>
            <a:r>
              <a:rPr lang="en-US" sz="5400" dirty="0" err="1">
                <a:solidFill>
                  <a:srgbClr val="008000"/>
                </a:solidFill>
              </a:rPr>
              <a:t>qué</a:t>
            </a:r>
            <a:r>
              <a:rPr lang="en-US" sz="5400" dirty="0">
                <a:solidFill>
                  <a:srgbClr val="008000"/>
                </a:solidFill>
              </a:rPr>
              <a:t> se </a:t>
            </a:r>
            <a:r>
              <a:rPr lang="en-US" sz="5400" dirty="0" err="1">
                <a:solidFill>
                  <a:srgbClr val="008000"/>
                </a:solidFill>
              </a:rPr>
              <a:t>trata</a:t>
            </a:r>
            <a:r>
              <a:rPr lang="en-US" sz="5400" dirty="0">
                <a:solidFill>
                  <a:srgbClr val="008000"/>
                </a:solidFill>
              </a:rPr>
              <a:t> la </a:t>
            </a:r>
            <a:r>
              <a:rPr lang="en-US" sz="5400" dirty="0" err="1">
                <a:solidFill>
                  <a:srgbClr val="008000"/>
                </a:solidFill>
              </a:rPr>
              <a:t>historia</a:t>
            </a:r>
            <a:r>
              <a:rPr lang="en-US" sz="5400" dirty="0">
                <a:solidFill>
                  <a:srgbClr val="008000"/>
                </a:solidFill>
              </a:rPr>
              <a:t>?</a:t>
            </a:r>
          </a:p>
        </p:txBody>
      </p:sp>
    </p:spTree>
    <p:extLst>
      <p:ext uri="{BB962C8B-B14F-4D97-AF65-F5344CB8AC3E}">
        <p14:creationId xmlns:p14="http://schemas.microsoft.com/office/powerpoint/2010/main" val="416754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7" y="367538"/>
            <a:ext cx="9889725" cy="6490462"/>
          </a:xfrm>
          <a:prstGeom prst="rect">
            <a:avLst/>
          </a:prstGeom>
          <a:solidFill>
            <a:srgbClr val="603912"/>
          </a:solidFill>
        </p:spPr>
      </p:pic>
    </p:spTree>
    <p:extLst>
      <p:ext uri="{BB962C8B-B14F-4D97-AF65-F5344CB8AC3E}">
        <p14:creationId xmlns:p14="http://schemas.microsoft.com/office/powerpoint/2010/main" val="28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16:16-40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2. ¿</a:t>
            </a:r>
            <a:r>
              <a:rPr lang="en-US" sz="5400" dirty="0" err="1">
                <a:solidFill>
                  <a:srgbClr val="008000"/>
                </a:solidFill>
              </a:rPr>
              <a:t>Qué</a:t>
            </a:r>
            <a:r>
              <a:rPr lang="en-US" sz="5400" dirty="0">
                <a:solidFill>
                  <a:srgbClr val="008000"/>
                </a:solidFill>
              </a:rPr>
              <a:t> </a:t>
            </a:r>
            <a:r>
              <a:rPr lang="en-US" sz="5400" u="sng" dirty="0" err="1">
                <a:solidFill>
                  <a:srgbClr val="008000"/>
                </a:solidFill>
              </a:rPr>
              <a:t>pecado</a:t>
            </a:r>
            <a:r>
              <a:rPr lang="en-US" sz="5400" dirty="0">
                <a:solidFill>
                  <a:srgbClr val="008000"/>
                </a:solidFill>
              </a:rPr>
              <a:t> me </a:t>
            </a:r>
            <a:r>
              <a:rPr lang="en-US" sz="5400" dirty="0" err="1">
                <a:solidFill>
                  <a:srgbClr val="008000"/>
                </a:solidFill>
              </a:rPr>
              <a:t>enseña</a:t>
            </a:r>
            <a:r>
              <a:rPr lang="en-US" sz="5400" dirty="0">
                <a:solidFill>
                  <a:srgbClr val="008000"/>
                </a:solidFill>
              </a:rPr>
              <a:t> a </a:t>
            </a:r>
            <a:r>
              <a:rPr lang="en-US" sz="5400" dirty="0" err="1">
                <a:solidFill>
                  <a:srgbClr val="008000"/>
                </a:solidFill>
              </a:rPr>
              <a:t>confesar</a:t>
            </a:r>
            <a:r>
              <a:rPr lang="en-US" sz="5400" dirty="0">
                <a:solidFill>
                  <a:srgbClr val="008000"/>
                </a:solidFill>
              </a:rPr>
              <a:t> </a:t>
            </a:r>
            <a:r>
              <a:rPr lang="en-US" sz="5400" dirty="0" err="1">
                <a:solidFill>
                  <a:srgbClr val="008000"/>
                </a:solidFill>
              </a:rPr>
              <a:t>esta</a:t>
            </a:r>
            <a:r>
              <a:rPr lang="en-US" sz="5400" dirty="0">
                <a:solidFill>
                  <a:srgbClr val="008000"/>
                </a:solidFill>
              </a:rPr>
              <a:t> </a:t>
            </a:r>
            <a:r>
              <a:rPr lang="en-US" sz="5400" dirty="0" err="1">
                <a:solidFill>
                  <a:srgbClr val="008000"/>
                </a:solidFill>
              </a:rPr>
              <a:t>historia</a:t>
            </a:r>
            <a:r>
              <a:rPr lang="en-US" sz="5400" dirty="0">
                <a:solidFill>
                  <a:srgbClr val="008000"/>
                </a:solidFill>
              </a:rPr>
              <a:t>?</a:t>
            </a:r>
          </a:p>
          <a:p>
            <a:pPr marL="0" indent="0">
              <a:buNone/>
            </a:pPr>
            <a:r>
              <a:rPr lang="en-US" sz="4000" dirty="0"/>
              <a:t> </a:t>
            </a:r>
          </a:p>
        </p:txBody>
      </p:sp>
    </p:spTree>
    <p:extLst>
      <p:ext uri="{BB962C8B-B14F-4D97-AF65-F5344CB8AC3E}">
        <p14:creationId xmlns:p14="http://schemas.microsoft.com/office/powerpoint/2010/main" val="3290883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16:16-40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3. ¿</a:t>
            </a:r>
            <a:r>
              <a:rPr lang="en-US" sz="5400" dirty="0" err="1">
                <a:solidFill>
                  <a:srgbClr val="008000"/>
                </a:solidFill>
              </a:rPr>
              <a:t>Dónde</a:t>
            </a:r>
            <a:r>
              <a:rPr lang="en-US" sz="5400" dirty="0">
                <a:solidFill>
                  <a:srgbClr val="008000"/>
                </a:solidFill>
              </a:rPr>
              <a:t> </a:t>
            </a:r>
            <a:r>
              <a:rPr lang="en-US" sz="5400" dirty="0" err="1">
                <a:solidFill>
                  <a:srgbClr val="008000"/>
                </a:solidFill>
              </a:rPr>
              <a:t>veo</a:t>
            </a:r>
            <a:r>
              <a:rPr lang="en-US" sz="5400" dirty="0">
                <a:solidFill>
                  <a:srgbClr val="008000"/>
                </a:solidFill>
              </a:rPr>
              <a:t> el amor de Dios </a:t>
            </a:r>
            <a:r>
              <a:rPr lang="en-US" sz="5400" dirty="0" err="1">
                <a:solidFill>
                  <a:srgbClr val="008000"/>
                </a:solidFill>
              </a:rPr>
              <a:t>en</a:t>
            </a:r>
            <a:r>
              <a:rPr lang="en-US" sz="5400" dirty="0">
                <a:solidFill>
                  <a:srgbClr val="008000"/>
                </a:solidFill>
              </a:rPr>
              <a:t> </a:t>
            </a:r>
            <a:r>
              <a:rPr lang="en-US" sz="5400" dirty="0" err="1">
                <a:solidFill>
                  <a:srgbClr val="008000"/>
                </a:solidFill>
              </a:rPr>
              <a:t>esta</a:t>
            </a:r>
            <a:r>
              <a:rPr lang="en-US" sz="5400" dirty="0">
                <a:solidFill>
                  <a:srgbClr val="008000"/>
                </a:solidFill>
              </a:rPr>
              <a:t> </a:t>
            </a:r>
            <a:r>
              <a:rPr lang="en-US" sz="5400" dirty="0" err="1">
                <a:solidFill>
                  <a:srgbClr val="008000"/>
                </a:solidFill>
              </a:rPr>
              <a:t>historia</a:t>
            </a:r>
            <a:r>
              <a:rPr lang="en-US" sz="5400" dirty="0">
                <a:solidFill>
                  <a:srgbClr val="008000"/>
                </a:solidFill>
              </a:rPr>
              <a:t>? </a:t>
            </a:r>
          </a:p>
          <a:p>
            <a:pPr marL="0" indent="0">
              <a:buNone/>
            </a:pPr>
            <a:endParaRPr lang="en-US" dirty="0">
              <a:solidFill>
                <a:srgbClr val="008000"/>
              </a:solidFill>
            </a:endParaRPr>
          </a:p>
          <a:p>
            <a:pPr marL="0" indent="0">
              <a:buNone/>
            </a:pPr>
            <a:r>
              <a:rPr lang="en-US" dirty="0">
                <a:solidFill>
                  <a:srgbClr val="008000"/>
                </a:solidFill>
              </a:rPr>
              <a:t>**</a:t>
            </a:r>
            <a:r>
              <a:rPr lang="en-US" dirty="0" err="1">
                <a:solidFill>
                  <a:srgbClr val="008000"/>
                </a:solidFill>
              </a:rPr>
              <a:t>Tema</a:t>
            </a:r>
            <a:r>
              <a:rPr lang="en-US" dirty="0">
                <a:solidFill>
                  <a:srgbClr val="008000"/>
                </a:solidFill>
              </a:rPr>
              <a:t> para el examen final.**</a:t>
            </a:r>
          </a:p>
          <a:p>
            <a:pPr marL="0" indent="0">
              <a:buNone/>
            </a:pPr>
            <a:r>
              <a:rPr lang="en-US" i="1" dirty="0">
                <a:solidFill>
                  <a:srgbClr val="008000"/>
                </a:solidFill>
              </a:rPr>
              <a:t>¿</a:t>
            </a:r>
            <a:r>
              <a:rPr lang="en-US" i="1" dirty="0" err="1">
                <a:solidFill>
                  <a:srgbClr val="008000"/>
                </a:solidFill>
              </a:rPr>
              <a:t>Cómo</a:t>
            </a:r>
            <a:r>
              <a:rPr lang="en-US" i="1" dirty="0">
                <a:solidFill>
                  <a:srgbClr val="008000"/>
                </a:solidFill>
              </a:rPr>
              <a:t> </a:t>
            </a:r>
            <a:r>
              <a:rPr lang="en-US" i="1" dirty="0" err="1">
                <a:solidFill>
                  <a:srgbClr val="008000"/>
                </a:solidFill>
              </a:rPr>
              <a:t>sé</a:t>
            </a:r>
            <a:r>
              <a:rPr lang="en-US" i="1" dirty="0">
                <a:solidFill>
                  <a:srgbClr val="008000"/>
                </a:solidFill>
              </a:rPr>
              <a:t> que </a:t>
            </a:r>
            <a:r>
              <a:rPr lang="en-US" i="1" dirty="0" err="1">
                <a:solidFill>
                  <a:srgbClr val="008000"/>
                </a:solidFill>
              </a:rPr>
              <a:t>estoy</a:t>
            </a:r>
            <a:r>
              <a:rPr lang="en-US" i="1" dirty="0">
                <a:solidFill>
                  <a:srgbClr val="008000"/>
                </a:solidFill>
              </a:rPr>
              <a:t> bien con Dios?</a:t>
            </a:r>
            <a:endParaRPr lang="en-US" sz="5400" i="1" dirty="0">
              <a:solidFill>
                <a:srgbClr val="008000"/>
              </a:solidFill>
            </a:endParaRPr>
          </a:p>
          <a:p>
            <a:pPr marL="0" indent="0">
              <a:buNone/>
            </a:pPr>
            <a:r>
              <a:rPr lang="en-US" sz="4000" dirty="0"/>
              <a:t> </a:t>
            </a:r>
          </a:p>
        </p:txBody>
      </p:sp>
    </p:spTree>
    <p:extLst>
      <p:ext uri="{BB962C8B-B14F-4D97-AF65-F5344CB8AC3E}">
        <p14:creationId xmlns:p14="http://schemas.microsoft.com/office/powerpoint/2010/main" val="3863304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16:16-40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4. </a:t>
            </a:r>
            <a:r>
              <a:rPr lang="es-MX" sz="5400" dirty="0">
                <a:solidFill>
                  <a:srgbClr val="008000"/>
                </a:solidFill>
              </a:rPr>
              <a:t>¿Qué me enseña Dios a pedir y hacer por gratitud a él?</a:t>
            </a:r>
            <a:endParaRPr lang="en-US" sz="5400" dirty="0">
              <a:solidFill>
                <a:srgbClr val="008000"/>
              </a:solidFill>
            </a:endParaRPr>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124738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16:16-40</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5. ¿</a:t>
            </a:r>
            <a:r>
              <a:rPr lang="en-US" sz="5400" dirty="0" err="1">
                <a:solidFill>
                  <a:srgbClr val="008000"/>
                </a:solidFill>
              </a:rPr>
              <a:t>Cuándo</a:t>
            </a:r>
            <a:r>
              <a:rPr lang="en-US" sz="5400" dirty="0">
                <a:solidFill>
                  <a:srgbClr val="008000"/>
                </a:solidFill>
              </a:rPr>
              <a:t> </a:t>
            </a:r>
            <a:r>
              <a:rPr lang="en-US" sz="5400" dirty="0" err="1">
                <a:solidFill>
                  <a:srgbClr val="008000"/>
                </a:solidFill>
              </a:rPr>
              <a:t>sería</a:t>
            </a:r>
            <a:r>
              <a:rPr lang="en-US" sz="5400" dirty="0">
                <a:solidFill>
                  <a:srgbClr val="008000"/>
                </a:solidFill>
              </a:rPr>
              <a:t> </a:t>
            </a:r>
            <a:r>
              <a:rPr lang="en-US" sz="5400" dirty="0" err="1">
                <a:solidFill>
                  <a:srgbClr val="008000"/>
                </a:solidFill>
              </a:rPr>
              <a:t>buena</a:t>
            </a:r>
            <a:r>
              <a:rPr lang="en-US" sz="5400" dirty="0">
                <a:solidFill>
                  <a:srgbClr val="008000"/>
                </a:solidFill>
              </a:rPr>
              <a:t> </a:t>
            </a:r>
            <a:r>
              <a:rPr lang="en-US" sz="5400" dirty="0" err="1">
                <a:solidFill>
                  <a:srgbClr val="008000"/>
                </a:solidFill>
              </a:rPr>
              <a:t>situación</a:t>
            </a:r>
            <a:r>
              <a:rPr lang="en-US" sz="5400" dirty="0">
                <a:solidFill>
                  <a:srgbClr val="008000"/>
                </a:solidFill>
              </a:rPr>
              <a:t> para </a:t>
            </a:r>
            <a:r>
              <a:rPr lang="en-US" sz="5400" dirty="0" err="1">
                <a:solidFill>
                  <a:srgbClr val="008000"/>
                </a:solidFill>
              </a:rPr>
              <a:t>compartir</a:t>
            </a:r>
            <a:r>
              <a:rPr lang="en-US" sz="5400" dirty="0">
                <a:solidFill>
                  <a:srgbClr val="008000"/>
                </a:solidFill>
              </a:rPr>
              <a:t> </a:t>
            </a:r>
            <a:r>
              <a:rPr lang="en-US" sz="5400" dirty="0" err="1">
                <a:solidFill>
                  <a:srgbClr val="008000"/>
                </a:solidFill>
              </a:rPr>
              <a:t>este</a:t>
            </a:r>
            <a:r>
              <a:rPr lang="en-US" sz="5400" dirty="0">
                <a:solidFill>
                  <a:srgbClr val="008000"/>
                </a:solidFill>
              </a:rPr>
              <a:t> </a:t>
            </a:r>
            <a:r>
              <a:rPr lang="en-US" sz="5400" dirty="0" err="1">
                <a:solidFill>
                  <a:srgbClr val="008000"/>
                </a:solidFill>
              </a:rPr>
              <a:t>mensaje</a:t>
            </a:r>
            <a:r>
              <a:rPr lang="en-US" sz="5400" dirty="0">
                <a:solidFill>
                  <a:srgbClr val="008000"/>
                </a:solidFill>
              </a:rPr>
              <a:t>?</a:t>
            </a:r>
          </a:p>
          <a:p>
            <a:pPr marL="0" indent="0">
              <a:buNone/>
            </a:pPr>
            <a:r>
              <a:rPr lang="en-US" sz="4000" dirty="0"/>
              <a:t> </a:t>
            </a:r>
          </a:p>
        </p:txBody>
      </p:sp>
    </p:spTree>
    <p:extLst>
      <p:ext uri="{BB962C8B-B14F-4D97-AF65-F5344CB8AC3E}">
        <p14:creationId xmlns:p14="http://schemas.microsoft.com/office/powerpoint/2010/main" val="263131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8800" dirty="0">
                <a:solidFill>
                  <a:srgbClr val="008000"/>
                </a:solidFill>
                <a:latin typeface="Berlin Sans FB Demi" panose="020E0802020502020306" pitchFamily="34" charset="0"/>
                <a:cs typeface="Arial" panose="020B0604020202020204" pitchFamily="34" charset="0"/>
              </a:rPr>
              <a:t>Temas Importantes:</a:t>
            </a:r>
            <a:br>
              <a:rPr lang="es-EC" sz="8800" dirty="0">
                <a:solidFill>
                  <a:srgbClr val="008000"/>
                </a:solidFill>
                <a:latin typeface="Berlin Sans FB Demi" panose="020E08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(15 minutos)</a:t>
            </a:r>
            <a:br>
              <a:rPr lang="es-EC" sz="4800" dirty="0">
                <a:solidFill>
                  <a:srgbClr val="008000"/>
                </a:solidFill>
                <a:latin typeface="Berlin Sans FB" panose="020E0602020502020306" pitchFamily="34" charset="0"/>
                <a:cs typeface="Arial" panose="020B0604020202020204" pitchFamily="34" charset="0"/>
              </a:rPr>
            </a:br>
            <a:br>
              <a:rPr lang="es-EC" sz="4800" dirty="0">
                <a:solidFill>
                  <a:srgbClr val="008000"/>
                </a:solidFill>
                <a:latin typeface="Berlin Sans FB" panose="020E0602020502020306" pitchFamily="34" charset="0"/>
                <a:cs typeface="Arial" panose="020B0604020202020204" pitchFamily="34" charset="0"/>
              </a:rPr>
            </a:br>
            <a:r>
              <a:rPr lang="es-419" dirty="0">
                <a:solidFill>
                  <a:srgbClr val="613318"/>
                </a:solidFill>
              </a:rPr>
              <a:t>El Segundo Viaje Misionero de Pablo</a:t>
            </a:r>
            <a:br>
              <a:rPr lang="en-US" dirty="0"/>
            </a:b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3694339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BA74-5515-4F51-A1C8-015BB9C94E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35A497-730E-4BFA-A93C-33B4B1E222C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21F20F6-FF9C-48FE-98EA-08BC8FB61639}"/>
              </a:ext>
            </a:extLst>
          </p:cNvPr>
          <p:cNvPicPr/>
          <p:nvPr/>
        </p:nvPicPr>
        <p:blipFill rotWithShape="1">
          <a:blip r:embed="rId3"/>
          <a:srcRect l="8339" t="18135" r="3039" b="23947"/>
          <a:stretch/>
        </p:blipFill>
        <p:spPr bwMode="auto">
          <a:xfrm>
            <a:off x="1" y="0"/>
            <a:ext cx="12191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32192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13F8-D470-44E6-BFA1-024213E4ABC6}"/>
              </a:ext>
            </a:extLst>
          </p:cNvPr>
          <p:cNvSpPr>
            <a:spLocks noGrp="1"/>
          </p:cNvSpPr>
          <p:nvPr>
            <p:ph type="title"/>
          </p:nvPr>
        </p:nvSpPr>
        <p:spPr/>
        <p:txBody>
          <a:bodyPr/>
          <a:lstStyle/>
          <a:p>
            <a:pPr algn="ctr"/>
            <a:endParaRPr lang="en-US" dirty="0">
              <a:solidFill>
                <a:srgbClr val="613318"/>
              </a:solidFill>
            </a:endParaRPr>
          </a:p>
        </p:txBody>
      </p:sp>
      <p:sp>
        <p:nvSpPr>
          <p:cNvPr id="3" name="Content Placeholder 2">
            <a:extLst>
              <a:ext uri="{FF2B5EF4-FFF2-40B4-BE49-F238E27FC236}">
                <a16:creationId xmlns:a16="http://schemas.microsoft.com/office/drawing/2014/main" id="{D34ADA0A-316E-4051-8F4F-7B31C3C6DE0A}"/>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4E26FF24-3833-4967-8447-DF085ED5EC96}"/>
              </a:ext>
            </a:extLst>
          </p:cNvPr>
          <p:cNvSpPr/>
          <p:nvPr/>
        </p:nvSpPr>
        <p:spPr>
          <a:xfrm rot="20667187">
            <a:off x="2187043" y="2687859"/>
            <a:ext cx="7696587" cy="1323439"/>
          </a:xfrm>
          <a:prstGeom prst="rect">
            <a:avLst/>
          </a:prstGeom>
          <a:noFill/>
        </p:spPr>
        <p:txBody>
          <a:bodyPr wrap="square" lIns="91440" tIns="45720" rIns="91440" bIns="45720">
            <a:spAutoFit/>
          </a:bodyPr>
          <a:lstStyle/>
          <a:p>
            <a:pPr algn="ctr"/>
            <a:r>
              <a:rPr lang="en-US" sz="8000" dirty="0">
                <a:ln w="0"/>
                <a:solidFill>
                  <a:srgbClr val="613318"/>
                </a:solidFill>
                <a:effectLst>
                  <a:outerShdw blurRad="38100" dist="19050" dir="2700000" algn="tl" rotWithShape="0">
                    <a:schemeClr val="dk1">
                      <a:alpha val="40000"/>
                    </a:schemeClr>
                  </a:outerShdw>
                </a:effectLst>
                <a:latin typeface="Berlin Sans FB" panose="020E0602020502020306" pitchFamily="34" charset="0"/>
              </a:rPr>
              <a:t>Proyecto Final</a:t>
            </a:r>
          </a:p>
        </p:txBody>
      </p:sp>
    </p:spTree>
    <p:extLst>
      <p:ext uri="{BB962C8B-B14F-4D97-AF65-F5344CB8AC3E}">
        <p14:creationId xmlns:p14="http://schemas.microsoft.com/office/powerpoint/2010/main" val="3024424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using, holding, woman, knife&#10;&#10;Description automatically generated">
            <a:extLst>
              <a:ext uri="{FF2B5EF4-FFF2-40B4-BE49-F238E27FC236}">
                <a16:creationId xmlns:a16="http://schemas.microsoft.com/office/drawing/2014/main" id="{ED0E0BA2-0EA7-4946-B994-9F4EB9DEE2B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204" r="31560" b="-1"/>
          <a:stretch/>
        </p:blipFill>
        <p:spPr>
          <a:xfrm>
            <a:off x="5797543" y="10"/>
            <a:ext cx="6394152" cy="6857990"/>
          </a:xfrm>
          <a:prstGeom prst="rect">
            <a:avLst/>
          </a:prstGeom>
        </p:spPr>
      </p:pic>
      <p:pic>
        <p:nvPicPr>
          <p:cNvPr id="37" name="Picture 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977491D-588D-4AD4-BE8A-68AE15360608}"/>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dirty="0">
                <a:solidFill>
                  <a:srgbClr val="613318"/>
                </a:solidFill>
                <a:latin typeface="Berlin Sans FB" panose="020E0602020502020306" pitchFamily="34" charset="0"/>
                <a:ea typeface="BatangChe" panose="02030609000101010101" pitchFamily="49" charset="-127"/>
              </a:rPr>
              <a:t>La </a:t>
            </a:r>
            <a:r>
              <a:rPr lang="en-US" dirty="0" err="1">
                <a:solidFill>
                  <a:srgbClr val="613318"/>
                </a:solidFill>
                <a:latin typeface="Berlin Sans FB" panose="020E0602020502020306" pitchFamily="34" charset="0"/>
                <a:ea typeface="BatangChe" panose="02030609000101010101" pitchFamily="49" charset="-127"/>
              </a:rPr>
              <a:t>Tarea</a:t>
            </a:r>
            <a:endParaRPr lang="en-US" dirty="0">
              <a:solidFill>
                <a:srgbClr val="613318"/>
              </a:solidFill>
              <a:latin typeface="Berlin Sans FB" panose="020E0602020502020306" pitchFamily="34" charset="0"/>
              <a:ea typeface="BatangChe" panose="02030609000101010101" pitchFamily="49" charset="-127"/>
            </a:endParaRPr>
          </a:p>
        </p:txBody>
      </p:sp>
      <p:sp>
        <p:nvSpPr>
          <p:cNvPr id="34" name="Content Placeholder 33">
            <a:extLst>
              <a:ext uri="{FF2B5EF4-FFF2-40B4-BE49-F238E27FC236}">
                <a16:creationId xmlns:a16="http://schemas.microsoft.com/office/drawing/2014/main" id="{31D4893B-0321-4D4F-A897-F48B52F99498}"/>
              </a:ext>
            </a:extLst>
          </p:cNvPr>
          <p:cNvSpPr>
            <a:spLocks noGrp="1"/>
          </p:cNvSpPr>
          <p:nvPr>
            <p:ph sz="half" idx="2"/>
          </p:nvPr>
        </p:nvSpPr>
        <p:spPr>
          <a:xfrm>
            <a:off x="804997" y="2272143"/>
            <a:ext cx="4706803" cy="3788830"/>
          </a:xfrm>
        </p:spPr>
        <p:txBody>
          <a:bodyPr vert="horz" lIns="91440" tIns="45720" rIns="91440" bIns="45720" rtlCol="0" anchor="ctr">
            <a:normAutofit fontScale="92500"/>
          </a:bodyPr>
          <a:lstStyle/>
          <a:p>
            <a:r>
              <a:rPr lang="es-419" sz="3600" b="1" dirty="0">
                <a:solidFill>
                  <a:srgbClr val="008000"/>
                </a:solidFill>
              </a:rPr>
              <a:t>Ver</a:t>
            </a:r>
            <a:r>
              <a:rPr lang="es-419" sz="3600" dirty="0">
                <a:solidFill>
                  <a:srgbClr val="008000"/>
                </a:solidFill>
              </a:rPr>
              <a:t> el siguiente video para la lección 8 </a:t>
            </a:r>
          </a:p>
          <a:p>
            <a:r>
              <a:rPr lang="es-419" sz="3600" b="1" dirty="0">
                <a:solidFill>
                  <a:srgbClr val="008000"/>
                </a:solidFill>
              </a:rPr>
              <a:t>Leer</a:t>
            </a:r>
            <a:r>
              <a:rPr lang="es-419" sz="3600" dirty="0">
                <a:solidFill>
                  <a:srgbClr val="008000"/>
                </a:solidFill>
              </a:rPr>
              <a:t> </a:t>
            </a:r>
            <a:r>
              <a:rPr lang="es-419" sz="3600" b="1" dirty="0">
                <a:solidFill>
                  <a:srgbClr val="008000"/>
                </a:solidFill>
              </a:rPr>
              <a:t>Hechos 28:16-31 </a:t>
            </a:r>
            <a:r>
              <a:rPr lang="es-419" sz="3600" dirty="0">
                <a:solidFill>
                  <a:srgbClr val="008000"/>
                </a:solidFill>
              </a:rPr>
              <a:t>en sus Biblias</a:t>
            </a:r>
          </a:p>
          <a:p>
            <a:r>
              <a:rPr lang="es-419" sz="3600" dirty="0">
                <a:solidFill>
                  <a:srgbClr val="008000"/>
                </a:solidFill>
              </a:rPr>
              <a:t>Darle un vistazo rápido a los capítulos 23 a 28 del libro de Hechos.</a:t>
            </a:r>
            <a:endParaRPr lang="en-US" sz="3600" dirty="0">
              <a:solidFill>
                <a:srgbClr val="008000"/>
              </a:solidFill>
            </a:endParaRPr>
          </a:p>
          <a:p>
            <a:endParaRPr lang="en-US" sz="2000" dirty="0">
              <a:solidFill>
                <a:srgbClr val="000000"/>
              </a:solidFill>
              <a:latin typeface="+mn-lt"/>
            </a:endParaRPr>
          </a:p>
        </p:txBody>
      </p:sp>
    </p:spTree>
    <p:extLst>
      <p:ext uri="{BB962C8B-B14F-4D97-AF65-F5344CB8AC3E}">
        <p14:creationId xmlns:p14="http://schemas.microsoft.com/office/powerpoint/2010/main" val="2835775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sitting&#10;&#10;Description automatically generated">
            <a:extLst>
              <a:ext uri="{FF2B5EF4-FFF2-40B4-BE49-F238E27FC236}">
                <a16:creationId xmlns:a16="http://schemas.microsoft.com/office/drawing/2014/main" id="{931FAD07-2D2A-4895-B2A1-EED65FF9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5000"/>
            <a:ext cx="12192000" cy="8127999"/>
          </a:xfrm>
          <a:prstGeom prst="rect">
            <a:avLst/>
          </a:prstGeom>
        </p:spPr>
      </p:pic>
      <p:sp>
        <p:nvSpPr>
          <p:cNvPr id="3" name="Content Placeholder 2"/>
          <p:cNvSpPr>
            <a:spLocks noGrp="1"/>
          </p:cNvSpPr>
          <p:nvPr>
            <p:ph idx="1"/>
          </p:nvPr>
        </p:nvSpPr>
        <p:spPr>
          <a:xfrm>
            <a:off x="0" y="410065"/>
            <a:ext cx="3797448" cy="8579882"/>
          </a:xfrm>
        </p:spPr>
        <p:txBody>
          <a:bodyPr>
            <a:normAutofit/>
          </a:bodyPr>
          <a:lstStyle/>
          <a:p>
            <a:pPr marL="0" indent="0" algn="ctr">
              <a:buNone/>
            </a:pPr>
            <a:r>
              <a:rPr lang="es-EC" sz="8000" dirty="0">
                <a:solidFill>
                  <a:schemeClr val="bg1"/>
                </a:solidFill>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12B7D260-61C0-4344-9B07-53811975051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737" b="13289"/>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91A9-9B3E-40A8-BB9F-446089F2E1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BF562A-0048-4A65-82E0-D0466B549A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122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712DA-7DEA-4696-A894-D53C5496E6A6}"/>
              </a:ext>
            </a:extLst>
          </p:cNvPr>
          <p:cNvSpPr txBox="1"/>
          <p:nvPr/>
        </p:nvSpPr>
        <p:spPr>
          <a:xfrm>
            <a:off x="687046" y="751344"/>
            <a:ext cx="10610608" cy="3600986"/>
          </a:xfrm>
          <a:prstGeom prst="rect">
            <a:avLst/>
          </a:prstGeom>
          <a:noFill/>
        </p:spPr>
        <p:txBody>
          <a:bodyPr wrap="square" rtlCol="0">
            <a:spAutoFit/>
          </a:bodyPr>
          <a:lstStyle/>
          <a:p>
            <a:pPr algn="ctr"/>
            <a:r>
              <a:rPr lang="en-US" sz="5700" dirty="0">
                <a:solidFill>
                  <a:srgbClr val="613318"/>
                </a:solidFill>
                <a:latin typeface="Berlin Sans FB Demi" panose="020E0802020502020306" pitchFamily="34" charset="0"/>
              </a:rPr>
              <a:t>La Biblia: </a:t>
            </a:r>
          </a:p>
          <a:p>
            <a:pPr algn="ctr"/>
            <a:r>
              <a:rPr lang="en-US" sz="5700" dirty="0">
                <a:solidFill>
                  <a:srgbClr val="613318"/>
                </a:solidFill>
                <a:latin typeface="Berlin Sans FB Demi" panose="020E0802020502020306" pitchFamily="34" charset="0"/>
              </a:rPr>
              <a:t>La </a:t>
            </a:r>
            <a:r>
              <a:rPr lang="en-US" sz="5700" dirty="0" err="1">
                <a:solidFill>
                  <a:srgbClr val="613318"/>
                </a:solidFill>
                <a:latin typeface="Berlin Sans FB Demi" panose="020E0802020502020306" pitchFamily="34" charset="0"/>
              </a:rPr>
              <a:t>Iglesia</a:t>
            </a:r>
            <a:r>
              <a:rPr lang="en-US" sz="5700" dirty="0">
                <a:solidFill>
                  <a:srgbClr val="613318"/>
                </a:solidFill>
                <a:latin typeface="Berlin Sans FB Demi" panose="020E0802020502020306" pitchFamily="34" charset="0"/>
              </a:rPr>
              <a:t> Cristiana</a:t>
            </a:r>
          </a:p>
          <a:p>
            <a:pPr algn="ctr"/>
            <a:endParaRPr lang="en-US" sz="5700" dirty="0">
              <a:solidFill>
                <a:srgbClr val="613318"/>
              </a:solidFill>
              <a:latin typeface="Berlin Sans FB Demi" panose="020E0802020502020306" pitchFamily="34" charset="0"/>
            </a:endParaRPr>
          </a:p>
          <a:p>
            <a:pPr algn="ctr"/>
            <a:endParaRPr lang="en-US" sz="5700" dirty="0">
              <a:solidFill>
                <a:srgbClr val="613318"/>
              </a:solidFill>
              <a:latin typeface="Berlin Sans FB Demi" panose="020E0802020502020306" pitchFamily="34" charset="0"/>
            </a:endParaRPr>
          </a:p>
        </p:txBody>
      </p:sp>
      <p:sp>
        <p:nvSpPr>
          <p:cNvPr id="3" name="TextBox 2">
            <a:extLst>
              <a:ext uri="{FF2B5EF4-FFF2-40B4-BE49-F238E27FC236}">
                <a16:creationId xmlns:a16="http://schemas.microsoft.com/office/drawing/2014/main" id="{97E62DCB-0BA8-45DE-B79D-9C5A4F2F4B2D}"/>
              </a:ext>
            </a:extLst>
          </p:cNvPr>
          <p:cNvSpPr txBox="1"/>
          <p:nvPr/>
        </p:nvSpPr>
        <p:spPr>
          <a:xfrm>
            <a:off x="1383631" y="3344779"/>
            <a:ext cx="9216189" cy="2723823"/>
          </a:xfrm>
          <a:prstGeom prst="rect">
            <a:avLst/>
          </a:prstGeom>
          <a:noFill/>
        </p:spPr>
        <p:txBody>
          <a:bodyPr wrap="square" rtlCol="0">
            <a:spAutoFit/>
          </a:bodyPr>
          <a:lstStyle/>
          <a:p>
            <a:pPr algn="ctr"/>
            <a:r>
              <a:rPr lang="en-US" sz="5700" dirty="0" err="1">
                <a:solidFill>
                  <a:srgbClr val="008000"/>
                </a:solidFill>
                <a:latin typeface="Berlin Sans FB" panose="020E0602020502020306" pitchFamily="34" charset="0"/>
              </a:rPr>
              <a:t>Lección</a:t>
            </a:r>
            <a:r>
              <a:rPr lang="en-US" sz="5700" dirty="0">
                <a:solidFill>
                  <a:srgbClr val="008000"/>
                </a:solidFill>
                <a:latin typeface="Berlin Sans FB" panose="020E0602020502020306" pitchFamily="34" charset="0"/>
              </a:rPr>
              <a:t> 7: </a:t>
            </a:r>
          </a:p>
          <a:p>
            <a:pPr algn="ctr"/>
            <a:r>
              <a:rPr lang="en-US" sz="5700" dirty="0" err="1">
                <a:solidFill>
                  <a:srgbClr val="008000"/>
                </a:solidFill>
                <a:latin typeface="Berlin Sans FB" panose="020E0602020502020306" pitchFamily="34" charset="0"/>
              </a:rPr>
              <a:t>En</a:t>
            </a:r>
            <a:r>
              <a:rPr lang="en-US" sz="5700" dirty="0">
                <a:solidFill>
                  <a:srgbClr val="008000"/>
                </a:solidFill>
                <a:latin typeface="Berlin Sans FB" panose="020E0602020502020306" pitchFamily="34" charset="0"/>
              </a:rPr>
              <a:t> </a:t>
            </a:r>
            <a:r>
              <a:rPr lang="en-US" sz="5700" dirty="0" err="1">
                <a:solidFill>
                  <a:srgbClr val="008000"/>
                </a:solidFill>
                <a:latin typeface="Berlin Sans FB" panose="020E0602020502020306" pitchFamily="34" charset="0"/>
              </a:rPr>
              <a:t>Filipos</a:t>
            </a:r>
            <a:endParaRPr lang="en-US" sz="5700" dirty="0">
              <a:solidFill>
                <a:srgbClr val="008000"/>
              </a:solidFill>
              <a:latin typeface="Berlin Sans FB" panose="020E0602020502020306" pitchFamily="34" charset="0"/>
            </a:endParaRPr>
          </a:p>
          <a:p>
            <a:pPr algn="ctr"/>
            <a:r>
              <a:rPr lang="en-US" sz="5700" dirty="0" err="1">
                <a:solidFill>
                  <a:srgbClr val="008000"/>
                </a:solidFill>
                <a:latin typeface="Berlin Sans FB" panose="020E0602020502020306" pitchFamily="34" charset="0"/>
              </a:rPr>
              <a:t>Hechos</a:t>
            </a:r>
            <a:r>
              <a:rPr lang="en-US" sz="5700" dirty="0">
                <a:solidFill>
                  <a:srgbClr val="008000"/>
                </a:solidFill>
                <a:latin typeface="Berlin Sans FB" panose="020E0602020502020306" pitchFamily="34" charset="0"/>
              </a:rPr>
              <a:t> 16:11-40</a:t>
            </a:r>
          </a:p>
        </p:txBody>
      </p:sp>
    </p:spTree>
    <p:extLst>
      <p:ext uri="{BB962C8B-B14F-4D97-AF65-F5344CB8AC3E}">
        <p14:creationId xmlns:p14="http://schemas.microsoft.com/office/powerpoint/2010/main" val="39186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29CE-39D5-4C53-AC7E-15482176801A}"/>
              </a:ext>
            </a:extLst>
          </p:cNvPr>
          <p:cNvSpPr>
            <a:spLocks noGrp="1"/>
          </p:cNvSpPr>
          <p:nvPr>
            <p:ph type="title"/>
          </p:nvPr>
        </p:nvSpPr>
        <p:spPr/>
        <p:txBody>
          <a:bodyPr/>
          <a:lstStyle/>
          <a:p>
            <a:pPr algn="ctr"/>
            <a:r>
              <a:rPr lang="en-US" dirty="0" err="1">
                <a:solidFill>
                  <a:srgbClr val="613318"/>
                </a:solidFill>
              </a:rPr>
              <a:t>Oremos</a:t>
            </a:r>
            <a:endParaRPr lang="en-US" dirty="0">
              <a:solidFill>
                <a:srgbClr val="613318"/>
              </a:solidFill>
            </a:endParaRPr>
          </a:p>
        </p:txBody>
      </p:sp>
      <p:sp>
        <p:nvSpPr>
          <p:cNvPr id="3" name="Content Placeholder 2">
            <a:extLst>
              <a:ext uri="{FF2B5EF4-FFF2-40B4-BE49-F238E27FC236}">
                <a16:creationId xmlns:a16="http://schemas.microsoft.com/office/drawing/2014/main" id="{51944AE4-0ABD-4DC4-82A1-E82221553150}"/>
              </a:ext>
            </a:extLst>
          </p:cNvPr>
          <p:cNvSpPr>
            <a:spLocks noGrp="1"/>
          </p:cNvSpPr>
          <p:nvPr>
            <p:ph idx="1"/>
          </p:nvPr>
        </p:nvSpPr>
        <p:spPr/>
        <p:txBody>
          <a:bodyPr>
            <a:normAutofit fontScale="77500" lnSpcReduction="20000"/>
          </a:bodyPr>
          <a:lstStyle/>
          <a:p>
            <a:pPr marL="0" lvl="0" indent="0">
              <a:buNone/>
            </a:pPr>
            <a:r>
              <a:rPr lang="es-MX" dirty="0">
                <a:solidFill>
                  <a:srgbClr val="008000"/>
                </a:solidFill>
              </a:rPr>
              <a:t>Amado Señor Jesús, te doy gracias porque por el poder de tu Palabra me hiciste creyente. Te pido que envíes predicadores por todo el mundo, para que muchas más personas puedan escuchar el poderoso mensaje de salvación; y te pido que me ayudes a orar pidiendo apoyo para las personas que predican y enseñan tu Palabra. Amén.</a:t>
            </a:r>
            <a:r>
              <a:rPr lang="es-419" dirty="0">
                <a:solidFill>
                  <a:srgbClr val="008000"/>
                </a:solidFill>
              </a:rPr>
              <a:t> </a:t>
            </a:r>
            <a:endParaRPr lang="en-US" dirty="0">
              <a:solidFill>
                <a:srgbClr val="008000"/>
              </a:solidFill>
            </a:endParaRPr>
          </a:p>
        </p:txBody>
      </p:sp>
    </p:spTree>
    <p:extLst>
      <p:ext uri="{BB962C8B-B14F-4D97-AF65-F5344CB8AC3E}">
        <p14:creationId xmlns:p14="http://schemas.microsoft.com/office/powerpoint/2010/main" val="255152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372979"/>
            <a:ext cx="10515600" cy="6352673"/>
          </a:xfrm>
        </p:spPr>
        <p:txBody>
          <a:bodyPr>
            <a:noAutofit/>
          </a:bodyPr>
          <a:lstStyle/>
          <a:p>
            <a:pPr algn="ctr"/>
            <a:r>
              <a:rPr lang="es-EC" sz="8800" dirty="0">
                <a:solidFill>
                  <a:srgbClr val="613318"/>
                </a:solidFill>
                <a:cs typeface="Arial" panose="020B0604020202020204" pitchFamily="34" charset="0"/>
              </a:rPr>
              <a:t>Actividad de Repaso</a:t>
            </a:r>
            <a:br>
              <a:rPr lang="es-EC" sz="10000" dirty="0">
                <a:solidFill>
                  <a:srgbClr val="613318"/>
                </a:solidFill>
                <a:cs typeface="Arial" panose="020B0604020202020204" pitchFamily="34" charset="0"/>
              </a:rPr>
            </a:br>
            <a:r>
              <a:rPr lang="es-EC" sz="4800" dirty="0">
                <a:solidFill>
                  <a:srgbClr val="613318"/>
                </a:solidFill>
                <a:latin typeface="Berlin Sans FB" panose="020E0602020502020306" pitchFamily="34" charset="0"/>
                <a:cs typeface="Arial" panose="020B0604020202020204" pitchFamily="34" charset="0"/>
              </a:rPr>
              <a:t>(10 minutos)</a:t>
            </a:r>
            <a:br>
              <a:rPr lang="es-EC" sz="4800" dirty="0">
                <a:solidFill>
                  <a:srgbClr val="613318"/>
                </a:solidFill>
                <a:latin typeface="Berlin Sans FB" panose="020E0602020502020306" pitchFamily="34" charset="0"/>
                <a:cs typeface="Arial" panose="020B0604020202020204" pitchFamily="34" charset="0"/>
              </a:rPr>
            </a:br>
            <a:br>
              <a:rPr lang="es-EC" sz="4800" dirty="0">
                <a:solidFill>
                  <a:srgbClr val="613318"/>
                </a:solidFill>
                <a:latin typeface="Berlin Sans FB" panose="020E0602020502020306" pitchFamily="34" charset="0"/>
                <a:cs typeface="Arial" panose="020B0604020202020204" pitchFamily="34" charset="0"/>
              </a:rPr>
            </a:br>
            <a:r>
              <a:rPr lang="es-EC" sz="4800" dirty="0">
                <a:solidFill>
                  <a:srgbClr val="613318"/>
                </a:solidFill>
                <a:latin typeface="Berlin Sans FB" panose="020E0602020502020306" pitchFamily="34" charset="0"/>
                <a:cs typeface="Arial" panose="020B0604020202020204" pitchFamily="34" charset="0"/>
              </a:rPr>
              <a:t>	</a:t>
            </a:r>
            <a:r>
              <a:rPr lang="es-EC" sz="4800" dirty="0">
                <a:solidFill>
                  <a:srgbClr val="008000"/>
                </a:solidFill>
                <a:latin typeface="Berlin Sans FB" panose="020E0602020502020306" pitchFamily="34" charset="0"/>
                <a:cs typeface="Arial" panose="020B0604020202020204" pitchFamily="34" charset="0"/>
              </a:rPr>
              <a:t>El Equipo Misionero</a:t>
            </a: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763119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4F2F-0032-4F5C-95BA-A68BBBD5BF93}"/>
              </a:ext>
            </a:extLst>
          </p:cNvPr>
          <p:cNvSpPr>
            <a:spLocks noGrp="1"/>
          </p:cNvSpPr>
          <p:nvPr>
            <p:ph type="title"/>
          </p:nvPr>
        </p:nvSpPr>
        <p:spPr/>
        <p:txBody>
          <a:bodyPr>
            <a:normAutofit/>
          </a:bodyPr>
          <a:lstStyle/>
          <a:p>
            <a:pPr algn="ctr"/>
            <a:r>
              <a:rPr lang="en-US" dirty="0">
                <a:solidFill>
                  <a:srgbClr val="613318"/>
                </a:solidFill>
              </a:rPr>
              <a:t>El </a:t>
            </a:r>
            <a:r>
              <a:rPr lang="en-US" dirty="0" err="1">
                <a:solidFill>
                  <a:srgbClr val="613318"/>
                </a:solidFill>
              </a:rPr>
              <a:t>Equipo</a:t>
            </a:r>
            <a:r>
              <a:rPr lang="en-US" dirty="0">
                <a:solidFill>
                  <a:srgbClr val="613318"/>
                </a:solidFill>
              </a:rPr>
              <a:t> </a:t>
            </a:r>
            <a:r>
              <a:rPr lang="en-US" dirty="0" err="1">
                <a:solidFill>
                  <a:srgbClr val="613318"/>
                </a:solidFill>
              </a:rPr>
              <a:t>Misionero</a:t>
            </a:r>
            <a:endParaRPr lang="en-US" dirty="0">
              <a:solidFill>
                <a:srgbClr val="613318"/>
              </a:solidFill>
            </a:endParaRPr>
          </a:p>
        </p:txBody>
      </p:sp>
      <p:sp>
        <p:nvSpPr>
          <p:cNvPr id="3" name="Content Placeholder 2">
            <a:extLst>
              <a:ext uri="{FF2B5EF4-FFF2-40B4-BE49-F238E27FC236}">
                <a16:creationId xmlns:a16="http://schemas.microsoft.com/office/drawing/2014/main" id="{0E259C21-F23A-45B9-9D1F-5EE920418BCA}"/>
              </a:ext>
            </a:extLst>
          </p:cNvPr>
          <p:cNvSpPr>
            <a:spLocks noGrp="1"/>
          </p:cNvSpPr>
          <p:nvPr>
            <p:ph idx="1"/>
          </p:nvPr>
        </p:nvSpPr>
        <p:spPr>
          <a:xfrm>
            <a:off x="838200" y="1825625"/>
            <a:ext cx="5043312" cy="4351338"/>
          </a:xfrm>
        </p:spPr>
        <p:txBody>
          <a:bodyPr>
            <a:noAutofit/>
          </a:bodyPr>
          <a:lstStyle/>
          <a:p>
            <a:r>
              <a:rPr lang="es-419" dirty="0">
                <a:solidFill>
                  <a:srgbClr val="008000"/>
                </a:solidFill>
              </a:rPr>
              <a:t>Nombren a las personas que acompañaban a Pablo en sus viajes misioneros.</a:t>
            </a:r>
            <a:endParaRPr lang="en-US" dirty="0">
              <a:solidFill>
                <a:srgbClr val="008000"/>
              </a:solidFill>
            </a:endParaRPr>
          </a:p>
          <a:p>
            <a:endParaRPr lang="en-US" sz="4000" dirty="0">
              <a:solidFill>
                <a:srgbClr val="008000"/>
              </a:solidFill>
            </a:endParaRPr>
          </a:p>
        </p:txBody>
      </p:sp>
      <p:sp>
        <p:nvSpPr>
          <p:cNvPr id="6" name="Content Placeholder 2">
            <a:extLst>
              <a:ext uri="{FF2B5EF4-FFF2-40B4-BE49-F238E27FC236}">
                <a16:creationId xmlns:a16="http://schemas.microsoft.com/office/drawing/2014/main" id="{96572231-409E-4BDF-BBC9-20DA53B12C45}"/>
              </a:ext>
            </a:extLst>
          </p:cNvPr>
          <p:cNvSpPr txBox="1">
            <a:spLocks/>
          </p:cNvSpPr>
          <p:nvPr/>
        </p:nvSpPr>
        <p:spPr>
          <a:xfrm>
            <a:off x="6095999" y="1825625"/>
            <a:ext cx="525780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dirty="0">
                <a:solidFill>
                  <a:srgbClr val="008000"/>
                </a:solidFill>
              </a:rPr>
              <a:t>Bernabé</a:t>
            </a:r>
          </a:p>
          <a:p>
            <a:r>
              <a:rPr lang="es-419" dirty="0">
                <a:solidFill>
                  <a:srgbClr val="008000"/>
                </a:solidFill>
              </a:rPr>
              <a:t>Silas</a:t>
            </a:r>
          </a:p>
          <a:p>
            <a:r>
              <a:rPr lang="es-419" dirty="0">
                <a:solidFill>
                  <a:srgbClr val="008000"/>
                </a:solidFill>
              </a:rPr>
              <a:t>Timoteo</a:t>
            </a:r>
          </a:p>
          <a:p>
            <a:r>
              <a:rPr lang="es-419" dirty="0">
                <a:solidFill>
                  <a:srgbClr val="008000"/>
                </a:solidFill>
              </a:rPr>
              <a:t>Lucas</a:t>
            </a:r>
          </a:p>
          <a:p>
            <a:r>
              <a:rPr lang="es-419" dirty="0">
                <a:solidFill>
                  <a:srgbClr val="008000"/>
                </a:solidFill>
              </a:rPr>
              <a:t>Aquila y Priscila</a:t>
            </a:r>
            <a:endParaRPr lang="en-US" dirty="0">
              <a:solidFill>
                <a:srgbClr val="008000"/>
              </a:solidFill>
            </a:endParaRPr>
          </a:p>
          <a:p>
            <a:endParaRPr lang="en-US" sz="4000" dirty="0">
              <a:solidFill>
                <a:srgbClr val="008000"/>
              </a:solidFill>
            </a:endParaRPr>
          </a:p>
        </p:txBody>
      </p:sp>
    </p:spTree>
    <p:extLst>
      <p:ext uri="{BB962C8B-B14F-4D97-AF65-F5344CB8AC3E}">
        <p14:creationId xmlns:p14="http://schemas.microsoft.com/office/powerpoint/2010/main" val="360319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4F2F-0032-4F5C-95BA-A68BBBD5BF93}"/>
              </a:ext>
            </a:extLst>
          </p:cNvPr>
          <p:cNvSpPr>
            <a:spLocks noGrp="1"/>
          </p:cNvSpPr>
          <p:nvPr>
            <p:ph type="title"/>
          </p:nvPr>
        </p:nvSpPr>
        <p:spPr/>
        <p:txBody>
          <a:bodyPr>
            <a:noAutofit/>
          </a:bodyPr>
          <a:lstStyle/>
          <a:p>
            <a:pPr algn="ctr"/>
            <a:r>
              <a:rPr lang="en-US" sz="4400" dirty="0">
                <a:solidFill>
                  <a:srgbClr val="613318"/>
                </a:solidFill>
              </a:rPr>
              <a:t>Para el Proyecto final:</a:t>
            </a:r>
            <a:br>
              <a:rPr lang="en-US" sz="4400" dirty="0">
                <a:solidFill>
                  <a:srgbClr val="613318"/>
                </a:solidFill>
              </a:rPr>
            </a:br>
            <a:r>
              <a:rPr lang="en-US" sz="4400" dirty="0">
                <a:solidFill>
                  <a:srgbClr val="613318"/>
                </a:solidFill>
              </a:rPr>
              <a:t>La </a:t>
            </a:r>
            <a:r>
              <a:rPr lang="en-US" sz="4400" dirty="0" err="1">
                <a:solidFill>
                  <a:srgbClr val="613318"/>
                </a:solidFill>
              </a:rPr>
              <a:t>Importancia</a:t>
            </a:r>
            <a:r>
              <a:rPr lang="en-US" sz="4400" dirty="0">
                <a:solidFill>
                  <a:srgbClr val="613318"/>
                </a:solidFill>
              </a:rPr>
              <a:t> de </a:t>
            </a:r>
            <a:r>
              <a:rPr lang="en-US" sz="4400" dirty="0" err="1">
                <a:solidFill>
                  <a:srgbClr val="613318"/>
                </a:solidFill>
              </a:rPr>
              <a:t>Capacitar</a:t>
            </a:r>
            <a:r>
              <a:rPr lang="en-US" sz="4400" dirty="0">
                <a:solidFill>
                  <a:srgbClr val="613318"/>
                </a:solidFill>
              </a:rPr>
              <a:t> a </a:t>
            </a:r>
            <a:r>
              <a:rPr lang="en-US" sz="4400" dirty="0" err="1">
                <a:solidFill>
                  <a:srgbClr val="613318"/>
                </a:solidFill>
              </a:rPr>
              <a:t>otros</a:t>
            </a:r>
            <a:r>
              <a:rPr lang="en-US" sz="4400" dirty="0">
                <a:solidFill>
                  <a:srgbClr val="613318"/>
                </a:solidFill>
              </a:rPr>
              <a:t>…</a:t>
            </a:r>
          </a:p>
        </p:txBody>
      </p:sp>
      <p:sp>
        <p:nvSpPr>
          <p:cNvPr id="3" name="Content Placeholder 2">
            <a:extLst>
              <a:ext uri="{FF2B5EF4-FFF2-40B4-BE49-F238E27FC236}">
                <a16:creationId xmlns:a16="http://schemas.microsoft.com/office/drawing/2014/main" id="{0E259C21-F23A-45B9-9D1F-5EE920418BCA}"/>
              </a:ext>
            </a:extLst>
          </p:cNvPr>
          <p:cNvSpPr>
            <a:spLocks noGrp="1"/>
          </p:cNvSpPr>
          <p:nvPr>
            <p:ph idx="1"/>
          </p:nvPr>
        </p:nvSpPr>
        <p:spPr>
          <a:xfrm>
            <a:off x="838199" y="1825625"/>
            <a:ext cx="9966159" cy="4351338"/>
          </a:xfrm>
        </p:spPr>
        <p:txBody>
          <a:bodyPr>
            <a:noAutofit/>
          </a:bodyPr>
          <a:lstStyle/>
          <a:p>
            <a:pPr lvl="1"/>
            <a:r>
              <a:rPr lang="es-MX" dirty="0">
                <a:solidFill>
                  <a:srgbClr val="008000"/>
                </a:solidFill>
              </a:rPr>
              <a:t>Es importante que los líderes capaciten a otros para que…</a:t>
            </a:r>
          </a:p>
          <a:p>
            <a:pPr lvl="1"/>
            <a:endParaRPr lang="en-US" dirty="0">
              <a:solidFill>
                <a:srgbClr val="008000"/>
              </a:solidFill>
            </a:endParaRPr>
          </a:p>
          <a:p>
            <a:pPr lvl="1"/>
            <a:r>
              <a:rPr lang="es-MX" dirty="0">
                <a:solidFill>
                  <a:srgbClr val="008000"/>
                </a:solidFill>
              </a:rPr>
              <a:t>Mencione dos formas en que un líder pueda capacitar a otros para la obra del Señor…</a:t>
            </a:r>
            <a:endParaRPr lang="en-US" dirty="0">
              <a:solidFill>
                <a:srgbClr val="008000"/>
              </a:solidFill>
            </a:endParaRPr>
          </a:p>
          <a:p>
            <a:endParaRPr lang="en-US" dirty="0">
              <a:solidFill>
                <a:srgbClr val="008000"/>
              </a:solidFill>
            </a:endParaRPr>
          </a:p>
        </p:txBody>
      </p:sp>
    </p:spTree>
    <p:extLst>
      <p:ext uri="{BB962C8B-B14F-4D97-AF65-F5344CB8AC3E}">
        <p14:creationId xmlns:p14="http://schemas.microsoft.com/office/powerpoint/2010/main" val="3121108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front of a building&#10;&#10;Description automatically generated">
            <a:extLst>
              <a:ext uri="{FF2B5EF4-FFF2-40B4-BE49-F238E27FC236}">
                <a16:creationId xmlns:a16="http://schemas.microsoft.com/office/drawing/2014/main" id="{203F3F73-6101-4DD8-8672-E594917637A6}"/>
              </a:ext>
            </a:extLst>
          </p:cNvPr>
          <p:cNvPicPr>
            <a:picLocks noChangeAspect="1"/>
          </p:cNvPicPr>
          <p:nvPr/>
        </p:nvPicPr>
        <p:blipFill rotWithShape="1">
          <a:blip r:embed="rId2">
            <a:alphaModFix amt="85000"/>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err="1">
                <a:solidFill>
                  <a:srgbClr val="FFFFFF"/>
                </a:solidFill>
                <a:latin typeface="Berlin Sans FB" panose="020E0602020502020306" pitchFamily="34" charset="0"/>
              </a:rPr>
              <a:t>Considerar</a:t>
            </a:r>
            <a:r>
              <a:rPr lang="en-US" dirty="0">
                <a:solidFill>
                  <a:srgbClr val="FFFFFF"/>
                </a:solidFill>
                <a:latin typeface="Berlin Sans FB" panose="020E0602020502020306" pitchFamily="34" charset="0"/>
              </a:rPr>
              <a:t> </a:t>
            </a:r>
            <a:br>
              <a:rPr lang="en-US" dirty="0">
                <a:solidFill>
                  <a:srgbClr val="FFFFFF"/>
                </a:solidFill>
                <a:latin typeface="Berlin Sans FB" panose="020E0602020502020306" pitchFamily="34" charset="0"/>
              </a:rPr>
            </a:br>
            <a:r>
              <a:rPr lang="en-US" dirty="0" err="1">
                <a:solidFill>
                  <a:srgbClr val="FFFFFF"/>
                </a:solidFill>
                <a:latin typeface="Berlin Sans FB" panose="020E0602020502020306" pitchFamily="34" charset="0"/>
              </a:rPr>
              <a:t>Hechos</a:t>
            </a:r>
            <a:r>
              <a:rPr lang="en-US" dirty="0">
                <a:solidFill>
                  <a:srgbClr val="FFFFFF"/>
                </a:solidFill>
                <a:latin typeface="Berlin Sans FB" panose="020E0602020502020306" pitchFamily="34" charset="0"/>
              </a:rPr>
              <a:t> 16:11-40</a:t>
            </a:r>
          </a:p>
        </p:txBody>
      </p:sp>
    </p:spTree>
    <p:extLst>
      <p:ext uri="{BB962C8B-B14F-4D97-AF65-F5344CB8AC3E}">
        <p14:creationId xmlns:p14="http://schemas.microsoft.com/office/powerpoint/2010/main" val="188440884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12" ma:contentTypeDescription="Create a new document." ma:contentTypeScope="" ma:versionID="3b386052cdcae805b5e9dbb63766ea1c">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9e3e1bc91848d3cbc5e7c196aa929577"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ECDABF-1C0E-4917-96D1-5D994AEE9877}">
  <ds:schemaRefs>
    <ds:schemaRef ds:uri="http://schemas.microsoft.com/office/2006/metadata/properties"/>
    <ds:schemaRef ds:uri="http://schemas.microsoft.com/office/infopath/2007/PartnerControls"/>
    <ds:schemaRef ds:uri="d9dd568f-92e7-4aa1-8e50-87aa9ffea924"/>
  </ds:schemaRefs>
</ds:datastoreItem>
</file>

<file path=customXml/itemProps2.xml><?xml version="1.0" encoding="utf-8"?>
<ds:datastoreItem xmlns:ds="http://schemas.openxmlformats.org/officeDocument/2006/customXml" ds:itemID="{08E98EFB-7585-4285-856E-AAA1DC6E743E}"/>
</file>

<file path=customXml/itemProps3.xml><?xml version="1.0" encoding="utf-8"?>
<ds:datastoreItem xmlns:ds="http://schemas.openxmlformats.org/officeDocument/2006/customXml" ds:itemID="{728B3D04-EE7A-46AC-8E7B-B1D2C0CA6C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436</TotalTime>
  <Words>2472</Words>
  <Application>Microsoft Office PowerPoint</Application>
  <PresentationFormat>Widescreen</PresentationFormat>
  <Paragraphs>171</Paragraphs>
  <Slides>30</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Berlin Sans FB</vt:lpstr>
      <vt:lpstr>Berlin Sans FB Demi</vt:lpstr>
      <vt:lpstr>Calibri</vt:lpstr>
      <vt:lpstr>Office Theme</vt:lpstr>
      <vt:lpstr>PowerPoint Presentation</vt:lpstr>
      <vt:lpstr>PowerPoint Presentation</vt:lpstr>
      <vt:lpstr>PowerPoint Presentation</vt:lpstr>
      <vt:lpstr>PowerPoint Presentation</vt:lpstr>
      <vt:lpstr>Oremos</vt:lpstr>
      <vt:lpstr>Actividad de Repaso (10 minutos)   El Equipo Misionero</vt:lpstr>
      <vt:lpstr>El Equipo Misionero</vt:lpstr>
      <vt:lpstr>Para el Proyecto final: La Importancia de Capacitar a otros…</vt:lpstr>
      <vt:lpstr>Considerar  Hechos 16:11-40</vt:lpstr>
      <vt:lpstr>Considerar – Hechos 16:11-40</vt:lpstr>
      <vt:lpstr>Considerar – Hechos 16:11-40</vt:lpstr>
      <vt:lpstr>Considerar – Hechos 16:11-40</vt:lpstr>
      <vt:lpstr>PowerPoint Presentation</vt:lpstr>
      <vt:lpstr>Considerar – Hechos 16:11-40</vt:lpstr>
      <vt:lpstr>Considerar – Hechos 16:11-40</vt:lpstr>
      <vt:lpstr>Considerar – Hechos 16:11-40</vt:lpstr>
      <vt:lpstr>Considerar – Hechos 16:11-40</vt:lpstr>
      <vt:lpstr>CONSOLIDAR  Hechos  16:16-40</vt:lpstr>
      <vt:lpstr>Consolidar- Hechos 16:16-40</vt:lpstr>
      <vt:lpstr>CONSOLIDAR – Hechos 16:16-40</vt:lpstr>
      <vt:lpstr>CONSOLIDAR – Hechos 16:16-40</vt:lpstr>
      <vt:lpstr>CONSOLIDAR – Hechos 16:16-40</vt:lpstr>
      <vt:lpstr>CONSOLIDAR – Hechos 16:16-40</vt:lpstr>
      <vt:lpstr>Temas Importantes: (15 minutos)  El Segundo Viaje Misionero de Pablo </vt:lpstr>
      <vt:lpstr>PowerPoint Presentation</vt:lpstr>
      <vt:lpstr>PowerPoint Presentation</vt:lpstr>
      <vt:lpstr>La Tarea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Joel Sutton</cp:lastModifiedBy>
  <cp:revision>7</cp:revision>
  <dcterms:created xsi:type="dcterms:W3CDTF">2020-03-29T13:22:39Z</dcterms:created>
  <dcterms:modified xsi:type="dcterms:W3CDTF">2021-02-25T22:31:17Z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