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3"/>
  </p:notesMasterIdLst>
  <p:sldIdLst>
    <p:sldId id="256" r:id="rId2"/>
    <p:sldId id="297" r:id="rId3"/>
    <p:sldId id="298" r:id="rId4"/>
    <p:sldId id="299" r:id="rId5"/>
    <p:sldId id="332" r:id="rId6"/>
    <p:sldId id="260" r:id="rId7"/>
    <p:sldId id="261" r:id="rId8"/>
    <p:sldId id="385" r:id="rId9"/>
    <p:sldId id="263" r:id="rId10"/>
    <p:sldId id="347" r:id="rId11"/>
    <p:sldId id="386" r:id="rId12"/>
    <p:sldId id="387" r:id="rId13"/>
    <p:sldId id="389" r:id="rId14"/>
    <p:sldId id="388" r:id="rId15"/>
    <p:sldId id="392" r:id="rId16"/>
    <p:sldId id="393" r:id="rId17"/>
    <p:sldId id="394" r:id="rId18"/>
    <p:sldId id="390" r:id="rId19"/>
    <p:sldId id="395" r:id="rId20"/>
    <p:sldId id="396" r:id="rId21"/>
    <p:sldId id="397" r:id="rId22"/>
    <p:sldId id="398" r:id="rId23"/>
    <p:sldId id="399" r:id="rId24"/>
    <p:sldId id="400" r:id="rId25"/>
    <p:sldId id="401" r:id="rId26"/>
    <p:sldId id="391" r:id="rId27"/>
    <p:sldId id="348" r:id="rId28"/>
    <p:sldId id="266" r:id="rId29"/>
    <p:sldId id="269" r:id="rId30"/>
    <p:sldId id="270" r:id="rId31"/>
    <p:sldId id="402" r:id="rId32"/>
    <p:sldId id="271" r:id="rId33"/>
    <p:sldId id="272" r:id="rId34"/>
    <p:sldId id="274" r:id="rId35"/>
    <p:sldId id="349" r:id="rId36"/>
    <p:sldId id="351" r:id="rId37"/>
    <p:sldId id="352" r:id="rId38"/>
    <p:sldId id="353" r:id="rId39"/>
    <p:sldId id="403" r:id="rId40"/>
    <p:sldId id="354" r:id="rId41"/>
    <p:sldId id="404" r:id="rId42"/>
    <p:sldId id="405" r:id="rId43"/>
    <p:sldId id="345" r:id="rId44"/>
    <p:sldId id="408" r:id="rId45"/>
    <p:sldId id="406" r:id="rId46"/>
    <p:sldId id="288" r:id="rId47"/>
    <p:sldId id="409" r:id="rId48"/>
    <p:sldId id="410" r:id="rId49"/>
    <p:sldId id="286" r:id="rId50"/>
    <p:sldId id="384" r:id="rId51"/>
    <p:sldId id="289" r:id="rId52"/>
  </p:sldIdLst>
  <p:sldSz cx="12192000" cy="6858000"/>
  <p:notesSz cx="6858000" cy="9144000"/>
  <p:embeddedFontLst>
    <p:embeddedFont>
      <p:font typeface="Berlin Sans FB" panose="020E0602020502020306" pitchFamily="34" charset="77"/>
      <p:regular r:id="rId54"/>
      <p:bold r:id="rId55"/>
    </p:embeddedFont>
    <p:embeddedFont>
      <p:font typeface="Berlin Sans FB Demi" panose="020E0602020502020306" pitchFamily="34" charset="77"/>
      <p:regular r:id="rId56"/>
      <p:bold r:id="rId57"/>
    </p:embeddedFont>
    <p:embeddedFont>
      <p:font typeface="Calibri" panose="020F0502020204030204" pitchFamily="34" charset="0"/>
      <p:regular r:id="rId58"/>
      <p:bold r:id="rId59"/>
      <p:italic r:id="rId60"/>
      <p:boldItalic r:id="rId61"/>
    </p:embeddedFont>
    <p:embeddedFont>
      <p:font typeface="Overlock" panose="02000506030000020004" pitchFamily="2" charset="77"/>
      <p:regular r:id="rId62"/>
      <p:bold r:id="rId63"/>
      <p:italic r:id="rId64"/>
      <p:boldItalic r:id="rId65"/>
    </p:embeddedFont>
    <p:embeddedFont>
      <p:font typeface="Segoe UI" panose="020B0502040204020203" pitchFamily="34" charset="0"/>
      <p:regular r:id="rId66"/>
      <p:bold r:id="rId67"/>
      <p:italic r:id="rId68"/>
      <p:boldItalic r:id="rId6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0" roundtripDataSignature="AMtx7miK3oVDRSu0CpStHMGZT8pYnCAquA=="/>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D5037"/>
    <a:srgbClr val="00863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644"/>
    <p:restoredTop sz="41281"/>
  </p:normalViewPr>
  <p:slideViewPr>
    <p:cSldViewPr snapToGrid="0">
      <p:cViewPr varScale="1">
        <p:scale>
          <a:sx n="42" d="100"/>
          <a:sy n="42" d="100"/>
        </p:scale>
        <p:origin x="544"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0.fntdata"/><Relationship Id="rId68" Type="http://schemas.openxmlformats.org/officeDocument/2006/relationships/font" Target="fonts/font15.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font" Target="fonts/font5.fntdata"/><Relationship Id="rId66" Type="http://schemas.openxmlformats.org/officeDocument/2006/relationships/font" Target="fonts/font13.fntdata"/><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8.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3.fntdata"/><Relationship Id="rId64" Type="http://schemas.openxmlformats.org/officeDocument/2006/relationships/font" Target="fonts/font11.fntdata"/><Relationship Id="rId69" Type="http://schemas.openxmlformats.org/officeDocument/2006/relationships/font" Target="fonts/font16.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6.fntdata"/><Relationship Id="rId67" Type="http://schemas.openxmlformats.org/officeDocument/2006/relationships/font" Target="fonts/font1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fntdata"/><Relationship Id="rId62" Type="http://schemas.openxmlformats.org/officeDocument/2006/relationships/font" Target="fonts/font9.fntdata"/><Relationship Id="rId70"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7.fntdata"/><Relationship Id="rId65" Type="http://schemas.openxmlformats.org/officeDocument/2006/relationships/font" Target="fonts/font12.fntdata"/><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font" Target="fonts/font2.fntdata"/><Relationship Id="rId7" Type="http://schemas.openxmlformats.org/officeDocument/2006/relationships/slide" Target="slides/slide6.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www.pexels.com/photo/cell-phone-hands-touchscreen-writing-1542099/"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a:spcBef>
                <a:spcPts val="0"/>
              </a:spcBef>
              <a:spcAft>
                <a:spcPts val="0"/>
              </a:spcAft>
            </a:pPr>
            <a:r>
              <a:rPr lang="es-ES" sz="1800" b="1" dirty="0">
                <a:effectLst/>
                <a:latin typeface="Calibri" panose="020F0502020204030204" pitchFamily="34" charset="0"/>
                <a:ea typeface="Times New Roman" panose="02020603050405020304" pitchFamily="18" charset="0"/>
              </a:rPr>
              <a:t>Saludos </a:t>
            </a:r>
            <a:r>
              <a:rPr lang="es-ES" sz="1800" i="1" dirty="0">
                <a:solidFill>
                  <a:srgbClr val="00B050"/>
                </a:solidFill>
                <a:effectLst/>
                <a:latin typeface="Calibri" panose="020F0502020204030204" pitchFamily="34" charset="0"/>
                <a:ea typeface="Times New Roman" panose="02020603050405020304" pitchFamily="18" charset="0"/>
              </a:rPr>
              <a:t>Abre el curso 10 minutos antes para empezar con los saludos temprano.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s-ES" sz="1800" b="1"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s-ES" sz="1800" b="1" dirty="0">
                <a:effectLst/>
                <a:latin typeface="Calibri" panose="020F0502020204030204" pitchFamily="34" charset="0"/>
                <a:ea typeface="Times New Roman" panose="02020603050405020304" pitchFamily="18" charset="0"/>
              </a:rPr>
              <a:t>Bienvenida </a:t>
            </a:r>
            <a:r>
              <a:rPr lang="es-ES" sz="1800" i="1" dirty="0">
                <a:solidFill>
                  <a:srgbClr val="00B050"/>
                </a:solidFill>
                <a:effectLst/>
                <a:latin typeface="Calibri" panose="020F0502020204030204" pitchFamily="34" charset="0"/>
                <a:ea typeface="Times New Roman" panose="02020603050405020304" pitchFamily="18" charset="0"/>
              </a:rPr>
              <a:t>Después de saludos personales, se puede compartir una bienvenida a la lección:</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s-E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s-ES" sz="1800" dirty="0">
                <a:solidFill>
                  <a:srgbClr val="000000"/>
                </a:solidFill>
                <a:effectLst/>
                <a:latin typeface="Calibri" panose="020F0502020204030204" pitchFamily="34" charset="0"/>
                <a:ea typeface="Times New Roman" panose="02020603050405020304" pitchFamily="18" charset="0"/>
              </a:rPr>
              <a:t>Hoy día estudiaremos la historia increíble de Ester, una historia del amor y gracia de Dios mientras el pueblo de Israel estaba bajo el yugo de los persas. Dios salvó a su pueblo del extermino a través de la reina Ester y preservó su plan de salvación.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s-E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s-ES" sz="1800" dirty="0">
                <a:solidFill>
                  <a:srgbClr val="000000"/>
                </a:solidFill>
                <a:effectLst/>
                <a:latin typeface="Calibri" panose="020F0502020204030204" pitchFamily="34" charset="0"/>
                <a:ea typeface="Times New Roman" panose="02020603050405020304" pitchFamily="18" charset="0"/>
              </a:rPr>
              <a:t>Demos gracias porque nosotros también tenemos a uno que interceda por nosotros. Porque hay un solo Dios, y un solo mediador entre Dios y los hombres, que es Jesucristo hombre, el cual se dio a sí mismo en rescate por todos.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s-E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s-ES" sz="1800" dirty="0">
                <a:solidFill>
                  <a:srgbClr val="000000"/>
                </a:solidFill>
                <a:effectLst/>
                <a:latin typeface="Calibri" panose="020F0502020204030204" pitchFamily="34" charset="0"/>
                <a:ea typeface="Times New Roman" panose="02020603050405020304" pitchFamily="18" charset="0"/>
              </a:rPr>
              <a:t>Cómo tu maestro (a), oro la Palabras de Salmo 19:14: </a:t>
            </a:r>
            <a:r>
              <a:rPr lang="es-ES" sz="1800" b="1" dirty="0">
                <a:solidFill>
                  <a:srgbClr val="000000"/>
                </a:solidFill>
                <a:effectLst/>
                <a:latin typeface="Calibri" panose="020F0502020204030204" pitchFamily="34" charset="0"/>
                <a:ea typeface="Times New Roman" panose="02020603050405020304" pitchFamily="18" charset="0"/>
              </a:rPr>
              <a:t>Sean, pues, aceptables anti ti mis palabras y mis pensamientos, oh Señor, roca mía y redentor mío. </a:t>
            </a:r>
            <a:endParaRPr lang="en-US" sz="1800" dirty="0">
              <a:effectLst/>
              <a:latin typeface="Times New Roman" panose="02020603050405020304" pitchFamily="18" charset="0"/>
              <a:ea typeface="Times New Roman" panose="02020603050405020304" pitchFamily="18" charset="0"/>
            </a:endParaRPr>
          </a:p>
          <a:p>
            <a:pPr marL="0" lvl="0" indent="0" algn="l" rtl="0">
              <a:spcBef>
                <a:spcPts val="0"/>
              </a:spcBef>
              <a:spcAft>
                <a:spcPts val="0"/>
              </a:spcAft>
              <a:buNone/>
            </a:pPr>
            <a:endParaRPr dirty="0"/>
          </a:p>
        </p:txBody>
      </p:sp>
      <p:sp>
        <p:nvSpPr>
          <p:cNvPr id="101" name="Google Shape;10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s-ES" sz="1800" b="1" dirty="0">
                <a:solidFill>
                  <a:srgbClr val="000000"/>
                </a:solidFill>
                <a:effectLst/>
                <a:latin typeface="Calibri" panose="020F0502020204030204" pitchFamily="34" charset="0"/>
                <a:ea typeface="Times New Roman" panose="02020603050405020304" pitchFamily="18" charset="0"/>
              </a:rPr>
              <a:t>Contar: </a:t>
            </a:r>
            <a:r>
              <a:rPr lang="es-ES" sz="1800" i="1" dirty="0">
                <a:solidFill>
                  <a:srgbClr val="00B050"/>
                </a:solidFill>
                <a:effectLst/>
                <a:latin typeface="Calibri" panose="020F0502020204030204" pitchFamily="34" charset="0"/>
                <a:ea typeface="Times New Roman" panose="02020603050405020304" pitchFamily="18" charset="0"/>
              </a:rPr>
              <a:t>Explique que ahora va a repasar la historia de Ester 4:15-5:9; 7:1-8:12</a:t>
            </a:r>
            <a:r>
              <a:rPr lang="es-ES" sz="1800" dirty="0">
                <a:solidFill>
                  <a:srgbClr val="00B050"/>
                </a:solidFill>
                <a:effectLst/>
                <a:latin typeface="Calibri" panose="020F0502020204030204" pitchFamily="34" charset="0"/>
                <a:ea typeface="Times New Roman" panose="02020603050405020304" pitchFamily="18" charset="0"/>
              </a:rPr>
              <a:t> </a:t>
            </a:r>
            <a:r>
              <a:rPr lang="es-ES" sz="1800" i="1" dirty="0">
                <a:solidFill>
                  <a:srgbClr val="00B050"/>
                </a:solidFill>
                <a:effectLst/>
                <a:latin typeface="Calibri" panose="020F0502020204030204" pitchFamily="34" charset="0"/>
                <a:ea typeface="Times New Roman" panose="02020603050405020304" pitchFamily="18" charset="0"/>
              </a:rPr>
              <a:t> que demostrará como contar una historia bíblica. Deseamos que los oyentes sepan la historia. También deseamos contar la historia sin explicar, sin añadir comentarios, sin dar opiniones…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s-ES" sz="1800" i="1" dirty="0">
                <a:solidFill>
                  <a:srgbClr val="00B05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s-ES" sz="1800" i="1" dirty="0">
                <a:solidFill>
                  <a:srgbClr val="00B050"/>
                </a:solidFill>
                <a:effectLst/>
                <a:latin typeface="Calibri" panose="020F0502020204030204" pitchFamily="34" charset="0"/>
                <a:ea typeface="Times New Roman" panose="02020603050405020304" pitchFamily="18" charset="0"/>
              </a:rPr>
              <a:t>Trate de tener la historia memorizada. Concéntrese en contar la historia con sus propias palabras, PERO asegúrese de que los detalles sean precisos.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CF3693E-6064-4A55-A606-667B314728E0}" type="slidenum">
              <a:rPr lang="en-US" smtClean="0"/>
              <a:t>10</a:t>
            </a:fld>
            <a:endParaRPr lang="en-US"/>
          </a:p>
        </p:txBody>
      </p:sp>
    </p:spTree>
    <p:extLst>
      <p:ext uri="{BB962C8B-B14F-4D97-AF65-F5344CB8AC3E}">
        <p14:creationId xmlns:p14="http://schemas.microsoft.com/office/powerpoint/2010/main" val="27239779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s-ES" sz="1800" b="1" dirty="0">
                <a:solidFill>
                  <a:srgbClr val="000000"/>
                </a:solidFill>
                <a:effectLst/>
                <a:latin typeface="Calibri" panose="020F0502020204030204" pitchFamily="34" charset="0"/>
                <a:ea typeface="Times New Roman" panose="02020603050405020304" pitchFamily="18" charset="0"/>
              </a:rPr>
              <a:t>Contexto</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s-ES" sz="1800" dirty="0">
                <a:solidFill>
                  <a:srgbClr val="000000"/>
                </a:solidFill>
                <a:effectLst/>
                <a:latin typeface="Calibri" panose="020F0502020204030204" pitchFamily="34" charset="0"/>
                <a:ea typeface="Times New Roman" panose="02020603050405020304" pitchFamily="18" charset="0"/>
              </a:rPr>
              <a:t>Un rey persa llamado Asuero, también conocido como Jerjes, realizó un banquete con muchos invitados importantes. El rey quería presumir a su reina, </a:t>
            </a:r>
            <a:r>
              <a:rPr lang="es-ES" sz="1800" dirty="0" err="1">
                <a:solidFill>
                  <a:srgbClr val="000000"/>
                </a:solidFill>
                <a:effectLst/>
                <a:latin typeface="Calibri" panose="020F0502020204030204" pitchFamily="34" charset="0"/>
                <a:ea typeface="Times New Roman" panose="02020603050405020304" pitchFamily="18" charset="0"/>
              </a:rPr>
              <a:t>Vasti</a:t>
            </a:r>
            <a:r>
              <a:rPr lang="es-ES" sz="1800" dirty="0">
                <a:solidFill>
                  <a:srgbClr val="000000"/>
                </a:solidFill>
                <a:effectLst/>
                <a:latin typeface="Calibri" panose="020F0502020204030204" pitchFamily="34" charset="0"/>
                <a:ea typeface="Times New Roman" panose="02020603050405020304" pitchFamily="18" charset="0"/>
              </a:rPr>
              <a:t>, quien era muy bella, y la mandó a traerla. Pero la reina se negó a venir. Conforme a las leyes de du pueblo, su modo de actuar tendría la consecuencia de ser destituida de su papel como reina.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914173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s-ES" sz="1800" dirty="0">
                <a:solidFill>
                  <a:srgbClr val="000000"/>
                </a:solidFill>
                <a:effectLst/>
                <a:latin typeface="Calibri" panose="020F0502020204030204" pitchFamily="34" charset="0"/>
                <a:ea typeface="Times New Roman" panose="02020603050405020304" pitchFamily="18" charset="0"/>
              </a:rPr>
              <a:t>Por consiguiente, era momento de buscar una reina nueva. Para esto se hizo un concurso de belleza con mujeres jóvenes. Entre ellas había una belle llamada Ester, quien era de origen judío. Fue criada por un pariente llamado Mardoqueo.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s-E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s-ES" sz="1800" dirty="0">
                <a:solidFill>
                  <a:srgbClr val="000000"/>
                </a:solidFill>
                <a:effectLst/>
                <a:latin typeface="Calibri" panose="020F0502020204030204" pitchFamily="34" charset="0"/>
                <a:ea typeface="Times New Roman" panose="02020603050405020304" pitchFamily="18" charset="0"/>
              </a:rPr>
              <a:t>Mardoqueo pidió a Ester no revelar su origen judío. Pasado el tiempo de la preparación, las jóvenes vinieron al rey, y el rey escogió a Ester como su nueva reina.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97934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s-ES" sz="1800" dirty="0">
                <a:solidFill>
                  <a:srgbClr val="000000"/>
                </a:solidFill>
                <a:effectLst/>
                <a:latin typeface="Calibri" panose="020F0502020204030204" pitchFamily="34" charset="0"/>
                <a:ea typeface="Times New Roman" panose="02020603050405020304" pitchFamily="18" charset="0"/>
              </a:rPr>
              <a:t>Un día, Mardoqueo oyó sobre una conspiración para matar al rey. Él informo a Ester sobre este hecho, y ella lo anunció al rey evitando que muriera.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s-E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070912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s-ES" sz="1800" dirty="0">
                <a:solidFill>
                  <a:srgbClr val="000000"/>
                </a:solidFill>
                <a:effectLst/>
                <a:latin typeface="Calibri" panose="020F0502020204030204" pitchFamily="34" charset="0"/>
                <a:ea typeface="Times New Roman" panose="02020603050405020304" pitchFamily="18" charset="0"/>
              </a:rPr>
              <a:t>En la corte del rey había un hombre malvado y orgulloso llamado Aman. Aman era hambriento de poder, y había sido ascendido de su puesto a uno mayor. Ahora la gente tenía que rendir reverencia a Aman, pero Mardoqueo no lo hacía.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s-E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959620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s-ES" sz="1800" dirty="0">
                <a:solidFill>
                  <a:srgbClr val="000000"/>
                </a:solidFill>
                <a:effectLst/>
                <a:latin typeface="Calibri" panose="020F0502020204030204" pitchFamily="34" charset="0"/>
                <a:ea typeface="Times New Roman" panose="02020603050405020304" pitchFamily="18" charset="0"/>
              </a:rPr>
              <a:t> Esto enfureció a Aman, quien vino al rey y pidió que el pueblo del cual era Mardoqueo (los judíos) fuera castigado. El rey dio su aprobación sin saber que su reina era judía también. Ahora el pueblo judío corría peligro de exterminación. Y esto podría en peligro la descendencia de la cual vendría el Mesías.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960319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s-E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s-ES" sz="1800" dirty="0">
                <a:solidFill>
                  <a:srgbClr val="000000"/>
                </a:solidFill>
                <a:effectLst/>
                <a:latin typeface="Calibri" panose="020F0502020204030204" pitchFamily="34" charset="0"/>
                <a:ea typeface="Times New Roman" panose="02020603050405020304" pitchFamily="18" charset="0"/>
              </a:rPr>
              <a:t>Mardoqueo supo de las intenciones de Aman, buscó la ayuda de Ester para que intercediera por su pueblo. Mardoqueo le dice a Ester </a:t>
            </a:r>
            <a:r>
              <a:rPr lang="es-ES" sz="1800" b="1" dirty="0">
                <a:solidFill>
                  <a:srgbClr val="000000"/>
                </a:solidFill>
                <a:effectLst/>
                <a:latin typeface="Calibri" panose="020F0502020204030204" pitchFamily="34" charset="0"/>
                <a:ea typeface="Times New Roman" panose="02020603050405020304" pitchFamily="18" charset="0"/>
              </a:rPr>
              <a:t>“Si ahora callas por completo, de alguna otra parte nos vendrá respiro y liberación a los judíos, pero tú y tu familia paterna morirán. ¿Quién sabe si has llegado al reino para un momento así?”</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477297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s-ES" sz="1800" dirty="0">
                <a:effectLst/>
                <a:latin typeface="Calibri" panose="020F0502020204030204" pitchFamily="34" charset="0"/>
                <a:ea typeface="Times New Roman" panose="02020603050405020304" pitchFamily="18" charset="0"/>
              </a:rPr>
              <a:t>Entonces Ester envío esta respuesta a Mardoqueo: </a:t>
            </a:r>
            <a:r>
              <a:rPr lang="es-ES" sz="1800" b="1" dirty="0">
                <a:effectLst/>
                <a:latin typeface="Calibri" panose="020F0502020204030204" pitchFamily="34" charset="0"/>
                <a:ea typeface="Times New Roman" panose="02020603050405020304" pitchFamily="18" charset="0"/>
              </a:rPr>
              <a:t>“Ve y reúne a todos los judíos de Susa, para que ayunen por mí. Mis criadas y yo haremos lo mismo, y después iré a ver al rey, aunque eso vaya contra la ley. Y si me matan, que me maten.”</a:t>
            </a:r>
            <a:r>
              <a:rPr lang="es-E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705382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s-ES" sz="1800" dirty="0">
                <a:effectLst/>
                <a:latin typeface="Calibri" panose="020F0502020204030204" pitchFamily="34" charset="0"/>
                <a:ea typeface="Times New Roman" panose="02020603050405020304" pitchFamily="18" charset="0"/>
              </a:rPr>
              <a:t>Tres días después, Ester se puso las vestiduras reales y entró en el patio interior de palacio, deteniéndose ante la sala en que el rey estaba sentado en su trono. En cuanto el rey vio Ester en el patio, se mostró cariñoso con ella y extendió hacia ella el cetro de oro que llevaba en la mano. Ester se acercó y tocó el extremo del cetro.</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s-E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s-ES" sz="1800" dirty="0">
                <a:effectLst/>
                <a:latin typeface="Calibri" panose="020F0502020204030204" pitchFamily="34" charset="0"/>
                <a:ea typeface="Times New Roman" panose="02020603050405020304" pitchFamily="18" charset="0"/>
              </a:rPr>
              <a:t>El rey le preguntó: </a:t>
            </a:r>
            <a:r>
              <a:rPr lang="es-ES" sz="1800" b="1" dirty="0">
                <a:effectLst/>
                <a:latin typeface="Calibri" panose="020F0502020204030204" pitchFamily="34" charset="0"/>
                <a:ea typeface="Times New Roman" panose="02020603050405020304" pitchFamily="18" charset="0"/>
              </a:rPr>
              <a:t>“¿Qué te pasa, reina Ester? ¿Qué deseas? ¡Aun si me pides la mitad de mi reino, re la concederé!”</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s-E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s-ES" sz="1800" dirty="0">
                <a:effectLst/>
                <a:latin typeface="Calibri" panose="020F0502020204030204" pitchFamily="34" charset="0"/>
                <a:ea typeface="Times New Roman" panose="02020603050405020304" pitchFamily="18" charset="0"/>
              </a:rPr>
              <a:t>Y Ester respondió: </a:t>
            </a:r>
            <a:r>
              <a:rPr lang="es-ES" sz="1800" b="1" dirty="0">
                <a:effectLst/>
                <a:latin typeface="Calibri" panose="020F0502020204030204" pitchFamily="34" charset="0"/>
                <a:ea typeface="Times New Roman" panose="02020603050405020304" pitchFamily="18" charset="0"/>
              </a:rPr>
              <a:t>“Si le parece bien a Su Majestad, le ruego que asista hoy al banquete que he preparado en su honor, y que traiga también a Aman.”</a:t>
            </a:r>
            <a:r>
              <a:rPr lang="es-E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515231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s-ES" sz="1800" dirty="0">
                <a:effectLst/>
                <a:latin typeface="Calibri" panose="020F0502020204030204" pitchFamily="34" charset="0"/>
                <a:ea typeface="Times New Roman" panose="02020603050405020304" pitchFamily="18" charset="0"/>
              </a:rPr>
              <a:t>Así el rey y Aman fueron al banquete que la reina había preparado. Durante el banquete, el rey dijo a Ester: </a:t>
            </a:r>
            <a:r>
              <a:rPr lang="es-ES" sz="1800" b="1" dirty="0">
                <a:effectLst/>
                <a:latin typeface="Calibri" panose="020F0502020204030204" pitchFamily="34" charset="0"/>
                <a:ea typeface="Times New Roman" panose="02020603050405020304" pitchFamily="18" charset="0"/>
              </a:rPr>
              <a:t>Pídeme lo que quieras, y te concederá, ¡aun si me pides la mitad de mi reino!</a:t>
            </a:r>
            <a:r>
              <a:rPr lang="es-E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s-E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s-ES" sz="1800" dirty="0">
                <a:effectLst/>
                <a:latin typeface="Calibri" panose="020F0502020204030204" pitchFamily="34" charset="0"/>
                <a:ea typeface="Times New Roman" panose="02020603050405020304" pitchFamily="18" charset="0"/>
              </a:rPr>
              <a:t>Ester contestó: </a:t>
            </a:r>
            <a:r>
              <a:rPr lang="es-ES" sz="1800" b="1" dirty="0">
                <a:effectLst/>
                <a:latin typeface="Calibri" panose="020F0502020204030204" pitchFamily="34" charset="0"/>
                <a:ea typeface="Times New Roman" panose="02020603050405020304" pitchFamily="18" charset="0"/>
              </a:rPr>
              <a:t>“Sólo deseo y pido esto: que si Su Majestad me tiene cariño y accede a satisfacer mi deseo y a concederme lo que pido, asista mañana, acompañado de Aman, a otro banquete que he preparado en su honor. Entonces haré lo que Su Majestad me pide.”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s-E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s-ES" sz="1800" dirty="0">
                <a:effectLst/>
                <a:latin typeface="Calibri" panose="020F0502020204030204" pitchFamily="34" charset="0"/>
                <a:ea typeface="Times New Roman" panose="02020603050405020304" pitchFamily="18" charset="0"/>
              </a:rPr>
              <a:t>Aman salió del banquete muy contento y satisfecho; pero se llenó de ira al ver que Mardoqueo, que estaba a la puerta del palacio, no se levantaba y ni siquiera se movía a verlo pasar. (Aman mandó preparar la horca para Mardoqueo)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906902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spcBef>
                <a:spcPts val="0"/>
              </a:spcBef>
              <a:spcAft>
                <a:spcPts val="0"/>
              </a:spcAft>
            </a:pPr>
            <a:r>
              <a:rPr lang="es-ES" sz="1800" b="1" dirty="0">
                <a:effectLst/>
                <a:latin typeface="Calibri" panose="020F0502020204030204" pitchFamily="34" charset="0"/>
                <a:ea typeface="Times New Roman" panose="02020603050405020304" pitchFamily="18" charset="0"/>
              </a:rPr>
              <a:t>Oración </a:t>
            </a:r>
            <a:r>
              <a:rPr lang="es-ES" sz="1800" i="1" dirty="0">
                <a:solidFill>
                  <a:srgbClr val="00B050"/>
                </a:solidFill>
                <a:effectLst/>
                <a:latin typeface="Calibri" panose="020F0502020204030204" pitchFamily="34" charset="0"/>
                <a:ea typeface="Times New Roman" panose="02020603050405020304" pitchFamily="18" charset="0"/>
              </a:rPr>
              <a:t>Hermanos, empezaremos con una oración</a:t>
            </a:r>
            <a:r>
              <a:rPr lang="es-ES" sz="1800" dirty="0">
                <a:solidFill>
                  <a:srgbClr val="00B05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s-ES" sz="1800" dirty="0">
                <a:solidFill>
                  <a:srgbClr val="00B05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s-ES" sz="1800" dirty="0">
                <a:effectLst/>
                <a:latin typeface="Calibri" panose="020F0502020204030204" pitchFamily="34" charset="0"/>
                <a:ea typeface="Calibri" panose="020F0502020204030204" pitchFamily="34" charset="0"/>
                <a:cs typeface="Times New Roman" panose="02020603050405020304" pitchFamily="18" charset="0"/>
              </a:rPr>
              <a:t>Señor Dios, hay muchos que odian el nombre de Jesucristo y hacen daño a los que confían en él.  Danos el valor de hacerles frente, no cediendo nuestra confesión de que Jesús es el camino, la verdad y la vida. Fortalece nuestra fe y devoción a través de tu santa Palabra. Amén.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
        <p:nvSpPr>
          <p:cNvPr id="103" name="Google Shape;103;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s-ES" sz="1800" dirty="0">
                <a:effectLst/>
                <a:latin typeface="Calibri" panose="020F0502020204030204" pitchFamily="34" charset="0"/>
                <a:ea typeface="Calibri" panose="020F0502020204030204" pitchFamily="34" charset="0"/>
                <a:cs typeface="Times New Roman" panose="02020603050405020304" pitchFamily="18" charset="0"/>
              </a:rPr>
              <a:t>El rey y Aman fueron al banquete y también en este segundo día dijo el rey a Ester durante el banquete: </a:t>
            </a:r>
            <a:r>
              <a:rPr lang="es-ES" sz="1800" b="1" dirty="0">
                <a:effectLst/>
                <a:latin typeface="Calibri" panose="020F0502020204030204" pitchFamily="34" charset="0"/>
                <a:ea typeface="Calibri" panose="020F0502020204030204" pitchFamily="34" charset="0"/>
                <a:cs typeface="Times New Roman" panose="02020603050405020304" pitchFamily="18" charset="0"/>
              </a:rPr>
              <a:t>Pídeme lo que quieras, y te lo concederé, ¡aun si me pides la mitad de mi reino!</a:t>
            </a:r>
            <a:r>
              <a:rPr lang="es-ES"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ES"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ES" sz="1800" dirty="0">
                <a:effectLst/>
                <a:latin typeface="Calibri" panose="020F0502020204030204" pitchFamily="34" charset="0"/>
                <a:ea typeface="Calibri" panose="020F0502020204030204" pitchFamily="34" charset="0"/>
                <a:cs typeface="Times New Roman" panose="02020603050405020304" pitchFamily="18" charset="0"/>
              </a:rPr>
              <a:t>Y Ester le respondió: </a:t>
            </a:r>
            <a:r>
              <a:rPr lang="es-ES" sz="1800" b="1" dirty="0">
                <a:effectLst/>
                <a:latin typeface="Calibri" panose="020F0502020204030204" pitchFamily="34" charset="0"/>
                <a:ea typeface="Calibri" panose="020F0502020204030204" pitchFamily="34" charset="0"/>
                <a:cs typeface="Times New Roman" panose="02020603050405020304" pitchFamily="18" charset="0"/>
              </a:rPr>
              <a:t>Si Su Majestad me tiene cariño, y si le parece bien, lo único que deseo y pido es que Su Majestad me perdone la vida y la de mi pueblo; pues tanto a mi pueblo como a mí se nos ha vendido para ser destruidas por completo. Si hubiéramos sido vendidos como esclavos, yo no diría nada, porque el enemigo no causaría entonces tanto daño a los intereses de Su Majestad.</a:t>
            </a:r>
            <a:r>
              <a:rPr lang="es-ES"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ES"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ES" sz="1800" dirty="0">
                <a:effectLst/>
                <a:latin typeface="Calibri" panose="020F0502020204030204" pitchFamily="34" charset="0"/>
                <a:ea typeface="Calibri" panose="020F0502020204030204" pitchFamily="34" charset="0"/>
                <a:cs typeface="Times New Roman" panose="02020603050405020304" pitchFamily="18" charset="0"/>
              </a:rPr>
              <a:t>Entonces el rey preguntó: </a:t>
            </a:r>
            <a:r>
              <a:rPr lang="es-ES" sz="1800" b="1" dirty="0">
                <a:effectLst/>
                <a:latin typeface="Calibri" panose="020F0502020204030204" pitchFamily="34" charset="0"/>
                <a:ea typeface="Calibri" panose="020F0502020204030204" pitchFamily="34" charset="0"/>
                <a:cs typeface="Times New Roman" panose="02020603050405020304" pitchFamily="18" charset="0"/>
              </a:rPr>
              <a:t>¿Quién es y dónde está el que ha pensado hacer semejante cosa?</a:t>
            </a:r>
            <a:r>
              <a:rPr lang="es-ES"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ES"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ES" sz="1800" b="1" dirty="0">
                <a:effectLst/>
                <a:latin typeface="Calibri" panose="020F0502020204030204" pitchFamily="34" charset="0"/>
                <a:ea typeface="Calibri" panose="020F0502020204030204" pitchFamily="34" charset="0"/>
                <a:cs typeface="Times New Roman" panose="02020603050405020304" pitchFamily="18" charset="0"/>
              </a:rPr>
              <a:t>¡El enemigo y adversario es este malvado Aman!</a:t>
            </a:r>
            <a:r>
              <a:rPr lang="es-ES" sz="1800" dirty="0">
                <a:effectLst/>
                <a:latin typeface="Calibri" panose="020F0502020204030204" pitchFamily="34" charset="0"/>
                <a:ea typeface="Calibri" panose="020F0502020204030204" pitchFamily="34" charset="0"/>
                <a:cs typeface="Times New Roman" panose="02020603050405020304" pitchFamily="18" charset="0"/>
              </a:rPr>
              <a:t> Respondió Ester.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410971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s-ES"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ES" sz="1800" dirty="0">
                <a:effectLst/>
                <a:latin typeface="Calibri" panose="020F0502020204030204" pitchFamily="34" charset="0"/>
                <a:ea typeface="Calibri" panose="020F0502020204030204" pitchFamily="34" charset="0"/>
                <a:cs typeface="Times New Roman" panose="02020603050405020304" pitchFamily="18" charset="0"/>
              </a:rPr>
              <a:t>Al oír esto, aman se quedó paralizado de miedo ante el rey y la reina. El rey levantó lleno de ira y, abandonando la sala donde estaban, salió al jardín. Pero Aman, al darse cuenta de que el rey había decidido condenarlo a muerte, se quedó en la sala para rogar a la reina Ester que le salvara la vida. Cuando el rey volvió del jardín y entró en la sala del banquete, vio a Aman de rodillas junto al diván en que estaba recostada Ester, y exclamó: </a:t>
            </a:r>
            <a:r>
              <a:rPr lang="es-ES" sz="1800" b="1" dirty="0">
                <a:effectLst/>
                <a:latin typeface="Calibri" panose="020F0502020204030204" pitchFamily="34" charset="0"/>
                <a:ea typeface="Calibri" panose="020F0502020204030204" pitchFamily="34" charset="0"/>
                <a:cs typeface="Times New Roman" panose="02020603050405020304" pitchFamily="18" charset="0"/>
              </a:rPr>
              <a:t>¿Acaso quieres también deshonrar a la reina en mi presencia y en mi propia casa?</a:t>
            </a:r>
            <a:r>
              <a:rPr lang="es-ES"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920602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s-ES"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ES" sz="1800" dirty="0">
                <a:effectLst/>
                <a:latin typeface="Calibri" panose="020F0502020204030204" pitchFamily="34" charset="0"/>
                <a:ea typeface="Calibri" panose="020F0502020204030204" pitchFamily="34" charset="0"/>
                <a:cs typeface="Times New Roman" panose="02020603050405020304" pitchFamily="18" charset="0"/>
              </a:rPr>
              <a:t>Tan pronto como el rey hubo pronunciado estas palabras, unos oficiales de su guardia personal cubrieron la cara de Aman. Y uno de ellos dijo: </a:t>
            </a:r>
            <a:r>
              <a:rPr lang="es-ES" sz="1800" b="1" dirty="0">
                <a:effectLst/>
                <a:latin typeface="Calibri" panose="020F0502020204030204" pitchFamily="34" charset="0"/>
                <a:ea typeface="Calibri" panose="020F0502020204030204" pitchFamily="34" charset="0"/>
                <a:cs typeface="Times New Roman" panose="02020603050405020304" pitchFamily="18" charset="0"/>
              </a:rPr>
              <a:t>En casa de Aman está lista una horca, que él mandó construir para Mardoqueo, el hombre que tan buen informe dio a Su Majestad.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ES"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ES" sz="1800" b="1" dirty="0">
                <a:effectLst/>
                <a:latin typeface="Calibri" panose="020F0502020204030204" pitchFamily="34" charset="0"/>
                <a:ea typeface="Calibri" panose="020F0502020204030204" pitchFamily="34" charset="0"/>
                <a:cs typeface="Times New Roman" panose="02020603050405020304" pitchFamily="18" charset="0"/>
              </a:rPr>
              <a:t>¡Pues cuélguenlo en ella!</a:t>
            </a:r>
            <a:r>
              <a:rPr lang="es-ES" sz="1800" dirty="0">
                <a:effectLst/>
                <a:latin typeface="Calibri" panose="020F0502020204030204" pitchFamily="34" charset="0"/>
                <a:ea typeface="Calibri" panose="020F0502020204030204" pitchFamily="34" charset="0"/>
                <a:cs typeface="Times New Roman" panose="02020603050405020304" pitchFamily="18" charset="0"/>
              </a:rPr>
              <a:t> Ordenó el rey.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ES"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ES" sz="1800" dirty="0">
                <a:effectLst/>
                <a:latin typeface="Calibri" panose="020F0502020204030204" pitchFamily="34" charset="0"/>
                <a:ea typeface="Calibri" panose="020F0502020204030204" pitchFamily="34" charset="0"/>
                <a:cs typeface="Times New Roman" panose="02020603050405020304" pitchFamily="18" charset="0"/>
              </a:rPr>
              <a:t>Y así Aman fue colgado en la misma horca que había preparado para Mardoqueo.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641526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s-ES"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ES" sz="1800" dirty="0">
                <a:effectLst/>
                <a:latin typeface="Calibri" panose="020F0502020204030204" pitchFamily="34" charset="0"/>
                <a:ea typeface="Calibri" panose="020F0502020204030204" pitchFamily="34" charset="0"/>
                <a:cs typeface="Times New Roman" panose="02020603050405020304" pitchFamily="18" charset="0"/>
              </a:rPr>
              <a:t>Aquel mismo día, el rey regaló a la reina Ester la cada de Aman y Mardoqueo se presentó ante el rey, pues ya Ester le había dicho que Mardoqueo era su primo. Entonces el rey se quitó el anillo que había recobrado de Aman, y se lo dio a Mardoqueo. Ester, por su parte, lo nombró administrador de todos los bienes que habían sido de Aman.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565502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ES" sz="1800" dirty="0">
                <a:effectLst/>
                <a:latin typeface="Calibri" panose="020F0502020204030204" pitchFamily="34" charset="0"/>
                <a:ea typeface="Calibri" panose="020F0502020204030204" pitchFamily="34" charset="0"/>
                <a:cs typeface="Times New Roman" panose="02020603050405020304" pitchFamily="18" charset="0"/>
              </a:rPr>
              <a:t> Luego Ester habló nuevamente con el rey y echándose a sus pies y con lágrimas en los ojos, le suplicó que anulara la malvada orden de Aman y que no se llevaran a cabo sus planes contra lo judíos. Le dijo, </a:t>
            </a:r>
            <a:r>
              <a:rPr lang="es-ES" sz="1800" b="1" dirty="0">
                <a:effectLst/>
                <a:latin typeface="Calibri" panose="020F0502020204030204" pitchFamily="34" charset="0"/>
                <a:ea typeface="Calibri" panose="020F0502020204030204" pitchFamily="34" charset="0"/>
                <a:cs typeface="Times New Roman" panose="02020603050405020304" pitchFamily="18" charset="0"/>
              </a:rPr>
              <a:t>“Si a Su Majestad le parece bien y cree que mi petición es justa, y si realmente Su majestad me quiere y siente cariño por mí, que se escriba una orden que anule las cartas que Aman envió con la orden de exterminar a los judíos de todas las provincias del reino. ¿Pues cómo podré soportar la desgracia que está por caer sobre mi pueblo, y la exterminación de mi propia familia?</a:t>
            </a:r>
            <a:r>
              <a:rPr lang="es-ES"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094060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s-ES" sz="1800" dirty="0">
                <a:effectLst/>
                <a:latin typeface="Calibri" panose="020F0502020204030204" pitchFamily="34" charset="0"/>
                <a:ea typeface="Calibri" panose="020F0502020204030204" pitchFamily="34" charset="0"/>
                <a:cs typeface="Times New Roman" panose="02020603050405020304" pitchFamily="18" charset="0"/>
              </a:rPr>
              <a:t>El rey contestó: </a:t>
            </a:r>
            <a:r>
              <a:rPr lang="es-ES" sz="1800" b="1" dirty="0">
                <a:effectLst/>
                <a:latin typeface="Calibri" panose="020F0502020204030204" pitchFamily="34" charset="0"/>
                <a:ea typeface="Calibri" panose="020F0502020204030204" pitchFamily="34" charset="0"/>
                <a:cs typeface="Times New Roman" panose="02020603050405020304" pitchFamily="18" charset="0"/>
              </a:rPr>
              <a:t>Ahora los autorizo a escribir, en mi nombre, lo que mejor les parezca en favor de los judíos. ¡Y sellen las cartas con el sello real!</a:t>
            </a:r>
            <a:r>
              <a:rPr lang="es-ES" sz="1800" dirty="0">
                <a:effectLst/>
                <a:latin typeface="Calibri" panose="020F0502020204030204" pitchFamily="34" charset="0"/>
                <a:ea typeface="Calibri" panose="020F0502020204030204" pitchFamily="34" charset="0"/>
                <a:cs typeface="Times New Roman" panose="02020603050405020304" pitchFamily="18" charset="0"/>
              </a:rPr>
              <a:t> (Una carta firmada en nombre del rey, y sellada con su sello, no se puede anular)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ES"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ES" sz="1800" dirty="0">
                <a:effectLst/>
                <a:latin typeface="Calibri" panose="020F0502020204030204" pitchFamily="34" charset="0"/>
                <a:ea typeface="Calibri" panose="020F0502020204030204" pitchFamily="34" charset="0"/>
                <a:cs typeface="Times New Roman" panose="02020603050405020304" pitchFamily="18" charset="0"/>
              </a:rPr>
              <a:t>Los secretarios del rey fueron llamados inmediatamente. Era el día veintitrés del mes tercero, y todo lo que ordenó Mardoqueo fue escrito a los judíos, a los gobernadores regionales y provinciales y a las demás autoridades de las ciento veintisiete provincias que se extendían desde la India hasta Etiopía, en la lengua y escritura propias de cada provincia. También a los judíos se les escribió en su lengua y escritura. En las cartas, el rey autorizaba a los judíos en cualquier ciudad donde vivieran, a reunirse para defender sus vidas, y a matar, destruir, exterminar y apoderarse de los bienes de la gente armada de cualquier pueblo o provincia que les atacara. Todo esto debería hacerse en un mismo día; el día señalado era el trece del mes doce.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650310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932932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ES" sz="1800" b="1" dirty="0">
                <a:solidFill>
                  <a:srgbClr val="000000"/>
                </a:solidFill>
                <a:effectLst/>
                <a:latin typeface="Calibri" panose="020F0502020204030204" pitchFamily="34" charset="0"/>
                <a:ea typeface="Times New Roman" panose="02020603050405020304" pitchFamily="18" charset="0"/>
              </a:rPr>
              <a:t>Considerar </a:t>
            </a:r>
            <a:r>
              <a:rPr lang="es-ES" sz="1800" i="1" dirty="0">
                <a:solidFill>
                  <a:srgbClr val="00B050"/>
                </a:solidFill>
                <a:effectLst/>
                <a:latin typeface="Calibri" panose="020F0502020204030204" pitchFamily="34" charset="0"/>
                <a:ea typeface="Times New Roman" panose="02020603050405020304" pitchFamily="18" charset="0"/>
              </a:rPr>
              <a:t>Estas preguntas son muy útiles para estudiar cualquier historia bíblica, en un grupo o solo. Es la oración de Academia Cristo que ustedes las usen con sus propios familiares, conocidos y en un Grupo Sembrador (un grupo de evangelismo) un día.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CF3693E-6064-4A55-A606-667B314728E0}" type="slidenum">
              <a:rPr lang="en-US" smtClean="0"/>
              <a:t>27</a:t>
            </a:fld>
            <a:endParaRPr lang="en-US"/>
          </a:p>
        </p:txBody>
      </p:sp>
    </p:spTree>
    <p:extLst>
      <p:ext uri="{BB962C8B-B14F-4D97-AF65-F5344CB8AC3E}">
        <p14:creationId xmlns:p14="http://schemas.microsoft.com/office/powerpoint/2010/main" val="2064332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 name="Google Shape;172;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spcBef>
                <a:spcPts val="0"/>
              </a:spcBef>
              <a:spcAft>
                <a:spcPts val="0"/>
              </a:spcAft>
              <a:tabLst>
                <a:tab pos="772795" algn="l"/>
              </a:tabLst>
            </a:pPr>
            <a:r>
              <a:rPr lang="es-ES" sz="1800" b="1" dirty="0">
                <a:solidFill>
                  <a:srgbClr val="000000"/>
                </a:solidFill>
                <a:effectLst/>
                <a:latin typeface="Calibri" panose="020F0502020204030204" pitchFamily="34" charset="0"/>
                <a:ea typeface="Times New Roman" panose="02020603050405020304" pitchFamily="18" charset="0"/>
              </a:rPr>
              <a:t>1. ¿Quiénes son los personajes de esta historia?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tabLst>
                <a:tab pos="772795" algn="l"/>
              </a:tabLst>
            </a:pPr>
            <a:r>
              <a:rPr lang="es-ES" sz="1800" dirty="0">
                <a:solidFill>
                  <a:srgbClr val="000000"/>
                </a:solidFill>
                <a:effectLst/>
                <a:latin typeface="Calibri" panose="020F0502020204030204" pitchFamily="34" charset="0"/>
                <a:ea typeface="Times New Roman" panose="02020603050405020304" pitchFamily="18" charset="0"/>
              </a:rPr>
              <a:t>Mardoqueo (el primo de Ester, y trabaja en la entrada del palacio real)</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tabLst>
                <a:tab pos="772795" algn="l"/>
              </a:tabLst>
            </a:pPr>
            <a:r>
              <a:rPr lang="es-ES" sz="1800" dirty="0">
                <a:solidFill>
                  <a:srgbClr val="000000"/>
                </a:solidFill>
                <a:effectLst/>
                <a:latin typeface="Calibri" panose="020F0502020204030204" pitchFamily="34" charset="0"/>
                <a:ea typeface="Times New Roman" panose="02020603050405020304" pitchFamily="18" charset="0"/>
              </a:rPr>
              <a:t>La reina Ester (también </a:t>
            </a:r>
            <a:r>
              <a:rPr lang="es-ES" sz="1800" dirty="0" err="1">
                <a:solidFill>
                  <a:srgbClr val="000000"/>
                </a:solidFill>
                <a:effectLst/>
                <a:latin typeface="Calibri" panose="020F0502020204030204" pitchFamily="34" charset="0"/>
                <a:ea typeface="Times New Roman" panose="02020603050405020304" pitchFamily="18" charset="0"/>
              </a:rPr>
              <a:t>Hadasa</a:t>
            </a:r>
            <a:r>
              <a:rPr lang="es-ES" sz="1800" dirty="0">
                <a:solidFill>
                  <a:srgbClr val="000000"/>
                </a:solidFill>
                <a:effectLst/>
                <a:latin typeface="Calibri" panose="020F0502020204030204" pitchFamily="34" charset="0"/>
                <a:ea typeface="Times New Roman" panose="02020603050405020304" pitchFamily="18" charset="0"/>
              </a:rPr>
              <a:t>, la prima e hija adoptada de Mardoqueo)</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tabLst>
                <a:tab pos="772795" algn="l"/>
              </a:tabLst>
            </a:pPr>
            <a:r>
              <a:rPr lang="es-ES" sz="1800" dirty="0">
                <a:solidFill>
                  <a:srgbClr val="000000"/>
                </a:solidFill>
                <a:effectLst/>
                <a:latin typeface="Calibri" panose="020F0502020204030204" pitchFamily="34" charset="0"/>
                <a:ea typeface="Times New Roman" panose="02020603050405020304" pitchFamily="18" charset="0"/>
              </a:rPr>
              <a:t>El Rey Asuero (Jerjes), rey de persa</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tabLst>
                <a:tab pos="772795" algn="l"/>
              </a:tabLst>
            </a:pPr>
            <a:r>
              <a:rPr lang="es-ES" sz="1800" dirty="0">
                <a:solidFill>
                  <a:srgbClr val="000000"/>
                </a:solidFill>
                <a:effectLst/>
                <a:latin typeface="Calibri" panose="020F0502020204030204" pitchFamily="34" charset="0"/>
                <a:ea typeface="Times New Roman" panose="02020603050405020304" pitchFamily="18" charset="0"/>
              </a:rPr>
              <a:t>Los judíos y las doncellas de Ester que ayunaron (4:16</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tabLst>
                <a:tab pos="772795" algn="l"/>
              </a:tabLst>
            </a:pPr>
            <a:r>
              <a:rPr lang="es-ES" sz="1800" dirty="0">
                <a:solidFill>
                  <a:srgbClr val="000000"/>
                </a:solidFill>
                <a:effectLst/>
                <a:latin typeface="Calibri" panose="020F0502020204030204" pitchFamily="34" charset="0"/>
                <a:ea typeface="Times New Roman" panose="02020603050405020304" pitchFamily="18" charset="0"/>
              </a:rPr>
              <a:t>Aman, el oficial que deseaba la muerte de los judíos (7:6)</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tabLst>
                <a:tab pos="772795" algn="l"/>
              </a:tabLst>
            </a:pPr>
            <a:r>
              <a:rPr lang="es-ES" sz="1800" dirty="0" err="1">
                <a:solidFill>
                  <a:srgbClr val="000000"/>
                </a:solidFill>
                <a:effectLst/>
                <a:latin typeface="Calibri" panose="020F0502020204030204" pitchFamily="34" charset="0"/>
                <a:ea typeface="Times New Roman" panose="02020603050405020304" pitchFamily="18" charset="0"/>
              </a:rPr>
              <a:t>Harboná</a:t>
            </a:r>
            <a:r>
              <a:rPr lang="es-ES" sz="1800" dirty="0">
                <a:solidFill>
                  <a:srgbClr val="000000"/>
                </a:solidFill>
                <a:effectLst/>
                <a:latin typeface="Calibri" panose="020F0502020204030204" pitchFamily="34" charset="0"/>
                <a:ea typeface="Times New Roman" panose="02020603050405020304" pitchFamily="18" charset="0"/>
              </a:rPr>
              <a:t>, uno de loa eunucos del rey quien dijo, “hay una horca en la casa de Amán (7:9)</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tabLst>
                <a:tab pos="772795" algn="l"/>
              </a:tabLst>
            </a:pPr>
            <a:r>
              <a:rPr lang="es-ES" sz="1800" dirty="0">
                <a:solidFill>
                  <a:srgbClr val="000000"/>
                </a:solidFill>
                <a:effectLst/>
                <a:latin typeface="Calibri" panose="020F0502020204030204" pitchFamily="34" charset="0"/>
                <a:ea typeface="Times New Roman" panose="02020603050405020304" pitchFamily="18" charset="0"/>
              </a:rPr>
              <a:t>Los secretarios y mensajeros del rey (7:9-12)</a:t>
            </a:r>
            <a:endParaRPr lang="en-US" sz="1800" dirty="0">
              <a:effectLst/>
              <a:latin typeface="Times New Roman" panose="02020603050405020304" pitchFamily="18" charset="0"/>
              <a:ea typeface="Times New Roman" panose="02020603050405020304" pitchFamily="18" charset="0"/>
            </a:endParaRPr>
          </a:p>
          <a:p>
            <a:pPr marL="0" lvl="0" indent="0" algn="l" rtl="0">
              <a:spcBef>
                <a:spcPts val="800"/>
              </a:spcBef>
              <a:spcAft>
                <a:spcPts val="0"/>
              </a:spcAft>
              <a:buClr>
                <a:schemeClr val="dk1"/>
              </a:buClr>
              <a:buSzPts val="1200"/>
              <a:buFont typeface="Calibri"/>
              <a:buNone/>
            </a:pPr>
            <a:endParaRPr dirty="0"/>
          </a:p>
        </p:txBody>
      </p:sp>
      <p:sp>
        <p:nvSpPr>
          <p:cNvPr id="173" name="Google Shape;173;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 name="Google Shape;193;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spcBef>
                <a:spcPts val="0"/>
              </a:spcBef>
              <a:spcAft>
                <a:spcPts val="0"/>
              </a:spcAft>
              <a:tabLst>
                <a:tab pos="772795" algn="l"/>
              </a:tabLst>
            </a:pPr>
            <a:r>
              <a:rPr lang="es-ES" sz="1800" b="1" dirty="0">
                <a:solidFill>
                  <a:srgbClr val="000000"/>
                </a:solidFill>
                <a:effectLst/>
                <a:latin typeface="Calibri" panose="020F0502020204030204" pitchFamily="34" charset="0"/>
                <a:ea typeface="Times New Roman" panose="02020603050405020304" pitchFamily="18" charset="0"/>
              </a:rPr>
              <a:t>2. ¿Cuáles son los objetos de esta historia?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tabLst>
                <a:tab pos="772795" algn="l"/>
              </a:tabLst>
            </a:pPr>
            <a:r>
              <a:rPr lang="es-ES" sz="1800" dirty="0">
                <a:solidFill>
                  <a:srgbClr val="000000"/>
                </a:solidFill>
                <a:effectLst/>
                <a:latin typeface="Calibri" panose="020F0502020204030204" pitchFamily="34" charset="0"/>
                <a:ea typeface="Times New Roman" panose="02020603050405020304" pitchFamily="18" charset="0"/>
              </a:rPr>
              <a:t>Vestiduras reales de Ester y el trono real del rey (5:1)</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tabLst>
                <a:tab pos="772795" algn="l"/>
              </a:tabLst>
            </a:pPr>
            <a:r>
              <a:rPr lang="es-ES" sz="1800" dirty="0">
                <a:solidFill>
                  <a:srgbClr val="000000"/>
                </a:solidFill>
                <a:effectLst/>
                <a:latin typeface="Calibri" panose="020F0502020204030204" pitchFamily="34" charset="0"/>
                <a:ea typeface="Times New Roman" panose="02020603050405020304" pitchFamily="18" charset="0"/>
              </a:rPr>
              <a:t>El cetro de oro del rey (5:2)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tabLst>
                <a:tab pos="772795" algn="l"/>
              </a:tabLst>
            </a:pPr>
            <a:r>
              <a:rPr lang="es-ES" sz="1800" dirty="0">
                <a:solidFill>
                  <a:srgbClr val="000000"/>
                </a:solidFill>
                <a:effectLst/>
                <a:latin typeface="Calibri" panose="020F0502020204030204" pitchFamily="34" charset="0"/>
                <a:ea typeface="Times New Roman" panose="02020603050405020304" pitchFamily="18" charset="0"/>
              </a:rPr>
              <a:t>Cubrieron el rostro de Aman (7:8)</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tabLst>
                <a:tab pos="772795" algn="l"/>
              </a:tabLst>
            </a:pPr>
            <a:r>
              <a:rPr lang="es-ES" sz="1800" dirty="0">
                <a:solidFill>
                  <a:srgbClr val="000000"/>
                </a:solidFill>
                <a:effectLst/>
                <a:latin typeface="Calibri" panose="020F0502020204030204" pitchFamily="34" charset="0"/>
                <a:ea typeface="Times New Roman" panose="02020603050405020304" pitchFamily="18" charset="0"/>
              </a:rPr>
              <a:t>La horca de 25 metros de altura (7:9)</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tabLst>
                <a:tab pos="772795" algn="l"/>
              </a:tabLst>
            </a:pPr>
            <a:r>
              <a:rPr lang="es-ES" sz="1800" dirty="0">
                <a:solidFill>
                  <a:srgbClr val="000000"/>
                </a:solidFill>
                <a:effectLst/>
                <a:latin typeface="Calibri" panose="020F0502020204030204" pitchFamily="34" charset="0"/>
                <a:ea typeface="Times New Roman" panose="02020603050405020304" pitchFamily="18" charset="0"/>
              </a:rPr>
              <a:t>Los decretos que les daba a los judíos el derecho de defenderse (7:9)</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tabLst>
                <a:tab pos="772795" algn="l"/>
              </a:tabLst>
            </a:pPr>
            <a:r>
              <a:rPr lang="es-ES" sz="1800" dirty="0">
                <a:solidFill>
                  <a:srgbClr val="000000"/>
                </a:solidFill>
                <a:effectLst/>
                <a:latin typeface="Calibri" panose="020F0502020204030204" pitchFamily="34" charset="0"/>
                <a:ea typeface="Times New Roman" panose="02020603050405020304" pitchFamily="18" charset="0"/>
              </a:rPr>
              <a:t>El anillo y sello del rey (7:8)</a:t>
            </a:r>
            <a:endParaRPr lang="en-US" sz="1800" dirty="0">
              <a:effectLst/>
              <a:latin typeface="Times New Roman" panose="02020603050405020304" pitchFamily="18" charset="0"/>
              <a:ea typeface="Times New Roman" panose="02020603050405020304" pitchFamily="18" charset="0"/>
            </a:endParaRPr>
          </a:p>
          <a:p>
            <a:pPr marL="0" lvl="0" indent="0" algn="l" rtl="0">
              <a:spcBef>
                <a:spcPts val="800"/>
              </a:spcBef>
              <a:spcAft>
                <a:spcPts val="0"/>
              </a:spcAft>
              <a:buNone/>
            </a:pPr>
            <a:endParaRPr dirty="0"/>
          </a:p>
        </p:txBody>
      </p:sp>
      <p:sp>
        <p:nvSpPr>
          <p:cNvPr id="194" name="Google Shape;194;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1" indent="0" algn="l" rtl="0">
              <a:spcBef>
                <a:spcPts val="0"/>
              </a:spcBef>
              <a:spcAft>
                <a:spcPts val="0"/>
              </a:spcAft>
              <a:buNone/>
            </a:pPr>
            <a:endParaRPr dirty="0"/>
          </a:p>
        </p:txBody>
      </p:sp>
      <p:sp>
        <p:nvSpPr>
          <p:cNvPr id="96" name="Google Shape;9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 name="Google Shape;200;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spcBef>
                <a:spcPts val="0"/>
              </a:spcBef>
              <a:spcAft>
                <a:spcPts val="0"/>
              </a:spcAft>
              <a:tabLst>
                <a:tab pos="772795" algn="l"/>
              </a:tabLst>
            </a:pPr>
            <a:r>
              <a:rPr lang="es-ES" sz="1800" b="1" dirty="0">
                <a:solidFill>
                  <a:srgbClr val="000000"/>
                </a:solidFill>
                <a:effectLst/>
                <a:latin typeface="Calibri" panose="020F0502020204030204" pitchFamily="34" charset="0"/>
                <a:ea typeface="Times New Roman" panose="02020603050405020304" pitchFamily="18" charset="0"/>
              </a:rPr>
              <a:t>3. ¿Dónde ocurrió la historia?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tabLst>
                <a:tab pos="772795" algn="l"/>
              </a:tabLst>
            </a:pPr>
            <a:r>
              <a:rPr lang="es-ES" sz="1800" dirty="0">
                <a:solidFill>
                  <a:srgbClr val="000000"/>
                </a:solidFill>
                <a:effectLst/>
                <a:latin typeface="Calibri" panose="020F0502020204030204" pitchFamily="34" charset="0"/>
                <a:ea typeface="Times New Roman" panose="02020603050405020304" pitchFamily="18" charset="0"/>
              </a:rPr>
              <a:t>Susa, la capital del reino Persa (4:16)</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tabLst>
                <a:tab pos="772795" algn="l"/>
              </a:tabLst>
            </a:pPr>
            <a:r>
              <a:rPr lang="es-ES" sz="1800" dirty="0">
                <a:solidFill>
                  <a:srgbClr val="000000"/>
                </a:solidFill>
                <a:effectLst/>
                <a:latin typeface="Calibri" panose="020F0502020204030204" pitchFamily="34" charset="0"/>
                <a:ea typeface="Times New Roman" panose="02020603050405020304" pitchFamily="18" charset="0"/>
              </a:rPr>
              <a:t>La mayoría de la acción toma lugar en el palacio del rey (patio, sala de rey, sala de banquete, jardín, la puerta del rey)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tabLst>
                <a:tab pos="772795" algn="l"/>
              </a:tabLst>
            </a:pPr>
            <a:r>
              <a:rPr lang="es-ES" sz="1800" dirty="0">
                <a:solidFill>
                  <a:srgbClr val="000000"/>
                </a:solidFill>
                <a:effectLst/>
                <a:latin typeface="Calibri" panose="020F0502020204030204" pitchFamily="34" charset="0"/>
                <a:ea typeface="Times New Roman" panose="02020603050405020304" pitchFamily="18" charset="0"/>
              </a:rPr>
              <a:t>El reino de Persia, desde la India hasta Etiopia/ Cus</a:t>
            </a:r>
            <a:endParaRPr lang="en-US" sz="1800" dirty="0">
              <a:effectLst/>
              <a:latin typeface="Times New Roman" panose="02020603050405020304" pitchFamily="18" charset="0"/>
              <a:ea typeface="Times New Roman" panose="02020603050405020304" pitchFamily="18" charset="0"/>
            </a:endParaRPr>
          </a:p>
          <a:p>
            <a:pPr marL="2057400" marR="0" lvl="4" indent="-228600" algn="l" rtl="0">
              <a:lnSpc>
                <a:spcPct val="106000"/>
              </a:lnSpc>
              <a:spcBef>
                <a:spcPts val="0"/>
              </a:spcBef>
              <a:spcAft>
                <a:spcPts val="0"/>
              </a:spcAft>
              <a:buClr>
                <a:srgbClr val="FF0000"/>
              </a:buClr>
              <a:buSzPts val="1200"/>
              <a:buFont typeface="Calibri"/>
              <a:buAutoNum type="alphaLcPeriod"/>
            </a:pPr>
            <a:endParaRPr dirty="0"/>
          </a:p>
        </p:txBody>
      </p:sp>
      <p:sp>
        <p:nvSpPr>
          <p:cNvPr id="201" name="Google Shape;201;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 name="Google Shape;200;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057400" marR="0" lvl="4" indent="-228600" algn="l" rtl="0">
              <a:lnSpc>
                <a:spcPct val="106000"/>
              </a:lnSpc>
              <a:spcBef>
                <a:spcPts val="0"/>
              </a:spcBef>
              <a:spcAft>
                <a:spcPts val="0"/>
              </a:spcAft>
              <a:buClr>
                <a:srgbClr val="FF0000"/>
              </a:buClr>
              <a:buSzPts val="1200"/>
              <a:buFont typeface="Calibri"/>
              <a:buAutoNum type="alphaLcPeriod"/>
            </a:pPr>
            <a:endParaRPr dirty="0"/>
          </a:p>
        </p:txBody>
      </p:sp>
      <p:sp>
        <p:nvSpPr>
          <p:cNvPr id="201" name="Google Shape;201;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extLst>
      <p:ext uri="{BB962C8B-B14F-4D97-AF65-F5344CB8AC3E}">
        <p14:creationId xmlns:p14="http://schemas.microsoft.com/office/powerpoint/2010/main" val="27645867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 name="Google Shape;207;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spcBef>
                <a:spcPts val="0"/>
              </a:spcBef>
              <a:spcAft>
                <a:spcPts val="0"/>
              </a:spcAft>
              <a:tabLst>
                <a:tab pos="772795" algn="l"/>
              </a:tabLst>
            </a:pPr>
            <a:r>
              <a:rPr lang="es-ES" sz="1800" b="1" dirty="0">
                <a:solidFill>
                  <a:srgbClr val="000000"/>
                </a:solidFill>
                <a:effectLst/>
                <a:latin typeface="Calibri" panose="020F0502020204030204" pitchFamily="34" charset="0"/>
                <a:ea typeface="Times New Roman" panose="02020603050405020304" pitchFamily="18" charset="0"/>
              </a:rPr>
              <a:t>4. ¿Cuándo ocurrió la historia? </a:t>
            </a:r>
            <a:endParaRPr lang="en-US" sz="1800" dirty="0">
              <a:effectLst/>
              <a:latin typeface="Times New Roman" panose="02020603050405020304" pitchFamily="18" charset="0"/>
              <a:ea typeface="Times New Roman" panose="02020603050405020304" pitchFamily="18" charset="0"/>
            </a:endParaRPr>
          </a:p>
          <a:p>
            <a:pPr marL="342900" marR="0" lvl="0" indent="-342900">
              <a:lnSpc>
                <a:spcPct val="106000"/>
              </a:lnSpc>
              <a:spcBef>
                <a:spcPts val="0"/>
              </a:spcBef>
              <a:spcAft>
                <a:spcPts val="800"/>
              </a:spcAft>
              <a:buFont typeface="Symbol" pitchFamily="2" charset="2"/>
              <a:buChar char=""/>
            </a:pPr>
            <a:r>
              <a:rPr lang="es-ES" sz="1800" dirty="0">
                <a:solidFill>
                  <a:srgbClr val="000000"/>
                </a:solidFill>
                <a:effectLst/>
                <a:latin typeface="Calibri" panose="020F0502020204030204" pitchFamily="34" charset="0"/>
                <a:ea typeface="Times New Roman" panose="02020603050405020304" pitchFamily="18" charset="0"/>
              </a:rPr>
              <a:t>Durante el reino Asuero (Jerjes)</a:t>
            </a:r>
            <a:endParaRPr lang="en-US" sz="1800" dirty="0">
              <a:effectLst/>
              <a:latin typeface="Times New Roman" panose="02020603050405020304" pitchFamily="18" charset="0"/>
              <a:ea typeface="Times New Roman" panose="02020603050405020304" pitchFamily="18" charset="0"/>
            </a:endParaRPr>
          </a:p>
          <a:p>
            <a:pPr marL="342900" marR="0" lvl="0" indent="-342900">
              <a:lnSpc>
                <a:spcPct val="106000"/>
              </a:lnSpc>
              <a:spcBef>
                <a:spcPts val="0"/>
              </a:spcBef>
              <a:spcAft>
                <a:spcPts val="800"/>
              </a:spcAft>
              <a:buFont typeface="Symbol" pitchFamily="2" charset="2"/>
              <a:buChar char=""/>
            </a:pPr>
            <a:r>
              <a:rPr lang="es-ES" sz="1800" dirty="0">
                <a:solidFill>
                  <a:srgbClr val="000000"/>
                </a:solidFill>
                <a:effectLst/>
                <a:latin typeface="Calibri" panose="020F0502020204030204" pitchFamily="34" charset="0"/>
                <a:ea typeface="Times New Roman" panose="02020603050405020304" pitchFamily="18" charset="0"/>
              </a:rPr>
              <a:t>El día trece del mes doce (7:12)</a:t>
            </a:r>
            <a:endParaRPr lang="en-US" sz="1800" dirty="0">
              <a:effectLst/>
              <a:latin typeface="Times New Roman" panose="02020603050405020304" pitchFamily="18" charset="0"/>
              <a:ea typeface="Times New Roman" panose="02020603050405020304" pitchFamily="18" charset="0"/>
            </a:endParaRPr>
          </a:p>
          <a:p>
            <a:pPr marL="0" lvl="0" indent="0" algn="l" rtl="0">
              <a:spcBef>
                <a:spcPts val="800"/>
              </a:spcBef>
              <a:spcAft>
                <a:spcPts val="0"/>
              </a:spcAft>
              <a:buNone/>
            </a:pPr>
            <a:endParaRPr dirty="0"/>
          </a:p>
        </p:txBody>
      </p:sp>
      <p:sp>
        <p:nvSpPr>
          <p:cNvPr id="208" name="Google Shape;208;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spcBef>
                <a:spcPts val="0"/>
              </a:spcBef>
              <a:spcAft>
                <a:spcPts val="0"/>
              </a:spcAft>
            </a:pPr>
            <a:r>
              <a:rPr lang="es-ES" sz="1800" b="1" dirty="0">
                <a:effectLst/>
                <a:latin typeface="Calibri" panose="020F0502020204030204" pitchFamily="34" charset="0"/>
                <a:ea typeface="Calibri" panose="020F0502020204030204" pitchFamily="34" charset="0"/>
                <a:cs typeface="Times New Roman" panose="02020603050405020304" pitchFamily="18" charset="0"/>
              </a:rPr>
              <a:t>5. ¿Cuál es el problema?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effectLst/>
                <a:latin typeface="Calibri" panose="020F0502020204030204" pitchFamily="34" charset="0"/>
                <a:ea typeface="Calibri" panose="020F0502020204030204" pitchFamily="34" charset="0"/>
                <a:cs typeface="Times New Roman" panose="02020603050405020304" pitchFamily="18" charset="0"/>
              </a:rPr>
              <a:t>Aman quiere erradicar a los judíos, por el simple hecho de que Mardoqueo no se arrodilla delante de él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effectLst/>
                <a:latin typeface="Calibri" panose="020F0502020204030204" pitchFamily="34" charset="0"/>
                <a:ea typeface="Calibri" panose="020F0502020204030204" pitchFamily="34" charset="0"/>
                <a:cs typeface="Times New Roman" panose="02020603050405020304" pitchFamily="18" charset="0"/>
              </a:rPr>
              <a:t>Ester pone su vida en riesgo cuando pasa a hablar con el rey sin ser invitada.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800"/>
              </a:spcBef>
              <a:spcAft>
                <a:spcPts val="0"/>
              </a:spcAft>
              <a:buNone/>
            </a:pPr>
            <a:endParaRPr dirty="0"/>
          </a:p>
        </p:txBody>
      </p:sp>
      <p:sp>
        <p:nvSpPr>
          <p:cNvPr id="215" name="Google Shape;215;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9" name="Google Shape;229;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spcBef>
                <a:spcPts val="0"/>
              </a:spcBef>
              <a:spcAft>
                <a:spcPts val="0"/>
              </a:spcAft>
              <a:tabLst>
                <a:tab pos="772795" algn="l"/>
              </a:tabLst>
            </a:pPr>
            <a:r>
              <a:rPr lang="es-ES" sz="1800" b="1" dirty="0">
                <a:solidFill>
                  <a:srgbClr val="000000"/>
                </a:solidFill>
                <a:effectLst/>
                <a:latin typeface="Calibri" panose="020F0502020204030204" pitchFamily="34" charset="0"/>
                <a:ea typeface="Times New Roman" panose="02020603050405020304" pitchFamily="18" charset="0"/>
              </a:rPr>
              <a:t>6. ¿Se soluciona el problema?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effectLst/>
                <a:latin typeface="Calibri" panose="020F0502020204030204" pitchFamily="34" charset="0"/>
                <a:ea typeface="Calibri" panose="020F0502020204030204" pitchFamily="34" charset="0"/>
                <a:cs typeface="Times New Roman" panose="02020603050405020304" pitchFamily="18" charset="0"/>
              </a:rPr>
              <a:t>Dios obra por medio de Mardoqueo y Ester para salvar a su pueblo.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effectLst/>
                <a:latin typeface="Calibri" panose="020F0502020204030204" pitchFamily="34" charset="0"/>
                <a:ea typeface="Calibri" panose="020F0502020204030204" pitchFamily="34" charset="0"/>
                <a:cs typeface="Times New Roman" panose="02020603050405020304" pitchFamily="18" charset="0"/>
              </a:rPr>
              <a:t>Gracias a Dios, lo que pide Ester es bien recibido.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effectLst/>
                <a:latin typeface="Calibri" panose="020F0502020204030204" pitchFamily="34" charset="0"/>
                <a:ea typeface="Calibri" panose="020F0502020204030204" pitchFamily="34" charset="0"/>
                <a:cs typeface="Times New Roman" panose="02020603050405020304" pitchFamily="18" charset="0"/>
              </a:rPr>
              <a:t>Un Segundo decreto se hace que salve al pueblo judío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800"/>
              </a:spcBef>
              <a:spcAft>
                <a:spcPts val="0"/>
              </a:spcAft>
              <a:buNone/>
            </a:pPr>
            <a:endParaRPr dirty="0"/>
          </a:p>
        </p:txBody>
      </p:sp>
      <p:sp>
        <p:nvSpPr>
          <p:cNvPr id="230" name="Google Shape;230;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F3693E-6064-4A55-A606-667B314728E0}" type="slidenum">
              <a:rPr lang="en-US" smtClean="0"/>
              <a:t>35</a:t>
            </a:fld>
            <a:endParaRPr lang="en-US"/>
          </a:p>
        </p:txBody>
      </p:sp>
    </p:spTree>
    <p:extLst>
      <p:ext uri="{BB962C8B-B14F-4D97-AF65-F5344CB8AC3E}">
        <p14:creationId xmlns:p14="http://schemas.microsoft.com/office/powerpoint/2010/main" val="9583257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spcBef>
                <a:spcPts val="0"/>
              </a:spcBef>
              <a:spcAft>
                <a:spcPts val="0"/>
              </a:spcAft>
            </a:pPr>
            <a:r>
              <a:rPr lang="es-ES" sz="1800" b="1" dirty="0">
                <a:solidFill>
                  <a:srgbClr val="000000"/>
                </a:solidFill>
                <a:effectLst/>
                <a:latin typeface="Calibri" panose="020F0502020204030204" pitchFamily="34" charset="0"/>
                <a:ea typeface="Times New Roman" panose="02020603050405020304" pitchFamily="18" charset="0"/>
              </a:rPr>
              <a:t>1. ¿Cuál es el punto principal de la historia?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effectLst/>
                <a:latin typeface="Calibri" panose="020F0502020204030204" pitchFamily="34" charset="0"/>
                <a:ea typeface="Calibri" panose="020F0502020204030204" pitchFamily="34" charset="0"/>
                <a:cs typeface="Times New Roman" panose="02020603050405020304" pitchFamily="18" charset="0"/>
              </a:rPr>
              <a:t>Mientras estaban en el exilio, Dios salvó a su pueblo, los judíos, por la intervención de la reina Ester.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sz="1200" dirty="0">
              <a:solidFill>
                <a:schemeClr val="dk1"/>
              </a:solidFill>
              <a:latin typeface="Calibri"/>
              <a:ea typeface="Calibri"/>
              <a:cs typeface="Calibri"/>
              <a:sym typeface="Calibri"/>
            </a:endParaRPr>
          </a:p>
        </p:txBody>
      </p:sp>
      <p:sp>
        <p:nvSpPr>
          <p:cNvPr id="215" name="Google Shape;215;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 name="Google Shape;221;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spcBef>
                <a:spcPts val="0"/>
              </a:spcBef>
              <a:spcAft>
                <a:spcPts val="0"/>
              </a:spcAft>
            </a:pPr>
            <a:r>
              <a:rPr lang="es-ES" sz="1800" b="1" dirty="0">
                <a:solidFill>
                  <a:srgbClr val="000000"/>
                </a:solidFill>
                <a:effectLst/>
                <a:latin typeface="Calibri" panose="020F0502020204030204" pitchFamily="34" charset="0"/>
                <a:ea typeface="Times New Roman" panose="02020603050405020304" pitchFamily="18" charset="0"/>
              </a:rPr>
              <a:t>2. ¿Qué pecado veo en esta historia y confieso en mi vida?</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Peco cuando estoy celoso intentado obtener honor y poder para mí mientras lastimo a otros.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Veo en mí mismo la cobardía, y el deseo salvarme a mí mismo sin penar en los demás.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800"/>
              </a:spcBef>
              <a:spcAft>
                <a:spcPts val="0"/>
              </a:spcAft>
              <a:buClr>
                <a:schemeClr val="dk1"/>
              </a:buClr>
              <a:buSzPts val="1200"/>
              <a:buFont typeface="Arial"/>
              <a:buNone/>
            </a:pPr>
            <a:endParaRPr dirty="0"/>
          </a:p>
        </p:txBody>
      </p:sp>
      <p:sp>
        <p:nvSpPr>
          <p:cNvPr id="222" name="Google Shape;222;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 name="Google Shape;228;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spcBef>
                <a:spcPts val="0"/>
              </a:spcBef>
              <a:spcAft>
                <a:spcPts val="0"/>
              </a:spcAft>
            </a:pPr>
            <a:r>
              <a:rPr lang="es-ES" sz="1800" b="1" dirty="0">
                <a:solidFill>
                  <a:srgbClr val="000000"/>
                </a:solidFill>
                <a:effectLst/>
                <a:latin typeface="Calibri" panose="020F0502020204030204" pitchFamily="34" charset="0"/>
                <a:ea typeface="Times New Roman" panose="02020603050405020304" pitchFamily="18" charset="0"/>
              </a:rPr>
              <a:t>3. ¿En qué versos y palabras de esta historia veo el amor de Dios para conmigo?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Tiene el fin de mostrar que Dios obró en la historia para conservar a su pueblo escogido, para que se pudiera cumplir la promesa del Mesías. Dios usó las acciones y los motivos de todos los que estaban implicados, ya sea que fueran buenos o malos, con la finalidad de conservar a su pueblo.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El punto principal de la historia sigue siendo el mismo: Dios controla la historia, conserva a su pueblo, y cumple sus promesas.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Dios usa los esfuerzos de gente malvada para hacerlos una bendición a aquellos sorprende la manera en que él provee su bendición.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rtl="0">
              <a:lnSpc>
                <a:spcPct val="100000"/>
              </a:lnSpc>
              <a:spcBef>
                <a:spcPts val="800"/>
              </a:spcBef>
              <a:spcAft>
                <a:spcPts val="0"/>
              </a:spcAft>
              <a:buClr>
                <a:schemeClr val="dk1"/>
              </a:buClr>
              <a:buSzPts val="1200"/>
              <a:buFont typeface="Arial"/>
              <a:buNone/>
            </a:pPr>
            <a:endParaRPr dirty="0"/>
          </a:p>
        </p:txBody>
      </p:sp>
      <p:sp>
        <p:nvSpPr>
          <p:cNvPr id="229" name="Google Shape;229;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524737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spcBef>
                <a:spcPts val="0"/>
              </a:spcBef>
              <a:spcAft>
                <a:spcPts val="0"/>
              </a:spcAft>
            </a:pPr>
            <a:r>
              <a:rPr lang="es-ES" sz="1800" b="1" dirty="0">
                <a:solidFill>
                  <a:srgbClr val="000000"/>
                </a:solidFill>
                <a:effectLst/>
                <a:latin typeface="Calibri" panose="020F0502020204030204" pitchFamily="34" charset="0"/>
                <a:ea typeface="Times New Roman" panose="02020603050405020304" pitchFamily="18" charset="0"/>
              </a:rPr>
              <a:t>Objetivos </a:t>
            </a:r>
            <a:r>
              <a:rPr lang="es-ES" sz="1800" i="1" dirty="0">
                <a:solidFill>
                  <a:srgbClr val="00B050"/>
                </a:solidFill>
                <a:effectLst/>
                <a:latin typeface="Calibri" panose="020F0502020204030204" pitchFamily="34" charset="0"/>
                <a:ea typeface="Times New Roman" panose="02020603050405020304" pitchFamily="18" charset="0"/>
              </a:rPr>
              <a:t>Presentar los objetivos de la Lección 6.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s-ES" sz="1800" b="1"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s-ES" sz="1800" b="1" dirty="0">
                <a:solidFill>
                  <a:srgbClr val="000000"/>
                </a:solidFill>
                <a:effectLst/>
                <a:latin typeface="Calibri" panose="020F0502020204030204" pitchFamily="34" charset="0"/>
                <a:ea typeface="Times New Roman" panose="02020603050405020304" pitchFamily="18" charset="0"/>
              </a:rPr>
              <a:t>Lección 6: Ester</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solidFill>
                  <a:srgbClr val="000000"/>
                </a:solidFill>
                <a:effectLst/>
                <a:latin typeface="Calibri" panose="020F0502020204030204" pitchFamily="34" charset="0"/>
                <a:ea typeface="Times New Roman" panose="02020603050405020304" pitchFamily="18" charset="0"/>
              </a:rPr>
              <a:t>Usar el método de las 4 “C” para leer y entender Ester 4:15-5:9; 7:1-8:12</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solidFill>
                  <a:srgbClr val="000000"/>
                </a:solidFill>
                <a:effectLst/>
                <a:latin typeface="Calibri" panose="020F0502020204030204" pitchFamily="34" charset="0"/>
                <a:ea typeface="Times New Roman" panose="02020603050405020304" pitchFamily="18" charset="0"/>
              </a:rPr>
              <a:t>Presentar el propósito de Academia Cristo</a:t>
            </a:r>
            <a:endParaRPr lang="en-US" sz="1800" dirty="0">
              <a:effectLst/>
              <a:latin typeface="Times New Roman" panose="02020603050405020304" pitchFamily="18" charset="0"/>
              <a:ea typeface="Times New Roman" panose="02020603050405020304" pitchFamily="18" charset="0"/>
            </a:endParaRPr>
          </a:p>
          <a:p>
            <a:pPr marL="457200" lvl="1" indent="0" algn="l" rtl="0">
              <a:spcBef>
                <a:spcPts val="0"/>
              </a:spcBef>
              <a:spcAft>
                <a:spcPts val="0"/>
              </a:spcAft>
              <a:buNone/>
            </a:pPr>
            <a:endParaRPr dirty="0"/>
          </a:p>
        </p:txBody>
      </p:sp>
      <p:sp>
        <p:nvSpPr>
          <p:cNvPr id="96" name="Google Shape;9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extLst>
      <p:ext uri="{BB962C8B-B14F-4D97-AF65-F5344CB8AC3E}">
        <p14:creationId xmlns:p14="http://schemas.microsoft.com/office/powerpoint/2010/main" val="26510281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spcBef>
                <a:spcPts val="0"/>
              </a:spcBef>
              <a:spcAft>
                <a:spcPts val="0"/>
              </a:spcAft>
            </a:pPr>
            <a:r>
              <a:rPr lang="es-ES" sz="1800" b="1" dirty="0">
                <a:solidFill>
                  <a:srgbClr val="000000"/>
                </a:solidFill>
                <a:effectLst/>
                <a:latin typeface="Calibri" panose="020F0502020204030204" pitchFamily="34" charset="0"/>
                <a:ea typeface="Times New Roman" panose="02020603050405020304" pitchFamily="18" charset="0"/>
              </a:rPr>
              <a:t>4. ¿Qué pediré que Dios obre en mí para poner en práctica esta palabra de Dios?</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Ester pidió que su primo Mardoqueo y su pueblo oraron por ella. Dios quiere que vayamos a él en oración, pidiendo que nos guie y proteja de tal manera que sirva para el bienestar eterno de su iglesia y de nosotros.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Tal vez usar esta historia con personas que tienen miedo, porque saben que el hacer lo correcto puede meterlos en problemas.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800"/>
              </a:spcBef>
              <a:spcAft>
                <a:spcPts val="0"/>
              </a:spcAft>
              <a:buNone/>
            </a:pPr>
            <a:endParaRPr dirty="0"/>
          </a:p>
        </p:txBody>
      </p:sp>
      <p:sp>
        <p:nvSpPr>
          <p:cNvPr id="236" name="Google Shape;236;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spcBef>
                <a:spcPts val="0"/>
              </a:spcBef>
              <a:spcAft>
                <a:spcPts val="0"/>
              </a:spcAft>
            </a:pPr>
            <a:r>
              <a:rPr lang="es-ES" sz="1800" b="1" dirty="0">
                <a:solidFill>
                  <a:srgbClr val="000000"/>
                </a:solidFill>
                <a:effectLst/>
                <a:latin typeface="Calibri" panose="020F0502020204030204" pitchFamily="34" charset="0"/>
                <a:ea typeface="Times New Roman" panose="02020603050405020304" pitchFamily="18" charset="0"/>
              </a:rPr>
              <a:t>Objetivos </a:t>
            </a:r>
            <a:r>
              <a:rPr lang="es-ES" sz="1800" i="1" dirty="0">
                <a:solidFill>
                  <a:srgbClr val="00B050"/>
                </a:solidFill>
                <a:effectLst/>
                <a:latin typeface="Calibri" panose="020F0502020204030204" pitchFamily="34" charset="0"/>
                <a:ea typeface="Times New Roman" panose="02020603050405020304" pitchFamily="18" charset="0"/>
              </a:rPr>
              <a:t>Presentar los objetivos de la Lección 6.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s-ES" sz="1800" b="1"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s-ES" sz="1800" b="1" dirty="0">
                <a:solidFill>
                  <a:srgbClr val="000000"/>
                </a:solidFill>
                <a:effectLst/>
                <a:latin typeface="Calibri" panose="020F0502020204030204" pitchFamily="34" charset="0"/>
                <a:ea typeface="Times New Roman" panose="02020603050405020304" pitchFamily="18" charset="0"/>
              </a:rPr>
              <a:t>Lección 6: Ester</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solidFill>
                  <a:srgbClr val="000000"/>
                </a:solidFill>
                <a:effectLst/>
                <a:latin typeface="Calibri" panose="020F0502020204030204" pitchFamily="34" charset="0"/>
                <a:ea typeface="Times New Roman" panose="02020603050405020304" pitchFamily="18" charset="0"/>
              </a:rPr>
              <a:t>Usar el método de las 4 “C” para leer y entender Ester 4:15-5:9; 7:1-8:12</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solidFill>
                  <a:srgbClr val="000000"/>
                </a:solidFill>
                <a:effectLst/>
                <a:latin typeface="Calibri" panose="020F0502020204030204" pitchFamily="34" charset="0"/>
                <a:ea typeface="Times New Roman" panose="02020603050405020304" pitchFamily="18" charset="0"/>
              </a:rPr>
              <a:t>Presentar el propósito de Academia Cristo</a:t>
            </a:r>
            <a:endParaRPr lang="en-US" sz="1800" dirty="0">
              <a:effectLst/>
              <a:latin typeface="Times New Roman" panose="02020603050405020304" pitchFamily="18" charset="0"/>
              <a:ea typeface="Times New Roman" panose="02020603050405020304" pitchFamily="18" charset="0"/>
            </a:endParaRPr>
          </a:p>
          <a:p>
            <a:pPr marL="457200" lvl="1" indent="0" algn="l" rtl="0">
              <a:spcBef>
                <a:spcPts val="0"/>
              </a:spcBef>
              <a:spcAft>
                <a:spcPts val="0"/>
              </a:spcAft>
              <a:buNone/>
            </a:pPr>
            <a:endParaRPr dirty="0"/>
          </a:p>
        </p:txBody>
      </p:sp>
      <p:sp>
        <p:nvSpPr>
          <p:cNvPr id="96" name="Google Shape;9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extLst>
      <p:ext uri="{BB962C8B-B14F-4D97-AF65-F5344CB8AC3E}">
        <p14:creationId xmlns:p14="http://schemas.microsoft.com/office/powerpoint/2010/main" val="26362660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s-ES" sz="1800" b="1" dirty="0">
                <a:solidFill>
                  <a:srgbClr val="000000"/>
                </a:solidFill>
                <a:effectLst/>
                <a:latin typeface="Calibri" panose="020F0502020204030204" pitchFamily="34" charset="0"/>
                <a:ea typeface="Times New Roman" panose="02020603050405020304" pitchFamily="18" charset="0"/>
              </a:rPr>
              <a:t>Cómo los judíos, formamos parte del pueblo de Dios por fe.</a:t>
            </a:r>
            <a:r>
              <a:rPr lang="es-ES" sz="1800" dirty="0">
                <a:solidFill>
                  <a:srgbClr val="000000"/>
                </a:solidFill>
                <a:effectLst/>
                <a:latin typeface="Calibri" panose="020F0502020204030204" pitchFamily="34" charset="0"/>
                <a:ea typeface="Times New Roman" panose="02020603050405020304" pitchFamily="18" charset="0"/>
              </a:rPr>
              <a:t> “Pero ustedes son linaje escogido, real sacerdocio, nación santa, pueblo adquirido por Dios, para que anuncien los hechos maravillosos de aquel que los llamó de las tinieblas a su luz admirable.” (1 Pedro 2:9)</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s-E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s-ES" sz="1800" b="1" dirty="0">
                <a:solidFill>
                  <a:srgbClr val="000000"/>
                </a:solidFill>
                <a:effectLst/>
                <a:latin typeface="Calibri" panose="020F0502020204030204" pitchFamily="34" charset="0"/>
                <a:ea typeface="Times New Roman" panose="02020603050405020304" pitchFamily="18" charset="0"/>
              </a:rPr>
              <a:t>Cómo Ester, tenemos una función particular en el cuerpo de Cristo. </a:t>
            </a:r>
            <a:r>
              <a:rPr lang="es-ES" sz="1800" dirty="0">
                <a:solidFill>
                  <a:srgbClr val="000000"/>
                </a:solidFill>
                <a:effectLst/>
                <a:latin typeface="Calibri" panose="020F0502020204030204" pitchFamily="34" charset="0"/>
                <a:ea typeface="Times New Roman" panose="02020603050405020304" pitchFamily="18" charset="0"/>
              </a:rPr>
              <a:t>“Ahora bien, ustedes son el cuerpo de Cristo, y cada uno de ustedes es un miembro con una función particular.” (1 Corintios 12:27) Estamos llamados “para un momento como este.”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810530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spcBef>
                <a:spcPts val="0"/>
              </a:spcBef>
              <a:spcAft>
                <a:spcPts val="0"/>
              </a:spcAft>
            </a:pPr>
            <a:r>
              <a:rPr lang="es-ES" sz="1200" b="1" dirty="0">
                <a:solidFill>
                  <a:srgbClr val="000000"/>
                </a:solidFill>
                <a:effectLst/>
                <a:latin typeface="Calibri" panose="020F0502020204030204" pitchFamily="34" charset="0"/>
                <a:ea typeface="Times New Roman" panose="02020603050405020304" pitchFamily="18" charset="0"/>
              </a:rPr>
              <a:t>Propósito de Academia Cristo</a:t>
            </a:r>
            <a:endParaRPr lang="en-US" sz="12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s-ES" sz="1200" dirty="0">
                <a:solidFill>
                  <a:srgbClr val="000000"/>
                </a:solidFill>
                <a:effectLst/>
                <a:latin typeface="Calibri" panose="020F0502020204030204" pitchFamily="34" charset="0"/>
                <a:ea typeface="Times New Roman" panose="02020603050405020304" pitchFamily="18" charset="0"/>
              </a:rPr>
              <a:t>Academia Cristo existe para ayudarles crecer en el conocimiento de la Palabra de Dios. </a:t>
            </a:r>
            <a:endParaRPr lang="en-US" sz="12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s-ES" sz="1200" dirty="0">
                <a:solidFill>
                  <a:srgbClr val="000000"/>
                </a:solidFill>
                <a:effectLst/>
                <a:latin typeface="Calibri" panose="020F0502020204030204" pitchFamily="34" charset="0"/>
                <a:ea typeface="Times New Roman" panose="02020603050405020304" pitchFamily="18" charset="0"/>
              </a:rPr>
              <a:t>Porque en la Palabra el Espíritu Santo nos muestra el pecado y la gracias de Jesucristo.</a:t>
            </a:r>
            <a:endParaRPr lang="en-US" sz="12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s-ES" sz="1200" dirty="0">
                <a:solidFill>
                  <a:srgbClr val="000000"/>
                </a:solidFill>
                <a:effectLst/>
                <a:latin typeface="Calibri" panose="020F0502020204030204" pitchFamily="34" charset="0"/>
                <a:ea typeface="Times New Roman" panose="02020603050405020304" pitchFamily="18" charset="0"/>
              </a:rPr>
              <a:t>Hebreos 4:12 Porque la palabra de Dios es viva y eficaz. </a:t>
            </a:r>
            <a:endParaRPr lang="en-US" sz="12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s-ES" sz="1200" dirty="0">
                <a:solidFill>
                  <a:srgbClr val="000000"/>
                </a:solidFill>
                <a:effectLst/>
                <a:latin typeface="Calibri" panose="020F0502020204030204" pitchFamily="34" charset="0"/>
                <a:ea typeface="Times New Roman" panose="02020603050405020304" pitchFamily="18" charset="0"/>
              </a:rPr>
              <a:t>Romanos 10:17 Así que la fe es por el oír, y el oír por la palabra de Dios.  </a:t>
            </a:r>
            <a:endParaRPr lang="en-US" sz="12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s-ES" sz="1200" dirty="0">
                <a:solidFill>
                  <a:srgbClr val="000000"/>
                </a:solidFill>
                <a:effectLst/>
                <a:latin typeface="Calibri" panose="020F0502020204030204" pitchFamily="34" charset="0"/>
                <a:ea typeface="Times New Roman" panose="02020603050405020304" pitchFamily="18" charset="0"/>
              </a:rPr>
              <a:t>Y para brindar capacitación en cómo llevar la Palabra a otros </a:t>
            </a:r>
            <a:endParaRPr lang="en-US" sz="12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s-ES" sz="1200" dirty="0">
                <a:solidFill>
                  <a:srgbClr val="000000"/>
                </a:solidFill>
                <a:effectLst/>
                <a:latin typeface="Calibri" panose="020F0502020204030204" pitchFamily="34" charset="0"/>
                <a:ea typeface="Times New Roman" panose="02020603050405020304" pitchFamily="18" charset="0"/>
              </a:rPr>
              <a:t>cumplir con la Gran Comisión de Jesucristo (Vayan y hagan discípulos de todas las naciones) </a:t>
            </a:r>
            <a:endParaRPr lang="en-US" sz="1200" dirty="0">
              <a:effectLst/>
              <a:latin typeface="Times New Roman" panose="02020603050405020304" pitchFamily="18" charset="0"/>
              <a:ea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spcBef>
                <a:spcPts val="0"/>
              </a:spcBef>
              <a:spcAft>
                <a:spcPts val="0"/>
              </a:spcAft>
            </a:pPr>
            <a:r>
              <a:rPr lang="es-ES" sz="1200" b="1" dirty="0">
                <a:solidFill>
                  <a:srgbClr val="000000"/>
                </a:solidFill>
                <a:effectLst/>
                <a:latin typeface="Calibri" panose="020F0502020204030204" pitchFamily="34" charset="0"/>
                <a:ea typeface="Times New Roman" panose="02020603050405020304" pitchFamily="18" charset="0"/>
              </a:rPr>
              <a:t>Componentes de Academia Cristo</a:t>
            </a:r>
            <a:endParaRPr lang="en-US" sz="12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s-ES" sz="1200" dirty="0">
                <a:solidFill>
                  <a:srgbClr val="000000"/>
                </a:solidFill>
                <a:effectLst/>
                <a:latin typeface="Calibri" panose="020F0502020204030204" pitchFamily="34" charset="0"/>
                <a:ea typeface="Times New Roman" panose="02020603050405020304" pitchFamily="18" charset="0"/>
              </a:rPr>
              <a:t>Discipulado 1 (13 cursos de historias de la biblia, doctrina, y como hacer discípulos) </a:t>
            </a:r>
            <a:endParaRPr lang="en-US" sz="12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s-ES" sz="1200" dirty="0">
                <a:solidFill>
                  <a:srgbClr val="000000"/>
                </a:solidFill>
                <a:effectLst/>
                <a:latin typeface="Calibri" panose="020F0502020204030204" pitchFamily="34" charset="0"/>
                <a:ea typeface="Times New Roman" panose="02020603050405020304" pitchFamily="18" charset="0"/>
              </a:rPr>
              <a:t>Conocimiento de la Palabra</a:t>
            </a:r>
            <a:endParaRPr lang="en-US" sz="12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s-ES" sz="1200" dirty="0">
                <a:solidFill>
                  <a:srgbClr val="000000"/>
                </a:solidFill>
                <a:effectLst/>
                <a:latin typeface="Calibri" panose="020F0502020204030204" pitchFamily="34" charset="0"/>
                <a:ea typeface="Times New Roman" panose="02020603050405020304" pitchFamily="18" charset="0"/>
              </a:rPr>
              <a:t>El Método de las 4 C para compartir la Palabra</a:t>
            </a:r>
            <a:endParaRPr lang="en-US" sz="12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s-ES" sz="1200" dirty="0">
                <a:solidFill>
                  <a:srgbClr val="000000"/>
                </a:solidFill>
                <a:effectLst/>
                <a:latin typeface="Calibri" panose="020F0502020204030204" pitchFamily="34" charset="0"/>
                <a:ea typeface="Times New Roman" panose="02020603050405020304" pitchFamily="18" charset="0"/>
              </a:rPr>
              <a:t>Confesión de Fe (la oportunidad de profesar la fe y conversar de lo que han aprendido en los cursos) </a:t>
            </a:r>
            <a:endParaRPr lang="en-US" sz="12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s-ES" sz="1200" dirty="0">
                <a:solidFill>
                  <a:srgbClr val="000000"/>
                </a:solidFill>
                <a:effectLst/>
                <a:latin typeface="Calibri" panose="020F0502020204030204" pitchFamily="34" charset="0"/>
                <a:ea typeface="Times New Roman" panose="02020603050405020304" pitchFamily="18" charset="0"/>
              </a:rPr>
              <a:t>Discipulado 2 (8 cursos donde profundizan más la Palabra de Dios y aprenden como formar y crecer grupos de fe/ grupos sembradores) </a:t>
            </a:r>
            <a:endParaRPr lang="en-US" sz="12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s-ES" sz="1200" dirty="0">
                <a:solidFill>
                  <a:srgbClr val="000000"/>
                </a:solidFill>
                <a:effectLst/>
                <a:latin typeface="Calibri" panose="020F0502020204030204" pitchFamily="34" charset="0"/>
                <a:ea typeface="Times New Roman" panose="02020603050405020304" pitchFamily="18" charset="0"/>
              </a:rPr>
              <a:t>Conocimiento de la Palabra</a:t>
            </a:r>
            <a:endParaRPr lang="en-US" sz="12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s-ES" sz="1200" dirty="0">
                <a:solidFill>
                  <a:srgbClr val="000000"/>
                </a:solidFill>
                <a:effectLst/>
                <a:latin typeface="Calibri" panose="020F0502020204030204" pitchFamily="34" charset="0"/>
                <a:ea typeface="Times New Roman" panose="02020603050405020304" pitchFamily="18" charset="0"/>
              </a:rPr>
              <a:t>Conocimiento de como formar y crecer grupos de fe</a:t>
            </a:r>
            <a:endParaRPr lang="en-US" sz="12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s-ES" sz="1200" dirty="0">
                <a:solidFill>
                  <a:srgbClr val="000000"/>
                </a:solidFill>
                <a:effectLst/>
                <a:latin typeface="Calibri" panose="020F0502020204030204" pitchFamily="34" charset="0"/>
                <a:ea typeface="Times New Roman" panose="02020603050405020304" pitchFamily="18" charset="0"/>
              </a:rPr>
              <a:t>Aplicación directo de los cursos al grupos</a:t>
            </a:r>
            <a:endParaRPr lang="en-US" sz="12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s-ES" sz="1200" dirty="0">
                <a:solidFill>
                  <a:srgbClr val="000000"/>
                </a:solidFill>
                <a:effectLst/>
                <a:latin typeface="Calibri" panose="020F0502020204030204" pitchFamily="34" charset="0"/>
                <a:ea typeface="Times New Roman" panose="02020603050405020304" pitchFamily="18" charset="0"/>
              </a:rPr>
              <a:t>Ayuda de un consejero. </a:t>
            </a:r>
            <a:endParaRPr lang="en-US" sz="1200" dirty="0">
              <a:effectLst/>
              <a:latin typeface="Times New Roman" panose="02020603050405020304" pitchFamily="18" charset="0"/>
              <a:ea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44</a:t>
            </a:fld>
            <a:endParaRPr/>
          </a:p>
        </p:txBody>
      </p:sp>
    </p:spTree>
    <p:extLst>
      <p:ext uri="{BB962C8B-B14F-4D97-AF65-F5344CB8AC3E}">
        <p14:creationId xmlns:p14="http://schemas.microsoft.com/office/powerpoint/2010/main" val="27055416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 name="Google Shape;9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spcBef>
                <a:spcPts val="0"/>
              </a:spcBef>
              <a:spcAft>
                <a:spcPts val="0"/>
              </a:spcAft>
            </a:pPr>
            <a:r>
              <a:rPr lang="es-ES" sz="1800" b="1" dirty="0">
                <a:solidFill>
                  <a:srgbClr val="000000"/>
                </a:solidFill>
                <a:effectLst/>
                <a:latin typeface="Calibri" panose="020F0502020204030204" pitchFamily="34" charset="0"/>
                <a:ea typeface="Times New Roman" panose="02020603050405020304" pitchFamily="18" charset="0"/>
              </a:rPr>
              <a:t>Quizás están pensando… “Quiero conocer más de la Palabra. ¿Pueden orientarme?”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solidFill>
                  <a:srgbClr val="000000"/>
                </a:solidFill>
                <a:effectLst/>
                <a:latin typeface="Calibri" panose="020F0502020204030204" pitchFamily="34" charset="0"/>
                <a:ea typeface="Times New Roman" panose="02020603050405020304" pitchFamily="18" charset="0"/>
              </a:rPr>
              <a:t>¡Claro que sí! Que siguen estudiando con nosotros.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solidFill>
                  <a:srgbClr val="000000"/>
                </a:solidFill>
                <a:effectLst/>
                <a:latin typeface="Calibri" panose="020F0502020204030204" pitchFamily="34" charset="0"/>
                <a:ea typeface="Times New Roman" panose="02020603050405020304" pitchFamily="18" charset="0"/>
              </a:rPr>
              <a:t>“Al encontrarme con tus palabras, yo las devoraba; ellas eran mi gozo y la alegría de mi corazón, porque yo llevo tu nombre, Señor Dios de los Ejércitos.” Jeremías 15:16</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solidFill>
                  <a:srgbClr val="000000"/>
                </a:solidFill>
                <a:effectLst/>
                <a:latin typeface="Calibri" panose="020F0502020204030204" pitchFamily="34" charset="0"/>
                <a:ea typeface="Times New Roman" panose="02020603050405020304" pitchFamily="18" charset="0"/>
              </a:rPr>
              <a:t>También se pueden encontrar más contenido en nuestro sitio web </a:t>
            </a:r>
            <a:r>
              <a:rPr lang="es-ES" sz="1800" dirty="0" err="1">
                <a:solidFill>
                  <a:srgbClr val="000000"/>
                </a:solidFill>
                <a:effectLst/>
                <a:latin typeface="Calibri" panose="020F0502020204030204" pitchFamily="34" charset="0"/>
                <a:ea typeface="Times New Roman" panose="02020603050405020304" pitchFamily="18" charset="0"/>
              </a:rPr>
              <a:t>academiacristo.com</a:t>
            </a:r>
            <a:r>
              <a:rPr lang="es-ES" sz="1800" dirty="0">
                <a:solidFill>
                  <a:srgbClr val="000000"/>
                </a:solidFill>
                <a:effectLst/>
                <a:latin typeface="Calibri" panose="020F0502020204030204" pitchFamily="34" charset="0"/>
                <a:ea typeface="Times New Roman" panose="02020603050405020304" pitchFamily="18" charset="0"/>
              </a:rPr>
              <a:t> y en nuestras redes sociales.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solidFill>
                  <a:srgbClr val="000000"/>
                </a:solidFill>
                <a:effectLst/>
                <a:latin typeface="Calibri" panose="020F0502020204030204" pitchFamily="34" charset="0"/>
                <a:ea typeface="Times New Roman" panose="02020603050405020304" pitchFamily="18" charset="0"/>
              </a:rPr>
              <a:t>Si desean entender mejor los cursos que ofrecemos, tu profesor puede compartir una malla curricular contigo por WhatsApp. </a:t>
            </a:r>
            <a:endParaRPr lang="en-US" sz="1800" dirty="0">
              <a:effectLst/>
              <a:latin typeface="Times New Roman" panose="02020603050405020304" pitchFamily="18" charset="0"/>
              <a:ea typeface="Times New Roman" panose="02020603050405020304" pitchFamily="18" charset="0"/>
            </a:endParaRPr>
          </a:p>
          <a:p>
            <a:pPr marL="742950" marR="0" lvl="1" indent="-215900" algn="l" rtl="0">
              <a:lnSpc>
                <a:spcPct val="107000"/>
              </a:lnSpc>
              <a:spcBef>
                <a:spcPts val="800"/>
              </a:spcBef>
              <a:spcAft>
                <a:spcPts val="0"/>
              </a:spcAft>
              <a:buClr>
                <a:schemeClr val="dk1"/>
              </a:buClr>
              <a:buSzPts val="1100"/>
              <a:buFont typeface="Courier New"/>
              <a:buNone/>
            </a:pPr>
            <a:endParaRPr sz="1100" b="1" dirty="0">
              <a:latin typeface="Calibri"/>
              <a:ea typeface="Calibri"/>
              <a:cs typeface="Calibri"/>
              <a:sym typeface="Calibri"/>
            </a:endParaRPr>
          </a:p>
          <a:p>
            <a:pPr marL="742950" marR="0" lvl="1" indent="-215900" algn="l" rtl="0">
              <a:lnSpc>
                <a:spcPct val="107000"/>
              </a:lnSpc>
              <a:spcBef>
                <a:spcPts val="800"/>
              </a:spcBef>
              <a:spcAft>
                <a:spcPts val="0"/>
              </a:spcAft>
              <a:buClr>
                <a:schemeClr val="dk1"/>
              </a:buClr>
              <a:buSzPts val="1100"/>
              <a:buFont typeface="Courier New"/>
              <a:buNone/>
            </a:pPr>
            <a:endParaRPr sz="1100" dirty="0">
              <a:latin typeface="Calibri"/>
              <a:ea typeface="Calibri"/>
              <a:cs typeface="Calibri"/>
              <a:sym typeface="Calibri"/>
            </a:endParaRPr>
          </a:p>
          <a:p>
            <a:pPr marL="0" lvl="0" indent="0" algn="l" rtl="0">
              <a:spcBef>
                <a:spcPts val="800"/>
              </a:spcBef>
              <a:spcAft>
                <a:spcPts val="0"/>
              </a:spcAft>
              <a:buNone/>
            </a:pPr>
            <a:endParaRPr dirty="0"/>
          </a:p>
        </p:txBody>
      </p:sp>
      <p:sp>
        <p:nvSpPr>
          <p:cNvPr id="95" name="Google Shape;95;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2" name="Google Shape;332;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 name="Google Shape;9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742950" marR="0" lvl="1" indent="-215900" algn="l" rtl="0">
              <a:lnSpc>
                <a:spcPct val="107000"/>
              </a:lnSpc>
              <a:spcBef>
                <a:spcPts val="800"/>
              </a:spcBef>
              <a:spcAft>
                <a:spcPts val="0"/>
              </a:spcAft>
              <a:buClr>
                <a:schemeClr val="dk1"/>
              </a:buClr>
              <a:buSzPts val="1100"/>
              <a:buFont typeface="Courier New"/>
              <a:buNone/>
            </a:pPr>
            <a:endParaRPr sz="1100" b="1" dirty="0">
              <a:latin typeface="Calibri"/>
              <a:ea typeface="Calibri"/>
              <a:cs typeface="Calibri"/>
              <a:sym typeface="Calibri"/>
            </a:endParaRPr>
          </a:p>
          <a:p>
            <a:pPr marL="742950" marR="0" lvl="1" indent="-215900" algn="l" rtl="0">
              <a:lnSpc>
                <a:spcPct val="107000"/>
              </a:lnSpc>
              <a:spcBef>
                <a:spcPts val="800"/>
              </a:spcBef>
              <a:spcAft>
                <a:spcPts val="0"/>
              </a:spcAft>
              <a:buClr>
                <a:schemeClr val="dk1"/>
              </a:buClr>
              <a:buSzPts val="1100"/>
              <a:buFont typeface="Courier New"/>
              <a:buNone/>
            </a:pPr>
            <a:endParaRPr sz="1100" dirty="0">
              <a:latin typeface="Calibri"/>
              <a:ea typeface="Calibri"/>
              <a:cs typeface="Calibri"/>
              <a:sym typeface="Calibri"/>
            </a:endParaRPr>
          </a:p>
          <a:p>
            <a:pPr marL="0" lvl="0" indent="0" algn="l" rtl="0">
              <a:spcBef>
                <a:spcPts val="800"/>
              </a:spcBef>
              <a:spcAft>
                <a:spcPts val="0"/>
              </a:spcAft>
              <a:buNone/>
            </a:pPr>
            <a:endParaRPr dirty="0"/>
          </a:p>
        </p:txBody>
      </p:sp>
      <p:sp>
        <p:nvSpPr>
          <p:cNvPr id="95" name="Google Shape;95;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47</a:t>
            </a:fld>
            <a:endParaRPr/>
          </a:p>
        </p:txBody>
      </p:sp>
    </p:spTree>
    <p:extLst>
      <p:ext uri="{BB962C8B-B14F-4D97-AF65-F5344CB8AC3E}">
        <p14:creationId xmlns:p14="http://schemas.microsoft.com/office/powerpoint/2010/main" val="26345752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 name="Google Shape;9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742950" marR="0" lvl="1" indent="-215900" algn="l" rtl="0">
              <a:lnSpc>
                <a:spcPct val="107000"/>
              </a:lnSpc>
              <a:spcBef>
                <a:spcPts val="800"/>
              </a:spcBef>
              <a:spcAft>
                <a:spcPts val="0"/>
              </a:spcAft>
              <a:buClr>
                <a:schemeClr val="dk1"/>
              </a:buClr>
              <a:buSzPts val="1100"/>
              <a:buFont typeface="Courier New"/>
              <a:buNone/>
            </a:pPr>
            <a:endParaRPr sz="1100" b="1" dirty="0">
              <a:latin typeface="Calibri"/>
              <a:ea typeface="Calibri"/>
              <a:cs typeface="Calibri"/>
              <a:sym typeface="Calibri"/>
            </a:endParaRPr>
          </a:p>
          <a:p>
            <a:pPr marL="742950" marR="0" lvl="1" indent="-215900" algn="l" rtl="0">
              <a:lnSpc>
                <a:spcPct val="107000"/>
              </a:lnSpc>
              <a:spcBef>
                <a:spcPts val="800"/>
              </a:spcBef>
              <a:spcAft>
                <a:spcPts val="0"/>
              </a:spcAft>
              <a:buClr>
                <a:schemeClr val="dk1"/>
              </a:buClr>
              <a:buSzPts val="1100"/>
              <a:buFont typeface="Courier New"/>
              <a:buNone/>
            </a:pPr>
            <a:endParaRPr sz="1100" dirty="0">
              <a:latin typeface="Calibri"/>
              <a:ea typeface="Calibri"/>
              <a:cs typeface="Calibri"/>
              <a:sym typeface="Calibri"/>
            </a:endParaRPr>
          </a:p>
          <a:p>
            <a:pPr marL="0" lvl="0" indent="0" algn="l" rtl="0">
              <a:spcBef>
                <a:spcPts val="800"/>
              </a:spcBef>
              <a:spcAft>
                <a:spcPts val="0"/>
              </a:spcAft>
              <a:buNone/>
            </a:pPr>
            <a:endParaRPr dirty="0"/>
          </a:p>
        </p:txBody>
      </p:sp>
      <p:sp>
        <p:nvSpPr>
          <p:cNvPr id="95" name="Google Shape;95;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48</a:t>
            </a:fld>
            <a:endParaRPr/>
          </a:p>
        </p:txBody>
      </p:sp>
    </p:spTree>
    <p:extLst>
      <p:ext uri="{BB962C8B-B14F-4D97-AF65-F5344CB8AC3E}">
        <p14:creationId xmlns:p14="http://schemas.microsoft.com/office/powerpoint/2010/main" val="149090165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2" name="Google Shape;312;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u="sng" dirty="0">
                <a:solidFill>
                  <a:schemeClr val="hlink"/>
                </a:solidFill>
                <a:hlinkClick r:id="rId3"/>
              </a:rPr>
              <a:t>https://www.pexels.com/photo/cell-phone-hands-touchscreen-writing-1542099/</a:t>
            </a:r>
            <a:endParaRPr dirty="0"/>
          </a:p>
          <a:p>
            <a:pPr marL="0" lvl="0" indent="0" algn="l" rtl="0">
              <a:spcBef>
                <a:spcPts val="0"/>
              </a:spcBef>
              <a:spcAft>
                <a:spcPts val="0"/>
              </a:spcAft>
              <a:buNone/>
            </a:pPr>
            <a:endParaRPr dirty="0"/>
          </a:p>
        </p:txBody>
      </p:sp>
      <p:sp>
        <p:nvSpPr>
          <p:cNvPr id="313" name="Google Shape;313;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ES" sz="1800" b="1" dirty="0">
                <a:solidFill>
                  <a:srgbClr val="000000"/>
                </a:solidFill>
                <a:effectLst/>
                <a:latin typeface="Calibri" panose="020F0502020204030204" pitchFamily="34" charset="0"/>
                <a:ea typeface="Times New Roman" panose="02020603050405020304" pitchFamily="18" charset="0"/>
              </a:rPr>
              <a:t>Captar </a:t>
            </a:r>
            <a:r>
              <a:rPr lang="es-ES" sz="1800" i="1" dirty="0">
                <a:solidFill>
                  <a:srgbClr val="00B050"/>
                </a:solidFill>
                <a:effectLst/>
                <a:latin typeface="Calibri" panose="020F0502020204030204" pitchFamily="34" charset="0"/>
                <a:ea typeface="Times New Roman" panose="02020603050405020304" pitchFamily="18" charset="0"/>
              </a:rPr>
              <a:t>Un “Captar” es la introducción. Es algo interesante que capte la atención y los pone a pensar en el tema del día</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CF3693E-6064-4A55-A606-667B314728E0}" type="slidenum">
              <a:rPr lang="en-US" smtClean="0"/>
              <a:t>5</a:t>
            </a:fld>
            <a:endParaRPr lang="en-US"/>
          </a:p>
        </p:txBody>
      </p:sp>
    </p:spTree>
    <p:extLst>
      <p:ext uri="{BB962C8B-B14F-4D97-AF65-F5344CB8AC3E}">
        <p14:creationId xmlns:p14="http://schemas.microsoft.com/office/powerpoint/2010/main" val="316183640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7" name="Google Shape;267;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1"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i="1" u="none" strike="noStrike" kern="1200" dirty="0">
                <a:solidFill>
                  <a:schemeClr val="tx1">
                    <a:lumMod val="50000"/>
                  </a:schemeClr>
                </a:solidFill>
                <a:effectLst/>
                <a:latin typeface="+mn-lt"/>
                <a:ea typeface="+mn-ea"/>
                <a:cs typeface="+mn-cs"/>
              </a:rPr>
              <a:t>El </a:t>
            </a:r>
            <a:r>
              <a:rPr lang="en-US" sz="1200" b="1" i="1" u="none" strike="noStrike" kern="1200" dirty="0" err="1">
                <a:solidFill>
                  <a:schemeClr val="tx1">
                    <a:lumMod val="50000"/>
                  </a:schemeClr>
                </a:solidFill>
                <a:effectLst/>
                <a:latin typeface="+mn-lt"/>
                <a:ea typeface="+mn-ea"/>
                <a:cs typeface="+mn-cs"/>
              </a:rPr>
              <a:t>Señor</a:t>
            </a:r>
            <a:r>
              <a:rPr lang="en-US" sz="1200" b="1" i="1" u="none" strike="noStrike" kern="1200" dirty="0">
                <a:solidFill>
                  <a:schemeClr val="tx1">
                    <a:lumMod val="50000"/>
                  </a:schemeClr>
                </a:solidFill>
                <a:effectLst/>
                <a:latin typeface="+mn-lt"/>
                <a:ea typeface="+mn-ea"/>
                <a:cs typeface="+mn-cs"/>
              </a:rPr>
              <a:t> </a:t>
            </a:r>
            <a:r>
              <a:rPr lang="en-US" sz="1200" b="1" i="1" u="none" strike="noStrike" kern="1200" dirty="0" err="1">
                <a:solidFill>
                  <a:schemeClr val="tx1">
                    <a:lumMod val="50000"/>
                  </a:schemeClr>
                </a:solidFill>
                <a:effectLst/>
                <a:latin typeface="+mn-lt"/>
                <a:ea typeface="+mn-ea"/>
                <a:cs typeface="+mn-cs"/>
              </a:rPr>
              <a:t>te</a:t>
            </a:r>
            <a:r>
              <a:rPr lang="en-US" sz="1200" b="1" i="1" u="none" strike="noStrike" kern="1200" dirty="0">
                <a:solidFill>
                  <a:schemeClr val="tx1">
                    <a:lumMod val="50000"/>
                  </a:schemeClr>
                </a:solidFill>
                <a:effectLst/>
                <a:latin typeface="+mn-lt"/>
                <a:ea typeface="+mn-ea"/>
                <a:cs typeface="+mn-cs"/>
              </a:rPr>
              <a:t> </a:t>
            </a:r>
            <a:r>
              <a:rPr lang="en-US" sz="1200" b="1" i="1" u="none" strike="noStrike" kern="1200" dirty="0" err="1">
                <a:solidFill>
                  <a:schemeClr val="tx1">
                    <a:lumMod val="50000"/>
                  </a:schemeClr>
                </a:solidFill>
                <a:effectLst/>
                <a:latin typeface="+mn-lt"/>
                <a:ea typeface="+mn-ea"/>
                <a:cs typeface="+mn-cs"/>
              </a:rPr>
              <a:t>bendiga</a:t>
            </a:r>
            <a:r>
              <a:rPr lang="en-US" sz="1200" b="1" i="1" u="none" strike="noStrike" kern="1200" dirty="0">
                <a:solidFill>
                  <a:schemeClr val="tx1">
                    <a:lumMod val="50000"/>
                  </a:schemeClr>
                </a:solidFill>
                <a:effectLst/>
                <a:latin typeface="+mn-lt"/>
                <a:ea typeface="+mn-ea"/>
                <a:cs typeface="+mn-cs"/>
              </a:rPr>
              <a:t> y </a:t>
            </a:r>
            <a:r>
              <a:rPr lang="en-US" sz="1200" b="1" i="1" u="none" strike="noStrike" kern="1200" dirty="0" err="1">
                <a:solidFill>
                  <a:schemeClr val="tx1">
                    <a:lumMod val="50000"/>
                  </a:schemeClr>
                </a:solidFill>
                <a:effectLst/>
                <a:latin typeface="+mn-lt"/>
                <a:ea typeface="+mn-ea"/>
                <a:cs typeface="+mn-cs"/>
              </a:rPr>
              <a:t>te</a:t>
            </a:r>
            <a:r>
              <a:rPr lang="en-US" sz="1200" b="1" i="1" u="none" strike="noStrike" kern="1200" dirty="0">
                <a:solidFill>
                  <a:schemeClr val="tx1">
                    <a:lumMod val="50000"/>
                  </a:schemeClr>
                </a:solidFill>
                <a:effectLst/>
                <a:latin typeface="+mn-lt"/>
                <a:ea typeface="+mn-ea"/>
                <a:cs typeface="+mn-cs"/>
              </a:rPr>
              <a:t> </a:t>
            </a:r>
            <a:r>
              <a:rPr lang="en-US" sz="1200" b="1" i="1" u="none" strike="noStrike" kern="1200" dirty="0" err="1">
                <a:solidFill>
                  <a:schemeClr val="tx1">
                    <a:lumMod val="50000"/>
                  </a:schemeClr>
                </a:solidFill>
                <a:effectLst/>
                <a:latin typeface="+mn-lt"/>
                <a:ea typeface="+mn-ea"/>
                <a:cs typeface="+mn-cs"/>
              </a:rPr>
              <a:t>guarde</a:t>
            </a:r>
            <a:r>
              <a:rPr lang="en-US" sz="1200" b="1" i="1" u="none" strike="noStrike" kern="1200" dirty="0">
                <a:solidFill>
                  <a:schemeClr val="tx1">
                    <a:lumMod val="50000"/>
                  </a:schemeClr>
                </a:solidFill>
                <a:effectLst/>
                <a:latin typeface="+mn-lt"/>
                <a:ea typeface="+mn-ea"/>
                <a:cs typeface="+mn-cs"/>
              </a:rPr>
              <a:t>. </a:t>
            </a:r>
            <a:r>
              <a:rPr lang="en-US" sz="1200" b="1" i="1" u="none" strike="noStrike" kern="1200" dirty="0" err="1">
                <a:solidFill>
                  <a:schemeClr val="tx1">
                    <a:lumMod val="50000"/>
                  </a:schemeClr>
                </a:solidFill>
                <a:effectLst/>
                <a:latin typeface="+mn-lt"/>
                <a:ea typeface="+mn-ea"/>
                <a:cs typeface="+mn-cs"/>
              </a:rPr>
              <a:t>Haga</a:t>
            </a:r>
            <a:r>
              <a:rPr lang="en-US" sz="1200" b="1" i="1" u="none" strike="noStrike" kern="1200" dirty="0">
                <a:solidFill>
                  <a:schemeClr val="tx1">
                    <a:lumMod val="50000"/>
                  </a:schemeClr>
                </a:solidFill>
                <a:effectLst/>
                <a:latin typeface="+mn-lt"/>
                <a:ea typeface="+mn-ea"/>
                <a:cs typeface="+mn-cs"/>
              </a:rPr>
              <a:t> </a:t>
            </a:r>
            <a:r>
              <a:rPr lang="en-US" sz="1200" b="1" i="1" u="none" strike="noStrike" kern="1200" dirty="0" err="1">
                <a:solidFill>
                  <a:schemeClr val="tx1">
                    <a:lumMod val="50000"/>
                  </a:schemeClr>
                </a:solidFill>
                <a:effectLst/>
                <a:latin typeface="+mn-lt"/>
                <a:ea typeface="+mn-ea"/>
                <a:cs typeface="+mn-cs"/>
              </a:rPr>
              <a:t>el</a:t>
            </a:r>
            <a:r>
              <a:rPr lang="en-US" sz="1200" b="1" i="1" u="none" strike="noStrike" kern="1200" dirty="0">
                <a:solidFill>
                  <a:schemeClr val="tx1">
                    <a:lumMod val="50000"/>
                  </a:schemeClr>
                </a:solidFill>
                <a:effectLst/>
                <a:latin typeface="+mn-lt"/>
                <a:ea typeface="+mn-ea"/>
                <a:cs typeface="+mn-cs"/>
              </a:rPr>
              <a:t> </a:t>
            </a:r>
            <a:r>
              <a:rPr lang="en-US" sz="1200" b="1" i="1" u="none" strike="noStrike" kern="1200" dirty="0" err="1">
                <a:solidFill>
                  <a:schemeClr val="tx1">
                    <a:lumMod val="50000"/>
                  </a:schemeClr>
                </a:solidFill>
                <a:effectLst/>
                <a:latin typeface="+mn-lt"/>
                <a:ea typeface="+mn-ea"/>
                <a:cs typeface="+mn-cs"/>
              </a:rPr>
              <a:t>Señor</a:t>
            </a:r>
            <a:r>
              <a:rPr lang="en-US" sz="1200" b="1" i="1" u="none" strike="noStrike" kern="1200" dirty="0">
                <a:solidFill>
                  <a:schemeClr val="tx1">
                    <a:lumMod val="50000"/>
                  </a:schemeClr>
                </a:solidFill>
                <a:effectLst/>
                <a:latin typeface="+mn-lt"/>
                <a:ea typeface="+mn-ea"/>
                <a:cs typeface="+mn-cs"/>
              </a:rPr>
              <a:t> </a:t>
            </a:r>
            <a:r>
              <a:rPr lang="en-US" sz="1200" b="1" i="1" u="none" strike="noStrike" kern="1200" dirty="0" err="1">
                <a:solidFill>
                  <a:schemeClr val="tx1">
                    <a:lumMod val="50000"/>
                  </a:schemeClr>
                </a:solidFill>
                <a:effectLst/>
                <a:latin typeface="+mn-lt"/>
                <a:ea typeface="+mn-ea"/>
                <a:cs typeface="+mn-cs"/>
              </a:rPr>
              <a:t>resplandecer</a:t>
            </a:r>
            <a:r>
              <a:rPr lang="en-US" sz="1200" b="1" i="1" u="none" strike="noStrike" kern="1200" dirty="0">
                <a:solidFill>
                  <a:schemeClr val="tx1">
                    <a:lumMod val="50000"/>
                  </a:schemeClr>
                </a:solidFill>
                <a:effectLst/>
                <a:latin typeface="+mn-lt"/>
                <a:ea typeface="+mn-ea"/>
                <a:cs typeface="+mn-cs"/>
              </a:rPr>
              <a:t> </a:t>
            </a:r>
            <a:r>
              <a:rPr lang="en-US" sz="1200" b="1" i="1" u="none" strike="noStrike" kern="1200" dirty="0" err="1">
                <a:solidFill>
                  <a:schemeClr val="tx1">
                    <a:lumMod val="50000"/>
                  </a:schemeClr>
                </a:solidFill>
                <a:effectLst/>
                <a:latin typeface="+mn-lt"/>
                <a:ea typeface="+mn-ea"/>
                <a:cs typeface="+mn-cs"/>
              </a:rPr>
              <a:t>su</a:t>
            </a:r>
            <a:r>
              <a:rPr lang="en-US" sz="1200" b="1" i="1" u="none" strike="noStrike" kern="1200" dirty="0">
                <a:solidFill>
                  <a:schemeClr val="tx1">
                    <a:lumMod val="50000"/>
                  </a:schemeClr>
                </a:solidFill>
                <a:effectLst/>
                <a:latin typeface="+mn-lt"/>
                <a:ea typeface="+mn-ea"/>
                <a:cs typeface="+mn-cs"/>
              </a:rPr>
              <a:t> rostro </a:t>
            </a:r>
            <a:r>
              <a:rPr lang="en-US" sz="1200" b="1" i="1" u="none" strike="noStrike" kern="1200" dirty="0" err="1">
                <a:solidFill>
                  <a:schemeClr val="tx1">
                    <a:lumMod val="50000"/>
                  </a:schemeClr>
                </a:solidFill>
                <a:effectLst/>
                <a:latin typeface="+mn-lt"/>
                <a:ea typeface="+mn-ea"/>
                <a:cs typeface="+mn-cs"/>
              </a:rPr>
              <a:t>sobre</a:t>
            </a:r>
            <a:r>
              <a:rPr lang="en-US" sz="1200" b="1" i="1" u="none" strike="noStrike" kern="1200" dirty="0">
                <a:solidFill>
                  <a:schemeClr val="tx1">
                    <a:lumMod val="50000"/>
                  </a:schemeClr>
                </a:solidFill>
                <a:effectLst/>
                <a:latin typeface="+mn-lt"/>
                <a:ea typeface="+mn-ea"/>
                <a:cs typeface="+mn-cs"/>
              </a:rPr>
              <a:t> </a:t>
            </a:r>
            <a:r>
              <a:rPr lang="en-US" sz="1200" b="1" i="1" u="none" strike="noStrike" kern="1200" dirty="0" err="1">
                <a:solidFill>
                  <a:schemeClr val="tx1">
                    <a:lumMod val="50000"/>
                  </a:schemeClr>
                </a:solidFill>
                <a:effectLst/>
                <a:latin typeface="+mn-lt"/>
                <a:ea typeface="+mn-ea"/>
                <a:cs typeface="+mn-cs"/>
              </a:rPr>
              <a:t>ti</a:t>
            </a:r>
            <a:r>
              <a:rPr lang="en-US" sz="1200" b="1" i="1" u="none" strike="noStrike" kern="1200" dirty="0">
                <a:solidFill>
                  <a:schemeClr val="tx1">
                    <a:lumMod val="50000"/>
                  </a:schemeClr>
                </a:solidFill>
                <a:effectLst/>
                <a:latin typeface="+mn-lt"/>
                <a:ea typeface="+mn-ea"/>
                <a:cs typeface="+mn-cs"/>
              </a:rPr>
              <a:t> y </a:t>
            </a:r>
            <a:r>
              <a:rPr lang="en-US" sz="1200" b="1" i="1" u="none" strike="noStrike" kern="1200" dirty="0" err="1">
                <a:solidFill>
                  <a:schemeClr val="tx1">
                    <a:lumMod val="50000"/>
                  </a:schemeClr>
                </a:solidFill>
                <a:effectLst/>
                <a:latin typeface="+mn-lt"/>
                <a:ea typeface="+mn-ea"/>
                <a:cs typeface="+mn-cs"/>
              </a:rPr>
              <a:t>tenga</a:t>
            </a:r>
            <a:r>
              <a:rPr lang="en-US" sz="1200" b="1" i="1" u="none" strike="noStrike" kern="1200" dirty="0">
                <a:solidFill>
                  <a:schemeClr val="tx1">
                    <a:lumMod val="50000"/>
                  </a:schemeClr>
                </a:solidFill>
                <a:effectLst/>
                <a:latin typeface="+mn-lt"/>
                <a:ea typeface="+mn-ea"/>
                <a:cs typeface="+mn-cs"/>
              </a:rPr>
              <a:t> de </a:t>
            </a:r>
            <a:r>
              <a:rPr lang="en-US" sz="1200" b="1" i="1" u="none" strike="noStrike" kern="1200" dirty="0" err="1">
                <a:solidFill>
                  <a:schemeClr val="tx1">
                    <a:lumMod val="50000"/>
                  </a:schemeClr>
                </a:solidFill>
                <a:effectLst/>
                <a:latin typeface="+mn-lt"/>
                <a:ea typeface="+mn-ea"/>
                <a:cs typeface="+mn-cs"/>
              </a:rPr>
              <a:t>ti</a:t>
            </a:r>
            <a:r>
              <a:rPr lang="en-US" sz="1200" b="1" i="1" u="none" strike="noStrike" kern="1200" dirty="0">
                <a:solidFill>
                  <a:schemeClr val="tx1">
                    <a:lumMod val="50000"/>
                  </a:schemeClr>
                </a:solidFill>
                <a:effectLst/>
                <a:latin typeface="+mn-lt"/>
                <a:ea typeface="+mn-ea"/>
                <a:cs typeface="+mn-cs"/>
              </a:rPr>
              <a:t> misericordia. Vuelve </a:t>
            </a:r>
            <a:r>
              <a:rPr lang="en-US" sz="1200" b="1" i="1" u="none" strike="noStrike" kern="1200" dirty="0" err="1">
                <a:solidFill>
                  <a:schemeClr val="tx1">
                    <a:lumMod val="50000"/>
                  </a:schemeClr>
                </a:solidFill>
                <a:effectLst/>
                <a:latin typeface="+mn-lt"/>
                <a:ea typeface="+mn-ea"/>
                <a:cs typeface="+mn-cs"/>
              </a:rPr>
              <a:t>el</a:t>
            </a:r>
            <a:r>
              <a:rPr lang="en-US" sz="1200" b="1" i="1" u="none" strike="noStrike" kern="1200" dirty="0">
                <a:solidFill>
                  <a:schemeClr val="tx1">
                    <a:lumMod val="50000"/>
                  </a:schemeClr>
                </a:solidFill>
                <a:effectLst/>
                <a:latin typeface="+mn-lt"/>
                <a:ea typeface="+mn-ea"/>
                <a:cs typeface="+mn-cs"/>
              </a:rPr>
              <a:t> </a:t>
            </a:r>
            <a:r>
              <a:rPr lang="en-US" sz="1200" b="1" i="1" u="none" strike="noStrike" kern="1200" dirty="0" err="1">
                <a:solidFill>
                  <a:schemeClr val="tx1">
                    <a:lumMod val="50000"/>
                  </a:schemeClr>
                </a:solidFill>
                <a:effectLst/>
                <a:latin typeface="+mn-lt"/>
                <a:ea typeface="+mn-ea"/>
                <a:cs typeface="+mn-cs"/>
              </a:rPr>
              <a:t>Señor</a:t>
            </a:r>
            <a:r>
              <a:rPr lang="en-US" sz="1200" b="1" i="1" u="none" strike="noStrike" kern="1200" dirty="0">
                <a:solidFill>
                  <a:schemeClr val="tx1">
                    <a:lumMod val="50000"/>
                  </a:schemeClr>
                </a:solidFill>
                <a:effectLst/>
                <a:latin typeface="+mn-lt"/>
                <a:ea typeface="+mn-ea"/>
                <a:cs typeface="+mn-cs"/>
              </a:rPr>
              <a:t> </a:t>
            </a:r>
            <a:r>
              <a:rPr lang="en-US" sz="1200" b="1" i="1" u="none" strike="noStrike" kern="1200" dirty="0" err="1">
                <a:solidFill>
                  <a:schemeClr val="tx1">
                    <a:lumMod val="50000"/>
                  </a:schemeClr>
                </a:solidFill>
                <a:effectLst/>
                <a:latin typeface="+mn-lt"/>
                <a:ea typeface="+mn-ea"/>
                <a:cs typeface="+mn-cs"/>
              </a:rPr>
              <a:t>su</a:t>
            </a:r>
            <a:r>
              <a:rPr lang="en-US" sz="1200" b="1" i="1" u="none" strike="noStrike" kern="1200" dirty="0">
                <a:solidFill>
                  <a:schemeClr val="tx1">
                    <a:lumMod val="50000"/>
                  </a:schemeClr>
                </a:solidFill>
                <a:effectLst/>
                <a:latin typeface="+mn-lt"/>
                <a:ea typeface="+mn-ea"/>
                <a:cs typeface="+mn-cs"/>
              </a:rPr>
              <a:t> rostro a </a:t>
            </a:r>
            <a:r>
              <a:rPr lang="en-US" sz="1200" b="1" i="1" u="none" strike="noStrike" kern="1200" dirty="0" err="1">
                <a:solidFill>
                  <a:schemeClr val="tx1">
                    <a:lumMod val="50000"/>
                  </a:schemeClr>
                </a:solidFill>
                <a:effectLst/>
                <a:latin typeface="+mn-lt"/>
                <a:ea typeface="+mn-ea"/>
                <a:cs typeface="+mn-cs"/>
              </a:rPr>
              <a:t>ti</a:t>
            </a:r>
            <a:r>
              <a:rPr lang="en-US" sz="1200" b="1" i="1" u="none" strike="noStrike" kern="1200" dirty="0">
                <a:solidFill>
                  <a:schemeClr val="tx1">
                    <a:lumMod val="50000"/>
                  </a:schemeClr>
                </a:solidFill>
                <a:effectLst/>
                <a:latin typeface="+mn-lt"/>
                <a:ea typeface="+mn-ea"/>
                <a:cs typeface="+mn-cs"/>
              </a:rPr>
              <a:t>, y </a:t>
            </a:r>
            <a:r>
              <a:rPr lang="en-US" sz="1200" b="1" i="1" u="none" strike="noStrike" kern="1200" dirty="0" err="1">
                <a:solidFill>
                  <a:schemeClr val="tx1">
                    <a:lumMod val="50000"/>
                  </a:schemeClr>
                </a:solidFill>
                <a:effectLst/>
                <a:latin typeface="+mn-lt"/>
                <a:ea typeface="+mn-ea"/>
                <a:cs typeface="+mn-cs"/>
              </a:rPr>
              <a:t>te</a:t>
            </a:r>
            <a:r>
              <a:rPr lang="en-US" sz="1200" b="1" i="1" u="none" strike="noStrike" kern="1200" dirty="0">
                <a:solidFill>
                  <a:schemeClr val="tx1">
                    <a:lumMod val="50000"/>
                  </a:schemeClr>
                </a:solidFill>
                <a:effectLst/>
                <a:latin typeface="+mn-lt"/>
                <a:ea typeface="+mn-ea"/>
                <a:cs typeface="+mn-cs"/>
              </a:rPr>
              <a:t> </a:t>
            </a:r>
            <a:r>
              <a:rPr lang="en-US" sz="1200" b="1" i="1" u="none" strike="noStrike" kern="1200" dirty="0" err="1">
                <a:solidFill>
                  <a:schemeClr val="tx1">
                    <a:lumMod val="50000"/>
                  </a:schemeClr>
                </a:solidFill>
                <a:effectLst/>
                <a:latin typeface="+mn-lt"/>
                <a:ea typeface="+mn-ea"/>
                <a:cs typeface="+mn-cs"/>
              </a:rPr>
              <a:t>conceda</a:t>
            </a:r>
            <a:r>
              <a:rPr lang="en-US" sz="1200" b="1" i="1" u="none" strike="noStrike" kern="1200" dirty="0">
                <a:solidFill>
                  <a:schemeClr val="tx1">
                    <a:lumMod val="50000"/>
                  </a:schemeClr>
                </a:solidFill>
                <a:effectLst/>
                <a:latin typeface="+mn-lt"/>
                <a:ea typeface="+mn-ea"/>
                <a:cs typeface="+mn-cs"/>
              </a:rPr>
              <a:t> la </a:t>
            </a:r>
            <a:r>
              <a:rPr lang="en-US" sz="1200" b="1" i="1" u="none" strike="noStrike" kern="1200" dirty="0" err="1">
                <a:solidFill>
                  <a:schemeClr val="tx1">
                    <a:lumMod val="50000"/>
                  </a:schemeClr>
                </a:solidFill>
                <a:effectLst/>
                <a:latin typeface="+mn-lt"/>
                <a:ea typeface="+mn-ea"/>
                <a:cs typeface="+mn-cs"/>
              </a:rPr>
              <a:t>paz</a:t>
            </a:r>
            <a:r>
              <a:rPr lang="en-US" sz="1200" b="1" i="1" u="none" strike="noStrike" kern="1200" dirty="0">
                <a:solidFill>
                  <a:schemeClr val="tx1">
                    <a:lumMod val="50000"/>
                  </a:schemeClr>
                </a:solidFill>
                <a:effectLst/>
                <a:latin typeface="+mn-lt"/>
                <a:ea typeface="+mn-ea"/>
                <a:cs typeface="+mn-cs"/>
              </a:rPr>
              <a:t>. </a:t>
            </a:r>
            <a:r>
              <a:rPr lang="en-US" sz="1200" b="1" i="1" u="none" strike="noStrike" kern="1200" dirty="0" err="1">
                <a:solidFill>
                  <a:schemeClr val="tx1">
                    <a:lumMod val="50000"/>
                  </a:schemeClr>
                </a:solidFill>
                <a:effectLst/>
                <a:latin typeface="+mn-lt"/>
                <a:ea typeface="+mn-ea"/>
                <a:cs typeface="+mn-cs"/>
              </a:rPr>
              <a:t>Amén</a:t>
            </a:r>
            <a:r>
              <a:rPr lang="en-US" sz="1200" b="1" i="1" u="none" strike="noStrike" kern="1200" dirty="0">
                <a:solidFill>
                  <a:schemeClr val="tx1">
                    <a:lumMod val="50000"/>
                  </a:schemeClr>
                </a:solidFill>
                <a:effectLst/>
                <a:latin typeface="+mn-lt"/>
                <a:ea typeface="+mn-ea"/>
                <a:cs typeface="+mn-cs"/>
              </a:rPr>
              <a:t>.</a:t>
            </a:r>
            <a:endParaRPr lang="es-ES" sz="1200" kern="1200" dirty="0">
              <a:solidFill>
                <a:schemeClr val="tx1">
                  <a:lumMod val="50000"/>
                </a:schemeClr>
              </a:solidFill>
              <a:effectLst/>
              <a:latin typeface="+mn-lt"/>
              <a:ea typeface="+mn-ea"/>
              <a:cs typeface="+mn-cs"/>
            </a:endParaRPr>
          </a:p>
          <a:p>
            <a:pPr marL="457200" lvl="1" indent="0" algn="l" rtl="0">
              <a:spcBef>
                <a:spcPts val="0"/>
              </a:spcBef>
              <a:spcAft>
                <a:spcPts val="0"/>
              </a:spcAft>
              <a:buNone/>
            </a:pPr>
            <a:endParaRPr sz="1200" dirty="0">
              <a:solidFill>
                <a:schemeClr val="dk1"/>
              </a:solidFill>
              <a:latin typeface="Calibri"/>
              <a:ea typeface="Calibri"/>
              <a:cs typeface="Calibri"/>
              <a:sym typeface="Calibri"/>
            </a:endParaRPr>
          </a:p>
        </p:txBody>
      </p:sp>
      <p:sp>
        <p:nvSpPr>
          <p:cNvPr id="268" name="Google Shape;268;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8" name="Google Shape;338;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Despedidas</a:t>
            </a:r>
            <a:endParaRPr/>
          </a:p>
        </p:txBody>
      </p:sp>
      <p:sp>
        <p:nvSpPr>
          <p:cNvPr id="339" name="Google Shape;339;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51</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a:spcBef>
                <a:spcPts val="0"/>
              </a:spcBef>
              <a:spcAft>
                <a:spcPts val="0"/>
              </a:spcAft>
            </a:pPr>
            <a:r>
              <a:rPr lang="es-ES" sz="1800" b="1" dirty="0">
                <a:solidFill>
                  <a:srgbClr val="000000"/>
                </a:solidFill>
                <a:effectLst/>
                <a:latin typeface="Calibri" panose="020F0502020204030204" pitchFamily="34" charset="0"/>
                <a:ea typeface="Times New Roman" panose="02020603050405020304" pitchFamily="18" charset="0"/>
              </a:rPr>
              <a:t>¿Qué es una definición para la palabra “interceder?”</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s-ES" sz="1800" i="1" dirty="0">
                <a:solidFill>
                  <a:srgbClr val="00B050"/>
                </a:solidFill>
                <a:effectLst/>
                <a:latin typeface="Calibri" panose="020F0502020204030204" pitchFamily="34" charset="0"/>
                <a:ea typeface="Times New Roman" panose="02020603050405020304" pitchFamily="18" charset="0"/>
              </a:rPr>
              <a:t>Permite que los estudiantes contestan. </a:t>
            </a:r>
            <a:endParaRPr lang="en-US" sz="1800" dirty="0">
              <a:effectLst/>
              <a:latin typeface="Times New Roman" panose="02020603050405020304" pitchFamily="18" charset="0"/>
              <a:ea typeface="Times New Roman" panose="02020603050405020304" pitchFamily="18" charset="0"/>
            </a:endParaRPr>
          </a:p>
          <a:p>
            <a:pPr marL="0" lvl="0" indent="0" algn="l" rtl="0">
              <a:spcBef>
                <a:spcPts val="0"/>
              </a:spcBef>
              <a:spcAft>
                <a:spcPts val="0"/>
              </a:spcAft>
              <a:buNone/>
            </a:pPr>
            <a:endParaRPr dirty="0"/>
          </a:p>
        </p:txBody>
      </p:sp>
      <p:sp>
        <p:nvSpPr>
          <p:cNvPr id="127" name="Google Shape;12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a:spcBef>
                <a:spcPts val="0"/>
              </a:spcBef>
              <a:spcAft>
                <a:spcPts val="0"/>
              </a:spcAft>
            </a:pPr>
            <a:r>
              <a:rPr lang="es-ES" sz="1800" b="1" dirty="0">
                <a:solidFill>
                  <a:srgbClr val="000000"/>
                </a:solidFill>
                <a:effectLst/>
                <a:latin typeface="Calibri" panose="020F0502020204030204" pitchFamily="34" charset="0"/>
                <a:ea typeface="Times New Roman" panose="02020603050405020304" pitchFamily="18" charset="0"/>
              </a:rPr>
              <a:t>Definamos la palabra “interceder”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solidFill>
                  <a:srgbClr val="000000"/>
                </a:solidFill>
                <a:effectLst/>
                <a:latin typeface="Calibri" panose="020F0502020204030204" pitchFamily="34" charset="0"/>
                <a:ea typeface="Times New Roman" panose="02020603050405020304" pitchFamily="18" charset="0"/>
              </a:rPr>
              <a:t>Hablar ante alguien en favor de otra persona para conseguirle un bien o librarla de un mal</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solidFill>
                  <a:srgbClr val="000000"/>
                </a:solidFill>
                <a:effectLst/>
                <a:latin typeface="Calibri" panose="020F0502020204030204" pitchFamily="34" charset="0"/>
                <a:ea typeface="Times New Roman" panose="02020603050405020304" pitchFamily="18" charset="0"/>
              </a:rPr>
              <a:t>Mediar por otro</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solidFill>
                  <a:srgbClr val="000000"/>
                </a:solidFill>
                <a:effectLst/>
                <a:latin typeface="Calibri" panose="020F0502020204030204" pitchFamily="34" charset="0"/>
                <a:ea typeface="Times New Roman" panose="02020603050405020304" pitchFamily="18" charset="0"/>
              </a:rPr>
              <a:t>Orar de parta de otra persona y otras personas. </a:t>
            </a:r>
            <a:endParaRPr lang="en-US" sz="1800" dirty="0">
              <a:effectLst/>
              <a:latin typeface="Times New Roman" panose="02020603050405020304" pitchFamily="18" charset="0"/>
              <a:ea typeface="Times New Roman" panose="02020603050405020304" pitchFamily="18" charset="0"/>
            </a:endParaRPr>
          </a:p>
          <a:p>
            <a:pPr marL="0" lvl="0" indent="0" algn="l" rtl="0">
              <a:spcBef>
                <a:spcPts val="0"/>
              </a:spcBef>
              <a:spcAft>
                <a:spcPts val="0"/>
              </a:spcAft>
              <a:buNone/>
            </a:pPr>
            <a:endParaRPr dirty="0"/>
          </a:p>
        </p:txBody>
      </p:sp>
      <p:sp>
        <p:nvSpPr>
          <p:cNvPr id="132" name="Google Shape;13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a:spcBef>
                <a:spcPts val="0"/>
              </a:spcBef>
              <a:spcAft>
                <a:spcPts val="0"/>
              </a:spcAft>
            </a:pPr>
            <a:r>
              <a:rPr lang="es-ES" sz="1200" b="1" dirty="0">
                <a:solidFill>
                  <a:srgbClr val="000000"/>
                </a:solidFill>
                <a:effectLst/>
                <a:latin typeface="Calibri" panose="020F0502020204030204" pitchFamily="34" charset="0"/>
                <a:ea typeface="Times New Roman" panose="02020603050405020304" pitchFamily="18" charset="0"/>
              </a:rPr>
              <a:t>¿Pueden dar ejemplos bíblicos de personas que intercedieron por la salvación de su pueblo? </a:t>
            </a:r>
            <a:endParaRPr lang="en-US" sz="1200" dirty="0">
              <a:effectLst/>
              <a:latin typeface="Times New Roman" panose="02020603050405020304" pitchFamily="18" charset="0"/>
              <a:ea typeface="Times New Roman" panose="02020603050405020304" pitchFamily="18" charset="0"/>
            </a:endParaRPr>
          </a:p>
          <a:p>
            <a:pPr marL="0" lvl="0" indent="0" algn="l" rtl="0">
              <a:spcBef>
                <a:spcPts val="0"/>
              </a:spcBef>
              <a:spcAft>
                <a:spcPts val="0"/>
              </a:spcAft>
              <a:buNone/>
            </a:pPr>
            <a:endParaRPr dirty="0"/>
          </a:p>
        </p:txBody>
      </p:sp>
      <p:sp>
        <p:nvSpPr>
          <p:cNvPr id="132" name="Google Shape;13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891175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spcBef>
                <a:spcPts val="0"/>
              </a:spcBef>
              <a:spcAft>
                <a:spcPts val="0"/>
              </a:spcAft>
            </a:pPr>
            <a:r>
              <a:rPr lang="es-ES" sz="1200" b="1" dirty="0">
                <a:solidFill>
                  <a:srgbClr val="000000"/>
                </a:solidFill>
                <a:effectLst/>
                <a:latin typeface="Calibri" panose="020F0502020204030204" pitchFamily="34" charset="0"/>
                <a:ea typeface="Times New Roman" panose="02020603050405020304" pitchFamily="18" charset="0"/>
              </a:rPr>
              <a:t>¿Pueden dar ejemplos bíblicos de personas que intercedieron por la salvación de su pueblo? </a:t>
            </a:r>
            <a:endParaRPr lang="en-US" sz="12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s-ES" sz="1200" dirty="0">
                <a:solidFill>
                  <a:srgbClr val="000000"/>
                </a:solidFill>
                <a:effectLst/>
                <a:latin typeface="Calibri" panose="020F0502020204030204" pitchFamily="34" charset="0"/>
                <a:ea typeface="Times New Roman" panose="02020603050405020304" pitchFamily="18" charset="0"/>
              </a:rPr>
              <a:t>Abraham – por los justos de Sodoma y Gomorra en Génesis 18. </a:t>
            </a:r>
            <a:endParaRPr lang="en-US" sz="12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s-ES" sz="1200" dirty="0">
                <a:solidFill>
                  <a:srgbClr val="000000"/>
                </a:solidFill>
                <a:effectLst/>
                <a:latin typeface="Calibri" panose="020F0502020204030204" pitchFamily="34" charset="0"/>
                <a:ea typeface="Times New Roman" panose="02020603050405020304" pitchFamily="18" charset="0"/>
              </a:rPr>
              <a:t>Moisés – con el becerro de oro en Éxodo 32</a:t>
            </a:r>
            <a:endParaRPr lang="en-US" sz="12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s-ES" sz="1200" dirty="0">
                <a:solidFill>
                  <a:srgbClr val="000000"/>
                </a:solidFill>
                <a:effectLst/>
                <a:latin typeface="Calibri" panose="020F0502020204030204" pitchFamily="34" charset="0"/>
                <a:ea typeface="Times New Roman" panose="02020603050405020304" pitchFamily="18" charset="0"/>
              </a:rPr>
              <a:t>Jesús </a:t>
            </a:r>
            <a:endParaRPr lang="en-US" sz="12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s-ES" sz="1200" dirty="0">
                <a:solidFill>
                  <a:srgbClr val="000000"/>
                </a:solidFill>
                <a:effectLst/>
                <a:latin typeface="Calibri" panose="020F0502020204030204" pitchFamily="34" charset="0"/>
                <a:ea typeface="Times New Roman" panose="02020603050405020304" pitchFamily="18" charset="0"/>
              </a:rPr>
              <a:t>“Padre, perdónalos, porque no saben lo que hacen” en Lucas 23:34</a:t>
            </a:r>
            <a:endParaRPr lang="en-US" sz="12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s-ES" sz="1200" dirty="0">
                <a:solidFill>
                  <a:srgbClr val="000000"/>
                </a:solidFill>
                <a:effectLst/>
                <a:latin typeface="Calibri" panose="020F0502020204030204" pitchFamily="34" charset="0"/>
                <a:ea typeface="Times New Roman" panose="02020603050405020304" pitchFamily="18" charset="0"/>
              </a:rPr>
              <a:t>Sigue intercediendo por nosotros. “Hijito míos, les escribo estas cosas para que no pequen. Si alguno ha pecado, tenemos un abogado ante el Padre, a Jesucristo el justo.” 1 Juan 2:1</a:t>
            </a:r>
          </a:p>
          <a:p>
            <a:pPr marL="285750" marR="0" lvl="0" indent="-285750">
              <a:spcBef>
                <a:spcPts val="0"/>
              </a:spcBef>
              <a:spcAft>
                <a:spcPts val="0"/>
              </a:spcAft>
              <a:buFont typeface="Courier New" panose="02070309020205020404" pitchFamily="49" charset="0"/>
              <a:buChar char="o"/>
            </a:pPr>
            <a:r>
              <a:rPr lang="es-ES" sz="1200" dirty="0">
                <a:solidFill>
                  <a:srgbClr val="000000"/>
                </a:solidFill>
                <a:effectLst/>
                <a:latin typeface="Calibri" panose="020F0502020204030204" pitchFamily="34" charset="0"/>
                <a:ea typeface="Times New Roman" panose="02020603050405020304" pitchFamily="18" charset="0"/>
              </a:rPr>
              <a:t>Ester – hoy veremos su historia. </a:t>
            </a:r>
            <a:endParaRPr lang="en-US" sz="1200" dirty="0">
              <a:effectLst/>
              <a:latin typeface="Times New Roman" panose="02020603050405020304" pitchFamily="18" charset="0"/>
              <a:ea typeface="Times New Roman" panose="02020603050405020304" pitchFamily="18" charset="0"/>
            </a:endParaRPr>
          </a:p>
          <a:p>
            <a:pPr marL="0" lvl="0" indent="0" algn="l" rtl="0">
              <a:spcBef>
                <a:spcPts val="0"/>
              </a:spcBef>
              <a:spcAft>
                <a:spcPts val="0"/>
              </a:spcAft>
              <a:buNone/>
            </a:pPr>
            <a:endParaRPr dirty="0"/>
          </a:p>
        </p:txBody>
      </p:sp>
      <p:sp>
        <p:nvSpPr>
          <p:cNvPr id="146" name="Google Shape;146;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3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Overlock"/>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4"/>
        <p:cNvGrpSpPr/>
        <p:nvPr/>
      </p:nvGrpSpPr>
      <p:grpSpPr>
        <a:xfrm>
          <a:off x="0" y="0"/>
          <a:ext cx="0" cy="0"/>
          <a:chOff x="0" y="0"/>
          <a:chExt cx="0" cy="0"/>
        </a:xfrm>
      </p:grpSpPr>
      <p:sp>
        <p:nvSpPr>
          <p:cNvPr id="75" name="Google Shape;75;p4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4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0"/>
        <p:cNvGrpSpPr/>
        <p:nvPr/>
      </p:nvGrpSpPr>
      <p:grpSpPr>
        <a:xfrm>
          <a:off x="0" y="0"/>
          <a:ext cx="0" cy="0"/>
          <a:chOff x="0" y="0"/>
          <a:chExt cx="0" cy="0"/>
        </a:xfrm>
      </p:grpSpPr>
      <p:sp>
        <p:nvSpPr>
          <p:cNvPr id="81" name="Google Shape;81;p50"/>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5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 name="Google Shape;83;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6000"/>
              <a:buFont typeface="Overlock"/>
              <a:buNone/>
              <a:defRPr sz="6000">
                <a:latin typeface="Overlock"/>
                <a:ea typeface="Overlock"/>
                <a:cs typeface="Overlock"/>
                <a:sym typeface="Overlo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571500" algn="l">
              <a:lnSpc>
                <a:spcPct val="90000"/>
              </a:lnSpc>
              <a:spcBef>
                <a:spcPts val="1000"/>
              </a:spcBef>
              <a:spcAft>
                <a:spcPts val="0"/>
              </a:spcAft>
              <a:buClr>
                <a:schemeClr val="dk1"/>
              </a:buClr>
              <a:buSzPts val="5400"/>
              <a:buChar char="•"/>
              <a:defRPr sz="5400">
                <a:latin typeface="Overlock"/>
                <a:ea typeface="Overlock"/>
                <a:cs typeface="Overlock"/>
                <a:sym typeface="Overlock"/>
              </a:defRPr>
            </a:lvl1pPr>
            <a:lvl2pPr marL="914400" lvl="1" indent="-533400" algn="l">
              <a:lnSpc>
                <a:spcPct val="90000"/>
              </a:lnSpc>
              <a:spcBef>
                <a:spcPts val="500"/>
              </a:spcBef>
              <a:spcAft>
                <a:spcPts val="0"/>
              </a:spcAft>
              <a:buClr>
                <a:schemeClr val="dk1"/>
              </a:buClr>
              <a:buSzPts val="4800"/>
              <a:buChar char="•"/>
              <a:defRPr sz="4800">
                <a:latin typeface="Overlock"/>
                <a:ea typeface="Overlock"/>
                <a:cs typeface="Overlock"/>
                <a:sym typeface="Overlock"/>
              </a:defRPr>
            </a:lvl2pPr>
            <a:lvl3pPr marL="1371600" lvl="2" indent="-508000" algn="l">
              <a:lnSpc>
                <a:spcPct val="90000"/>
              </a:lnSpc>
              <a:spcBef>
                <a:spcPts val="500"/>
              </a:spcBef>
              <a:spcAft>
                <a:spcPts val="0"/>
              </a:spcAft>
              <a:buClr>
                <a:schemeClr val="dk1"/>
              </a:buClr>
              <a:buSzPts val="4400"/>
              <a:buChar char="•"/>
              <a:defRPr sz="4400">
                <a:latin typeface="Overlock"/>
                <a:ea typeface="Overlock"/>
                <a:cs typeface="Overlock"/>
                <a:sym typeface="Overlock"/>
              </a:defRPr>
            </a:lvl3pPr>
            <a:lvl4pPr marL="1828800" lvl="3" indent="-482600" algn="l">
              <a:lnSpc>
                <a:spcPct val="90000"/>
              </a:lnSpc>
              <a:spcBef>
                <a:spcPts val="500"/>
              </a:spcBef>
              <a:spcAft>
                <a:spcPts val="0"/>
              </a:spcAft>
              <a:buClr>
                <a:schemeClr val="dk1"/>
              </a:buClr>
              <a:buSzPts val="4000"/>
              <a:buChar char="•"/>
              <a:defRPr sz="4000">
                <a:latin typeface="Overlock"/>
                <a:ea typeface="Overlock"/>
                <a:cs typeface="Overlock"/>
                <a:sym typeface="Overlock"/>
              </a:defRPr>
            </a:lvl4pPr>
            <a:lvl5pPr marL="2286000" lvl="4" indent="-482600" algn="l">
              <a:lnSpc>
                <a:spcPct val="90000"/>
              </a:lnSpc>
              <a:spcBef>
                <a:spcPts val="500"/>
              </a:spcBef>
              <a:spcAft>
                <a:spcPts val="0"/>
              </a:spcAft>
              <a:buClr>
                <a:schemeClr val="dk1"/>
              </a:buClr>
              <a:buSzPts val="4000"/>
              <a:buChar char="•"/>
              <a:defRPr sz="4000">
                <a:latin typeface="Overlock"/>
                <a:ea typeface="Overlock"/>
                <a:cs typeface="Overlock"/>
                <a:sym typeface="Overlock"/>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27" name="Google Shape;27;p39" descr="A close up of a sign&#10;&#10;Description automatically generated"/>
          <p:cNvPicPr preferRelativeResize="0"/>
          <p:nvPr/>
        </p:nvPicPr>
        <p:blipFill rotWithShape="1">
          <a:blip r:embed="rId2">
            <a:alphaModFix/>
          </a:blip>
          <a:srcRect/>
          <a:stretch/>
        </p:blipFill>
        <p:spPr>
          <a:xfrm>
            <a:off x="10727866" y="5930283"/>
            <a:ext cx="1464133" cy="923908"/>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8"/>
        <p:cNvGrpSpPr/>
        <p:nvPr/>
      </p:nvGrpSpPr>
      <p:grpSpPr>
        <a:xfrm>
          <a:off x="0" y="0"/>
          <a:ext cx="0" cy="0"/>
          <a:chOff x="0" y="0"/>
          <a:chExt cx="0" cy="0"/>
        </a:xfrm>
      </p:grpSpPr>
      <p:sp>
        <p:nvSpPr>
          <p:cNvPr id="29" name="Google Shape;29;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32" name="Google Shape;32;p40" descr="A close up of a sign&#10;&#10;Description automatically generated"/>
          <p:cNvPicPr preferRelativeResize="0"/>
          <p:nvPr/>
        </p:nvPicPr>
        <p:blipFill rotWithShape="1">
          <a:blip r:embed="rId2">
            <a:alphaModFix/>
          </a:blip>
          <a:srcRect/>
          <a:stretch/>
        </p:blipFill>
        <p:spPr>
          <a:xfrm>
            <a:off x="10727866" y="5930283"/>
            <a:ext cx="1464133" cy="923908"/>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4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4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4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0"/>
        <p:cNvGrpSpPr/>
        <p:nvPr/>
      </p:nvGrpSpPr>
      <p:grpSpPr>
        <a:xfrm>
          <a:off x="0" y="0"/>
          <a:ext cx="0" cy="0"/>
          <a:chOff x="0" y="0"/>
          <a:chExt cx="0" cy="0"/>
        </a:xfrm>
      </p:grpSpPr>
      <p:sp>
        <p:nvSpPr>
          <p:cNvPr id="41" name="Google Shape;41;p4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Overlock"/>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4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3" name="Google Shape;43;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6"/>
        <p:cNvGrpSpPr/>
        <p:nvPr/>
      </p:nvGrpSpPr>
      <p:grpSpPr>
        <a:xfrm>
          <a:off x="0" y="0"/>
          <a:ext cx="0" cy="0"/>
          <a:chOff x="0" y="0"/>
          <a:chExt cx="0" cy="0"/>
        </a:xfrm>
      </p:grpSpPr>
      <p:sp>
        <p:nvSpPr>
          <p:cNvPr id="47" name="Google Shape;47;p4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4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4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4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1" name="Google Shape;51;p4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5"/>
        <p:cNvGrpSpPr/>
        <p:nvPr/>
      </p:nvGrpSpPr>
      <p:grpSpPr>
        <a:xfrm>
          <a:off x="0" y="0"/>
          <a:ext cx="0" cy="0"/>
          <a:chOff x="0" y="0"/>
          <a:chExt cx="0" cy="0"/>
        </a:xfrm>
      </p:grpSpPr>
      <p:sp>
        <p:nvSpPr>
          <p:cNvPr id="56" name="Google Shape;56;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0"/>
        <p:cNvGrpSpPr/>
        <p:nvPr/>
      </p:nvGrpSpPr>
      <p:grpSpPr>
        <a:xfrm>
          <a:off x="0" y="0"/>
          <a:ext cx="0" cy="0"/>
          <a:chOff x="0" y="0"/>
          <a:chExt cx="0" cy="0"/>
        </a:xfrm>
      </p:grpSpPr>
      <p:sp>
        <p:nvSpPr>
          <p:cNvPr id="61" name="Google Shape;61;p4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Overlock"/>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4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3" name="Google Shape;63;p4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4" name="Google Shape;64;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7"/>
        <p:cNvGrpSpPr/>
        <p:nvPr/>
      </p:nvGrpSpPr>
      <p:grpSpPr>
        <a:xfrm>
          <a:off x="0" y="0"/>
          <a:ext cx="0" cy="0"/>
          <a:chOff x="0" y="0"/>
          <a:chExt cx="0" cy="0"/>
        </a:xfrm>
      </p:grpSpPr>
      <p:sp>
        <p:nvSpPr>
          <p:cNvPr id="68" name="Google Shape;68;p4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Overlock"/>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48"/>
          <p:cNvSpPr>
            <a:spLocks noGrp="1"/>
          </p:cNvSpPr>
          <p:nvPr>
            <p:ph type="pic" idx="2"/>
          </p:nvPr>
        </p:nvSpPr>
        <p:spPr>
          <a:xfrm>
            <a:off x="5183188" y="987425"/>
            <a:ext cx="6172200" cy="4873625"/>
          </a:xfrm>
          <a:prstGeom prst="rect">
            <a:avLst/>
          </a:prstGeom>
          <a:noFill/>
          <a:ln>
            <a:noFill/>
          </a:ln>
        </p:spPr>
      </p:sp>
      <p:sp>
        <p:nvSpPr>
          <p:cNvPr id="70" name="Google Shape;70;p4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1" name="Google Shape;71;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5400"/>
              <a:buFont typeface="Overlock"/>
              <a:buNone/>
              <a:defRPr sz="5400" b="0" i="0" u="none" strike="noStrike" cap="none">
                <a:solidFill>
                  <a:schemeClr val="dk1"/>
                </a:solidFill>
                <a:latin typeface="Overlock"/>
                <a:ea typeface="Overlock"/>
                <a:cs typeface="Overlock"/>
                <a:sym typeface="Overlo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571500" algn="l" rtl="0">
              <a:lnSpc>
                <a:spcPct val="90000"/>
              </a:lnSpc>
              <a:spcBef>
                <a:spcPts val="1000"/>
              </a:spcBef>
              <a:spcAft>
                <a:spcPts val="0"/>
              </a:spcAft>
              <a:buClr>
                <a:schemeClr val="dk1"/>
              </a:buClr>
              <a:buSzPts val="5400"/>
              <a:buFont typeface="Arial"/>
              <a:buChar char="•"/>
              <a:defRPr sz="5400" b="0" i="0" u="none" strike="noStrike" cap="none">
                <a:solidFill>
                  <a:schemeClr val="dk1"/>
                </a:solidFill>
                <a:latin typeface="Overlock"/>
                <a:ea typeface="Overlock"/>
                <a:cs typeface="Overlock"/>
                <a:sym typeface="Overlock"/>
              </a:defRPr>
            </a:lvl1pPr>
            <a:lvl2pPr marL="914400" marR="0" lvl="1" indent="-533400" algn="l" rtl="0">
              <a:lnSpc>
                <a:spcPct val="90000"/>
              </a:lnSpc>
              <a:spcBef>
                <a:spcPts val="500"/>
              </a:spcBef>
              <a:spcAft>
                <a:spcPts val="0"/>
              </a:spcAft>
              <a:buClr>
                <a:schemeClr val="dk1"/>
              </a:buClr>
              <a:buSzPts val="4800"/>
              <a:buFont typeface="Arial"/>
              <a:buChar char="•"/>
              <a:defRPr sz="4800" b="0" i="0" u="none" strike="noStrike" cap="none">
                <a:solidFill>
                  <a:schemeClr val="dk1"/>
                </a:solidFill>
                <a:latin typeface="Overlock"/>
                <a:ea typeface="Overlock"/>
                <a:cs typeface="Overlock"/>
                <a:sym typeface="Overlock"/>
              </a:defRPr>
            </a:lvl2pPr>
            <a:lvl3pPr marL="1371600" marR="0" lvl="2" indent="-508000" algn="l" rtl="0">
              <a:lnSpc>
                <a:spcPct val="90000"/>
              </a:lnSpc>
              <a:spcBef>
                <a:spcPts val="500"/>
              </a:spcBef>
              <a:spcAft>
                <a:spcPts val="0"/>
              </a:spcAft>
              <a:buClr>
                <a:schemeClr val="dk1"/>
              </a:buClr>
              <a:buSzPts val="4400"/>
              <a:buFont typeface="Arial"/>
              <a:buChar char="•"/>
              <a:defRPr sz="4400" b="0" i="0" u="none" strike="noStrike" cap="none">
                <a:solidFill>
                  <a:schemeClr val="dk1"/>
                </a:solidFill>
                <a:latin typeface="Overlock"/>
                <a:ea typeface="Overlock"/>
                <a:cs typeface="Overlock"/>
                <a:sym typeface="Overlock"/>
              </a:defRPr>
            </a:lvl3pPr>
            <a:lvl4pPr marL="1828800" marR="0" lvl="3" indent="-482600" algn="l" rtl="0">
              <a:lnSpc>
                <a:spcPct val="90000"/>
              </a:lnSpc>
              <a:spcBef>
                <a:spcPts val="500"/>
              </a:spcBef>
              <a:spcAft>
                <a:spcPts val="0"/>
              </a:spcAft>
              <a:buClr>
                <a:schemeClr val="dk1"/>
              </a:buClr>
              <a:buSzPts val="4000"/>
              <a:buFont typeface="Arial"/>
              <a:buChar char="•"/>
              <a:defRPr sz="4000" b="0" i="0" u="none" strike="noStrike" cap="none">
                <a:solidFill>
                  <a:schemeClr val="dk1"/>
                </a:solidFill>
                <a:latin typeface="Overlock"/>
                <a:ea typeface="Overlock"/>
                <a:cs typeface="Overlock"/>
                <a:sym typeface="Overlock"/>
              </a:defRPr>
            </a:lvl4pPr>
            <a:lvl5pPr marL="2286000" marR="0" lvl="4" indent="-482600" algn="l" rtl="0">
              <a:lnSpc>
                <a:spcPct val="90000"/>
              </a:lnSpc>
              <a:spcBef>
                <a:spcPts val="500"/>
              </a:spcBef>
              <a:spcAft>
                <a:spcPts val="0"/>
              </a:spcAft>
              <a:buClr>
                <a:schemeClr val="dk1"/>
              </a:buClr>
              <a:buSzPts val="4000"/>
              <a:buFont typeface="Arial"/>
              <a:buChar char="•"/>
              <a:defRPr sz="4000" b="0" i="0" u="none" strike="noStrike" cap="none">
                <a:solidFill>
                  <a:schemeClr val="dk1"/>
                </a:solidFill>
                <a:latin typeface="Overlock"/>
                <a:ea typeface="Overlock"/>
                <a:cs typeface="Overlock"/>
                <a:sym typeface="Overlock"/>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Overlock"/>
              <a:buNone/>
            </a:pPr>
            <a:endParaRPr/>
          </a:p>
        </p:txBody>
      </p:sp>
      <p:sp>
        <p:nvSpPr>
          <p:cNvPr id="104" name="Google Shape;104;p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endParaRPr/>
          </a:p>
        </p:txBody>
      </p:sp>
      <p:pic>
        <p:nvPicPr>
          <p:cNvPr id="105" name="Google Shape;105;p1"/>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4A9FF61-A901-4DEF-8E9B-E434F3CC3CDD}"/>
              </a:ext>
            </a:extLst>
          </p:cNvPr>
          <p:cNvSpPr>
            <a:spLocks noGrp="1"/>
          </p:cNvSpPr>
          <p:nvPr>
            <p:ph type="title"/>
          </p:nvPr>
        </p:nvSpPr>
        <p:spPr/>
        <p:txBody>
          <a:bodyPr/>
          <a:lstStyle/>
          <a:p>
            <a:pPr algn="ctr"/>
            <a:r>
              <a:rPr lang="en-US" dirty="0"/>
              <a:t>Las Cuatro C</a:t>
            </a:r>
          </a:p>
        </p:txBody>
      </p:sp>
      <p:sp>
        <p:nvSpPr>
          <p:cNvPr id="5" name="TextBox 4">
            <a:extLst>
              <a:ext uri="{FF2B5EF4-FFF2-40B4-BE49-F238E27FC236}">
                <a16:creationId xmlns:a16="http://schemas.microsoft.com/office/drawing/2014/main" id="{8588F62C-CC8F-47F3-B0A0-D6CA4A7E2965}"/>
              </a:ext>
            </a:extLst>
          </p:cNvPr>
          <p:cNvSpPr txBox="1"/>
          <p:nvPr/>
        </p:nvSpPr>
        <p:spPr>
          <a:xfrm>
            <a:off x="690880" y="1950720"/>
            <a:ext cx="10850880" cy="3046988"/>
          </a:xfrm>
          <a:prstGeom prst="rect">
            <a:avLst/>
          </a:prstGeom>
          <a:noFill/>
        </p:spPr>
        <p:txBody>
          <a:bodyPr wrap="square" rtlCol="0">
            <a:spAutoFit/>
          </a:bodyPr>
          <a:lstStyle/>
          <a:p>
            <a:r>
              <a:rPr lang="en-US" sz="4800" b="1" dirty="0" err="1"/>
              <a:t>Captar</a:t>
            </a:r>
            <a:endParaRPr lang="en-US" sz="4800" b="1" dirty="0"/>
          </a:p>
          <a:p>
            <a:r>
              <a:rPr lang="en-US" sz="4800" b="1" dirty="0" err="1"/>
              <a:t>Contar</a:t>
            </a:r>
            <a:r>
              <a:rPr lang="en-US" sz="4800" b="1" dirty="0"/>
              <a:t>: </a:t>
            </a:r>
            <a:r>
              <a:rPr lang="en-US" sz="4800" dirty="0"/>
              <a:t>Se </a:t>
            </a:r>
            <a:r>
              <a:rPr lang="en-US" sz="4800" dirty="0" err="1"/>
              <a:t>cuenta</a:t>
            </a:r>
            <a:r>
              <a:rPr lang="en-US" sz="4800" dirty="0"/>
              <a:t> la </a:t>
            </a:r>
            <a:r>
              <a:rPr lang="en-US" sz="4800" dirty="0" err="1"/>
              <a:t>historia</a:t>
            </a:r>
            <a:r>
              <a:rPr lang="en-US" sz="4800" dirty="0"/>
              <a:t> </a:t>
            </a:r>
            <a:r>
              <a:rPr lang="en-US" sz="4800" dirty="0" err="1"/>
              <a:t>bíblica</a:t>
            </a:r>
            <a:r>
              <a:rPr lang="en-US" sz="4800" dirty="0"/>
              <a:t> </a:t>
            </a:r>
            <a:endParaRPr lang="en-US" sz="4800" b="1" dirty="0"/>
          </a:p>
          <a:p>
            <a:r>
              <a:rPr lang="en-US" sz="4800" b="1" dirty="0" err="1"/>
              <a:t>Considerar</a:t>
            </a:r>
            <a:endParaRPr lang="en-US" sz="4800" b="1" dirty="0"/>
          </a:p>
          <a:p>
            <a:r>
              <a:rPr lang="en-US" sz="4800" b="1" dirty="0" err="1"/>
              <a:t>Consolidar</a:t>
            </a:r>
            <a:endParaRPr lang="en-US" sz="4800" b="1" dirty="0"/>
          </a:p>
        </p:txBody>
      </p:sp>
    </p:spTree>
    <p:extLst>
      <p:ext uri="{BB962C8B-B14F-4D97-AF65-F5344CB8AC3E}">
        <p14:creationId xmlns:p14="http://schemas.microsoft.com/office/powerpoint/2010/main" val="16936815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 Rey Asuero y la reina Vasti ✔️→ Historias de la Biblia">
            <a:extLst>
              <a:ext uri="{FF2B5EF4-FFF2-40B4-BE49-F238E27FC236}">
                <a16:creationId xmlns:a16="http://schemas.microsoft.com/office/drawing/2014/main" id="{AEB29DD6-1160-C608-B4C7-02B742DA17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0" y="571500"/>
            <a:ext cx="10160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66879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 Ester se Convierte en Reina ✔️→ Historias de la Biblia">
            <a:extLst>
              <a:ext uri="{FF2B5EF4-FFF2-40B4-BE49-F238E27FC236}">
                <a16:creationId xmlns:a16="http://schemas.microsoft.com/office/drawing/2014/main" id="{D79A0AA7-1FDC-90F2-EB95-BAE328743F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0" y="571500"/>
            <a:ext cx="10160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61875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ágenes Bíblicas Gratis :: La historia de Ester: Parte 1 Esther se  convierte en reina :: Asuero, rey de los medos y los persas, nombra como  reina a Ester, una hermosa mujer judía (Ester 1-3)">
            <a:extLst>
              <a:ext uri="{FF2B5EF4-FFF2-40B4-BE49-F238E27FC236}">
                <a16:creationId xmlns:a16="http://schemas.microsoft.com/office/drawing/2014/main" id="{B586C2DE-2F3E-204E-07AF-285B1FC36B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44529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Amán planeó una manera de castigar no sólo a Mardoqueo sino también a su pueblo, los judíos. – Número de diapositiva 17">
            <a:extLst>
              <a:ext uri="{FF2B5EF4-FFF2-40B4-BE49-F238E27FC236}">
                <a16:creationId xmlns:a16="http://schemas.microsoft.com/office/drawing/2014/main" id="{BF397B05-D17C-8BC4-5FAA-E58EE230A2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7360" y="-68580"/>
            <a:ext cx="9022080" cy="6766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97287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Los escribas del rey fueron instruidos a escribir una ley que en el día 13 del mes doceavo mes, los judíos serían atacados y muertos y sus posesiones tomadas como despojos. La ley fue sellada con el anillo del rey. Una ley de los medos y los persas que no podía ser cambiada o alterada. La nueva ley fue anunciada a través del imperio – Número de diapositiva 21">
            <a:extLst>
              <a:ext uri="{FF2B5EF4-FFF2-40B4-BE49-F238E27FC236}">
                <a16:creationId xmlns:a16="http://schemas.microsoft.com/office/drawing/2014/main" id="{9D5A4607-F9B1-B21E-62CE-61131BEF3A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65928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62;p11">
            <a:extLst>
              <a:ext uri="{FF2B5EF4-FFF2-40B4-BE49-F238E27FC236}">
                <a16:creationId xmlns:a16="http://schemas.microsoft.com/office/drawing/2014/main" id="{9A35FCDA-8C12-B5E0-8B54-992DCF371DCC}"/>
              </a:ext>
            </a:extLst>
          </p:cNvPr>
          <p:cNvSpPr txBox="1">
            <a:spLocks noGrp="1"/>
          </p:cNvSpPr>
          <p:nvPr>
            <p:ph type="body" idx="1"/>
          </p:nvPr>
        </p:nvSpPr>
        <p:spPr>
          <a:xfrm>
            <a:off x="727510" y="1041984"/>
            <a:ext cx="10310260" cy="581601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8000"/>
              </a:buClr>
              <a:buSzPts val="3900"/>
              <a:buNone/>
            </a:pPr>
            <a:r>
              <a:rPr lang="en-US" sz="4000" dirty="0">
                <a:solidFill>
                  <a:srgbClr val="008000"/>
                </a:solidFill>
              </a:rPr>
              <a:t>Si </a:t>
            </a:r>
            <a:r>
              <a:rPr lang="en-US" sz="4000" dirty="0" err="1">
                <a:solidFill>
                  <a:srgbClr val="008000"/>
                </a:solidFill>
              </a:rPr>
              <a:t>ahora</a:t>
            </a:r>
            <a:r>
              <a:rPr lang="en-US" sz="4000" dirty="0">
                <a:solidFill>
                  <a:srgbClr val="008000"/>
                </a:solidFill>
              </a:rPr>
              <a:t> callas </a:t>
            </a:r>
            <a:r>
              <a:rPr lang="en-US" sz="4000" dirty="0" err="1">
                <a:solidFill>
                  <a:srgbClr val="008000"/>
                </a:solidFill>
              </a:rPr>
              <a:t>por</a:t>
            </a:r>
            <a:r>
              <a:rPr lang="en-US" sz="4000" dirty="0">
                <a:solidFill>
                  <a:srgbClr val="008000"/>
                </a:solidFill>
              </a:rPr>
              <a:t> </a:t>
            </a:r>
            <a:r>
              <a:rPr lang="en-US" sz="4000" dirty="0" err="1">
                <a:solidFill>
                  <a:srgbClr val="008000"/>
                </a:solidFill>
              </a:rPr>
              <a:t>completo</a:t>
            </a:r>
            <a:r>
              <a:rPr lang="en-US" sz="4000" dirty="0">
                <a:solidFill>
                  <a:srgbClr val="008000"/>
                </a:solidFill>
              </a:rPr>
              <a:t>, de </a:t>
            </a:r>
            <a:r>
              <a:rPr lang="en-US" sz="4000" dirty="0" err="1">
                <a:solidFill>
                  <a:srgbClr val="008000"/>
                </a:solidFill>
              </a:rPr>
              <a:t>alguna</a:t>
            </a:r>
            <a:r>
              <a:rPr lang="en-US" sz="4000" dirty="0">
                <a:solidFill>
                  <a:srgbClr val="008000"/>
                </a:solidFill>
              </a:rPr>
              <a:t> </a:t>
            </a:r>
            <a:r>
              <a:rPr lang="en-US" sz="4000" dirty="0" err="1">
                <a:solidFill>
                  <a:srgbClr val="008000"/>
                </a:solidFill>
              </a:rPr>
              <a:t>otra</a:t>
            </a:r>
            <a:r>
              <a:rPr lang="en-US" sz="4000" dirty="0">
                <a:solidFill>
                  <a:srgbClr val="008000"/>
                </a:solidFill>
              </a:rPr>
              <a:t> </a:t>
            </a:r>
            <a:r>
              <a:rPr lang="en-US" sz="4000" dirty="0" err="1">
                <a:solidFill>
                  <a:srgbClr val="008000"/>
                </a:solidFill>
              </a:rPr>
              <a:t>parte</a:t>
            </a:r>
            <a:r>
              <a:rPr lang="en-US" sz="4000" dirty="0">
                <a:solidFill>
                  <a:srgbClr val="008000"/>
                </a:solidFill>
              </a:rPr>
              <a:t> </a:t>
            </a:r>
            <a:r>
              <a:rPr lang="en-US" sz="4000" dirty="0" err="1">
                <a:solidFill>
                  <a:srgbClr val="008000"/>
                </a:solidFill>
              </a:rPr>
              <a:t>nos</a:t>
            </a:r>
            <a:r>
              <a:rPr lang="en-US" sz="4000" dirty="0">
                <a:solidFill>
                  <a:srgbClr val="008000"/>
                </a:solidFill>
              </a:rPr>
              <a:t> </a:t>
            </a:r>
            <a:r>
              <a:rPr lang="en-US" sz="4000" dirty="0" err="1">
                <a:solidFill>
                  <a:srgbClr val="008000"/>
                </a:solidFill>
              </a:rPr>
              <a:t>vendrá</a:t>
            </a:r>
            <a:r>
              <a:rPr lang="en-US" sz="4000" dirty="0">
                <a:solidFill>
                  <a:srgbClr val="008000"/>
                </a:solidFill>
              </a:rPr>
              <a:t> respire y </a:t>
            </a:r>
            <a:r>
              <a:rPr lang="en-US" sz="4000" dirty="0" err="1">
                <a:solidFill>
                  <a:srgbClr val="008000"/>
                </a:solidFill>
              </a:rPr>
              <a:t>liberación</a:t>
            </a:r>
            <a:r>
              <a:rPr lang="en-US" sz="4000" dirty="0">
                <a:solidFill>
                  <a:srgbClr val="008000"/>
                </a:solidFill>
              </a:rPr>
              <a:t> a </a:t>
            </a:r>
            <a:r>
              <a:rPr lang="en-US" sz="4000" dirty="0" err="1">
                <a:solidFill>
                  <a:srgbClr val="008000"/>
                </a:solidFill>
              </a:rPr>
              <a:t>los</a:t>
            </a:r>
            <a:r>
              <a:rPr lang="en-US" sz="4000" dirty="0">
                <a:solidFill>
                  <a:srgbClr val="008000"/>
                </a:solidFill>
              </a:rPr>
              <a:t> </a:t>
            </a:r>
            <a:r>
              <a:rPr lang="en-US" sz="4000" dirty="0" err="1">
                <a:solidFill>
                  <a:srgbClr val="008000"/>
                </a:solidFill>
              </a:rPr>
              <a:t>judíos</a:t>
            </a:r>
            <a:r>
              <a:rPr lang="en-US" sz="4000" dirty="0">
                <a:solidFill>
                  <a:srgbClr val="008000"/>
                </a:solidFill>
              </a:rPr>
              <a:t>, </a:t>
            </a:r>
            <a:r>
              <a:rPr lang="en-US" sz="4000" dirty="0" err="1">
                <a:solidFill>
                  <a:srgbClr val="008000"/>
                </a:solidFill>
              </a:rPr>
              <a:t>pero</a:t>
            </a:r>
            <a:r>
              <a:rPr lang="en-US" sz="4000" dirty="0">
                <a:solidFill>
                  <a:srgbClr val="008000"/>
                </a:solidFill>
              </a:rPr>
              <a:t> </a:t>
            </a:r>
            <a:r>
              <a:rPr lang="en-US" sz="4000" dirty="0" err="1">
                <a:solidFill>
                  <a:srgbClr val="008000"/>
                </a:solidFill>
              </a:rPr>
              <a:t>tú</a:t>
            </a:r>
            <a:r>
              <a:rPr lang="en-US" sz="4000" dirty="0">
                <a:solidFill>
                  <a:srgbClr val="008000"/>
                </a:solidFill>
              </a:rPr>
              <a:t> y </a:t>
            </a:r>
            <a:r>
              <a:rPr lang="en-US" sz="4000" dirty="0" err="1">
                <a:solidFill>
                  <a:srgbClr val="008000"/>
                </a:solidFill>
              </a:rPr>
              <a:t>familia</a:t>
            </a:r>
            <a:r>
              <a:rPr lang="en-US" sz="4000" dirty="0">
                <a:solidFill>
                  <a:srgbClr val="008000"/>
                </a:solidFill>
              </a:rPr>
              <a:t> </a:t>
            </a:r>
            <a:r>
              <a:rPr lang="en-US" sz="4000" dirty="0" err="1">
                <a:solidFill>
                  <a:srgbClr val="008000"/>
                </a:solidFill>
              </a:rPr>
              <a:t>paterna</a:t>
            </a:r>
            <a:r>
              <a:rPr lang="en-US" sz="4000" dirty="0">
                <a:solidFill>
                  <a:srgbClr val="008000"/>
                </a:solidFill>
              </a:rPr>
              <a:t> </a:t>
            </a:r>
            <a:r>
              <a:rPr lang="en-US" sz="4000" dirty="0" err="1">
                <a:solidFill>
                  <a:srgbClr val="008000"/>
                </a:solidFill>
              </a:rPr>
              <a:t>morirán</a:t>
            </a:r>
            <a:r>
              <a:rPr lang="en-US" sz="4000" dirty="0">
                <a:solidFill>
                  <a:srgbClr val="008000"/>
                </a:solidFill>
              </a:rPr>
              <a:t> ¿Y </a:t>
            </a:r>
            <a:r>
              <a:rPr lang="en-US" sz="4000" dirty="0" err="1">
                <a:solidFill>
                  <a:srgbClr val="008000"/>
                </a:solidFill>
              </a:rPr>
              <a:t>quién</a:t>
            </a:r>
            <a:r>
              <a:rPr lang="en-US" sz="4000" dirty="0">
                <a:solidFill>
                  <a:srgbClr val="008000"/>
                </a:solidFill>
              </a:rPr>
              <a:t> sabe </a:t>
            </a:r>
            <a:r>
              <a:rPr lang="en-US" sz="4000" dirty="0" err="1">
                <a:solidFill>
                  <a:srgbClr val="008000"/>
                </a:solidFill>
              </a:rPr>
              <a:t>si</a:t>
            </a:r>
            <a:r>
              <a:rPr lang="en-US" sz="4000" dirty="0">
                <a:solidFill>
                  <a:srgbClr val="008000"/>
                </a:solidFill>
              </a:rPr>
              <a:t> para </a:t>
            </a:r>
            <a:r>
              <a:rPr lang="en-US" sz="4000" dirty="0" err="1">
                <a:solidFill>
                  <a:srgbClr val="008000"/>
                </a:solidFill>
              </a:rPr>
              <a:t>esta</a:t>
            </a:r>
            <a:r>
              <a:rPr lang="en-US" sz="4000" dirty="0">
                <a:solidFill>
                  <a:srgbClr val="008000"/>
                </a:solidFill>
              </a:rPr>
              <a:t> hora has </a:t>
            </a:r>
            <a:r>
              <a:rPr lang="en-US" sz="4000" dirty="0" err="1">
                <a:solidFill>
                  <a:srgbClr val="008000"/>
                </a:solidFill>
              </a:rPr>
              <a:t>llegado</a:t>
            </a:r>
            <a:r>
              <a:rPr lang="en-US" sz="4000" dirty="0">
                <a:solidFill>
                  <a:srgbClr val="008000"/>
                </a:solidFill>
              </a:rPr>
              <a:t> al </a:t>
            </a:r>
            <a:r>
              <a:rPr lang="en-US" sz="4000" dirty="0" err="1">
                <a:solidFill>
                  <a:srgbClr val="008000"/>
                </a:solidFill>
              </a:rPr>
              <a:t>reino</a:t>
            </a:r>
            <a:r>
              <a:rPr lang="en-US" sz="4000" dirty="0">
                <a:solidFill>
                  <a:srgbClr val="008000"/>
                </a:solidFill>
              </a:rPr>
              <a:t>? </a:t>
            </a:r>
          </a:p>
          <a:p>
            <a:pPr marL="0" lvl="0" indent="0" algn="l" rtl="0">
              <a:lnSpc>
                <a:spcPct val="90000"/>
              </a:lnSpc>
              <a:spcBef>
                <a:spcPts val="0"/>
              </a:spcBef>
              <a:spcAft>
                <a:spcPts val="0"/>
              </a:spcAft>
              <a:buClr>
                <a:srgbClr val="008000"/>
              </a:buClr>
              <a:buSzPts val="3900"/>
              <a:buNone/>
            </a:pPr>
            <a:endParaRPr lang="en-US" sz="4000" dirty="0">
              <a:solidFill>
                <a:srgbClr val="008000"/>
              </a:solidFill>
            </a:endParaRPr>
          </a:p>
          <a:p>
            <a:pPr marL="0" lvl="0" indent="0" algn="l" rtl="0">
              <a:lnSpc>
                <a:spcPct val="90000"/>
              </a:lnSpc>
              <a:spcBef>
                <a:spcPts val="0"/>
              </a:spcBef>
              <a:spcAft>
                <a:spcPts val="0"/>
              </a:spcAft>
              <a:buClr>
                <a:srgbClr val="008000"/>
              </a:buClr>
              <a:buSzPts val="3900"/>
              <a:buNone/>
            </a:pPr>
            <a:r>
              <a:rPr lang="en-US" sz="4000" dirty="0">
                <a:solidFill>
                  <a:srgbClr val="008000"/>
                </a:solidFill>
              </a:rPr>
              <a:t>(Ester 4:14)</a:t>
            </a:r>
            <a:endParaRPr sz="4000" dirty="0">
              <a:solidFill>
                <a:srgbClr val="008000"/>
              </a:solidFill>
            </a:endParaRPr>
          </a:p>
          <a:p>
            <a:pPr marL="228600" lvl="0" indent="-101600" algn="l" rtl="0">
              <a:lnSpc>
                <a:spcPct val="90000"/>
              </a:lnSpc>
              <a:spcBef>
                <a:spcPts val="1000"/>
              </a:spcBef>
              <a:spcAft>
                <a:spcPts val="0"/>
              </a:spcAft>
              <a:buClr>
                <a:schemeClr val="dk1"/>
              </a:buClr>
              <a:buSzPts val="2000"/>
              <a:buNone/>
            </a:pPr>
            <a:endParaRPr sz="2000" dirty="0"/>
          </a:p>
        </p:txBody>
      </p:sp>
    </p:spTree>
    <p:extLst>
      <p:ext uri="{BB962C8B-B14F-4D97-AF65-F5344CB8AC3E}">
        <p14:creationId xmlns:p14="http://schemas.microsoft.com/office/powerpoint/2010/main" val="19749046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Ester envió una respuesta a Mardoqueo.&lt;br/&gt;–Reúne a todos los judíos en Susa para que recen y ayunen por mí. No coman por tres días. Yo rezaré y ayunaré con ustedes. Luego, me presentaré ante el Rey aunque no me haya llamado. Si he de morir, moriré. – Número de diapositiva 7">
            <a:extLst>
              <a:ext uri="{FF2B5EF4-FFF2-40B4-BE49-F238E27FC236}">
                <a16:creationId xmlns:a16="http://schemas.microsoft.com/office/drawing/2014/main" id="{B127B400-3A16-27BD-6211-767FD3AD74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3120" y="434340"/>
            <a:ext cx="7985760" cy="5989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90004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Qué es lo que deseas? –le preguntó–. Incluso si me pides la mitad del reino, te lo daré.&lt;br/&gt;–Quisiera invitar al Rey y a Hamán a un banquete especial que he preparado –respondió Ester. – Número de diapositiva 9">
            <a:extLst>
              <a:ext uri="{FF2B5EF4-FFF2-40B4-BE49-F238E27FC236}">
                <a16:creationId xmlns:a16="http://schemas.microsoft.com/office/drawing/2014/main" id="{D04D5A9B-1890-0B95-49CC-E143C4DD12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8360" y="445770"/>
            <a:ext cx="7955280" cy="59664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3029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Entonces, el Rey y Hamán fueron al banquete que Ester había preparado. &lt;br/&gt;–¿Qué es lo que deseas? –preguntó el rey. – Número de diapositiva 10">
            <a:extLst>
              <a:ext uri="{FF2B5EF4-FFF2-40B4-BE49-F238E27FC236}">
                <a16:creationId xmlns:a16="http://schemas.microsoft.com/office/drawing/2014/main" id="{9D4E030D-73F8-B073-CB8C-A15308C209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3200" y="312420"/>
            <a:ext cx="8310880" cy="6233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30740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5"/>
          <p:cNvSpPr txBox="1">
            <a:spLocks noGrp="1"/>
          </p:cNvSpPr>
          <p:nvPr>
            <p:ph type="title"/>
          </p:nvPr>
        </p:nvSpPr>
        <p:spPr>
          <a:xfrm>
            <a:off x="838200" y="2766218"/>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613318"/>
              </a:buClr>
              <a:buSzPts val="6000"/>
              <a:buFont typeface="Overlock"/>
              <a:buNone/>
            </a:pPr>
            <a:r>
              <a:rPr lang="en-US" sz="4400" dirty="0" err="1">
                <a:solidFill>
                  <a:srgbClr val="613318"/>
                </a:solidFill>
              </a:rPr>
              <a:t>Oremos</a:t>
            </a:r>
            <a:endParaRPr sz="4400" dirty="0">
              <a:solidFill>
                <a:srgbClr val="613318"/>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Mientras bebían vino, el rey preguntó: '¿Cuál es su pedido? Incluso si es la mitad de mi reino, se me concederá. &quot;Mi petición es que salven mi vida y la vida de mi pueblo&quot;. Esther respondió. 'Vamos a ser destruidos'. ¿Quién se ha atrevido a amenazar tu vida? el Rey exigió saber. – Número de diapositiva 2">
            <a:extLst>
              <a:ext uri="{FF2B5EF4-FFF2-40B4-BE49-F238E27FC236}">
                <a16:creationId xmlns:a16="http://schemas.microsoft.com/office/drawing/2014/main" id="{380B190F-CC49-AC4E-2DBD-9FDDD21694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5440" y="68580"/>
            <a:ext cx="8778240" cy="6583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14121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Amán empezó a rogarle a Ester que le salvara la vida. El rey regresó y encontró a Amán cayendo en el sofá donde estaba reclinada Ester. Se llamó a los guardias para que se apoderaran de Amán. Uno de los asistentes del rey informó: 'Amán ha erigido un poste junto a su casa. Estaba planeando empalar a Mardoqueo en él. – Número de diapositiva 4">
            <a:extLst>
              <a:ext uri="{FF2B5EF4-FFF2-40B4-BE49-F238E27FC236}">
                <a16:creationId xmlns:a16="http://schemas.microsoft.com/office/drawing/2014/main" id="{84829F42-E87F-C7B4-500C-6462900F57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5480" y="308610"/>
            <a:ext cx="8321040" cy="6240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64167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Empale a Amán en él —ordenó el rey. Amán fue llevado para ser ejecutado. Luego, la furia del rey se apaciguó. – Número de diapositiva 5">
            <a:extLst>
              <a:ext uri="{FF2B5EF4-FFF2-40B4-BE49-F238E27FC236}">
                <a16:creationId xmlns:a16="http://schemas.microsoft.com/office/drawing/2014/main" id="{39A43EEF-D1EE-CB2C-6112-7B6E53CBEF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7880" y="422910"/>
            <a:ext cx="8016240" cy="60121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52053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apítulo 8: Ese día el Rey le dio la propiedad a Ester Amán. Ester le dijo al rey que era pariente de Mardoqueo. El rey le dio a Mardoqueo el anillo de sello de Amán y Ester lo nombró para que cuidara de las riquezas y posesiones de Amán. – Número de diapositiva 6">
            <a:extLst>
              <a:ext uri="{FF2B5EF4-FFF2-40B4-BE49-F238E27FC236}">
                <a16:creationId xmlns:a16="http://schemas.microsoft.com/office/drawing/2014/main" id="{BC91D14F-26DE-DB96-3FDC-1691F32356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0240" y="297180"/>
            <a:ext cx="8351520" cy="6263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5541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Ester cayó a los pies del Rey llorando y rogándole que detuviera el malvado plan de matar a los judíos. &quot;Si le agrada al rey, que se escriba una orden que anule el plan de Amán&quot;. – Número de diapositiva 7">
            <a:extLst>
              <a:ext uri="{FF2B5EF4-FFF2-40B4-BE49-F238E27FC236}">
                <a16:creationId xmlns:a16="http://schemas.microsoft.com/office/drawing/2014/main" id="{C2F0699F-9580-3052-615B-E9E1960D9C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5920" y="285750"/>
            <a:ext cx="8382000" cy="6286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04541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Se convocó a los secretarios reales. Se redactó una nueva ley que otorgaba a los judíos el derecho de reunirse y defenderse si alguien los atacaba. También podrían saquear las propiedades de sus enemigos. – Número de diapositiva 9">
            <a:extLst>
              <a:ext uri="{FF2B5EF4-FFF2-40B4-BE49-F238E27FC236}">
                <a16:creationId xmlns:a16="http://schemas.microsoft.com/office/drawing/2014/main" id="{3256E744-98E5-A367-46A6-487FE9A240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8840" y="468630"/>
            <a:ext cx="7894320" cy="5920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89239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El rey Asuero gobernó el imperio de los medos y los persas, que se extendía por 127 provincias desde Etiopía hasta la India. Viviendo en su imperio, había muchos judíos. – Número de diapositiva 2">
            <a:extLst>
              <a:ext uri="{FF2B5EF4-FFF2-40B4-BE49-F238E27FC236}">
                <a16:creationId xmlns:a16="http://schemas.microsoft.com/office/drawing/2014/main" id="{F5322000-7DBF-C8D4-58AF-C709E376D2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4960" y="45720"/>
            <a:ext cx="9022080" cy="6766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94642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4A9FF61-A901-4DEF-8E9B-E434F3CC3CDD}"/>
              </a:ext>
            </a:extLst>
          </p:cNvPr>
          <p:cNvSpPr>
            <a:spLocks noGrp="1"/>
          </p:cNvSpPr>
          <p:nvPr>
            <p:ph type="title"/>
          </p:nvPr>
        </p:nvSpPr>
        <p:spPr/>
        <p:txBody>
          <a:bodyPr/>
          <a:lstStyle/>
          <a:p>
            <a:pPr algn="ctr"/>
            <a:r>
              <a:rPr lang="en-US" dirty="0"/>
              <a:t>Las Cuatro C</a:t>
            </a:r>
          </a:p>
        </p:txBody>
      </p:sp>
      <p:sp>
        <p:nvSpPr>
          <p:cNvPr id="5" name="TextBox 4">
            <a:extLst>
              <a:ext uri="{FF2B5EF4-FFF2-40B4-BE49-F238E27FC236}">
                <a16:creationId xmlns:a16="http://schemas.microsoft.com/office/drawing/2014/main" id="{8588F62C-CC8F-47F3-B0A0-D6CA4A7E2965}"/>
              </a:ext>
            </a:extLst>
          </p:cNvPr>
          <p:cNvSpPr txBox="1"/>
          <p:nvPr/>
        </p:nvSpPr>
        <p:spPr>
          <a:xfrm>
            <a:off x="690880" y="1950720"/>
            <a:ext cx="10850880" cy="3785652"/>
          </a:xfrm>
          <a:prstGeom prst="rect">
            <a:avLst/>
          </a:prstGeom>
          <a:noFill/>
        </p:spPr>
        <p:txBody>
          <a:bodyPr wrap="square" rtlCol="0">
            <a:spAutoFit/>
          </a:bodyPr>
          <a:lstStyle/>
          <a:p>
            <a:r>
              <a:rPr lang="en-US" sz="4800" b="1" dirty="0" err="1"/>
              <a:t>Captar</a:t>
            </a:r>
            <a:endParaRPr lang="en-US" sz="4800" b="1" dirty="0"/>
          </a:p>
          <a:p>
            <a:r>
              <a:rPr lang="en-US" sz="4800" b="1" dirty="0" err="1"/>
              <a:t>Contar</a:t>
            </a:r>
            <a:endParaRPr lang="en-US" sz="4800" b="1" dirty="0"/>
          </a:p>
          <a:p>
            <a:r>
              <a:rPr lang="en-US" sz="4800" b="1" dirty="0" err="1"/>
              <a:t>Considerar</a:t>
            </a:r>
            <a:r>
              <a:rPr lang="en-US" sz="4800" b="1" dirty="0"/>
              <a:t>: </a:t>
            </a:r>
            <a:r>
              <a:rPr lang="en-US" sz="4800" dirty="0"/>
              <a:t>Con seis </a:t>
            </a:r>
            <a:r>
              <a:rPr lang="en-US" sz="4800" dirty="0" err="1"/>
              <a:t>preguntas</a:t>
            </a:r>
            <a:r>
              <a:rPr lang="en-US" sz="4800" dirty="0"/>
              <a:t>, </a:t>
            </a:r>
            <a:r>
              <a:rPr lang="en-US" sz="4800" dirty="0" err="1"/>
              <a:t>repasamos</a:t>
            </a:r>
            <a:r>
              <a:rPr lang="en-US" sz="4800" dirty="0"/>
              <a:t> </a:t>
            </a:r>
            <a:r>
              <a:rPr lang="en-US" sz="4800" dirty="0" err="1"/>
              <a:t>los</a:t>
            </a:r>
            <a:r>
              <a:rPr lang="en-US" sz="4800" dirty="0"/>
              <a:t> </a:t>
            </a:r>
            <a:r>
              <a:rPr lang="en-US" sz="4800" dirty="0" err="1"/>
              <a:t>hechos</a:t>
            </a:r>
            <a:r>
              <a:rPr lang="en-US" sz="4800" dirty="0"/>
              <a:t> de la </a:t>
            </a:r>
            <a:r>
              <a:rPr lang="en-US" sz="4800" dirty="0" err="1"/>
              <a:t>historia</a:t>
            </a:r>
            <a:r>
              <a:rPr lang="en-US" sz="4800" dirty="0"/>
              <a:t> </a:t>
            </a:r>
            <a:endParaRPr lang="en-US" sz="4800" b="1" dirty="0"/>
          </a:p>
          <a:p>
            <a:r>
              <a:rPr lang="en-US" sz="4800" b="1" dirty="0" err="1"/>
              <a:t>Consolidar</a:t>
            </a:r>
            <a:endParaRPr lang="en-US" sz="4800" b="1" dirty="0"/>
          </a:p>
        </p:txBody>
      </p:sp>
    </p:spTree>
    <p:extLst>
      <p:ext uri="{BB962C8B-B14F-4D97-AF65-F5344CB8AC3E}">
        <p14:creationId xmlns:p14="http://schemas.microsoft.com/office/powerpoint/2010/main" val="30990396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8000"/>
              </a:buClr>
              <a:buSzPts val="5300"/>
              <a:buFont typeface="Overlock"/>
              <a:buNone/>
            </a:pPr>
            <a:r>
              <a:rPr lang="en-US" sz="4400" dirty="0" err="1">
                <a:solidFill>
                  <a:srgbClr val="008000"/>
                </a:solidFill>
              </a:rPr>
              <a:t>Considerar</a:t>
            </a:r>
            <a:r>
              <a:rPr lang="en-US" sz="4400" dirty="0">
                <a:solidFill>
                  <a:srgbClr val="008000"/>
                </a:solidFill>
              </a:rPr>
              <a:t> – </a:t>
            </a:r>
            <a:r>
              <a:rPr lang="en-US" sz="4400" b="1" dirty="0">
                <a:solidFill>
                  <a:srgbClr val="008000"/>
                </a:solidFill>
              </a:rPr>
              <a:t>Ester 4:15-5:9, 7:1-8:12</a:t>
            </a:r>
            <a:endParaRPr sz="4400" dirty="0">
              <a:solidFill>
                <a:srgbClr val="008000"/>
              </a:solidFill>
            </a:endParaRPr>
          </a:p>
        </p:txBody>
      </p:sp>
      <p:sp>
        <p:nvSpPr>
          <p:cNvPr id="176" name="Google Shape;176;p13"/>
          <p:cNvSpPr txBox="1">
            <a:spLocks noGrp="1"/>
          </p:cNvSpPr>
          <p:nvPr>
            <p:ph type="body" idx="1"/>
          </p:nvPr>
        </p:nvSpPr>
        <p:spPr>
          <a:xfrm>
            <a:off x="838200" y="1690688"/>
            <a:ext cx="10287000" cy="44862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13318"/>
              </a:buClr>
              <a:buSzPts val="5400"/>
              <a:buNone/>
            </a:pPr>
            <a:r>
              <a:rPr lang="en-US" sz="4000" dirty="0">
                <a:solidFill>
                  <a:srgbClr val="613318"/>
                </a:solidFill>
              </a:rPr>
              <a:t>1. ¿</a:t>
            </a:r>
            <a:r>
              <a:rPr lang="en-US" sz="4000" u="sng" dirty="0" err="1">
                <a:solidFill>
                  <a:srgbClr val="613318"/>
                </a:solidFill>
              </a:rPr>
              <a:t>Quiénes</a:t>
            </a:r>
            <a:r>
              <a:rPr lang="en-US" sz="4000" dirty="0">
                <a:solidFill>
                  <a:srgbClr val="613318"/>
                </a:solidFill>
              </a:rPr>
              <a:t> son </a:t>
            </a:r>
            <a:r>
              <a:rPr lang="en-US" sz="4000" dirty="0" err="1">
                <a:solidFill>
                  <a:srgbClr val="613318"/>
                </a:solidFill>
              </a:rPr>
              <a:t>los</a:t>
            </a:r>
            <a:r>
              <a:rPr lang="en-US" sz="4000" dirty="0">
                <a:solidFill>
                  <a:srgbClr val="613318"/>
                </a:solidFill>
              </a:rPr>
              <a:t> </a:t>
            </a:r>
            <a:r>
              <a:rPr lang="en-US" sz="4000" dirty="0" err="1">
                <a:solidFill>
                  <a:srgbClr val="613318"/>
                </a:solidFill>
              </a:rPr>
              <a:t>personajes</a:t>
            </a:r>
            <a:r>
              <a:rPr lang="en-US" sz="4000" dirty="0">
                <a:solidFill>
                  <a:srgbClr val="613318"/>
                </a:solidFill>
              </a:rPr>
              <a:t> de </a:t>
            </a:r>
            <a:r>
              <a:rPr lang="en-US" sz="4000" dirty="0" err="1">
                <a:solidFill>
                  <a:srgbClr val="613318"/>
                </a:solidFill>
              </a:rPr>
              <a:t>esta</a:t>
            </a:r>
            <a:r>
              <a:rPr lang="en-US" sz="4000" dirty="0">
                <a:solidFill>
                  <a:srgbClr val="613318"/>
                </a:solidFill>
              </a:rPr>
              <a:t> </a:t>
            </a:r>
            <a:r>
              <a:rPr lang="en-US" sz="4000" dirty="0" err="1">
                <a:solidFill>
                  <a:srgbClr val="613318"/>
                </a:solidFill>
              </a:rPr>
              <a:t>historia</a:t>
            </a:r>
            <a:r>
              <a:rPr lang="en-US" sz="4000" dirty="0">
                <a:solidFill>
                  <a:srgbClr val="613318"/>
                </a:solidFill>
              </a:rPr>
              <a:t>? </a:t>
            </a:r>
            <a:endParaRPr sz="40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8000"/>
              </a:buClr>
              <a:buSzPts val="5300"/>
              <a:buFont typeface="Overlock"/>
              <a:buNone/>
            </a:pPr>
            <a:r>
              <a:rPr lang="en-US" sz="4400" dirty="0" err="1">
                <a:solidFill>
                  <a:srgbClr val="008000"/>
                </a:solidFill>
              </a:rPr>
              <a:t>Considerar</a:t>
            </a:r>
            <a:r>
              <a:rPr lang="en-US" sz="4400" dirty="0">
                <a:solidFill>
                  <a:srgbClr val="008000"/>
                </a:solidFill>
              </a:rPr>
              <a:t> – </a:t>
            </a:r>
            <a:r>
              <a:rPr lang="en-US" sz="4400" b="1" dirty="0">
                <a:solidFill>
                  <a:srgbClr val="008000"/>
                </a:solidFill>
              </a:rPr>
              <a:t>Ester 4:15-5:9, 7:1-8:12</a:t>
            </a:r>
            <a:endParaRPr sz="4400" dirty="0"/>
          </a:p>
        </p:txBody>
      </p:sp>
      <p:sp>
        <p:nvSpPr>
          <p:cNvPr id="197" name="Google Shape;197;p16"/>
          <p:cNvSpPr txBox="1">
            <a:spLocks noGrp="1"/>
          </p:cNvSpPr>
          <p:nvPr>
            <p:ph type="body" idx="1"/>
          </p:nvPr>
        </p:nvSpPr>
        <p:spPr>
          <a:xfrm>
            <a:off x="838200" y="1690688"/>
            <a:ext cx="10091738" cy="44862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13318"/>
              </a:buClr>
              <a:buSzPts val="5400"/>
              <a:buNone/>
            </a:pPr>
            <a:r>
              <a:rPr lang="en-US" sz="4000" dirty="0">
                <a:solidFill>
                  <a:srgbClr val="613318"/>
                </a:solidFill>
              </a:rPr>
              <a:t>2. ¿</a:t>
            </a:r>
            <a:r>
              <a:rPr lang="en-US" sz="4000" u="sng" dirty="0" err="1">
                <a:solidFill>
                  <a:srgbClr val="613318"/>
                </a:solidFill>
              </a:rPr>
              <a:t>Cuáles</a:t>
            </a:r>
            <a:r>
              <a:rPr lang="en-US" sz="4000" dirty="0">
                <a:solidFill>
                  <a:srgbClr val="613318"/>
                </a:solidFill>
              </a:rPr>
              <a:t> son </a:t>
            </a:r>
            <a:r>
              <a:rPr lang="en-US" sz="4000" dirty="0" err="1">
                <a:solidFill>
                  <a:srgbClr val="613318"/>
                </a:solidFill>
              </a:rPr>
              <a:t>los</a:t>
            </a:r>
            <a:r>
              <a:rPr lang="en-US" sz="4000" dirty="0">
                <a:solidFill>
                  <a:srgbClr val="613318"/>
                </a:solidFill>
              </a:rPr>
              <a:t> </a:t>
            </a:r>
            <a:r>
              <a:rPr lang="en-US" sz="4000" u="sng" dirty="0" err="1">
                <a:solidFill>
                  <a:srgbClr val="613318"/>
                </a:solidFill>
              </a:rPr>
              <a:t>objetos</a:t>
            </a:r>
            <a:r>
              <a:rPr lang="en-US" sz="4000" dirty="0">
                <a:solidFill>
                  <a:srgbClr val="613318"/>
                </a:solidFill>
              </a:rPr>
              <a:t> de </a:t>
            </a:r>
            <a:r>
              <a:rPr lang="en-US" sz="4000" dirty="0" err="1">
                <a:solidFill>
                  <a:srgbClr val="613318"/>
                </a:solidFill>
              </a:rPr>
              <a:t>esta</a:t>
            </a:r>
            <a:r>
              <a:rPr lang="en-US" sz="4000" dirty="0">
                <a:solidFill>
                  <a:srgbClr val="613318"/>
                </a:solidFill>
              </a:rPr>
              <a:t> </a:t>
            </a:r>
            <a:r>
              <a:rPr lang="en-US" sz="4000" dirty="0" err="1">
                <a:solidFill>
                  <a:srgbClr val="613318"/>
                </a:solidFill>
              </a:rPr>
              <a:t>historia</a:t>
            </a:r>
            <a:r>
              <a:rPr lang="en-US" sz="4000" dirty="0">
                <a:solidFill>
                  <a:srgbClr val="613318"/>
                </a:solidFill>
              </a:rPr>
              <a:t>? </a:t>
            </a:r>
            <a:endParaRPr sz="40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4"/>
          <p:cNvSpPr txBox="1"/>
          <p:nvPr/>
        </p:nvSpPr>
        <p:spPr>
          <a:xfrm>
            <a:off x="687046" y="2047152"/>
            <a:ext cx="10610608" cy="232367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0" i="0" u="none" strike="noStrike" cap="none" dirty="0">
                <a:solidFill>
                  <a:srgbClr val="613318"/>
                </a:solidFill>
                <a:latin typeface="Overlock"/>
                <a:ea typeface="Overlock"/>
                <a:cs typeface="Overlock"/>
                <a:sym typeface="Overlock"/>
              </a:rPr>
              <a:t>La Biblia: </a:t>
            </a:r>
            <a:r>
              <a:rPr lang="en-US" sz="4400" dirty="0">
                <a:solidFill>
                  <a:srgbClr val="613318"/>
                </a:solidFill>
                <a:latin typeface="Overlock"/>
                <a:ea typeface="Overlock"/>
                <a:cs typeface="Overlock"/>
                <a:sym typeface="Overlock"/>
              </a:rPr>
              <a:t>Una </a:t>
            </a:r>
            <a:r>
              <a:rPr lang="en-US" sz="4400" dirty="0" err="1">
                <a:solidFill>
                  <a:srgbClr val="613318"/>
                </a:solidFill>
                <a:latin typeface="Overlock"/>
                <a:ea typeface="Overlock"/>
                <a:cs typeface="Overlock"/>
                <a:sym typeface="Overlock"/>
              </a:rPr>
              <a:t>Nación</a:t>
            </a:r>
            <a:r>
              <a:rPr lang="en-US" sz="4400" dirty="0">
                <a:solidFill>
                  <a:srgbClr val="613318"/>
                </a:solidFill>
                <a:latin typeface="Overlock"/>
                <a:ea typeface="Overlock"/>
                <a:cs typeface="Overlock"/>
                <a:sym typeface="Overlock"/>
              </a:rPr>
              <a:t> </a:t>
            </a:r>
            <a:r>
              <a:rPr lang="en-US" sz="4400" dirty="0" err="1">
                <a:solidFill>
                  <a:srgbClr val="613318"/>
                </a:solidFill>
                <a:latin typeface="Overlock"/>
                <a:ea typeface="Overlock"/>
                <a:cs typeface="Overlock"/>
                <a:sym typeface="Overlock"/>
              </a:rPr>
              <a:t>Caída</a:t>
            </a:r>
            <a:endParaRPr sz="4400" dirty="0"/>
          </a:p>
          <a:p>
            <a:pPr marL="0" marR="0" lvl="0" indent="0" algn="ctr" rtl="0">
              <a:spcBef>
                <a:spcPts val="0"/>
              </a:spcBef>
              <a:spcAft>
                <a:spcPts val="0"/>
              </a:spcAft>
              <a:buNone/>
            </a:pPr>
            <a:endParaRPr sz="4400" b="0" i="0" u="none" strike="noStrike" cap="none" dirty="0">
              <a:solidFill>
                <a:srgbClr val="613318"/>
              </a:solidFill>
              <a:latin typeface="Overlock"/>
              <a:ea typeface="Overlock"/>
              <a:cs typeface="Overlock"/>
              <a:sym typeface="Overlock"/>
            </a:endParaRPr>
          </a:p>
          <a:p>
            <a:pPr marL="0" marR="0" lvl="0" indent="0" algn="ctr" rtl="0">
              <a:spcBef>
                <a:spcPts val="0"/>
              </a:spcBef>
              <a:spcAft>
                <a:spcPts val="0"/>
              </a:spcAft>
              <a:buNone/>
            </a:pPr>
            <a:endParaRPr sz="5700" b="0" i="0" u="none" strike="noStrike" cap="none" dirty="0">
              <a:solidFill>
                <a:srgbClr val="613318"/>
              </a:solidFill>
              <a:latin typeface="Overlock"/>
              <a:ea typeface="Overlock"/>
              <a:cs typeface="Overlock"/>
              <a:sym typeface="Overlock"/>
            </a:endParaRPr>
          </a:p>
        </p:txBody>
      </p:sp>
      <p:sp>
        <p:nvSpPr>
          <p:cNvPr id="99" name="Google Shape;99;p4"/>
          <p:cNvSpPr txBox="1"/>
          <p:nvPr/>
        </p:nvSpPr>
        <p:spPr>
          <a:xfrm>
            <a:off x="471893" y="3147433"/>
            <a:ext cx="10817908" cy="244678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i="0" u="none" strike="noStrike" cap="none" dirty="0" err="1">
                <a:solidFill>
                  <a:srgbClr val="008000"/>
                </a:solidFill>
                <a:latin typeface="Overlock"/>
                <a:ea typeface="Overlock"/>
                <a:cs typeface="Overlock"/>
                <a:sym typeface="Overlock"/>
              </a:rPr>
              <a:t>Lección</a:t>
            </a:r>
            <a:r>
              <a:rPr lang="en-US" sz="4800" b="1" i="0" u="none" strike="noStrike" cap="none" dirty="0">
                <a:solidFill>
                  <a:srgbClr val="008000"/>
                </a:solidFill>
                <a:latin typeface="Overlock"/>
                <a:ea typeface="Overlock"/>
                <a:cs typeface="Overlock"/>
                <a:sym typeface="Overlock"/>
              </a:rPr>
              <a:t> 6</a:t>
            </a:r>
            <a:r>
              <a:rPr lang="en-US" sz="4800" b="1" dirty="0">
                <a:solidFill>
                  <a:srgbClr val="008000"/>
                </a:solidFill>
                <a:latin typeface="Overlock"/>
                <a:ea typeface="Overlock"/>
                <a:cs typeface="Overlock"/>
                <a:sym typeface="Overlock"/>
              </a:rPr>
              <a:t>: Ester</a:t>
            </a:r>
          </a:p>
          <a:p>
            <a:pPr marL="0" marR="0" lvl="0" indent="0" algn="ctr" rtl="0">
              <a:spcBef>
                <a:spcPts val="0"/>
              </a:spcBef>
              <a:spcAft>
                <a:spcPts val="0"/>
              </a:spcAft>
              <a:buNone/>
            </a:pPr>
            <a:r>
              <a:rPr lang="en-US" sz="4800" b="1" dirty="0">
                <a:solidFill>
                  <a:srgbClr val="008000"/>
                </a:solidFill>
                <a:latin typeface="Overlock"/>
                <a:ea typeface="Overlock"/>
                <a:cs typeface="Overlock"/>
                <a:sym typeface="Overlock"/>
              </a:rPr>
              <a:t>Ester 4:15-5:9; 7:1-8:12</a:t>
            </a:r>
            <a:endParaRPr sz="4800" b="1" i="0" u="none" strike="noStrike" cap="none" dirty="0">
              <a:solidFill>
                <a:srgbClr val="008000"/>
              </a:solidFill>
              <a:latin typeface="Overlock"/>
              <a:ea typeface="Overlock"/>
              <a:cs typeface="Overlock"/>
              <a:sym typeface="Overlock"/>
            </a:endParaRPr>
          </a:p>
          <a:p>
            <a:pPr marL="0" marR="0" lvl="0" indent="0" algn="ctr" rtl="0">
              <a:spcBef>
                <a:spcPts val="0"/>
              </a:spcBef>
              <a:spcAft>
                <a:spcPts val="0"/>
              </a:spcAft>
              <a:buNone/>
            </a:pPr>
            <a:r>
              <a:rPr lang="en-US" sz="5700" b="0" i="0" u="none" strike="noStrike" cap="none" dirty="0">
                <a:solidFill>
                  <a:srgbClr val="008000"/>
                </a:solidFill>
                <a:latin typeface="Overlock"/>
                <a:ea typeface="Overlock"/>
                <a:cs typeface="Overlock"/>
                <a:sym typeface="Overlock"/>
              </a:rPr>
              <a:t> </a:t>
            </a:r>
            <a:endParaRPr dirty="0"/>
          </a:p>
        </p:txBody>
      </p:sp>
      <p:cxnSp>
        <p:nvCxnSpPr>
          <p:cNvPr id="3" name="Straight Connector 2">
            <a:extLst>
              <a:ext uri="{FF2B5EF4-FFF2-40B4-BE49-F238E27FC236}">
                <a16:creationId xmlns:a16="http://schemas.microsoft.com/office/drawing/2014/main" id="{E96F8332-AE81-9C95-D720-6F9AE31F6AED}"/>
              </a:ext>
            </a:extLst>
          </p:cNvPr>
          <p:cNvCxnSpPr/>
          <p:nvPr/>
        </p:nvCxnSpPr>
        <p:spPr>
          <a:xfrm>
            <a:off x="1577788" y="2958351"/>
            <a:ext cx="8606118" cy="0"/>
          </a:xfrm>
          <a:prstGeom prst="line">
            <a:avLst/>
          </a:prstGeom>
          <a:ln/>
        </p:spPr>
        <p:style>
          <a:lnRef idx="2">
            <a:schemeClr val="dk1"/>
          </a:lnRef>
          <a:fillRef idx="0">
            <a:schemeClr val="dk1"/>
          </a:fillRef>
          <a:effectRef idx="1">
            <a:schemeClr val="dk1"/>
          </a:effectRef>
          <a:fontRef idx="minor">
            <a:schemeClr val="tx1"/>
          </a:fontRef>
        </p:style>
      </p:cxn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17"/>
          <p:cNvSpPr txBox="1">
            <a:spLocks noGrp="1"/>
          </p:cNvSpPr>
          <p:nvPr>
            <p:ph type="body" idx="1"/>
          </p:nvPr>
        </p:nvSpPr>
        <p:spPr>
          <a:xfrm>
            <a:off x="1050131" y="1845251"/>
            <a:ext cx="10091738" cy="44862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13318"/>
              </a:buClr>
              <a:buSzPts val="5400"/>
              <a:buNone/>
            </a:pPr>
            <a:r>
              <a:rPr lang="en-US" dirty="0">
                <a:solidFill>
                  <a:srgbClr val="613318"/>
                </a:solidFill>
              </a:rPr>
              <a:t>3. ¿</a:t>
            </a:r>
            <a:r>
              <a:rPr lang="en-US" u="sng" dirty="0" err="1">
                <a:solidFill>
                  <a:srgbClr val="613318"/>
                </a:solidFill>
              </a:rPr>
              <a:t>Dónde</a:t>
            </a:r>
            <a:r>
              <a:rPr lang="en-US" dirty="0">
                <a:solidFill>
                  <a:srgbClr val="613318"/>
                </a:solidFill>
              </a:rPr>
              <a:t> </a:t>
            </a:r>
            <a:r>
              <a:rPr lang="en-US" dirty="0" err="1">
                <a:solidFill>
                  <a:srgbClr val="613318"/>
                </a:solidFill>
              </a:rPr>
              <a:t>ocurrió</a:t>
            </a:r>
            <a:r>
              <a:rPr lang="en-US" dirty="0">
                <a:solidFill>
                  <a:srgbClr val="613318"/>
                </a:solidFill>
              </a:rPr>
              <a:t> </a:t>
            </a:r>
            <a:r>
              <a:rPr lang="en-US" dirty="0" err="1">
                <a:solidFill>
                  <a:srgbClr val="613318"/>
                </a:solidFill>
              </a:rPr>
              <a:t>esta</a:t>
            </a:r>
            <a:r>
              <a:rPr lang="en-US" dirty="0">
                <a:solidFill>
                  <a:srgbClr val="613318"/>
                </a:solidFill>
              </a:rPr>
              <a:t> </a:t>
            </a:r>
            <a:r>
              <a:rPr lang="en-US" dirty="0" err="1">
                <a:solidFill>
                  <a:srgbClr val="613318"/>
                </a:solidFill>
              </a:rPr>
              <a:t>historia</a:t>
            </a:r>
            <a:r>
              <a:rPr lang="en-US" dirty="0">
                <a:solidFill>
                  <a:srgbClr val="613318"/>
                </a:solidFill>
              </a:rPr>
              <a:t>? </a:t>
            </a:r>
            <a:endParaRPr dirty="0"/>
          </a:p>
        </p:txBody>
      </p:sp>
      <p:sp>
        <p:nvSpPr>
          <p:cNvPr id="3" name="Google Shape;196;p16">
            <a:extLst>
              <a:ext uri="{FF2B5EF4-FFF2-40B4-BE49-F238E27FC236}">
                <a16:creationId xmlns:a16="http://schemas.microsoft.com/office/drawing/2014/main" id="{C3E47285-5AED-9E2B-4A78-E2633BE037C3}"/>
              </a:ext>
            </a:extLst>
          </p:cNvPr>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8000"/>
              </a:buClr>
              <a:buSzPts val="5300"/>
              <a:buFont typeface="Overlock"/>
              <a:buNone/>
            </a:pPr>
            <a:r>
              <a:rPr lang="en-US" sz="4400" dirty="0" err="1">
                <a:solidFill>
                  <a:srgbClr val="008000"/>
                </a:solidFill>
              </a:rPr>
              <a:t>Considerar</a:t>
            </a:r>
            <a:r>
              <a:rPr lang="en-US" sz="4400" dirty="0">
                <a:solidFill>
                  <a:srgbClr val="008000"/>
                </a:solidFill>
              </a:rPr>
              <a:t> – </a:t>
            </a:r>
            <a:r>
              <a:rPr lang="en-US" sz="4400" b="1" dirty="0">
                <a:solidFill>
                  <a:srgbClr val="008000"/>
                </a:solidFill>
              </a:rPr>
              <a:t>Ester 4:15-5:9, 7:1-8:12</a:t>
            </a:r>
            <a:endParaRPr sz="44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pic>
        <p:nvPicPr>
          <p:cNvPr id="4" name="Google Shape;204;p17">
            <a:extLst>
              <a:ext uri="{FF2B5EF4-FFF2-40B4-BE49-F238E27FC236}">
                <a16:creationId xmlns:a16="http://schemas.microsoft.com/office/drawing/2014/main" id="{92345492-E402-97A4-CAC4-CF39B6A0E850}"/>
              </a:ext>
            </a:extLst>
          </p:cNvPr>
          <p:cNvPicPr preferRelativeResize="0"/>
          <p:nvPr/>
        </p:nvPicPr>
        <p:blipFill rotWithShape="1">
          <a:blip r:embed="rId3">
            <a:alphaModFix/>
          </a:blip>
          <a:srcRect/>
          <a:stretch/>
        </p:blipFill>
        <p:spPr>
          <a:xfrm>
            <a:off x="0" y="-200891"/>
            <a:ext cx="12192000" cy="7259781"/>
          </a:xfrm>
          <a:prstGeom prst="rect">
            <a:avLst/>
          </a:prstGeom>
          <a:noFill/>
          <a:ln>
            <a:noFill/>
          </a:ln>
        </p:spPr>
      </p:pic>
    </p:spTree>
    <p:extLst>
      <p:ext uri="{BB962C8B-B14F-4D97-AF65-F5344CB8AC3E}">
        <p14:creationId xmlns:p14="http://schemas.microsoft.com/office/powerpoint/2010/main" val="23778478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8000"/>
              </a:buClr>
              <a:buSzPts val="5300"/>
              <a:buFont typeface="Overlock"/>
              <a:buNone/>
            </a:pPr>
            <a:r>
              <a:rPr lang="en-US" sz="4400" dirty="0" err="1">
                <a:solidFill>
                  <a:srgbClr val="008000"/>
                </a:solidFill>
              </a:rPr>
              <a:t>Considerar</a:t>
            </a:r>
            <a:r>
              <a:rPr lang="en-US" sz="4400" dirty="0">
                <a:solidFill>
                  <a:srgbClr val="008000"/>
                </a:solidFill>
              </a:rPr>
              <a:t> – </a:t>
            </a:r>
            <a:r>
              <a:rPr lang="en-US" sz="4400" b="1" dirty="0">
                <a:solidFill>
                  <a:srgbClr val="008000"/>
                </a:solidFill>
              </a:rPr>
              <a:t>Ester 4:15-5:9, 7:1-8:12</a:t>
            </a:r>
            <a:endParaRPr sz="4400" dirty="0"/>
          </a:p>
        </p:txBody>
      </p:sp>
      <p:sp>
        <p:nvSpPr>
          <p:cNvPr id="211" name="Google Shape;211;p18"/>
          <p:cNvSpPr txBox="1">
            <a:spLocks noGrp="1"/>
          </p:cNvSpPr>
          <p:nvPr>
            <p:ph type="body" idx="1"/>
          </p:nvPr>
        </p:nvSpPr>
        <p:spPr>
          <a:xfrm>
            <a:off x="838200" y="1690688"/>
            <a:ext cx="10091738" cy="44862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13318"/>
              </a:buClr>
              <a:buSzPts val="5400"/>
              <a:buNone/>
            </a:pPr>
            <a:r>
              <a:rPr lang="en-US" sz="4400" dirty="0">
                <a:solidFill>
                  <a:srgbClr val="613318"/>
                </a:solidFill>
              </a:rPr>
              <a:t>4. ¿</a:t>
            </a:r>
            <a:r>
              <a:rPr lang="en-US" sz="4400" u="sng" dirty="0" err="1">
                <a:solidFill>
                  <a:srgbClr val="613318"/>
                </a:solidFill>
              </a:rPr>
              <a:t>Cuándo</a:t>
            </a:r>
            <a:r>
              <a:rPr lang="en-US" sz="4400" dirty="0">
                <a:solidFill>
                  <a:srgbClr val="613318"/>
                </a:solidFill>
              </a:rPr>
              <a:t> </a:t>
            </a:r>
            <a:r>
              <a:rPr lang="en-US" sz="4400" dirty="0" err="1">
                <a:solidFill>
                  <a:srgbClr val="613318"/>
                </a:solidFill>
              </a:rPr>
              <a:t>ocurrió</a:t>
            </a:r>
            <a:r>
              <a:rPr lang="en-US" sz="4400" dirty="0">
                <a:solidFill>
                  <a:srgbClr val="613318"/>
                </a:solidFill>
              </a:rPr>
              <a:t> </a:t>
            </a:r>
            <a:r>
              <a:rPr lang="en-US" sz="4400" dirty="0" err="1">
                <a:solidFill>
                  <a:srgbClr val="613318"/>
                </a:solidFill>
              </a:rPr>
              <a:t>esta</a:t>
            </a:r>
            <a:r>
              <a:rPr lang="en-US" sz="4400" dirty="0">
                <a:solidFill>
                  <a:srgbClr val="613318"/>
                </a:solidFill>
              </a:rPr>
              <a:t> </a:t>
            </a:r>
            <a:r>
              <a:rPr lang="en-US" sz="4400" dirty="0" err="1">
                <a:solidFill>
                  <a:srgbClr val="613318"/>
                </a:solidFill>
              </a:rPr>
              <a:t>historia</a:t>
            </a:r>
            <a:r>
              <a:rPr lang="en-US" sz="4400" dirty="0">
                <a:solidFill>
                  <a:srgbClr val="613318"/>
                </a:solidFill>
              </a:rPr>
              <a:t>?</a:t>
            </a:r>
            <a:endParaRPr sz="440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8000"/>
              </a:buClr>
              <a:buSzPts val="5300"/>
              <a:buFont typeface="Overlock"/>
              <a:buNone/>
            </a:pPr>
            <a:r>
              <a:rPr lang="en-US" sz="4400" dirty="0" err="1">
                <a:solidFill>
                  <a:srgbClr val="008000"/>
                </a:solidFill>
              </a:rPr>
              <a:t>Considerar</a:t>
            </a:r>
            <a:r>
              <a:rPr lang="en-US" sz="4400" dirty="0">
                <a:solidFill>
                  <a:srgbClr val="008000"/>
                </a:solidFill>
              </a:rPr>
              <a:t> – </a:t>
            </a:r>
            <a:r>
              <a:rPr lang="en-US" sz="4400" b="1" dirty="0">
                <a:solidFill>
                  <a:srgbClr val="008000"/>
                </a:solidFill>
              </a:rPr>
              <a:t>Ester 4:15-5:9, 7:1-8:12</a:t>
            </a:r>
            <a:endParaRPr sz="4400" dirty="0"/>
          </a:p>
        </p:txBody>
      </p:sp>
      <p:sp>
        <p:nvSpPr>
          <p:cNvPr id="218" name="Google Shape;218;p19"/>
          <p:cNvSpPr txBox="1">
            <a:spLocks noGrp="1"/>
          </p:cNvSpPr>
          <p:nvPr>
            <p:ph type="body" idx="1"/>
          </p:nvPr>
        </p:nvSpPr>
        <p:spPr>
          <a:xfrm>
            <a:off x="838200" y="1690688"/>
            <a:ext cx="5867400" cy="436069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13318"/>
              </a:buClr>
              <a:buSzPts val="5400"/>
              <a:buNone/>
            </a:pPr>
            <a:r>
              <a:rPr lang="en-US" sz="4000" dirty="0">
                <a:solidFill>
                  <a:srgbClr val="613318"/>
                </a:solidFill>
              </a:rPr>
              <a:t>5. ¿</a:t>
            </a:r>
            <a:r>
              <a:rPr lang="en-US" sz="4000" u="sng" dirty="0" err="1">
                <a:solidFill>
                  <a:srgbClr val="613318"/>
                </a:solidFill>
              </a:rPr>
              <a:t>Cuál</a:t>
            </a:r>
            <a:r>
              <a:rPr lang="en-US" sz="4000" dirty="0">
                <a:solidFill>
                  <a:srgbClr val="613318"/>
                </a:solidFill>
              </a:rPr>
              <a:t> es </a:t>
            </a:r>
            <a:r>
              <a:rPr lang="en-US" sz="4000" dirty="0" err="1">
                <a:solidFill>
                  <a:srgbClr val="613318"/>
                </a:solidFill>
              </a:rPr>
              <a:t>el</a:t>
            </a:r>
            <a:r>
              <a:rPr lang="en-US" sz="4000" dirty="0">
                <a:solidFill>
                  <a:srgbClr val="613318"/>
                </a:solidFill>
              </a:rPr>
              <a:t> </a:t>
            </a:r>
            <a:r>
              <a:rPr lang="en-US" sz="4000" dirty="0" err="1">
                <a:solidFill>
                  <a:srgbClr val="613318"/>
                </a:solidFill>
              </a:rPr>
              <a:t>problema</a:t>
            </a:r>
            <a:r>
              <a:rPr lang="en-US" sz="4000" dirty="0">
                <a:solidFill>
                  <a:srgbClr val="613318"/>
                </a:solidFill>
              </a:rPr>
              <a:t>? </a:t>
            </a:r>
            <a:endParaRPr sz="40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8000"/>
              </a:buClr>
              <a:buSzPts val="5300"/>
              <a:buFont typeface="Overlock"/>
              <a:buNone/>
            </a:pPr>
            <a:r>
              <a:rPr lang="en-US" sz="4400" dirty="0" err="1">
                <a:solidFill>
                  <a:srgbClr val="008000"/>
                </a:solidFill>
              </a:rPr>
              <a:t>Considerar</a:t>
            </a:r>
            <a:r>
              <a:rPr lang="en-US" sz="4400" dirty="0">
                <a:solidFill>
                  <a:srgbClr val="008000"/>
                </a:solidFill>
              </a:rPr>
              <a:t> – </a:t>
            </a:r>
            <a:r>
              <a:rPr lang="en-US" sz="4400" b="1" dirty="0">
                <a:solidFill>
                  <a:srgbClr val="008000"/>
                </a:solidFill>
              </a:rPr>
              <a:t>Ester 4:15-5:9, 7:1-8:12</a:t>
            </a:r>
            <a:endParaRPr sz="4400" dirty="0"/>
          </a:p>
        </p:txBody>
      </p:sp>
      <p:sp>
        <p:nvSpPr>
          <p:cNvPr id="233" name="Google Shape;233;p21"/>
          <p:cNvSpPr txBox="1">
            <a:spLocks noGrp="1"/>
          </p:cNvSpPr>
          <p:nvPr>
            <p:ph type="body" idx="1"/>
          </p:nvPr>
        </p:nvSpPr>
        <p:spPr>
          <a:xfrm>
            <a:off x="838200" y="1690688"/>
            <a:ext cx="10091738" cy="44862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13318"/>
              </a:buClr>
              <a:buSzPts val="4800"/>
              <a:buNone/>
            </a:pPr>
            <a:r>
              <a:rPr lang="en-US" sz="4000" dirty="0">
                <a:solidFill>
                  <a:srgbClr val="613318"/>
                </a:solidFill>
              </a:rPr>
              <a:t>6. ¿</a:t>
            </a:r>
            <a:r>
              <a:rPr lang="en-US" sz="4000" u="sng" dirty="0">
                <a:solidFill>
                  <a:srgbClr val="613318"/>
                </a:solidFill>
              </a:rPr>
              <a:t>Se </a:t>
            </a:r>
            <a:r>
              <a:rPr lang="en-US" sz="4000" u="sng" dirty="0" err="1">
                <a:solidFill>
                  <a:srgbClr val="613318"/>
                </a:solidFill>
              </a:rPr>
              <a:t>soluciona</a:t>
            </a:r>
            <a:r>
              <a:rPr lang="en-US" sz="4000" u="sng" dirty="0">
                <a:solidFill>
                  <a:srgbClr val="613318"/>
                </a:solidFill>
              </a:rPr>
              <a:t> </a:t>
            </a:r>
            <a:r>
              <a:rPr lang="en-US" sz="4000" dirty="0" err="1">
                <a:solidFill>
                  <a:srgbClr val="613318"/>
                </a:solidFill>
              </a:rPr>
              <a:t>el</a:t>
            </a:r>
            <a:r>
              <a:rPr lang="en-US" sz="4000" dirty="0">
                <a:solidFill>
                  <a:srgbClr val="613318"/>
                </a:solidFill>
              </a:rPr>
              <a:t> </a:t>
            </a:r>
            <a:r>
              <a:rPr lang="en-US" sz="4000" dirty="0" err="1">
                <a:solidFill>
                  <a:srgbClr val="613318"/>
                </a:solidFill>
              </a:rPr>
              <a:t>problema</a:t>
            </a:r>
            <a:r>
              <a:rPr lang="en-US" sz="4000" dirty="0">
                <a:solidFill>
                  <a:srgbClr val="613318"/>
                </a:solidFill>
              </a:rPr>
              <a:t>?</a:t>
            </a:r>
            <a:endParaRPr sz="40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4A9FF61-A901-4DEF-8E9B-E434F3CC3CDD}"/>
              </a:ext>
            </a:extLst>
          </p:cNvPr>
          <p:cNvSpPr>
            <a:spLocks noGrp="1"/>
          </p:cNvSpPr>
          <p:nvPr>
            <p:ph type="title"/>
          </p:nvPr>
        </p:nvSpPr>
        <p:spPr/>
        <p:txBody>
          <a:bodyPr/>
          <a:lstStyle/>
          <a:p>
            <a:pPr algn="ctr"/>
            <a:r>
              <a:rPr lang="en-US" dirty="0"/>
              <a:t>Las Cuatro C</a:t>
            </a:r>
          </a:p>
        </p:txBody>
      </p:sp>
      <p:sp>
        <p:nvSpPr>
          <p:cNvPr id="5" name="TextBox 4">
            <a:extLst>
              <a:ext uri="{FF2B5EF4-FFF2-40B4-BE49-F238E27FC236}">
                <a16:creationId xmlns:a16="http://schemas.microsoft.com/office/drawing/2014/main" id="{8588F62C-CC8F-47F3-B0A0-D6CA4A7E2965}"/>
              </a:ext>
            </a:extLst>
          </p:cNvPr>
          <p:cNvSpPr txBox="1"/>
          <p:nvPr/>
        </p:nvSpPr>
        <p:spPr>
          <a:xfrm>
            <a:off x="690880" y="1422400"/>
            <a:ext cx="10850880" cy="5262979"/>
          </a:xfrm>
          <a:prstGeom prst="rect">
            <a:avLst/>
          </a:prstGeom>
          <a:noFill/>
        </p:spPr>
        <p:txBody>
          <a:bodyPr wrap="square" rtlCol="0">
            <a:spAutoFit/>
          </a:bodyPr>
          <a:lstStyle/>
          <a:p>
            <a:r>
              <a:rPr lang="en-US" sz="4800" b="1" dirty="0" err="1"/>
              <a:t>Captar</a:t>
            </a:r>
            <a:endParaRPr lang="en-US" sz="4800" b="1" dirty="0"/>
          </a:p>
          <a:p>
            <a:r>
              <a:rPr lang="en-US" sz="4800" b="1" dirty="0" err="1"/>
              <a:t>Contar</a:t>
            </a:r>
            <a:endParaRPr lang="en-US" sz="4800" b="1" dirty="0"/>
          </a:p>
          <a:p>
            <a:r>
              <a:rPr lang="en-US" sz="4800" b="1" dirty="0" err="1"/>
              <a:t>Considerar</a:t>
            </a:r>
            <a:endParaRPr lang="en-US" sz="4800" b="1" dirty="0"/>
          </a:p>
          <a:p>
            <a:r>
              <a:rPr lang="en-US" sz="4800" b="1" dirty="0" err="1"/>
              <a:t>Consolidar</a:t>
            </a:r>
            <a:r>
              <a:rPr lang="en-US" sz="4800" b="1" dirty="0"/>
              <a:t>: </a:t>
            </a:r>
            <a:r>
              <a:rPr lang="en-US" sz="4800" dirty="0"/>
              <a:t>Con cuatro </a:t>
            </a:r>
            <a:r>
              <a:rPr lang="en-US" sz="4800" dirty="0" err="1"/>
              <a:t>preguntas</a:t>
            </a:r>
            <a:r>
              <a:rPr lang="en-US" sz="4800" dirty="0"/>
              <a:t>, </a:t>
            </a:r>
            <a:r>
              <a:rPr lang="en-US" sz="4800" dirty="0" err="1"/>
              <a:t>resaltamos</a:t>
            </a:r>
            <a:r>
              <a:rPr lang="en-US" sz="4800" dirty="0"/>
              <a:t> </a:t>
            </a:r>
            <a:r>
              <a:rPr lang="en-US" sz="4800" dirty="0" err="1"/>
              <a:t>el</a:t>
            </a:r>
            <a:r>
              <a:rPr lang="en-US" sz="4800" dirty="0"/>
              <a:t> </a:t>
            </a:r>
            <a:r>
              <a:rPr lang="en-US" sz="4800" dirty="0" err="1"/>
              <a:t>pecado</a:t>
            </a:r>
            <a:r>
              <a:rPr lang="en-US" sz="4800" dirty="0"/>
              <a:t>, las </a:t>
            </a:r>
            <a:r>
              <a:rPr lang="en-US" sz="4800" dirty="0" err="1"/>
              <a:t>buenas</a:t>
            </a:r>
            <a:r>
              <a:rPr lang="en-US" sz="4800" dirty="0"/>
              <a:t> </a:t>
            </a:r>
            <a:r>
              <a:rPr lang="en-US" sz="4800" dirty="0" err="1"/>
              <a:t>noticias</a:t>
            </a:r>
            <a:r>
              <a:rPr lang="en-US" sz="4800" dirty="0"/>
              <a:t> de Dios, y la </a:t>
            </a:r>
            <a:r>
              <a:rPr lang="en-US" sz="4800" dirty="0" err="1"/>
              <a:t>aplicación</a:t>
            </a:r>
            <a:r>
              <a:rPr lang="en-US" sz="4800" dirty="0"/>
              <a:t> para </a:t>
            </a:r>
            <a:r>
              <a:rPr lang="en-US" sz="4800" dirty="0" err="1"/>
              <a:t>nuestras</a:t>
            </a:r>
            <a:r>
              <a:rPr lang="en-US" sz="4800" dirty="0"/>
              <a:t> </a:t>
            </a:r>
            <a:r>
              <a:rPr lang="en-US" sz="4800" dirty="0" err="1"/>
              <a:t>vidas</a:t>
            </a:r>
            <a:endParaRPr lang="en-US" sz="4800" b="1" dirty="0"/>
          </a:p>
        </p:txBody>
      </p:sp>
    </p:spTree>
    <p:extLst>
      <p:ext uri="{BB962C8B-B14F-4D97-AF65-F5344CB8AC3E}">
        <p14:creationId xmlns:p14="http://schemas.microsoft.com/office/powerpoint/2010/main" val="14604227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8" name="Google Shape;218;p19"/>
          <p:cNvSpPr txBox="1">
            <a:spLocks noGrp="1"/>
          </p:cNvSpPr>
          <p:nvPr>
            <p:ph type="body" idx="1"/>
          </p:nvPr>
        </p:nvSpPr>
        <p:spPr>
          <a:xfrm>
            <a:off x="838200" y="1690688"/>
            <a:ext cx="10091738" cy="44862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13318"/>
              </a:buClr>
              <a:buSzPts val="5400"/>
              <a:buNone/>
            </a:pPr>
            <a:r>
              <a:rPr lang="en-US" sz="4000" dirty="0">
                <a:solidFill>
                  <a:srgbClr val="613318"/>
                </a:solidFill>
              </a:rPr>
              <a:t>1. ¿</a:t>
            </a:r>
            <a:r>
              <a:rPr lang="en-US" sz="4000" dirty="0" err="1">
                <a:solidFill>
                  <a:srgbClr val="613318"/>
                </a:solidFill>
              </a:rPr>
              <a:t>Cuál</a:t>
            </a:r>
            <a:r>
              <a:rPr lang="en-US" sz="4000" dirty="0">
                <a:solidFill>
                  <a:srgbClr val="613318"/>
                </a:solidFill>
              </a:rPr>
              <a:t> es </a:t>
            </a:r>
            <a:r>
              <a:rPr lang="en-US" sz="4000" dirty="0" err="1">
                <a:solidFill>
                  <a:srgbClr val="613318"/>
                </a:solidFill>
              </a:rPr>
              <a:t>el</a:t>
            </a:r>
            <a:r>
              <a:rPr lang="en-US" sz="4000" dirty="0">
                <a:solidFill>
                  <a:srgbClr val="613318"/>
                </a:solidFill>
              </a:rPr>
              <a:t> punto principal de la </a:t>
            </a:r>
            <a:r>
              <a:rPr lang="en-US" sz="4000" dirty="0" err="1">
                <a:solidFill>
                  <a:srgbClr val="613318"/>
                </a:solidFill>
              </a:rPr>
              <a:t>historia</a:t>
            </a:r>
            <a:r>
              <a:rPr lang="en-US" sz="4000" dirty="0">
                <a:solidFill>
                  <a:srgbClr val="613318"/>
                </a:solidFill>
              </a:rPr>
              <a:t>?</a:t>
            </a:r>
            <a:endParaRPr sz="4000" dirty="0"/>
          </a:p>
        </p:txBody>
      </p:sp>
      <p:sp>
        <p:nvSpPr>
          <p:cNvPr id="3" name="TextBox 2">
            <a:extLst>
              <a:ext uri="{FF2B5EF4-FFF2-40B4-BE49-F238E27FC236}">
                <a16:creationId xmlns:a16="http://schemas.microsoft.com/office/drawing/2014/main" id="{80843986-7D02-BC7A-BC73-1F2D4CC49546}"/>
              </a:ext>
            </a:extLst>
          </p:cNvPr>
          <p:cNvSpPr txBox="1"/>
          <p:nvPr/>
        </p:nvSpPr>
        <p:spPr>
          <a:xfrm>
            <a:off x="1262062" y="3167390"/>
            <a:ext cx="9667876" cy="1938992"/>
          </a:xfrm>
          <a:prstGeom prst="rect">
            <a:avLst/>
          </a:prstGeom>
          <a:noFill/>
        </p:spPr>
        <p:txBody>
          <a:bodyPr wrap="square">
            <a:spAutoFit/>
          </a:bodyPr>
          <a:lstStyle/>
          <a:p>
            <a:pPr marR="0" lvl="0">
              <a:spcBef>
                <a:spcPts val="0"/>
              </a:spcBef>
              <a:spcAft>
                <a:spcPts val="0"/>
              </a:spcAft>
            </a:pPr>
            <a:r>
              <a:rPr lang="es-ES" sz="4000" b="1" dirty="0">
                <a:latin typeface="Calibri" panose="020F0502020204030204" pitchFamily="34" charset="0"/>
                <a:ea typeface="Times New Roman" panose="02020603050405020304" pitchFamily="18" charset="0"/>
              </a:rPr>
              <a:t>Mientras estaban en el exilio, Dios salvó a su pueblo, los judíos, por la intervención de la reina Ester. </a:t>
            </a:r>
            <a:endParaRPr lang="en-US" sz="4000" b="1" dirty="0">
              <a:effectLst/>
              <a:latin typeface="Times New Roman" panose="02020603050405020304" pitchFamily="18" charset="0"/>
              <a:ea typeface="Times New Roman" panose="02020603050405020304" pitchFamily="18" charset="0"/>
            </a:endParaRPr>
          </a:p>
        </p:txBody>
      </p:sp>
      <p:sp>
        <p:nvSpPr>
          <p:cNvPr id="5" name="Google Shape;248;p23">
            <a:extLst>
              <a:ext uri="{FF2B5EF4-FFF2-40B4-BE49-F238E27FC236}">
                <a16:creationId xmlns:a16="http://schemas.microsoft.com/office/drawing/2014/main" id="{8E570B42-0844-CF20-086C-0ABAB0FEF098}"/>
              </a:ext>
            </a:extLst>
          </p:cNvPr>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8000"/>
              </a:buClr>
              <a:buSzPct val="100000"/>
              <a:buFont typeface="Overlock"/>
              <a:buNone/>
            </a:pPr>
            <a:r>
              <a:rPr lang="en-US" sz="4400" dirty="0" err="1">
                <a:solidFill>
                  <a:srgbClr val="008000"/>
                </a:solidFill>
              </a:rPr>
              <a:t>Consolidar</a:t>
            </a:r>
            <a:r>
              <a:rPr lang="en-US" sz="4400" dirty="0">
                <a:solidFill>
                  <a:srgbClr val="008000"/>
                </a:solidFill>
              </a:rPr>
              <a:t>- </a:t>
            </a:r>
            <a:r>
              <a:rPr lang="en-US" sz="4400" b="1" dirty="0">
                <a:solidFill>
                  <a:srgbClr val="008000"/>
                </a:solidFill>
              </a:rPr>
              <a:t>Ester 4:15-5:9, 7:1-8:12</a:t>
            </a:r>
            <a:endParaRPr sz="4400" dirty="0">
              <a:solidFill>
                <a:srgbClr val="008000"/>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5" name="Google Shape;225;p20"/>
          <p:cNvSpPr txBox="1">
            <a:spLocks noGrp="1"/>
          </p:cNvSpPr>
          <p:nvPr>
            <p:ph type="body" idx="1"/>
          </p:nvPr>
        </p:nvSpPr>
        <p:spPr>
          <a:xfrm>
            <a:off x="838200" y="1690688"/>
            <a:ext cx="10091738" cy="44862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13318"/>
              </a:buClr>
              <a:buSzPts val="5400"/>
              <a:buNone/>
            </a:pPr>
            <a:r>
              <a:rPr lang="en-US" sz="4000" dirty="0">
                <a:solidFill>
                  <a:srgbClr val="613318"/>
                </a:solidFill>
              </a:rPr>
              <a:t>2. ¿</a:t>
            </a:r>
            <a:r>
              <a:rPr lang="en-US" sz="4000" dirty="0" err="1">
                <a:solidFill>
                  <a:srgbClr val="613318"/>
                </a:solidFill>
              </a:rPr>
              <a:t>Qué</a:t>
            </a:r>
            <a:r>
              <a:rPr lang="en-US" sz="4000" dirty="0">
                <a:solidFill>
                  <a:srgbClr val="613318"/>
                </a:solidFill>
              </a:rPr>
              <a:t> </a:t>
            </a:r>
            <a:r>
              <a:rPr lang="en-US" sz="4000" u="sng" dirty="0" err="1">
                <a:solidFill>
                  <a:srgbClr val="613318"/>
                </a:solidFill>
              </a:rPr>
              <a:t>pecado</a:t>
            </a:r>
            <a:r>
              <a:rPr lang="en-US" sz="4000" dirty="0">
                <a:solidFill>
                  <a:srgbClr val="613318"/>
                </a:solidFill>
              </a:rPr>
              <a:t> </a:t>
            </a:r>
            <a:r>
              <a:rPr lang="en-US" sz="4000" dirty="0" err="1">
                <a:solidFill>
                  <a:srgbClr val="613318"/>
                </a:solidFill>
              </a:rPr>
              <a:t>veo</a:t>
            </a:r>
            <a:r>
              <a:rPr lang="en-US" sz="4000" dirty="0">
                <a:solidFill>
                  <a:srgbClr val="613318"/>
                </a:solidFill>
              </a:rPr>
              <a:t> </a:t>
            </a:r>
            <a:r>
              <a:rPr lang="en-US" sz="4000" dirty="0" err="1">
                <a:solidFill>
                  <a:srgbClr val="613318"/>
                </a:solidFill>
              </a:rPr>
              <a:t>en</a:t>
            </a:r>
            <a:r>
              <a:rPr lang="en-US" sz="4000" dirty="0">
                <a:solidFill>
                  <a:srgbClr val="613318"/>
                </a:solidFill>
              </a:rPr>
              <a:t> </a:t>
            </a:r>
            <a:r>
              <a:rPr lang="en-US" sz="4000" dirty="0" err="1">
                <a:solidFill>
                  <a:srgbClr val="613318"/>
                </a:solidFill>
              </a:rPr>
              <a:t>esta</a:t>
            </a:r>
            <a:r>
              <a:rPr lang="en-US" sz="4000" dirty="0">
                <a:solidFill>
                  <a:srgbClr val="613318"/>
                </a:solidFill>
              </a:rPr>
              <a:t> </a:t>
            </a:r>
            <a:r>
              <a:rPr lang="en-US" sz="4000" dirty="0" err="1">
                <a:solidFill>
                  <a:srgbClr val="613318"/>
                </a:solidFill>
              </a:rPr>
              <a:t>historia</a:t>
            </a:r>
            <a:r>
              <a:rPr lang="en-US" sz="4000" dirty="0">
                <a:solidFill>
                  <a:srgbClr val="613318"/>
                </a:solidFill>
              </a:rPr>
              <a:t> y </a:t>
            </a:r>
            <a:r>
              <a:rPr lang="en-US" sz="4000" dirty="0" err="1">
                <a:solidFill>
                  <a:srgbClr val="613318"/>
                </a:solidFill>
              </a:rPr>
              <a:t>confieso</a:t>
            </a:r>
            <a:r>
              <a:rPr lang="en-US" sz="4000" dirty="0">
                <a:solidFill>
                  <a:srgbClr val="613318"/>
                </a:solidFill>
              </a:rPr>
              <a:t> </a:t>
            </a:r>
            <a:r>
              <a:rPr lang="en-US" sz="4000" dirty="0" err="1">
                <a:solidFill>
                  <a:srgbClr val="613318"/>
                </a:solidFill>
              </a:rPr>
              <a:t>en</a:t>
            </a:r>
            <a:r>
              <a:rPr lang="en-US" sz="4000" dirty="0">
                <a:solidFill>
                  <a:srgbClr val="613318"/>
                </a:solidFill>
              </a:rPr>
              <a:t> mi </a:t>
            </a:r>
            <a:r>
              <a:rPr lang="en-US" sz="4000" dirty="0" err="1">
                <a:solidFill>
                  <a:srgbClr val="613318"/>
                </a:solidFill>
              </a:rPr>
              <a:t>vida</a:t>
            </a:r>
            <a:r>
              <a:rPr lang="en-US" sz="4000" dirty="0">
                <a:solidFill>
                  <a:srgbClr val="613318"/>
                </a:solidFill>
              </a:rPr>
              <a:t>?</a:t>
            </a:r>
            <a:endParaRPr dirty="0"/>
          </a:p>
        </p:txBody>
      </p:sp>
      <p:sp>
        <p:nvSpPr>
          <p:cNvPr id="8" name="Google Shape;248;p23">
            <a:extLst>
              <a:ext uri="{FF2B5EF4-FFF2-40B4-BE49-F238E27FC236}">
                <a16:creationId xmlns:a16="http://schemas.microsoft.com/office/drawing/2014/main" id="{FB651373-E103-EA3A-A831-814FD4E3DD13}"/>
              </a:ext>
            </a:extLst>
          </p:cNvPr>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8000"/>
              </a:buClr>
              <a:buSzPct val="100000"/>
              <a:buFont typeface="Overlock"/>
              <a:buNone/>
            </a:pPr>
            <a:r>
              <a:rPr lang="en-US" sz="4400" dirty="0" err="1">
                <a:solidFill>
                  <a:srgbClr val="008000"/>
                </a:solidFill>
              </a:rPr>
              <a:t>Consolidar</a:t>
            </a:r>
            <a:r>
              <a:rPr lang="en-US" sz="4400" dirty="0">
                <a:solidFill>
                  <a:srgbClr val="008000"/>
                </a:solidFill>
              </a:rPr>
              <a:t>- </a:t>
            </a:r>
            <a:r>
              <a:rPr lang="en-US" sz="4400" b="1" dirty="0">
                <a:solidFill>
                  <a:srgbClr val="008000"/>
                </a:solidFill>
              </a:rPr>
              <a:t>Ester 4:15-5:9, 7:1-8:12</a:t>
            </a:r>
            <a:endParaRPr sz="4400" dirty="0">
              <a:solidFill>
                <a:srgbClr val="008000"/>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2" name="Google Shape;232;p21"/>
          <p:cNvSpPr txBox="1">
            <a:spLocks noGrp="1"/>
          </p:cNvSpPr>
          <p:nvPr>
            <p:ph type="body" idx="1"/>
          </p:nvPr>
        </p:nvSpPr>
        <p:spPr>
          <a:xfrm>
            <a:off x="838200" y="1690688"/>
            <a:ext cx="10091738" cy="4486275"/>
          </a:xfrm>
          <a:prstGeom prst="rect">
            <a:avLst/>
          </a:prstGeom>
          <a:noFill/>
          <a:ln>
            <a:noFill/>
          </a:ln>
        </p:spPr>
        <p:txBody>
          <a:bodyPr spcFirstLastPara="1" wrap="square" lIns="91425" tIns="45700" rIns="91425" bIns="45700" anchor="t" anchorCtr="0">
            <a:noAutofit/>
          </a:bodyPr>
          <a:lstStyle/>
          <a:p>
            <a:pPr marL="0" indent="0">
              <a:spcBef>
                <a:spcPts val="0"/>
              </a:spcBef>
              <a:buClr>
                <a:srgbClr val="613318"/>
              </a:buClr>
              <a:buNone/>
            </a:pPr>
            <a:r>
              <a:rPr lang="en-US" sz="4000" dirty="0">
                <a:solidFill>
                  <a:srgbClr val="613318"/>
                </a:solidFill>
              </a:rPr>
              <a:t>3. ¿</a:t>
            </a:r>
            <a:r>
              <a:rPr lang="en-US" sz="4000" dirty="0" err="1">
                <a:solidFill>
                  <a:srgbClr val="613318"/>
                </a:solidFill>
              </a:rPr>
              <a:t>En</a:t>
            </a:r>
            <a:r>
              <a:rPr lang="en-US" sz="4000" dirty="0">
                <a:solidFill>
                  <a:srgbClr val="613318"/>
                </a:solidFill>
              </a:rPr>
              <a:t> que versos y palabras de </a:t>
            </a:r>
            <a:r>
              <a:rPr lang="en-US" sz="4000" dirty="0" err="1">
                <a:solidFill>
                  <a:srgbClr val="613318"/>
                </a:solidFill>
              </a:rPr>
              <a:t>esta</a:t>
            </a:r>
            <a:r>
              <a:rPr lang="en-US" sz="4000" dirty="0">
                <a:solidFill>
                  <a:srgbClr val="613318"/>
                </a:solidFill>
              </a:rPr>
              <a:t> </a:t>
            </a:r>
            <a:r>
              <a:rPr lang="en-US" sz="4000" dirty="0" err="1">
                <a:solidFill>
                  <a:srgbClr val="613318"/>
                </a:solidFill>
              </a:rPr>
              <a:t>historia</a:t>
            </a:r>
            <a:r>
              <a:rPr lang="en-US" sz="4000" dirty="0">
                <a:solidFill>
                  <a:srgbClr val="613318"/>
                </a:solidFill>
              </a:rPr>
              <a:t> </a:t>
            </a:r>
            <a:r>
              <a:rPr lang="en-US" sz="4000" dirty="0" err="1">
                <a:solidFill>
                  <a:srgbClr val="613318"/>
                </a:solidFill>
              </a:rPr>
              <a:t>veo</a:t>
            </a:r>
            <a:r>
              <a:rPr lang="en-US" sz="4000" dirty="0">
                <a:solidFill>
                  <a:srgbClr val="613318"/>
                </a:solidFill>
              </a:rPr>
              <a:t> </a:t>
            </a:r>
            <a:r>
              <a:rPr lang="en-US" sz="4000" dirty="0" err="1">
                <a:solidFill>
                  <a:srgbClr val="613318"/>
                </a:solidFill>
              </a:rPr>
              <a:t>el</a:t>
            </a:r>
            <a:r>
              <a:rPr lang="en-US" sz="4000" dirty="0">
                <a:solidFill>
                  <a:srgbClr val="613318"/>
                </a:solidFill>
              </a:rPr>
              <a:t> amor de Dios para </a:t>
            </a:r>
            <a:r>
              <a:rPr lang="en-US" sz="4000" dirty="0" err="1">
                <a:solidFill>
                  <a:srgbClr val="613318"/>
                </a:solidFill>
              </a:rPr>
              <a:t>conmigo</a:t>
            </a:r>
            <a:r>
              <a:rPr lang="en-US" sz="4000" dirty="0">
                <a:solidFill>
                  <a:srgbClr val="613318"/>
                </a:solidFill>
              </a:rPr>
              <a:t>? </a:t>
            </a:r>
            <a:endParaRPr lang="en-US" sz="4000" dirty="0"/>
          </a:p>
          <a:p>
            <a:pPr marL="0" lvl="0" indent="0" algn="l" rtl="0">
              <a:lnSpc>
                <a:spcPct val="90000"/>
              </a:lnSpc>
              <a:spcBef>
                <a:spcPts val="0"/>
              </a:spcBef>
              <a:spcAft>
                <a:spcPts val="0"/>
              </a:spcAft>
              <a:buClr>
                <a:srgbClr val="613318"/>
              </a:buClr>
              <a:buSzPts val="5400"/>
              <a:buNone/>
            </a:pPr>
            <a:endParaRPr dirty="0"/>
          </a:p>
        </p:txBody>
      </p:sp>
      <p:sp>
        <p:nvSpPr>
          <p:cNvPr id="5" name="Google Shape;248;p23">
            <a:extLst>
              <a:ext uri="{FF2B5EF4-FFF2-40B4-BE49-F238E27FC236}">
                <a16:creationId xmlns:a16="http://schemas.microsoft.com/office/drawing/2014/main" id="{10068556-519A-EA34-B387-2BCC89BAD881}"/>
              </a:ext>
            </a:extLst>
          </p:cNvPr>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8000"/>
              </a:buClr>
              <a:buSzPct val="100000"/>
              <a:buFont typeface="Overlock"/>
              <a:buNone/>
            </a:pPr>
            <a:r>
              <a:rPr lang="en-US" sz="4400" dirty="0" err="1">
                <a:solidFill>
                  <a:srgbClr val="008000"/>
                </a:solidFill>
              </a:rPr>
              <a:t>Consolidar</a:t>
            </a:r>
            <a:r>
              <a:rPr lang="en-US" sz="4400" dirty="0">
                <a:solidFill>
                  <a:srgbClr val="008000"/>
                </a:solidFill>
              </a:rPr>
              <a:t>- </a:t>
            </a:r>
            <a:r>
              <a:rPr lang="en-US" sz="4400" b="1" dirty="0">
                <a:solidFill>
                  <a:srgbClr val="008000"/>
                </a:solidFill>
              </a:rPr>
              <a:t>Ester 4:15-5:9, 7:1-8:12</a:t>
            </a:r>
            <a:endParaRPr sz="4400" dirty="0">
              <a:solidFill>
                <a:srgbClr val="008000"/>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2BC203F-B241-9354-0684-B83FD76163EA}"/>
              </a:ext>
            </a:extLst>
          </p:cNvPr>
          <p:cNvSpPr txBox="1"/>
          <p:nvPr/>
        </p:nvSpPr>
        <p:spPr>
          <a:xfrm>
            <a:off x="822960" y="701041"/>
            <a:ext cx="10271760" cy="5919569"/>
          </a:xfrm>
          <a:prstGeom prst="rect">
            <a:avLst/>
          </a:prstGeom>
          <a:noFill/>
        </p:spPr>
        <p:txBody>
          <a:bodyPr wrap="square">
            <a:spAutoFit/>
          </a:bodyPr>
          <a:lstStyle/>
          <a:p>
            <a:pPr marL="457200" marR="0" lvl="1">
              <a:spcBef>
                <a:spcPts val="0"/>
              </a:spcBef>
              <a:spcAft>
                <a:spcPts val="0"/>
              </a:spcAft>
            </a:pPr>
            <a:r>
              <a:rPr lang="es-ES" sz="3200" b="1"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Romanos 8:31-35</a:t>
            </a:r>
            <a:endParaRPr lang="en-US" sz="32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p>
            <a:pPr marL="457200" marR="0" lvl="1">
              <a:spcBef>
                <a:spcPts val="0"/>
              </a:spcBef>
              <a:spcAft>
                <a:spcPts val="0"/>
              </a:spcAft>
            </a:pPr>
            <a:r>
              <a:rPr lang="es-ES" sz="3200" dirty="0">
                <a:solidFill>
                  <a:srgbClr val="000000"/>
                </a:solidFill>
                <a:effectLst/>
                <a:latin typeface="Segoe UI" panose="020B0502040204020203" pitchFamily="34" charset="0"/>
                <a:ea typeface="Calibri" panose="020F0502020204030204" pitchFamily="34" charset="0"/>
                <a:cs typeface="Times New Roman" panose="02020603050405020304" pitchFamily="18" charset="0"/>
              </a:rPr>
              <a:t>¿Qué, pues, diremos a esto? Si Dios es por nosotros, ¿quién contra nosotros? El que no escatimó ni a su propio Hijo, sino que lo entregó por todos nosotros, ¿cómo no nos dará también con él todas las cosas? ¿Quién acusará a los escogidos de Dios? Dios es el que justifica. ¿Quién es el que condenará? </a:t>
            </a:r>
            <a:r>
              <a:rPr lang="es-ES" sz="3200" b="1" dirty="0">
                <a:solidFill>
                  <a:srgbClr val="000000"/>
                </a:solidFill>
                <a:effectLst/>
                <a:latin typeface="Segoe UI" panose="020B0502040204020203" pitchFamily="34" charset="0"/>
                <a:ea typeface="Calibri" panose="020F0502020204030204" pitchFamily="34" charset="0"/>
                <a:cs typeface="Times New Roman" panose="02020603050405020304" pitchFamily="18" charset="0"/>
              </a:rPr>
              <a:t>Cristo es el que murió; más aun, el que también resucitó el que además está a la diestra de Dios, el que también intercede por nosotros. </a:t>
            </a:r>
            <a:r>
              <a:rPr lang="es-ES" sz="3200" dirty="0">
                <a:solidFill>
                  <a:srgbClr val="000000"/>
                </a:solidFill>
                <a:effectLst/>
                <a:latin typeface="Segoe UI" panose="020B0502040204020203" pitchFamily="34" charset="0"/>
                <a:ea typeface="Calibri" panose="020F0502020204030204" pitchFamily="34" charset="0"/>
                <a:cs typeface="Times New Roman" panose="02020603050405020304" pitchFamily="18" charset="0"/>
              </a:rPr>
              <a:t>¿Quién nos separará del amor de Cristo? </a:t>
            </a:r>
          </a:p>
          <a:p>
            <a:pPr marL="457200" marR="0" lvl="1">
              <a:spcBef>
                <a:spcPts val="0"/>
              </a:spcBef>
              <a:spcAft>
                <a:spcPts val="0"/>
              </a:spcAft>
            </a:pPr>
            <a:endParaRPr lang="es-ES" sz="4000" b="1" baseline="30000" dirty="0">
              <a:latin typeface="Segoe UI" panose="020B0502040204020203"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386995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9" name="Google Shape;99;p4"/>
          <p:cNvSpPr txBox="1"/>
          <p:nvPr/>
        </p:nvSpPr>
        <p:spPr>
          <a:xfrm>
            <a:off x="1155949" y="842061"/>
            <a:ext cx="9880100" cy="13233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i="0" u="none" strike="noStrike" cap="none" dirty="0" err="1">
                <a:solidFill>
                  <a:srgbClr val="008000"/>
                </a:solidFill>
                <a:latin typeface="Overlock"/>
                <a:ea typeface="Overlock"/>
                <a:cs typeface="Overlock"/>
                <a:sym typeface="Overlock"/>
              </a:rPr>
              <a:t>Lección</a:t>
            </a:r>
            <a:r>
              <a:rPr lang="en-US" sz="4000" b="1" i="0" u="none" strike="noStrike" cap="none" dirty="0">
                <a:solidFill>
                  <a:srgbClr val="008000"/>
                </a:solidFill>
                <a:latin typeface="Overlock"/>
                <a:ea typeface="Overlock"/>
                <a:cs typeface="Overlock"/>
                <a:sym typeface="Overlock"/>
              </a:rPr>
              <a:t> 6</a:t>
            </a:r>
            <a:r>
              <a:rPr lang="en-US" sz="4000" b="1" dirty="0">
                <a:solidFill>
                  <a:srgbClr val="008000"/>
                </a:solidFill>
                <a:latin typeface="Overlock"/>
                <a:ea typeface="Overlock"/>
                <a:cs typeface="Overlock"/>
                <a:sym typeface="Overlock"/>
              </a:rPr>
              <a:t>: Ester</a:t>
            </a:r>
          </a:p>
          <a:p>
            <a:pPr marL="0" marR="0" lvl="0" indent="0" algn="ctr" rtl="0">
              <a:spcBef>
                <a:spcPts val="0"/>
              </a:spcBef>
              <a:spcAft>
                <a:spcPts val="0"/>
              </a:spcAft>
              <a:buNone/>
            </a:pPr>
            <a:r>
              <a:rPr lang="en-US" sz="4000" b="1" dirty="0">
                <a:solidFill>
                  <a:srgbClr val="008000"/>
                </a:solidFill>
                <a:latin typeface="Overlock"/>
                <a:ea typeface="Overlock"/>
                <a:sym typeface="Overlock"/>
              </a:rPr>
              <a:t>Ester 4:15-5:9; 7:1-8:12</a:t>
            </a:r>
            <a:r>
              <a:rPr lang="en-US" sz="4000" b="1" dirty="0">
                <a:ea typeface="Overlock"/>
              </a:rPr>
              <a:t> </a:t>
            </a:r>
            <a:endParaRPr dirty="0"/>
          </a:p>
        </p:txBody>
      </p:sp>
      <p:graphicFrame>
        <p:nvGraphicFramePr>
          <p:cNvPr id="2" name="Table 3">
            <a:extLst>
              <a:ext uri="{FF2B5EF4-FFF2-40B4-BE49-F238E27FC236}">
                <a16:creationId xmlns:a16="http://schemas.microsoft.com/office/drawing/2014/main" id="{62775FCF-27D4-CA13-F99C-AE70EFF2196D}"/>
              </a:ext>
            </a:extLst>
          </p:cNvPr>
          <p:cNvGraphicFramePr>
            <a:graphicFrameLocks noGrp="1"/>
          </p:cNvGraphicFramePr>
          <p:nvPr>
            <p:extLst>
              <p:ext uri="{D42A27DB-BD31-4B8C-83A1-F6EECF244321}">
                <p14:modId xmlns:p14="http://schemas.microsoft.com/office/powerpoint/2010/main" val="161686517"/>
              </p:ext>
            </p:extLst>
          </p:nvPr>
        </p:nvGraphicFramePr>
        <p:xfrm>
          <a:off x="811617" y="2399906"/>
          <a:ext cx="10568763" cy="2464588"/>
        </p:xfrm>
        <a:graphic>
          <a:graphicData uri="http://schemas.openxmlformats.org/drawingml/2006/table">
            <a:tbl>
              <a:tblPr firstRow="1" bandRow="1">
                <a:tableStyleId>{93296810-A885-4BE3-A3E7-6D5BEEA58F35}</a:tableStyleId>
              </a:tblPr>
              <a:tblGrid>
                <a:gridCol w="869466">
                  <a:extLst>
                    <a:ext uri="{9D8B030D-6E8A-4147-A177-3AD203B41FA5}">
                      <a16:colId xmlns:a16="http://schemas.microsoft.com/office/drawing/2014/main" val="3243105785"/>
                    </a:ext>
                  </a:extLst>
                </a:gridCol>
                <a:gridCol w="9699297">
                  <a:extLst>
                    <a:ext uri="{9D8B030D-6E8A-4147-A177-3AD203B41FA5}">
                      <a16:colId xmlns:a16="http://schemas.microsoft.com/office/drawing/2014/main" val="1424929427"/>
                    </a:ext>
                  </a:extLst>
                </a:gridCol>
              </a:tblGrid>
              <a:tr h="0">
                <a:tc gridSpan="2">
                  <a:txBody>
                    <a:bodyPr/>
                    <a:lstStyle/>
                    <a:p>
                      <a:pPr algn="ctr"/>
                      <a:r>
                        <a:rPr lang="en-US" sz="3600" b="0" dirty="0" err="1">
                          <a:solidFill>
                            <a:schemeClr val="tx1"/>
                          </a:solidFill>
                        </a:rPr>
                        <a:t>Objetivos</a:t>
                      </a:r>
                      <a:endParaRPr lang="en-US" sz="3600" b="0" dirty="0">
                        <a:solidFill>
                          <a:schemeClr val="tx1"/>
                        </a:solidFill>
                      </a:endParaRPr>
                    </a:p>
                  </a:txBody>
                  <a:tcPr/>
                </a:tc>
                <a:tc hMerge="1">
                  <a:txBody>
                    <a:bodyPr/>
                    <a:lstStyle/>
                    <a:p>
                      <a:pPr algn="ctr"/>
                      <a:r>
                        <a:rPr lang="en-US" sz="3600" dirty="0">
                          <a:solidFill>
                            <a:schemeClr val="tx1"/>
                          </a:solidFill>
                        </a:rPr>
                        <a:t>Objectives</a:t>
                      </a:r>
                    </a:p>
                  </a:txBody>
                  <a:tcPr/>
                </a:tc>
                <a:extLst>
                  <a:ext uri="{0D108BD9-81ED-4DB2-BD59-A6C34878D82A}">
                    <a16:rowId xmlns:a16="http://schemas.microsoft.com/office/drawing/2014/main" val="2204196420"/>
                  </a:ext>
                </a:extLst>
              </a:tr>
              <a:tr h="757708">
                <a:tc>
                  <a:txBody>
                    <a:bodyPr/>
                    <a:lstStyle/>
                    <a:p>
                      <a:pPr algn="ctr"/>
                      <a:r>
                        <a:rPr lang="en-US" sz="3600" dirty="0"/>
                        <a:t>1</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200" dirty="0"/>
                        <a:t>Usar </a:t>
                      </a:r>
                      <a:r>
                        <a:rPr lang="en-US" sz="3200" dirty="0" err="1"/>
                        <a:t>el</a:t>
                      </a:r>
                      <a:r>
                        <a:rPr lang="en-US" sz="3200" dirty="0"/>
                        <a:t> </a:t>
                      </a:r>
                      <a:r>
                        <a:rPr lang="en-US" sz="3200" dirty="0" err="1"/>
                        <a:t>método</a:t>
                      </a:r>
                      <a:r>
                        <a:rPr lang="en-US" sz="3200" dirty="0"/>
                        <a:t> de las 4 “C” para leer y </a:t>
                      </a:r>
                      <a:r>
                        <a:rPr lang="en-US" sz="3200" dirty="0" err="1"/>
                        <a:t>entender</a:t>
                      </a:r>
                      <a:r>
                        <a:rPr lang="en-US" sz="3200" dirty="0"/>
                        <a:t> Ester 4:15-5:9; 7:1-8:12</a:t>
                      </a:r>
                    </a:p>
                  </a:txBody>
                  <a:tcPr/>
                </a:tc>
                <a:extLst>
                  <a:ext uri="{0D108BD9-81ED-4DB2-BD59-A6C34878D82A}">
                    <a16:rowId xmlns:a16="http://schemas.microsoft.com/office/drawing/2014/main" val="3034287435"/>
                  </a:ext>
                </a:extLst>
              </a:tr>
              <a:tr h="757708">
                <a:tc>
                  <a:txBody>
                    <a:bodyPr/>
                    <a:lstStyle/>
                    <a:p>
                      <a:pPr algn="ctr"/>
                      <a:r>
                        <a:rPr lang="en-US" sz="3600" dirty="0"/>
                        <a:t>2</a:t>
                      </a:r>
                    </a:p>
                  </a:txBody>
                  <a:tcPr/>
                </a:tc>
                <a:tc>
                  <a:txBody>
                    <a:bodyPr/>
                    <a:lstStyle/>
                    <a:p>
                      <a:r>
                        <a:rPr lang="en-US" sz="3200" b="0" dirty="0" err="1"/>
                        <a:t>Presentar</a:t>
                      </a:r>
                      <a:r>
                        <a:rPr lang="en-US" sz="3200" b="0" dirty="0"/>
                        <a:t> </a:t>
                      </a:r>
                      <a:r>
                        <a:rPr lang="en-US" sz="3200" b="0" dirty="0" err="1"/>
                        <a:t>el</a:t>
                      </a:r>
                      <a:r>
                        <a:rPr lang="en-US" sz="3200" b="0" dirty="0"/>
                        <a:t> </a:t>
                      </a:r>
                      <a:r>
                        <a:rPr lang="en-US" sz="3200" b="0" dirty="0" err="1"/>
                        <a:t>propósito</a:t>
                      </a:r>
                      <a:r>
                        <a:rPr lang="en-US" sz="3200" b="0" dirty="0"/>
                        <a:t> de Academia Cristo</a:t>
                      </a:r>
                    </a:p>
                  </a:txBody>
                  <a:tcPr/>
                </a:tc>
                <a:extLst>
                  <a:ext uri="{0D108BD9-81ED-4DB2-BD59-A6C34878D82A}">
                    <a16:rowId xmlns:a16="http://schemas.microsoft.com/office/drawing/2014/main" val="898567834"/>
                  </a:ext>
                </a:extLst>
              </a:tr>
            </a:tbl>
          </a:graphicData>
        </a:graphic>
      </p:graphicFrame>
    </p:spTree>
    <p:extLst>
      <p:ext uri="{BB962C8B-B14F-4D97-AF65-F5344CB8AC3E}">
        <p14:creationId xmlns:p14="http://schemas.microsoft.com/office/powerpoint/2010/main" val="19511882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9" name="Google Shape;239;p22"/>
          <p:cNvSpPr txBox="1">
            <a:spLocks noGrp="1"/>
          </p:cNvSpPr>
          <p:nvPr>
            <p:ph type="body" idx="1"/>
          </p:nvPr>
        </p:nvSpPr>
        <p:spPr>
          <a:xfrm>
            <a:off x="838200" y="1690688"/>
            <a:ext cx="10091738" cy="4486275"/>
          </a:xfrm>
          <a:prstGeom prst="rect">
            <a:avLst/>
          </a:prstGeom>
          <a:noFill/>
          <a:ln>
            <a:noFill/>
          </a:ln>
        </p:spPr>
        <p:txBody>
          <a:bodyPr spcFirstLastPara="1" wrap="square" lIns="91425" tIns="45700" rIns="91425" bIns="45700" anchor="t" anchorCtr="0">
            <a:noAutofit/>
          </a:bodyPr>
          <a:lstStyle/>
          <a:p>
            <a:pPr marL="0" indent="0">
              <a:spcBef>
                <a:spcPts val="0"/>
              </a:spcBef>
              <a:buClr>
                <a:srgbClr val="613318"/>
              </a:buClr>
              <a:buNone/>
            </a:pPr>
            <a:r>
              <a:rPr lang="en-US" sz="4000" dirty="0">
                <a:solidFill>
                  <a:srgbClr val="613318"/>
                </a:solidFill>
              </a:rPr>
              <a:t>4. ¿</a:t>
            </a:r>
            <a:r>
              <a:rPr lang="en-US" sz="4000" dirty="0" err="1">
                <a:solidFill>
                  <a:srgbClr val="613318"/>
                </a:solidFill>
              </a:rPr>
              <a:t>Qué</a:t>
            </a:r>
            <a:r>
              <a:rPr lang="en-US" sz="4000" dirty="0">
                <a:solidFill>
                  <a:srgbClr val="613318"/>
                </a:solidFill>
              </a:rPr>
              <a:t> </a:t>
            </a:r>
            <a:r>
              <a:rPr lang="en-US" sz="4000" dirty="0" err="1">
                <a:solidFill>
                  <a:srgbClr val="613318"/>
                </a:solidFill>
              </a:rPr>
              <a:t>pediré</a:t>
            </a:r>
            <a:r>
              <a:rPr lang="en-US" sz="4000" dirty="0">
                <a:solidFill>
                  <a:srgbClr val="613318"/>
                </a:solidFill>
              </a:rPr>
              <a:t> que Dios </a:t>
            </a:r>
            <a:r>
              <a:rPr lang="en-US" sz="4000" dirty="0" err="1">
                <a:solidFill>
                  <a:srgbClr val="613318"/>
                </a:solidFill>
              </a:rPr>
              <a:t>obre</a:t>
            </a:r>
            <a:r>
              <a:rPr lang="en-US" sz="4000" dirty="0">
                <a:solidFill>
                  <a:srgbClr val="613318"/>
                </a:solidFill>
              </a:rPr>
              <a:t> </a:t>
            </a:r>
            <a:r>
              <a:rPr lang="en-US" sz="4000" dirty="0" err="1">
                <a:solidFill>
                  <a:srgbClr val="613318"/>
                </a:solidFill>
              </a:rPr>
              <a:t>en</a:t>
            </a:r>
            <a:r>
              <a:rPr lang="en-US" sz="4000" dirty="0">
                <a:solidFill>
                  <a:srgbClr val="613318"/>
                </a:solidFill>
              </a:rPr>
              <a:t> </a:t>
            </a:r>
            <a:r>
              <a:rPr lang="en-US" sz="4000" dirty="0" err="1">
                <a:solidFill>
                  <a:srgbClr val="613318"/>
                </a:solidFill>
              </a:rPr>
              <a:t>mí</a:t>
            </a:r>
            <a:r>
              <a:rPr lang="en-US" sz="4000" dirty="0">
                <a:solidFill>
                  <a:srgbClr val="613318"/>
                </a:solidFill>
              </a:rPr>
              <a:t> para </a:t>
            </a:r>
            <a:r>
              <a:rPr lang="en-US" sz="4000" dirty="0" err="1">
                <a:solidFill>
                  <a:srgbClr val="613318"/>
                </a:solidFill>
              </a:rPr>
              <a:t>poner</a:t>
            </a:r>
            <a:r>
              <a:rPr lang="en-US" sz="4000" dirty="0">
                <a:solidFill>
                  <a:srgbClr val="613318"/>
                </a:solidFill>
              </a:rPr>
              <a:t> </a:t>
            </a:r>
            <a:r>
              <a:rPr lang="en-US" sz="4000" dirty="0" err="1">
                <a:solidFill>
                  <a:srgbClr val="613318"/>
                </a:solidFill>
              </a:rPr>
              <a:t>en</a:t>
            </a:r>
            <a:r>
              <a:rPr lang="en-US" sz="4000" dirty="0">
                <a:solidFill>
                  <a:srgbClr val="613318"/>
                </a:solidFill>
              </a:rPr>
              <a:t> </a:t>
            </a:r>
            <a:r>
              <a:rPr lang="en-US" sz="4000" dirty="0" err="1">
                <a:solidFill>
                  <a:srgbClr val="613318"/>
                </a:solidFill>
              </a:rPr>
              <a:t>práctica</a:t>
            </a:r>
            <a:r>
              <a:rPr lang="en-US" sz="4000" dirty="0">
                <a:solidFill>
                  <a:srgbClr val="613318"/>
                </a:solidFill>
              </a:rPr>
              <a:t> </a:t>
            </a:r>
            <a:r>
              <a:rPr lang="en-US" sz="4000" dirty="0" err="1">
                <a:solidFill>
                  <a:srgbClr val="613318"/>
                </a:solidFill>
              </a:rPr>
              <a:t>esta</a:t>
            </a:r>
            <a:r>
              <a:rPr lang="en-US" sz="4000" dirty="0">
                <a:solidFill>
                  <a:srgbClr val="613318"/>
                </a:solidFill>
              </a:rPr>
              <a:t> palabra de Dios?</a:t>
            </a:r>
          </a:p>
          <a:p>
            <a:pPr marL="0" lvl="0" indent="0" algn="l" rtl="0">
              <a:lnSpc>
                <a:spcPct val="90000"/>
              </a:lnSpc>
              <a:spcBef>
                <a:spcPts val="0"/>
              </a:spcBef>
              <a:spcAft>
                <a:spcPts val="0"/>
              </a:spcAft>
              <a:buClr>
                <a:srgbClr val="613318"/>
              </a:buClr>
              <a:buSzPts val="5400"/>
              <a:buNone/>
            </a:pPr>
            <a:endParaRPr sz="4000" dirty="0">
              <a:solidFill>
                <a:srgbClr val="613318"/>
              </a:solidFill>
            </a:endParaRPr>
          </a:p>
          <a:p>
            <a:pPr marL="0" lvl="0" indent="0" algn="l" rtl="0">
              <a:lnSpc>
                <a:spcPct val="90000"/>
              </a:lnSpc>
              <a:spcBef>
                <a:spcPts val="1000"/>
              </a:spcBef>
              <a:spcAft>
                <a:spcPts val="0"/>
              </a:spcAft>
              <a:buClr>
                <a:schemeClr val="dk1"/>
              </a:buClr>
              <a:buSzPts val="4000"/>
              <a:buNone/>
            </a:pPr>
            <a:endParaRPr sz="4000" dirty="0"/>
          </a:p>
          <a:p>
            <a:pPr marL="0" lvl="0" indent="0" algn="l" rtl="0">
              <a:lnSpc>
                <a:spcPct val="90000"/>
              </a:lnSpc>
              <a:spcBef>
                <a:spcPts val="1000"/>
              </a:spcBef>
              <a:spcAft>
                <a:spcPts val="0"/>
              </a:spcAft>
              <a:buClr>
                <a:schemeClr val="dk1"/>
              </a:buClr>
              <a:buSzPts val="4000"/>
              <a:buNone/>
            </a:pPr>
            <a:r>
              <a:rPr lang="en-US" sz="4000" dirty="0"/>
              <a:t> </a:t>
            </a:r>
            <a:endParaRPr dirty="0"/>
          </a:p>
        </p:txBody>
      </p:sp>
      <p:sp>
        <p:nvSpPr>
          <p:cNvPr id="5" name="Google Shape;248;p23">
            <a:extLst>
              <a:ext uri="{FF2B5EF4-FFF2-40B4-BE49-F238E27FC236}">
                <a16:creationId xmlns:a16="http://schemas.microsoft.com/office/drawing/2014/main" id="{CC6260AF-4B57-1D30-64AB-B4BD1F45680A}"/>
              </a:ext>
            </a:extLst>
          </p:cNvPr>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8000"/>
              </a:buClr>
              <a:buSzPct val="100000"/>
              <a:buFont typeface="Overlock"/>
              <a:buNone/>
            </a:pPr>
            <a:r>
              <a:rPr lang="en-US" sz="4400" dirty="0" err="1">
                <a:solidFill>
                  <a:srgbClr val="008000"/>
                </a:solidFill>
              </a:rPr>
              <a:t>Consolidar</a:t>
            </a:r>
            <a:r>
              <a:rPr lang="en-US" sz="4400" dirty="0">
                <a:solidFill>
                  <a:srgbClr val="008000"/>
                </a:solidFill>
              </a:rPr>
              <a:t>- </a:t>
            </a:r>
            <a:r>
              <a:rPr lang="en-US" sz="4400" b="1" dirty="0">
                <a:solidFill>
                  <a:srgbClr val="008000"/>
                </a:solidFill>
              </a:rPr>
              <a:t>Ester 4:15-5:9, 7:1-8:12</a:t>
            </a:r>
            <a:endParaRPr sz="4400" dirty="0">
              <a:solidFill>
                <a:srgbClr val="008000"/>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9" name="Google Shape;99;p4"/>
          <p:cNvSpPr txBox="1"/>
          <p:nvPr/>
        </p:nvSpPr>
        <p:spPr>
          <a:xfrm>
            <a:off x="1155949" y="842061"/>
            <a:ext cx="9880100" cy="13233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i="0" u="none" strike="noStrike" cap="none" dirty="0" err="1">
                <a:solidFill>
                  <a:srgbClr val="008000"/>
                </a:solidFill>
                <a:latin typeface="Overlock"/>
                <a:ea typeface="Overlock"/>
                <a:cs typeface="Overlock"/>
                <a:sym typeface="Overlock"/>
              </a:rPr>
              <a:t>Lección</a:t>
            </a:r>
            <a:r>
              <a:rPr lang="en-US" sz="4000" b="1" i="0" u="none" strike="noStrike" cap="none" dirty="0">
                <a:solidFill>
                  <a:srgbClr val="008000"/>
                </a:solidFill>
                <a:latin typeface="Overlock"/>
                <a:ea typeface="Overlock"/>
                <a:cs typeface="Overlock"/>
                <a:sym typeface="Overlock"/>
              </a:rPr>
              <a:t> 6</a:t>
            </a:r>
            <a:r>
              <a:rPr lang="en-US" sz="4000" b="1" dirty="0">
                <a:solidFill>
                  <a:srgbClr val="008000"/>
                </a:solidFill>
                <a:latin typeface="Overlock"/>
                <a:ea typeface="Overlock"/>
                <a:cs typeface="Overlock"/>
                <a:sym typeface="Overlock"/>
              </a:rPr>
              <a:t>: Ester</a:t>
            </a:r>
          </a:p>
          <a:p>
            <a:pPr marL="0" marR="0" lvl="0" indent="0" algn="ctr" rtl="0">
              <a:spcBef>
                <a:spcPts val="0"/>
              </a:spcBef>
              <a:spcAft>
                <a:spcPts val="0"/>
              </a:spcAft>
              <a:buNone/>
            </a:pPr>
            <a:r>
              <a:rPr lang="en-US" sz="4000" b="1" dirty="0">
                <a:solidFill>
                  <a:srgbClr val="008000"/>
                </a:solidFill>
                <a:latin typeface="Overlock"/>
                <a:ea typeface="Overlock"/>
                <a:sym typeface="Overlock"/>
              </a:rPr>
              <a:t>Ester 4:15-5:9; 7:1-8:12</a:t>
            </a:r>
            <a:r>
              <a:rPr lang="en-US" sz="4000" b="1" dirty="0">
                <a:ea typeface="Overlock"/>
              </a:rPr>
              <a:t> </a:t>
            </a:r>
            <a:endParaRPr dirty="0"/>
          </a:p>
        </p:txBody>
      </p:sp>
      <p:graphicFrame>
        <p:nvGraphicFramePr>
          <p:cNvPr id="2" name="Table 3">
            <a:extLst>
              <a:ext uri="{FF2B5EF4-FFF2-40B4-BE49-F238E27FC236}">
                <a16:creationId xmlns:a16="http://schemas.microsoft.com/office/drawing/2014/main" id="{62775FCF-27D4-CA13-F99C-AE70EFF2196D}"/>
              </a:ext>
            </a:extLst>
          </p:cNvPr>
          <p:cNvGraphicFramePr>
            <a:graphicFrameLocks noGrp="1"/>
          </p:cNvGraphicFramePr>
          <p:nvPr/>
        </p:nvGraphicFramePr>
        <p:xfrm>
          <a:off x="811617" y="2399906"/>
          <a:ext cx="10568763" cy="2464588"/>
        </p:xfrm>
        <a:graphic>
          <a:graphicData uri="http://schemas.openxmlformats.org/drawingml/2006/table">
            <a:tbl>
              <a:tblPr firstRow="1" bandRow="1">
                <a:tableStyleId>{93296810-A885-4BE3-A3E7-6D5BEEA58F35}</a:tableStyleId>
              </a:tblPr>
              <a:tblGrid>
                <a:gridCol w="869466">
                  <a:extLst>
                    <a:ext uri="{9D8B030D-6E8A-4147-A177-3AD203B41FA5}">
                      <a16:colId xmlns:a16="http://schemas.microsoft.com/office/drawing/2014/main" val="3243105785"/>
                    </a:ext>
                  </a:extLst>
                </a:gridCol>
                <a:gridCol w="9699297">
                  <a:extLst>
                    <a:ext uri="{9D8B030D-6E8A-4147-A177-3AD203B41FA5}">
                      <a16:colId xmlns:a16="http://schemas.microsoft.com/office/drawing/2014/main" val="1424929427"/>
                    </a:ext>
                  </a:extLst>
                </a:gridCol>
              </a:tblGrid>
              <a:tr h="0">
                <a:tc gridSpan="2">
                  <a:txBody>
                    <a:bodyPr/>
                    <a:lstStyle/>
                    <a:p>
                      <a:pPr algn="ctr"/>
                      <a:r>
                        <a:rPr lang="en-US" sz="3600" b="0" dirty="0" err="1">
                          <a:solidFill>
                            <a:schemeClr val="tx1"/>
                          </a:solidFill>
                        </a:rPr>
                        <a:t>Objetivos</a:t>
                      </a:r>
                      <a:endParaRPr lang="en-US" sz="3600" b="0" dirty="0">
                        <a:solidFill>
                          <a:schemeClr val="tx1"/>
                        </a:solidFill>
                      </a:endParaRPr>
                    </a:p>
                  </a:txBody>
                  <a:tcPr/>
                </a:tc>
                <a:tc hMerge="1">
                  <a:txBody>
                    <a:bodyPr/>
                    <a:lstStyle/>
                    <a:p>
                      <a:pPr algn="ctr"/>
                      <a:r>
                        <a:rPr lang="en-US" sz="3600" dirty="0">
                          <a:solidFill>
                            <a:schemeClr val="tx1"/>
                          </a:solidFill>
                        </a:rPr>
                        <a:t>Objectives</a:t>
                      </a:r>
                    </a:p>
                  </a:txBody>
                  <a:tcPr/>
                </a:tc>
                <a:extLst>
                  <a:ext uri="{0D108BD9-81ED-4DB2-BD59-A6C34878D82A}">
                    <a16:rowId xmlns:a16="http://schemas.microsoft.com/office/drawing/2014/main" val="2204196420"/>
                  </a:ext>
                </a:extLst>
              </a:tr>
              <a:tr h="757708">
                <a:tc>
                  <a:txBody>
                    <a:bodyPr/>
                    <a:lstStyle/>
                    <a:p>
                      <a:pPr algn="ctr"/>
                      <a:r>
                        <a:rPr lang="en-US" sz="3600" dirty="0"/>
                        <a:t>1</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200" dirty="0"/>
                        <a:t>Usar </a:t>
                      </a:r>
                      <a:r>
                        <a:rPr lang="en-US" sz="3200" dirty="0" err="1"/>
                        <a:t>el</a:t>
                      </a:r>
                      <a:r>
                        <a:rPr lang="en-US" sz="3200" dirty="0"/>
                        <a:t> </a:t>
                      </a:r>
                      <a:r>
                        <a:rPr lang="en-US" sz="3200" dirty="0" err="1"/>
                        <a:t>método</a:t>
                      </a:r>
                      <a:r>
                        <a:rPr lang="en-US" sz="3200" dirty="0"/>
                        <a:t> de las 4 “C” para leer y </a:t>
                      </a:r>
                      <a:r>
                        <a:rPr lang="en-US" sz="3200" dirty="0" err="1"/>
                        <a:t>entender</a:t>
                      </a:r>
                      <a:r>
                        <a:rPr lang="en-US" sz="3200" dirty="0"/>
                        <a:t> Ester 4:15-5:9; 7:1-8:12</a:t>
                      </a:r>
                    </a:p>
                  </a:txBody>
                  <a:tcPr/>
                </a:tc>
                <a:extLst>
                  <a:ext uri="{0D108BD9-81ED-4DB2-BD59-A6C34878D82A}">
                    <a16:rowId xmlns:a16="http://schemas.microsoft.com/office/drawing/2014/main" val="3034287435"/>
                  </a:ext>
                </a:extLst>
              </a:tr>
              <a:tr h="757708">
                <a:tc>
                  <a:txBody>
                    <a:bodyPr/>
                    <a:lstStyle/>
                    <a:p>
                      <a:pPr algn="ctr"/>
                      <a:r>
                        <a:rPr lang="en-US" sz="3600" dirty="0"/>
                        <a:t>2</a:t>
                      </a:r>
                    </a:p>
                  </a:txBody>
                  <a:tcPr/>
                </a:tc>
                <a:tc>
                  <a:txBody>
                    <a:bodyPr/>
                    <a:lstStyle/>
                    <a:p>
                      <a:r>
                        <a:rPr lang="en-US" sz="3200" b="0" dirty="0" err="1"/>
                        <a:t>Presentar</a:t>
                      </a:r>
                      <a:r>
                        <a:rPr lang="en-US" sz="3200" b="0" dirty="0"/>
                        <a:t> </a:t>
                      </a:r>
                      <a:r>
                        <a:rPr lang="en-US" sz="3200" b="0" dirty="0" err="1"/>
                        <a:t>el</a:t>
                      </a:r>
                      <a:r>
                        <a:rPr lang="en-US" sz="3200" b="0" dirty="0"/>
                        <a:t> </a:t>
                      </a:r>
                      <a:r>
                        <a:rPr lang="en-US" sz="3200" b="0" dirty="0" err="1"/>
                        <a:t>propósito</a:t>
                      </a:r>
                      <a:r>
                        <a:rPr lang="en-US" sz="3200" b="0" dirty="0"/>
                        <a:t> de Academia Cristo</a:t>
                      </a:r>
                    </a:p>
                  </a:txBody>
                  <a:tcPr/>
                </a:tc>
                <a:extLst>
                  <a:ext uri="{0D108BD9-81ED-4DB2-BD59-A6C34878D82A}">
                    <a16:rowId xmlns:a16="http://schemas.microsoft.com/office/drawing/2014/main" val="898567834"/>
                  </a:ext>
                </a:extLst>
              </a:tr>
            </a:tbl>
          </a:graphicData>
        </a:graphic>
      </p:graphicFrame>
    </p:spTree>
    <p:extLst>
      <p:ext uri="{BB962C8B-B14F-4D97-AF65-F5344CB8AC3E}">
        <p14:creationId xmlns:p14="http://schemas.microsoft.com/office/powerpoint/2010/main" val="12508974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background with text and a crown&#10;&#10;Description automatically generated">
            <a:extLst>
              <a:ext uri="{FF2B5EF4-FFF2-40B4-BE49-F238E27FC236}">
                <a16:creationId xmlns:a16="http://schemas.microsoft.com/office/drawing/2014/main" id="{1D25B5E4-179C-FF1F-4DCE-586217F02E61}"/>
              </a:ext>
            </a:extLst>
          </p:cNvPr>
          <p:cNvPicPr>
            <a:picLocks noChangeAspect="1"/>
          </p:cNvPicPr>
          <p:nvPr/>
        </p:nvPicPr>
        <p:blipFill>
          <a:blip r:embed="rId3"/>
          <a:stretch>
            <a:fillRect/>
          </a:stretch>
        </p:blipFill>
        <p:spPr>
          <a:xfrm>
            <a:off x="2667000" y="0"/>
            <a:ext cx="6858000" cy="6858000"/>
          </a:xfrm>
          <a:prstGeom prst="rect">
            <a:avLst/>
          </a:prstGeom>
        </p:spPr>
      </p:pic>
    </p:spTree>
    <p:extLst>
      <p:ext uri="{BB962C8B-B14F-4D97-AF65-F5344CB8AC3E}">
        <p14:creationId xmlns:p14="http://schemas.microsoft.com/office/powerpoint/2010/main" val="12623996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
          <p:cNvSpPr txBox="1">
            <a:spLocks noGrp="1"/>
          </p:cNvSpPr>
          <p:nvPr>
            <p:ph type="title"/>
          </p:nvPr>
        </p:nvSpPr>
        <p:spPr>
          <a:xfrm>
            <a:off x="839569" y="365923"/>
            <a:ext cx="10512862" cy="1325218"/>
          </a:xfrm>
          <a:prstGeom prst="rect">
            <a:avLst/>
          </a:prstGeom>
          <a:noFill/>
          <a:ln>
            <a:noFill/>
          </a:ln>
        </p:spPr>
        <p:txBody>
          <a:bodyPr spcFirstLastPara="1" vert="horz" wrap="square" lIns="91401" tIns="45688" rIns="91401" bIns="45688" rtlCol="0" anchor="ctr" anchorCtr="0">
            <a:normAutofit/>
          </a:bodyPr>
          <a:lstStyle/>
          <a:p>
            <a:pPr algn="ctr">
              <a:buClr>
                <a:srgbClr val="5E3D22"/>
              </a:buClr>
              <a:buSzPts val="4400"/>
            </a:pPr>
            <a:r>
              <a:rPr lang="en-US" sz="4799" b="1" dirty="0" err="1">
                <a:solidFill>
                  <a:srgbClr val="5E3D22"/>
                </a:solidFill>
                <a:latin typeface="Berlin Sans FB Demi" panose="020E0802020502020306" pitchFamily="34" charset="0"/>
              </a:rPr>
              <a:t>Propósito</a:t>
            </a:r>
            <a:r>
              <a:rPr lang="en-US" sz="4799" b="1" dirty="0">
                <a:solidFill>
                  <a:srgbClr val="5E3D22"/>
                </a:solidFill>
                <a:latin typeface="Berlin Sans FB Demi" panose="020E0802020502020306" pitchFamily="34" charset="0"/>
              </a:rPr>
              <a:t> de Academia Cristo</a:t>
            </a:r>
            <a:endParaRPr sz="4799" b="1" dirty="0">
              <a:latin typeface="Berlin Sans FB Demi" panose="020E0802020502020306" pitchFamily="34" charset="0"/>
            </a:endParaRPr>
          </a:p>
        </p:txBody>
      </p:sp>
      <p:sp>
        <p:nvSpPr>
          <p:cNvPr id="90" name="Google Shape;90;p1"/>
          <p:cNvSpPr txBox="1">
            <a:spLocks noGrp="1"/>
          </p:cNvSpPr>
          <p:nvPr>
            <p:ph type="body" idx="1"/>
          </p:nvPr>
        </p:nvSpPr>
        <p:spPr>
          <a:xfrm>
            <a:off x="4394889" y="2396529"/>
            <a:ext cx="6868811" cy="4249293"/>
          </a:xfrm>
          <a:prstGeom prst="rect">
            <a:avLst/>
          </a:prstGeom>
          <a:noFill/>
          <a:ln>
            <a:noFill/>
          </a:ln>
        </p:spPr>
        <p:txBody>
          <a:bodyPr spcFirstLastPara="1" vert="horz" wrap="square" lIns="91401" tIns="45688" rIns="91401" bIns="45688" rtlCol="0" anchor="t" anchorCtr="0">
            <a:noAutofit/>
          </a:bodyPr>
          <a:lstStyle/>
          <a:p>
            <a:pPr marL="685594" indent="-342797">
              <a:spcBef>
                <a:spcPts val="0"/>
              </a:spcBef>
              <a:buClr>
                <a:srgbClr val="0C7837"/>
              </a:buClr>
              <a:buSzPts val="3600"/>
            </a:pPr>
            <a:r>
              <a:rPr lang="en-US" sz="3999" dirty="0" err="1">
                <a:solidFill>
                  <a:srgbClr val="0C7837"/>
                </a:solidFill>
                <a:latin typeface="Berlin Sans FB" panose="020E0602020502020306" pitchFamily="34" charset="0"/>
              </a:rPr>
              <a:t>Crecer</a:t>
            </a:r>
            <a:r>
              <a:rPr lang="en-US" sz="3999" dirty="0">
                <a:solidFill>
                  <a:srgbClr val="0C7837"/>
                </a:solidFill>
                <a:latin typeface="Berlin Sans FB" panose="020E0602020502020306" pitchFamily="34" charset="0"/>
              </a:rPr>
              <a:t> </a:t>
            </a:r>
            <a:r>
              <a:rPr lang="en-US" sz="3999" dirty="0" err="1">
                <a:solidFill>
                  <a:srgbClr val="0C7837"/>
                </a:solidFill>
                <a:latin typeface="Berlin Sans FB" panose="020E0602020502020306" pitchFamily="34" charset="0"/>
              </a:rPr>
              <a:t>en</a:t>
            </a:r>
            <a:r>
              <a:rPr lang="en-US" sz="3999" dirty="0">
                <a:solidFill>
                  <a:srgbClr val="0C7837"/>
                </a:solidFill>
                <a:latin typeface="Berlin Sans FB" panose="020E0602020502020306" pitchFamily="34" charset="0"/>
              </a:rPr>
              <a:t> </a:t>
            </a:r>
            <a:r>
              <a:rPr lang="en-US" sz="3999" dirty="0" err="1">
                <a:solidFill>
                  <a:srgbClr val="0C7837"/>
                </a:solidFill>
                <a:latin typeface="Berlin Sans FB" panose="020E0602020502020306" pitchFamily="34" charset="0"/>
              </a:rPr>
              <a:t>el</a:t>
            </a:r>
            <a:r>
              <a:rPr lang="en-US" sz="3999" dirty="0">
                <a:solidFill>
                  <a:srgbClr val="0C7837"/>
                </a:solidFill>
                <a:latin typeface="Berlin Sans FB" panose="020E0602020502020306" pitchFamily="34" charset="0"/>
              </a:rPr>
              <a:t> </a:t>
            </a:r>
            <a:r>
              <a:rPr lang="en-US" sz="3999" dirty="0" err="1">
                <a:solidFill>
                  <a:srgbClr val="0C7837"/>
                </a:solidFill>
                <a:latin typeface="Berlin Sans FB" panose="020E0602020502020306" pitchFamily="34" charset="0"/>
              </a:rPr>
              <a:t>conocimiento</a:t>
            </a:r>
            <a:r>
              <a:rPr lang="en-US" sz="3999" dirty="0">
                <a:solidFill>
                  <a:srgbClr val="0C7837"/>
                </a:solidFill>
                <a:latin typeface="Berlin Sans FB" panose="020E0602020502020306" pitchFamily="34" charset="0"/>
              </a:rPr>
              <a:t> de la Palabra de Dios</a:t>
            </a:r>
          </a:p>
          <a:p>
            <a:pPr marL="342797" indent="0">
              <a:spcBef>
                <a:spcPts val="0"/>
              </a:spcBef>
              <a:buClr>
                <a:srgbClr val="0C7837"/>
              </a:buClr>
              <a:buSzPts val="3600"/>
              <a:buNone/>
            </a:pPr>
            <a:endParaRPr lang="en-US" sz="3999" dirty="0">
              <a:solidFill>
                <a:srgbClr val="0C7837"/>
              </a:solidFill>
              <a:latin typeface="Berlin Sans FB" panose="020E0602020502020306" pitchFamily="34" charset="0"/>
            </a:endParaRPr>
          </a:p>
          <a:p>
            <a:pPr marL="685594" indent="-342797">
              <a:spcBef>
                <a:spcPts val="0"/>
              </a:spcBef>
              <a:buClr>
                <a:srgbClr val="0C7837"/>
              </a:buClr>
              <a:buSzPts val="3600"/>
            </a:pPr>
            <a:r>
              <a:rPr lang="en-US" sz="3999" dirty="0" err="1">
                <a:solidFill>
                  <a:srgbClr val="0C7837"/>
                </a:solidFill>
                <a:latin typeface="Berlin Sans FB" panose="020E0602020502020306" pitchFamily="34" charset="0"/>
              </a:rPr>
              <a:t>Orientar</a:t>
            </a:r>
            <a:r>
              <a:rPr lang="en-US" sz="3999" dirty="0">
                <a:solidFill>
                  <a:srgbClr val="0C7837"/>
                </a:solidFill>
                <a:latin typeface="Berlin Sans FB" panose="020E0602020502020306" pitchFamily="34" charset="0"/>
              </a:rPr>
              <a:t> </a:t>
            </a:r>
            <a:r>
              <a:rPr lang="en-US" sz="3999" dirty="0" err="1">
                <a:solidFill>
                  <a:srgbClr val="0C7837"/>
                </a:solidFill>
                <a:latin typeface="Berlin Sans FB" panose="020E0602020502020306" pitchFamily="34" charset="0"/>
              </a:rPr>
              <a:t>en</a:t>
            </a:r>
            <a:r>
              <a:rPr lang="en-US" sz="3999" dirty="0">
                <a:solidFill>
                  <a:srgbClr val="0C7837"/>
                </a:solidFill>
                <a:latin typeface="Berlin Sans FB" panose="020E0602020502020306" pitchFamily="34" charset="0"/>
              </a:rPr>
              <a:t> </a:t>
            </a:r>
            <a:r>
              <a:rPr lang="en-US" sz="3999" dirty="0" err="1">
                <a:solidFill>
                  <a:srgbClr val="0C7837"/>
                </a:solidFill>
                <a:latin typeface="Berlin Sans FB" panose="020E0602020502020306" pitchFamily="34" charset="0"/>
              </a:rPr>
              <a:t>cómo</a:t>
            </a:r>
            <a:r>
              <a:rPr lang="en-US" sz="3999" dirty="0">
                <a:solidFill>
                  <a:srgbClr val="0C7837"/>
                </a:solidFill>
                <a:latin typeface="Berlin Sans FB" panose="020E0602020502020306" pitchFamily="34" charset="0"/>
              </a:rPr>
              <a:t> </a:t>
            </a:r>
            <a:r>
              <a:rPr lang="en-US" sz="3999" dirty="0" err="1">
                <a:solidFill>
                  <a:srgbClr val="0C7837"/>
                </a:solidFill>
                <a:latin typeface="Berlin Sans FB" panose="020E0602020502020306" pitchFamily="34" charset="0"/>
              </a:rPr>
              <a:t>llevar</a:t>
            </a:r>
            <a:r>
              <a:rPr lang="en-US" sz="3999" dirty="0">
                <a:solidFill>
                  <a:srgbClr val="0C7837"/>
                </a:solidFill>
                <a:latin typeface="Berlin Sans FB" panose="020E0602020502020306" pitchFamily="34" charset="0"/>
              </a:rPr>
              <a:t> la Palabra a </a:t>
            </a:r>
            <a:r>
              <a:rPr lang="en-US" sz="3999" dirty="0" err="1">
                <a:solidFill>
                  <a:srgbClr val="0C7837"/>
                </a:solidFill>
                <a:latin typeface="Berlin Sans FB" panose="020E0602020502020306" pitchFamily="34" charset="0"/>
              </a:rPr>
              <a:t>otros</a:t>
            </a:r>
            <a:r>
              <a:rPr lang="en-US" sz="3999" dirty="0">
                <a:solidFill>
                  <a:srgbClr val="0C7837"/>
                </a:solidFill>
                <a:latin typeface="Berlin Sans FB" panose="020E0602020502020306" pitchFamily="34" charset="0"/>
              </a:rPr>
              <a:t>. </a:t>
            </a:r>
          </a:p>
        </p:txBody>
      </p:sp>
      <p:pic>
        <p:nvPicPr>
          <p:cNvPr id="91" name="Google Shape;91;p1" descr="A close up of a sign&#10;&#10;Description automatically generated"/>
          <p:cNvPicPr preferRelativeResize="0"/>
          <p:nvPr/>
        </p:nvPicPr>
        <p:blipFill rotWithShape="1">
          <a:blip r:embed="rId3">
            <a:alphaModFix/>
          </a:blip>
          <a:srcRect/>
          <a:stretch/>
        </p:blipFill>
        <p:spPr>
          <a:xfrm>
            <a:off x="1122533" y="2396529"/>
            <a:ext cx="3272356" cy="206494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
          <p:cNvSpPr txBox="1">
            <a:spLocks noGrp="1"/>
          </p:cNvSpPr>
          <p:nvPr>
            <p:ph type="title"/>
          </p:nvPr>
        </p:nvSpPr>
        <p:spPr>
          <a:xfrm>
            <a:off x="239711" y="2766391"/>
            <a:ext cx="4220111" cy="1325218"/>
          </a:xfrm>
          <a:prstGeom prst="rect">
            <a:avLst/>
          </a:prstGeom>
          <a:noFill/>
          <a:ln>
            <a:noFill/>
          </a:ln>
        </p:spPr>
        <p:txBody>
          <a:bodyPr spcFirstLastPara="1" vert="horz" wrap="square" lIns="91401" tIns="45688" rIns="91401" bIns="45688" rtlCol="0" anchor="ctr" anchorCtr="0">
            <a:normAutofit/>
          </a:bodyPr>
          <a:lstStyle/>
          <a:p>
            <a:pPr algn="ctr">
              <a:buClr>
                <a:srgbClr val="5E3D22"/>
              </a:buClr>
              <a:buSzPts val="4400"/>
            </a:pPr>
            <a:r>
              <a:rPr lang="en-US" sz="4799" b="1" dirty="0" err="1">
                <a:solidFill>
                  <a:srgbClr val="5E3D22"/>
                </a:solidFill>
                <a:latin typeface="Berlin Sans FB Demi" panose="020E0802020502020306" pitchFamily="34" charset="0"/>
              </a:rPr>
              <a:t>Discipulado</a:t>
            </a:r>
            <a:r>
              <a:rPr lang="en-US" sz="4799" b="1" dirty="0">
                <a:solidFill>
                  <a:srgbClr val="5E3D22"/>
                </a:solidFill>
                <a:latin typeface="Berlin Sans FB Demi" panose="020E0802020502020306" pitchFamily="34" charset="0"/>
              </a:rPr>
              <a:t> 1</a:t>
            </a:r>
            <a:endParaRPr sz="4799" b="1" dirty="0">
              <a:latin typeface="Berlin Sans FB Demi" panose="020E0802020502020306" pitchFamily="34" charset="0"/>
            </a:endParaRPr>
          </a:p>
        </p:txBody>
      </p:sp>
      <p:sp>
        <p:nvSpPr>
          <p:cNvPr id="4" name="Google Shape;89;p1">
            <a:extLst>
              <a:ext uri="{FF2B5EF4-FFF2-40B4-BE49-F238E27FC236}">
                <a16:creationId xmlns:a16="http://schemas.microsoft.com/office/drawing/2014/main" id="{156A2307-2E86-2947-D06E-5EF9133C41B4}"/>
              </a:ext>
            </a:extLst>
          </p:cNvPr>
          <p:cNvSpPr txBox="1">
            <a:spLocks/>
          </p:cNvSpPr>
          <p:nvPr/>
        </p:nvSpPr>
        <p:spPr>
          <a:xfrm>
            <a:off x="7732178" y="2766391"/>
            <a:ext cx="4220111" cy="1325218"/>
          </a:xfrm>
          <a:prstGeom prst="rect">
            <a:avLst/>
          </a:prstGeom>
          <a:noFill/>
          <a:ln>
            <a:noFill/>
          </a:ln>
        </p:spPr>
        <p:txBody>
          <a:bodyPr spcFirstLastPara="1" vert="horz" wrap="square" lIns="91401" tIns="45688" rIns="91401" bIns="45688" rtlCol="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6000"/>
              <a:buFont typeface="Overlock"/>
              <a:buNone/>
              <a:defRPr sz="6000" b="0" i="0" u="none" strike="noStrike" cap="none">
                <a:solidFill>
                  <a:schemeClr val="dk1"/>
                </a:solidFill>
                <a:latin typeface="Overlock"/>
                <a:ea typeface="Overlock"/>
                <a:cs typeface="Overlock"/>
                <a:sym typeface="Overlo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Clr>
                <a:srgbClr val="5E3D22"/>
              </a:buClr>
              <a:buSzPts val="4400"/>
            </a:pPr>
            <a:r>
              <a:rPr lang="en-US" sz="4799" b="1" dirty="0" err="1">
                <a:solidFill>
                  <a:srgbClr val="5E3D22"/>
                </a:solidFill>
                <a:latin typeface="Berlin Sans FB Demi" panose="020E0802020502020306" pitchFamily="34" charset="0"/>
              </a:rPr>
              <a:t>Discipulado</a:t>
            </a:r>
            <a:r>
              <a:rPr lang="en-US" sz="4799" b="1" dirty="0">
                <a:solidFill>
                  <a:srgbClr val="5E3D22"/>
                </a:solidFill>
                <a:latin typeface="Berlin Sans FB Demi" panose="020E0802020502020306" pitchFamily="34" charset="0"/>
              </a:rPr>
              <a:t> 2</a:t>
            </a:r>
            <a:endParaRPr lang="en-US" sz="4799" b="1" dirty="0">
              <a:latin typeface="Berlin Sans FB Demi" panose="020E0802020502020306" pitchFamily="34" charset="0"/>
            </a:endParaRPr>
          </a:p>
        </p:txBody>
      </p:sp>
      <p:pic>
        <p:nvPicPr>
          <p:cNvPr id="30722" name="Picture 2" descr="23,388 Cross outline Vector Images | Depositphotos">
            <a:extLst>
              <a:ext uri="{FF2B5EF4-FFF2-40B4-BE49-F238E27FC236}">
                <a16:creationId xmlns:a16="http://schemas.microsoft.com/office/drawing/2014/main" id="{36FDA860-95FB-38DD-06D2-74534D6B518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143" t="14222" r="26142" b="15556"/>
          <a:stretch/>
        </p:blipFill>
        <p:spPr bwMode="auto">
          <a:xfrm>
            <a:off x="4459822" y="975360"/>
            <a:ext cx="3272356" cy="4815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20383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2"/>
          <p:cNvSpPr txBox="1">
            <a:spLocks noGrp="1"/>
          </p:cNvSpPr>
          <p:nvPr>
            <p:ph type="title"/>
          </p:nvPr>
        </p:nvSpPr>
        <p:spPr>
          <a:xfrm>
            <a:off x="839569" y="365923"/>
            <a:ext cx="10512862" cy="1325218"/>
          </a:xfrm>
          <a:prstGeom prst="rect">
            <a:avLst/>
          </a:prstGeom>
          <a:noFill/>
          <a:ln>
            <a:noFill/>
          </a:ln>
        </p:spPr>
        <p:txBody>
          <a:bodyPr spcFirstLastPara="1" vert="horz" wrap="square" lIns="91401" tIns="45688" rIns="91401" bIns="45688" rtlCol="0" anchor="ctr" anchorCtr="0">
            <a:normAutofit/>
          </a:bodyPr>
          <a:lstStyle/>
          <a:p>
            <a:pPr algn="ctr">
              <a:buClr>
                <a:srgbClr val="5E3D22"/>
              </a:buClr>
              <a:buSzPts val="4400"/>
            </a:pPr>
            <a:r>
              <a:rPr lang="en-US" sz="4399" b="1" dirty="0">
                <a:solidFill>
                  <a:srgbClr val="5E3D22"/>
                </a:solidFill>
                <a:latin typeface="Berlin Sans FB Demi" panose="020E0802020502020306" pitchFamily="34" charset="0"/>
              </a:rPr>
              <a:t>“</a:t>
            </a:r>
            <a:r>
              <a:rPr lang="en-US" sz="4399" b="1" dirty="0" err="1">
                <a:solidFill>
                  <a:srgbClr val="5E3D22"/>
                </a:solidFill>
                <a:latin typeface="Berlin Sans FB Demi" panose="020E0802020502020306" pitchFamily="34" charset="0"/>
              </a:rPr>
              <a:t>Quiero</a:t>
            </a:r>
            <a:r>
              <a:rPr lang="en-US" sz="4399" b="1" dirty="0">
                <a:solidFill>
                  <a:srgbClr val="5E3D22"/>
                </a:solidFill>
                <a:latin typeface="Berlin Sans FB Demi" panose="020E0802020502020306" pitchFamily="34" charset="0"/>
              </a:rPr>
              <a:t> </a:t>
            </a:r>
            <a:r>
              <a:rPr lang="en-US" sz="4399" b="1" dirty="0" err="1">
                <a:solidFill>
                  <a:srgbClr val="5E3D22"/>
                </a:solidFill>
                <a:latin typeface="Berlin Sans FB Demi" panose="020E0802020502020306" pitchFamily="34" charset="0"/>
              </a:rPr>
              <a:t>conocer</a:t>
            </a:r>
            <a:r>
              <a:rPr lang="en-US" sz="4399" b="1" dirty="0">
                <a:solidFill>
                  <a:srgbClr val="5E3D22"/>
                </a:solidFill>
                <a:latin typeface="Berlin Sans FB Demi" panose="020E0802020502020306" pitchFamily="34" charset="0"/>
              </a:rPr>
              <a:t> </a:t>
            </a:r>
            <a:r>
              <a:rPr lang="en-US" sz="4399" b="1" dirty="0" err="1">
                <a:solidFill>
                  <a:srgbClr val="5E3D22"/>
                </a:solidFill>
                <a:latin typeface="Berlin Sans FB Demi" panose="020E0802020502020306" pitchFamily="34" charset="0"/>
              </a:rPr>
              <a:t>más</a:t>
            </a:r>
            <a:r>
              <a:rPr lang="en-US" sz="4399" b="1" dirty="0">
                <a:solidFill>
                  <a:srgbClr val="5E3D22"/>
                </a:solidFill>
                <a:latin typeface="Berlin Sans FB Demi" panose="020E0802020502020306" pitchFamily="34" charset="0"/>
              </a:rPr>
              <a:t> de la Palabra. ¿</a:t>
            </a:r>
            <a:r>
              <a:rPr lang="en-US" sz="4399" b="1" dirty="0" err="1">
                <a:solidFill>
                  <a:srgbClr val="5E3D22"/>
                </a:solidFill>
                <a:latin typeface="Berlin Sans FB Demi" panose="020E0802020502020306" pitchFamily="34" charset="0"/>
              </a:rPr>
              <a:t>Pueden</a:t>
            </a:r>
            <a:r>
              <a:rPr lang="en-US" sz="4399" b="1" dirty="0">
                <a:solidFill>
                  <a:srgbClr val="5E3D22"/>
                </a:solidFill>
                <a:latin typeface="Berlin Sans FB Demi" panose="020E0802020502020306" pitchFamily="34" charset="0"/>
              </a:rPr>
              <a:t> </a:t>
            </a:r>
            <a:r>
              <a:rPr lang="en-US" sz="4399" b="1" dirty="0" err="1">
                <a:solidFill>
                  <a:srgbClr val="5E3D22"/>
                </a:solidFill>
                <a:latin typeface="Berlin Sans FB Demi" panose="020E0802020502020306" pitchFamily="34" charset="0"/>
              </a:rPr>
              <a:t>orientarme</a:t>
            </a:r>
            <a:r>
              <a:rPr lang="en-US" sz="4399" b="1" dirty="0">
                <a:solidFill>
                  <a:srgbClr val="5E3D22"/>
                </a:solidFill>
                <a:latin typeface="Berlin Sans FB Demi" panose="020E0802020502020306" pitchFamily="34" charset="0"/>
              </a:rPr>
              <a:t>?”</a:t>
            </a:r>
            <a:endParaRPr sz="4399" b="1" dirty="0">
              <a:latin typeface="Berlin Sans FB Demi" panose="020E0802020502020306" pitchFamily="34" charset="0"/>
            </a:endParaRPr>
          </a:p>
        </p:txBody>
      </p:sp>
      <p:pic>
        <p:nvPicPr>
          <p:cNvPr id="99" name="Google Shape;99;p2" descr="A close up of a sign&#10;&#10;Description automatically generated"/>
          <p:cNvPicPr preferRelativeResize="0"/>
          <p:nvPr/>
        </p:nvPicPr>
        <p:blipFill rotWithShape="1">
          <a:blip r:embed="rId3">
            <a:alphaModFix/>
          </a:blip>
          <a:srcRect/>
          <a:stretch/>
        </p:blipFill>
        <p:spPr>
          <a:xfrm>
            <a:off x="595728" y="2569202"/>
            <a:ext cx="4311551" cy="2510754"/>
          </a:xfrm>
          <a:prstGeom prst="rect">
            <a:avLst/>
          </a:prstGeom>
          <a:noFill/>
          <a:ln>
            <a:noFill/>
          </a:ln>
        </p:spPr>
      </p:pic>
      <p:sp>
        <p:nvSpPr>
          <p:cNvPr id="4" name="TextBox 3">
            <a:extLst>
              <a:ext uri="{FF2B5EF4-FFF2-40B4-BE49-F238E27FC236}">
                <a16:creationId xmlns:a16="http://schemas.microsoft.com/office/drawing/2014/main" id="{A444A1AF-68C5-167A-FF55-932AA3B6C3E6}"/>
              </a:ext>
            </a:extLst>
          </p:cNvPr>
          <p:cNvSpPr txBox="1"/>
          <p:nvPr/>
        </p:nvSpPr>
        <p:spPr>
          <a:xfrm>
            <a:off x="4663440" y="1967762"/>
            <a:ext cx="6932832" cy="4524315"/>
          </a:xfrm>
          <a:prstGeom prst="rect">
            <a:avLst/>
          </a:prstGeom>
          <a:noFill/>
        </p:spPr>
        <p:txBody>
          <a:bodyPr wrap="square" rtlCol="0">
            <a:spAutoFit/>
          </a:bodyPr>
          <a:lstStyle/>
          <a:p>
            <a:pPr algn="ctr"/>
            <a:r>
              <a:rPr lang="en-US" sz="3600" i="1" dirty="0"/>
              <a:t>Al </a:t>
            </a:r>
            <a:r>
              <a:rPr lang="en-US" sz="3600" i="1" dirty="0" err="1"/>
              <a:t>encontrarme</a:t>
            </a:r>
            <a:r>
              <a:rPr lang="en-US" sz="3600" i="1" dirty="0"/>
              <a:t> con </a:t>
            </a:r>
            <a:r>
              <a:rPr lang="en-US" sz="3600" i="1" dirty="0" err="1"/>
              <a:t>tus</a:t>
            </a:r>
            <a:r>
              <a:rPr lang="en-US" sz="3600" i="1" dirty="0"/>
              <a:t> palabras, </a:t>
            </a:r>
            <a:r>
              <a:rPr lang="en-US" sz="3600" i="1" dirty="0" err="1"/>
              <a:t>yo</a:t>
            </a:r>
            <a:r>
              <a:rPr lang="en-US" sz="3600" i="1" dirty="0"/>
              <a:t> las </a:t>
            </a:r>
            <a:r>
              <a:rPr lang="en-US" sz="3600" i="1" dirty="0" err="1"/>
              <a:t>devoraba</a:t>
            </a:r>
            <a:r>
              <a:rPr lang="en-US" sz="3600" i="1" dirty="0"/>
              <a:t>; </a:t>
            </a:r>
          </a:p>
          <a:p>
            <a:pPr algn="ctr"/>
            <a:r>
              <a:rPr lang="en-US" sz="3600" i="1" dirty="0" err="1"/>
              <a:t>ellas</a:t>
            </a:r>
            <a:r>
              <a:rPr lang="en-US" sz="3600" i="1" dirty="0"/>
              <a:t> </a:t>
            </a:r>
            <a:r>
              <a:rPr lang="en-US" sz="3600" i="1" dirty="0" err="1"/>
              <a:t>eran</a:t>
            </a:r>
            <a:r>
              <a:rPr lang="en-US" sz="3600" i="1" dirty="0"/>
              <a:t> mi </a:t>
            </a:r>
            <a:r>
              <a:rPr lang="en-US" sz="3600" i="1" dirty="0" err="1"/>
              <a:t>gozo</a:t>
            </a:r>
            <a:r>
              <a:rPr lang="en-US" sz="3600" i="1" dirty="0"/>
              <a:t> </a:t>
            </a:r>
          </a:p>
          <a:p>
            <a:pPr algn="ctr"/>
            <a:r>
              <a:rPr lang="en-US" sz="3600" i="1" dirty="0"/>
              <a:t>y la </a:t>
            </a:r>
            <a:r>
              <a:rPr lang="en-US" sz="3600" i="1" dirty="0" err="1"/>
              <a:t>alegría</a:t>
            </a:r>
            <a:r>
              <a:rPr lang="en-US" sz="3600" i="1" dirty="0"/>
              <a:t> de mi </a:t>
            </a:r>
            <a:r>
              <a:rPr lang="en-US" sz="3600" i="1" dirty="0" err="1"/>
              <a:t>corazón</a:t>
            </a:r>
            <a:r>
              <a:rPr lang="en-US" sz="3600" i="1" dirty="0"/>
              <a:t>, </a:t>
            </a:r>
            <a:r>
              <a:rPr lang="en-US" sz="3600" i="1" dirty="0" err="1"/>
              <a:t>porque</a:t>
            </a:r>
            <a:r>
              <a:rPr lang="en-US" sz="3600" i="1" dirty="0"/>
              <a:t> </a:t>
            </a:r>
            <a:r>
              <a:rPr lang="en-US" sz="3600" i="1" dirty="0" err="1"/>
              <a:t>yo</a:t>
            </a:r>
            <a:r>
              <a:rPr lang="en-US" sz="3600" i="1" dirty="0"/>
              <a:t> </a:t>
            </a:r>
            <a:r>
              <a:rPr lang="en-US" sz="3600" i="1" dirty="0" err="1"/>
              <a:t>llevo</a:t>
            </a:r>
            <a:r>
              <a:rPr lang="en-US" sz="3600" i="1" dirty="0"/>
              <a:t> </a:t>
            </a:r>
            <a:r>
              <a:rPr lang="en-US" sz="3600" i="1" dirty="0" err="1"/>
              <a:t>tu</a:t>
            </a:r>
            <a:r>
              <a:rPr lang="en-US" sz="3600" i="1" dirty="0"/>
              <a:t> </a:t>
            </a:r>
            <a:r>
              <a:rPr lang="en-US" sz="3600" i="1" dirty="0" err="1"/>
              <a:t>nombre</a:t>
            </a:r>
            <a:r>
              <a:rPr lang="en-US" sz="3600" i="1" dirty="0"/>
              <a:t>, </a:t>
            </a:r>
            <a:r>
              <a:rPr lang="en-US" sz="3600" i="1" dirty="0" err="1"/>
              <a:t>Señor</a:t>
            </a:r>
            <a:r>
              <a:rPr lang="en-US" sz="3600" i="1" dirty="0"/>
              <a:t> Dios de </a:t>
            </a:r>
            <a:r>
              <a:rPr lang="en-US" sz="3600" i="1" dirty="0" err="1"/>
              <a:t>los</a:t>
            </a:r>
            <a:r>
              <a:rPr lang="en-US" sz="3600" i="1" dirty="0"/>
              <a:t> </a:t>
            </a:r>
            <a:r>
              <a:rPr lang="en-US" sz="3600" i="1" dirty="0" err="1"/>
              <a:t>Ejércitos</a:t>
            </a:r>
            <a:r>
              <a:rPr lang="en-US" sz="3600" i="1" dirty="0"/>
              <a:t>. </a:t>
            </a:r>
          </a:p>
          <a:p>
            <a:pPr algn="ctr"/>
            <a:endParaRPr lang="en-US" sz="3600" i="1" dirty="0"/>
          </a:p>
          <a:p>
            <a:pPr algn="ctr"/>
            <a:r>
              <a:rPr lang="en-US" sz="3600" dirty="0" err="1"/>
              <a:t>Jeremías</a:t>
            </a:r>
            <a:r>
              <a:rPr lang="en-US" sz="3600" dirty="0"/>
              <a:t> 15:16</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3"/>
        <p:cNvGrpSpPr/>
        <p:nvPr/>
      </p:nvGrpSpPr>
      <p:grpSpPr>
        <a:xfrm>
          <a:off x="0" y="0"/>
          <a:ext cx="0" cy="0"/>
          <a:chOff x="0" y="0"/>
          <a:chExt cx="0" cy="0"/>
        </a:xfrm>
      </p:grpSpPr>
      <p:sp>
        <p:nvSpPr>
          <p:cNvPr id="334" name="Google Shape;334;p35"/>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35" name="Google Shape;335;p35" descr="Imagen que contiene Texto&#10;&#10;Descripción generada automáticamente"/>
          <p:cNvPicPr preferRelativeResize="0">
            <a:picLocks noGrp="1"/>
          </p:cNvPicPr>
          <p:nvPr>
            <p:ph type="body" idx="1"/>
          </p:nvPr>
        </p:nvPicPr>
        <p:blipFill rotWithShape="1">
          <a:blip r:embed="rId3">
            <a:alphaModFix/>
          </a:blip>
          <a:srcRect b="18"/>
          <a:stretch/>
        </p:blipFill>
        <p:spPr>
          <a:xfrm>
            <a:off x="20" y="1282"/>
            <a:ext cx="12191980" cy="6856718"/>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2"/>
          <p:cNvSpPr txBox="1">
            <a:spLocks noGrp="1"/>
          </p:cNvSpPr>
          <p:nvPr>
            <p:ph type="title"/>
          </p:nvPr>
        </p:nvSpPr>
        <p:spPr>
          <a:xfrm>
            <a:off x="839569" y="365923"/>
            <a:ext cx="10512862" cy="1325218"/>
          </a:xfrm>
          <a:prstGeom prst="rect">
            <a:avLst/>
          </a:prstGeom>
          <a:noFill/>
          <a:ln>
            <a:noFill/>
          </a:ln>
        </p:spPr>
        <p:txBody>
          <a:bodyPr spcFirstLastPara="1" vert="horz" wrap="square" lIns="91401" tIns="45688" rIns="91401" bIns="45688" rtlCol="0" anchor="ctr" anchorCtr="0">
            <a:normAutofit/>
          </a:bodyPr>
          <a:lstStyle/>
          <a:p>
            <a:pPr algn="ctr">
              <a:buClr>
                <a:srgbClr val="5E3D22"/>
              </a:buClr>
              <a:buSzPts val="4400"/>
            </a:pPr>
            <a:r>
              <a:rPr lang="en-US" sz="4399" b="1" dirty="0">
                <a:solidFill>
                  <a:srgbClr val="5E3D22"/>
                </a:solidFill>
                <a:latin typeface="Berlin Sans FB Demi" panose="020E0802020502020306" pitchFamily="34" charset="0"/>
              </a:rPr>
              <a:t>“</a:t>
            </a:r>
            <a:r>
              <a:rPr lang="en-US" sz="4399" b="1" dirty="0" err="1">
                <a:solidFill>
                  <a:srgbClr val="5E3D22"/>
                </a:solidFill>
                <a:latin typeface="Berlin Sans FB Demi" panose="020E0802020502020306" pitchFamily="34" charset="0"/>
              </a:rPr>
              <a:t>Quiero</a:t>
            </a:r>
            <a:r>
              <a:rPr lang="en-US" sz="4399" b="1" dirty="0">
                <a:solidFill>
                  <a:srgbClr val="5E3D22"/>
                </a:solidFill>
                <a:latin typeface="Berlin Sans FB Demi" panose="020E0802020502020306" pitchFamily="34" charset="0"/>
              </a:rPr>
              <a:t> </a:t>
            </a:r>
            <a:r>
              <a:rPr lang="en-US" sz="4399" b="1" dirty="0" err="1">
                <a:solidFill>
                  <a:srgbClr val="5E3D22"/>
                </a:solidFill>
                <a:latin typeface="Berlin Sans FB Demi" panose="020E0802020502020306" pitchFamily="34" charset="0"/>
              </a:rPr>
              <a:t>hacer</a:t>
            </a:r>
            <a:r>
              <a:rPr lang="en-US" sz="4399" b="1" dirty="0">
                <a:solidFill>
                  <a:srgbClr val="5E3D22"/>
                </a:solidFill>
                <a:latin typeface="Berlin Sans FB Demi" panose="020E0802020502020306" pitchFamily="34" charset="0"/>
              </a:rPr>
              <a:t> un </a:t>
            </a:r>
            <a:r>
              <a:rPr lang="en-US" sz="4399" b="1" dirty="0" err="1">
                <a:solidFill>
                  <a:srgbClr val="5E3D22"/>
                </a:solidFill>
                <a:latin typeface="Berlin Sans FB Demi" panose="020E0802020502020306" pitchFamily="34" charset="0"/>
              </a:rPr>
              <a:t>grupo</a:t>
            </a:r>
            <a:r>
              <a:rPr lang="en-US" sz="4399" b="1" dirty="0">
                <a:solidFill>
                  <a:srgbClr val="5E3D22"/>
                </a:solidFill>
                <a:latin typeface="Berlin Sans FB Demi" panose="020E0802020502020306" pitchFamily="34" charset="0"/>
              </a:rPr>
              <a:t> de </a:t>
            </a:r>
            <a:r>
              <a:rPr lang="en-US" sz="4399" b="1" dirty="0" err="1">
                <a:solidFill>
                  <a:srgbClr val="5E3D22"/>
                </a:solidFill>
                <a:latin typeface="Berlin Sans FB Demi" panose="020E0802020502020306" pitchFamily="34" charset="0"/>
              </a:rPr>
              <a:t>estudio</a:t>
            </a:r>
            <a:r>
              <a:rPr lang="en-US" sz="4399" b="1" dirty="0">
                <a:solidFill>
                  <a:srgbClr val="5E3D22"/>
                </a:solidFill>
                <a:latin typeface="Berlin Sans FB Demi" panose="020E0802020502020306" pitchFamily="34" charset="0"/>
              </a:rPr>
              <a:t> de la Palabra. ¿</a:t>
            </a:r>
            <a:r>
              <a:rPr lang="en-US" sz="4399" b="1" dirty="0" err="1">
                <a:solidFill>
                  <a:srgbClr val="5E3D22"/>
                </a:solidFill>
                <a:latin typeface="Berlin Sans FB Demi" panose="020E0802020502020306" pitchFamily="34" charset="0"/>
              </a:rPr>
              <a:t>Pueden</a:t>
            </a:r>
            <a:r>
              <a:rPr lang="en-US" sz="4399" b="1" dirty="0">
                <a:solidFill>
                  <a:srgbClr val="5E3D22"/>
                </a:solidFill>
                <a:latin typeface="Berlin Sans FB Demi" panose="020E0802020502020306" pitchFamily="34" charset="0"/>
              </a:rPr>
              <a:t> </a:t>
            </a:r>
            <a:r>
              <a:rPr lang="en-US" sz="4399" b="1" dirty="0" err="1">
                <a:solidFill>
                  <a:srgbClr val="5E3D22"/>
                </a:solidFill>
                <a:latin typeface="Berlin Sans FB Demi" panose="020E0802020502020306" pitchFamily="34" charset="0"/>
              </a:rPr>
              <a:t>orientarme</a:t>
            </a:r>
            <a:r>
              <a:rPr lang="en-US" sz="4399" b="1" dirty="0">
                <a:solidFill>
                  <a:srgbClr val="5E3D22"/>
                </a:solidFill>
                <a:latin typeface="Berlin Sans FB Demi" panose="020E0802020502020306" pitchFamily="34" charset="0"/>
              </a:rPr>
              <a:t>?”</a:t>
            </a:r>
            <a:endParaRPr sz="4399" b="1" dirty="0">
              <a:latin typeface="Berlin Sans FB Demi" panose="020E0802020502020306" pitchFamily="34" charset="0"/>
            </a:endParaRPr>
          </a:p>
        </p:txBody>
      </p:sp>
      <p:pic>
        <p:nvPicPr>
          <p:cNvPr id="99" name="Google Shape;99;p2" descr="A close up of a sign&#10;&#10;Description automatically generated"/>
          <p:cNvPicPr preferRelativeResize="0"/>
          <p:nvPr/>
        </p:nvPicPr>
        <p:blipFill rotWithShape="1">
          <a:blip r:embed="rId3">
            <a:alphaModFix/>
          </a:blip>
          <a:srcRect/>
          <a:stretch/>
        </p:blipFill>
        <p:spPr>
          <a:xfrm>
            <a:off x="595728" y="2569202"/>
            <a:ext cx="4311551" cy="2510754"/>
          </a:xfrm>
          <a:prstGeom prst="rect">
            <a:avLst/>
          </a:prstGeom>
          <a:noFill/>
          <a:ln>
            <a:noFill/>
          </a:ln>
        </p:spPr>
      </p:pic>
      <p:sp>
        <p:nvSpPr>
          <p:cNvPr id="2" name="TextBox 1">
            <a:extLst>
              <a:ext uri="{FF2B5EF4-FFF2-40B4-BE49-F238E27FC236}">
                <a16:creationId xmlns:a16="http://schemas.microsoft.com/office/drawing/2014/main" id="{7FF59879-1D84-35B7-AAA0-C664EB9E2513}"/>
              </a:ext>
            </a:extLst>
          </p:cNvPr>
          <p:cNvSpPr txBox="1"/>
          <p:nvPr/>
        </p:nvSpPr>
        <p:spPr>
          <a:xfrm>
            <a:off x="4663440" y="1967762"/>
            <a:ext cx="6932832" cy="4524315"/>
          </a:xfrm>
          <a:prstGeom prst="rect">
            <a:avLst/>
          </a:prstGeom>
          <a:noFill/>
        </p:spPr>
        <p:txBody>
          <a:bodyPr wrap="square" rtlCol="0">
            <a:spAutoFit/>
          </a:bodyPr>
          <a:lstStyle/>
          <a:p>
            <a:pPr algn="ctr"/>
            <a:r>
              <a:rPr lang="en-US" sz="3600" i="1" dirty="0"/>
              <a:t>No </a:t>
            </a:r>
            <a:r>
              <a:rPr lang="en-US" sz="3600" i="1" dirty="0" err="1"/>
              <a:t>dejamos</a:t>
            </a:r>
            <a:r>
              <a:rPr lang="en-US" sz="3600" i="1" dirty="0"/>
              <a:t> de </a:t>
            </a:r>
            <a:r>
              <a:rPr lang="en-US" sz="3600" i="1" dirty="0" err="1"/>
              <a:t>congregarnos</a:t>
            </a:r>
            <a:r>
              <a:rPr lang="en-US" sz="3600" i="1" dirty="0"/>
              <a:t>, </a:t>
            </a:r>
            <a:r>
              <a:rPr lang="en-US" sz="3600" i="1" dirty="0" err="1"/>
              <a:t>como</a:t>
            </a:r>
            <a:r>
              <a:rPr lang="en-US" sz="3600" i="1" dirty="0"/>
              <a:t> </a:t>
            </a:r>
            <a:r>
              <a:rPr lang="en-US" sz="3600" i="1" dirty="0" err="1"/>
              <a:t>acostumbran</a:t>
            </a:r>
            <a:r>
              <a:rPr lang="en-US" sz="3600" i="1" dirty="0"/>
              <a:t> </a:t>
            </a:r>
            <a:r>
              <a:rPr lang="en-US" sz="3600" i="1" dirty="0" err="1"/>
              <a:t>hacer</a:t>
            </a:r>
            <a:r>
              <a:rPr lang="en-US" sz="3600" i="1" dirty="0"/>
              <a:t> </a:t>
            </a:r>
            <a:r>
              <a:rPr lang="en-US" sz="3600" i="1" dirty="0" err="1"/>
              <a:t>algunos</a:t>
            </a:r>
            <a:r>
              <a:rPr lang="en-US" sz="3600" i="1" dirty="0"/>
              <a:t>, </a:t>
            </a:r>
            <a:r>
              <a:rPr lang="en-US" sz="3600" i="1" dirty="0" err="1"/>
              <a:t>sino</a:t>
            </a:r>
            <a:r>
              <a:rPr lang="en-US" sz="3600" i="1" dirty="0"/>
              <a:t> </a:t>
            </a:r>
            <a:r>
              <a:rPr lang="en-US" sz="3600" i="1" dirty="0" err="1"/>
              <a:t>animémonos</a:t>
            </a:r>
            <a:r>
              <a:rPr lang="en-US" sz="3600" i="1" dirty="0"/>
              <a:t> </a:t>
            </a:r>
          </a:p>
          <a:p>
            <a:pPr algn="ctr"/>
            <a:r>
              <a:rPr lang="en-US" sz="3600" i="1" dirty="0" err="1"/>
              <a:t>unos</a:t>
            </a:r>
            <a:r>
              <a:rPr lang="en-US" sz="3600" i="1" dirty="0"/>
              <a:t> a </a:t>
            </a:r>
            <a:r>
              <a:rPr lang="en-US" sz="3600" i="1" dirty="0" err="1"/>
              <a:t>otros</a:t>
            </a:r>
            <a:r>
              <a:rPr lang="en-US" sz="3600" i="1" dirty="0"/>
              <a:t>, y con mayor </a:t>
            </a:r>
            <a:r>
              <a:rPr lang="en-US" sz="3600" i="1" dirty="0" err="1"/>
              <a:t>razón</a:t>
            </a:r>
            <a:r>
              <a:rPr lang="en-US" sz="3600" i="1" dirty="0"/>
              <a:t> </a:t>
            </a:r>
            <a:r>
              <a:rPr lang="en-US" sz="3600" i="1" dirty="0" err="1"/>
              <a:t>ahora</a:t>
            </a:r>
            <a:r>
              <a:rPr lang="en-US" sz="3600" i="1" dirty="0"/>
              <a:t> que </a:t>
            </a:r>
            <a:r>
              <a:rPr lang="en-US" sz="3600" i="1" dirty="0" err="1"/>
              <a:t>vemos</a:t>
            </a:r>
            <a:r>
              <a:rPr lang="en-US" sz="3600" i="1" dirty="0"/>
              <a:t> que </a:t>
            </a:r>
            <a:r>
              <a:rPr lang="en-US" sz="3600" i="1" dirty="0" err="1"/>
              <a:t>aquel</a:t>
            </a:r>
            <a:r>
              <a:rPr lang="en-US" sz="3600" i="1" dirty="0"/>
              <a:t> </a:t>
            </a:r>
          </a:p>
          <a:p>
            <a:pPr algn="ctr"/>
            <a:r>
              <a:rPr lang="en-US" sz="3600" i="1" dirty="0"/>
              <a:t>día se </a:t>
            </a:r>
            <a:r>
              <a:rPr lang="en-US" sz="3600" i="1" dirty="0" err="1"/>
              <a:t>acerca</a:t>
            </a:r>
            <a:r>
              <a:rPr lang="en-US" sz="3600" i="1" dirty="0"/>
              <a:t>. </a:t>
            </a:r>
          </a:p>
          <a:p>
            <a:pPr algn="ctr"/>
            <a:endParaRPr lang="en-US" sz="3600" i="1" dirty="0"/>
          </a:p>
          <a:p>
            <a:pPr algn="ctr"/>
            <a:r>
              <a:rPr lang="en-US" sz="3600" dirty="0" err="1"/>
              <a:t>Hebreos</a:t>
            </a:r>
            <a:r>
              <a:rPr lang="en-US" sz="3600" dirty="0"/>
              <a:t> 10:25</a:t>
            </a:r>
          </a:p>
        </p:txBody>
      </p:sp>
    </p:spTree>
    <p:extLst>
      <p:ext uri="{BB962C8B-B14F-4D97-AF65-F5344CB8AC3E}">
        <p14:creationId xmlns:p14="http://schemas.microsoft.com/office/powerpoint/2010/main" val="40975066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2"/>
          <p:cNvSpPr txBox="1">
            <a:spLocks noGrp="1"/>
          </p:cNvSpPr>
          <p:nvPr>
            <p:ph type="title"/>
          </p:nvPr>
        </p:nvSpPr>
        <p:spPr>
          <a:xfrm>
            <a:off x="0" y="3010231"/>
            <a:ext cx="12191999" cy="1325218"/>
          </a:xfrm>
          <a:prstGeom prst="rect">
            <a:avLst/>
          </a:prstGeom>
          <a:noFill/>
          <a:ln>
            <a:noFill/>
          </a:ln>
        </p:spPr>
        <p:txBody>
          <a:bodyPr spcFirstLastPara="1" vert="horz" wrap="square" lIns="91401" tIns="45688" rIns="91401" bIns="45688" rtlCol="0" anchor="ctr" anchorCtr="0">
            <a:noAutofit/>
          </a:bodyPr>
          <a:lstStyle/>
          <a:p>
            <a:pPr algn="ctr">
              <a:buClr>
                <a:srgbClr val="5E3D22"/>
              </a:buClr>
              <a:buSzPts val="4400"/>
            </a:pPr>
            <a:r>
              <a:rPr lang="en-US" sz="4800" b="1" dirty="0">
                <a:solidFill>
                  <a:srgbClr val="5E3D22"/>
                </a:solidFill>
                <a:latin typeface="Berlin Sans FB Demi" panose="020E0802020502020306" pitchFamily="34" charset="0"/>
              </a:rPr>
              <a:t>Pero </a:t>
            </a:r>
            <a:r>
              <a:rPr lang="en-US" sz="4800" b="1" dirty="0" err="1">
                <a:solidFill>
                  <a:srgbClr val="5E3D22"/>
                </a:solidFill>
                <a:latin typeface="Berlin Sans FB Demi" panose="020E0802020502020306" pitchFamily="34" charset="0"/>
              </a:rPr>
              <a:t>ustedes</a:t>
            </a:r>
            <a:r>
              <a:rPr lang="en-US" sz="4800" b="1" dirty="0">
                <a:solidFill>
                  <a:srgbClr val="5E3D22"/>
                </a:solidFill>
                <a:latin typeface="Berlin Sans FB Demi" panose="020E0802020502020306" pitchFamily="34" charset="0"/>
              </a:rPr>
              <a:t> son </a:t>
            </a:r>
            <a:r>
              <a:rPr lang="en-US" sz="4800" b="1" dirty="0" err="1">
                <a:solidFill>
                  <a:srgbClr val="5E3D22"/>
                </a:solidFill>
                <a:latin typeface="Berlin Sans FB Demi" panose="020E0802020502020306" pitchFamily="34" charset="0"/>
              </a:rPr>
              <a:t>linaje</a:t>
            </a:r>
            <a:r>
              <a:rPr lang="en-US" sz="4800" b="1" dirty="0">
                <a:solidFill>
                  <a:srgbClr val="5E3D22"/>
                </a:solidFill>
                <a:latin typeface="Berlin Sans FB Demi" panose="020E0802020502020306" pitchFamily="34" charset="0"/>
              </a:rPr>
              <a:t> </a:t>
            </a:r>
            <a:r>
              <a:rPr lang="en-US" sz="4800" b="1" dirty="0" err="1">
                <a:solidFill>
                  <a:srgbClr val="5E3D22"/>
                </a:solidFill>
                <a:latin typeface="Berlin Sans FB Demi" panose="020E0802020502020306" pitchFamily="34" charset="0"/>
              </a:rPr>
              <a:t>escogido</a:t>
            </a:r>
            <a:r>
              <a:rPr lang="en-US" sz="4800" b="1" dirty="0">
                <a:solidFill>
                  <a:srgbClr val="5E3D22"/>
                </a:solidFill>
                <a:latin typeface="Berlin Sans FB Demi" panose="020E0802020502020306" pitchFamily="34" charset="0"/>
              </a:rPr>
              <a:t>, </a:t>
            </a:r>
            <a:br>
              <a:rPr lang="en-US" sz="4800" b="1" dirty="0">
                <a:solidFill>
                  <a:srgbClr val="5E3D22"/>
                </a:solidFill>
                <a:latin typeface="Berlin Sans FB Demi" panose="020E0802020502020306" pitchFamily="34" charset="0"/>
              </a:rPr>
            </a:br>
            <a:r>
              <a:rPr lang="en-US" sz="4800" b="1" dirty="0">
                <a:solidFill>
                  <a:srgbClr val="5E3D22"/>
                </a:solidFill>
                <a:latin typeface="Berlin Sans FB Demi" panose="020E0802020502020306" pitchFamily="34" charset="0"/>
              </a:rPr>
              <a:t>real </a:t>
            </a:r>
            <a:r>
              <a:rPr lang="en-US" sz="4800" b="1" dirty="0" err="1">
                <a:solidFill>
                  <a:srgbClr val="5E3D22"/>
                </a:solidFill>
                <a:latin typeface="Berlin Sans FB Demi" panose="020E0802020502020306" pitchFamily="34" charset="0"/>
              </a:rPr>
              <a:t>sacerdocio</a:t>
            </a:r>
            <a:r>
              <a:rPr lang="en-US" sz="4800" b="1" dirty="0">
                <a:solidFill>
                  <a:srgbClr val="5E3D22"/>
                </a:solidFill>
                <a:latin typeface="Berlin Sans FB Demi" panose="020E0802020502020306" pitchFamily="34" charset="0"/>
              </a:rPr>
              <a:t>, </a:t>
            </a:r>
            <a:r>
              <a:rPr lang="en-US" sz="4800" b="1" dirty="0" err="1">
                <a:solidFill>
                  <a:srgbClr val="5E3D22"/>
                </a:solidFill>
                <a:latin typeface="Berlin Sans FB Demi" panose="020E0802020502020306" pitchFamily="34" charset="0"/>
              </a:rPr>
              <a:t>nación</a:t>
            </a:r>
            <a:r>
              <a:rPr lang="en-US" sz="4800" b="1" dirty="0">
                <a:solidFill>
                  <a:srgbClr val="5E3D22"/>
                </a:solidFill>
                <a:latin typeface="Berlin Sans FB Demi" panose="020E0802020502020306" pitchFamily="34" charset="0"/>
              </a:rPr>
              <a:t> </a:t>
            </a:r>
            <a:r>
              <a:rPr lang="en-US" sz="4800" b="1" dirty="0" err="1">
                <a:solidFill>
                  <a:srgbClr val="5E3D22"/>
                </a:solidFill>
                <a:latin typeface="Berlin Sans FB Demi" panose="020E0802020502020306" pitchFamily="34" charset="0"/>
              </a:rPr>
              <a:t>santa</a:t>
            </a:r>
            <a:r>
              <a:rPr lang="en-US" sz="4800" b="1" dirty="0">
                <a:solidFill>
                  <a:srgbClr val="5E3D22"/>
                </a:solidFill>
                <a:latin typeface="Berlin Sans FB Demi" panose="020E0802020502020306" pitchFamily="34" charset="0"/>
              </a:rPr>
              <a:t>, </a:t>
            </a:r>
            <a:br>
              <a:rPr lang="en-US" sz="4800" b="1" dirty="0">
                <a:solidFill>
                  <a:srgbClr val="5E3D22"/>
                </a:solidFill>
                <a:latin typeface="Berlin Sans FB Demi" panose="020E0802020502020306" pitchFamily="34" charset="0"/>
              </a:rPr>
            </a:br>
            <a:r>
              <a:rPr lang="en-US" sz="4800" b="1" dirty="0">
                <a:solidFill>
                  <a:srgbClr val="5E3D22"/>
                </a:solidFill>
                <a:latin typeface="Berlin Sans FB Demi" panose="020E0802020502020306" pitchFamily="34" charset="0"/>
              </a:rPr>
              <a:t>pueblo </a:t>
            </a:r>
            <a:r>
              <a:rPr lang="en-US" sz="4800" b="1" dirty="0" err="1">
                <a:solidFill>
                  <a:srgbClr val="5E3D22"/>
                </a:solidFill>
                <a:latin typeface="Berlin Sans FB Demi" panose="020E0802020502020306" pitchFamily="34" charset="0"/>
              </a:rPr>
              <a:t>adquirido</a:t>
            </a:r>
            <a:r>
              <a:rPr lang="en-US" sz="4800" b="1" dirty="0">
                <a:solidFill>
                  <a:srgbClr val="5E3D22"/>
                </a:solidFill>
                <a:latin typeface="Berlin Sans FB Demi" panose="020E0802020502020306" pitchFamily="34" charset="0"/>
              </a:rPr>
              <a:t> </a:t>
            </a:r>
            <a:r>
              <a:rPr lang="en-US" sz="4800" b="1" dirty="0" err="1">
                <a:solidFill>
                  <a:srgbClr val="5E3D22"/>
                </a:solidFill>
                <a:latin typeface="Berlin Sans FB Demi" panose="020E0802020502020306" pitchFamily="34" charset="0"/>
              </a:rPr>
              <a:t>por</a:t>
            </a:r>
            <a:r>
              <a:rPr lang="en-US" sz="4800" b="1" dirty="0">
                <a:solidFill>
                  <a:srgbClr val="5E3D22"/>
                </a:solidFill>
                <a:latin typeface="Berlin Sans FB Demi" panose="020E0802020502020306" pitchFamily="34" charset="0"/>
              </a:rPr>
              <a:t> Dios, </a:t>
            </a:r>
            <a:br>
              <a:rPr lang="en-US" sz="4800" b="1" dirty="0">
                <a:solidFill>
                  <a:srgbClr val="5E3D22"/>
                </a:solidFill>
                <a:latin typeface="Berlin Sans FB Demi" panose="020E0802020502020306" pitchFamily="34" charset="0"/>
              </a:rPr>
            </a:br>
            <a:r>
              <a:rPr lang="en-US" sz="4800" b="1" dirty="0">
                <a:solidFill>
                  <a:srgbClr val="5E3D22"/>
                </a:solidFill>
                <a:latin typeface="Berlin Sans FB Demi" panose="020E0802020502020306" pitchFamily="34" charset="0"/>
              </a:rPr>
              <a:t>para que </a:t>
            </a:r>
            <a:r>
              <a:rPr lang="en-US" sz="4800" b="1" dirty="0" err="1">
                <a:solidFill>
                  <a:srgbClr val="5E3D22"/>
                </a:solidFill>
                <a:latin typeface="Berlin Sans FB Demi" panose="020E0802020502020306" pitchFamily="34" charset="0"/>
              </a:rPr>
              <a:t>anuncien</a:t>
            </a:r>
            <a:r>
              <a:rPr lang="en-US" sz="4800" b="1" dirty="0">
                <a:solidFill>
                  <a:srgbClr val="5E3D22"/>
                </a:solidFill>
                <a:latin typeface="Berlin Sans FB Demi" panose="020E0802020502020306" pitchFamily="34" charset="0"/>
              </a:rPr>
              <a:t> </a:t>
            </a:r>
            <a:r>
              <a:rPr lang="en-US" sz="4800" b="1" dirty="0" err="1">
                <a:solidFill>
                  <a:srgbClr val="5E3D22"/>
                </a:solidFill>
                <a:latin typeface="Berlin Sans FB Demi" panose="020E0802020502020306" pitchFamily="34" charset="0"/>
              </a:rPr>
              <a:t>los</a:t>
            </a:r>
            <a:r>
              <a:rPr lang="en-US" sz="4800" b="1" dirty="0">
                <a:solidFill>
                  <a:srgbClr val="5E3D22"/>
                </a:solidFill>
                <a:latin typeface="Berlin Sans FB Demi" panose="020E0802020502020306" pitchFamily="34" charset="0"/>
              </a:rPr>
              <a:t> </a:t>
            </a:r>
            <a:r>
              <a:rPr lang="en-US" sz="4800" b="1" dirty="0" err="1">
                <a:solidFill>
                  <a:srgbClr val="5E3D22"/>
                </a:solidFill>
                <a:latin typeface="Berlin Sans FB Demi" panose="020E0802020502020306" pitchFamily="34" charset="0"/>
              </a:rPr>
              <a:t>hechos</a:t>
            </a:r>
            <a:r>
              <a:rPr lang="en-US" sz="4800" b="1" dirty="0">
                <a:solidFill>
                  <a:srgbClr val="5E3D22"/>
                </a:solidFill>
                <a:latin typeface="Berlin Sans FB Demi" panose="020E0802020502020306" pitchFamily="34" charset="0"/>
              </a:rPr>
              <a:t> </a:t>
            </a:r>
            <a:r>
              <a:rPr lang="en-US" sz="4800" b="1" dirty="0" err="1">
                <a:solidFill>
                  <a:srgbClr val="5E3D22"/>
                </a:solidFill>
                <a:latin typeface="Berlin Sans FB Demi" panose="020E0802020502020306" pitchFamily="34" charset="0"/>
              </a:rPr>
              <a:t>maravillosos</a:t>
            </a:r>
            <a:r>
              <a:rPr lang="en-US" sz="4800" b="1" dirty="0">
                <a:solidFill>
                  <a:srgbClr val="5E3D22"/>
                </a:solidFill>
                <a:latin typeface="Berlin Sans FB Demi" panose="020E0802020502020306" pitchFamily="34" charset="0"/>
              </a:rPr>
              <a:t> </a:t>
            </a:r>
            <a:br>
              <a:rPr lang="en-US" sz="4800" b="1" dirty="0">
                <a:solidFill>
                  <a:srgbClr val="5E3D22"/>
                </a:solidFill>
                <a:latin typeface="Berlin Sans FB Demi" panose="020E0802020502020306" pitchFamily="34" charset="0"/>
              </a:rPr>
            </a:br>
            <a:r>
              <a:rPr lang="en-US" sz="4800" b="1" dirty="0">
                <a:solidFill>
                  <a:srgbClr val="5E3D22"/>
                </a:solidFill>
                <a:latin typeface="Berlin Sans FB Demi" panose="020E0802020502020306" pitchFamily="34" charset="0"/>
              </a:rPr>
              <a:t>de </a:t>
            </a:r>
            <a:r>
              <a:rPr lang="en-US" sz="4800" b="1" dirty="0" err="1">
                <a:solidFill>
                  <a:srgbClr val="5E3D22"/>
                </a:solidFill>
                <a:latin typeface="Berlin Sans FB Demi" panose="020E0802020502020306" pitchFamily="34" charset="0"/>
              </a:rPr>
              <a:t>aquel</a:t>
            </a:r>
            <a:r>
              <a:rPr lang="en-US" sz="4800" b="1" dirty="0">
                <a:solidFill>
                  <a:srgbClr val="5E3D22"/>
                </a:solidFill>
                <a:latin typeface="Berlin Sans FB Demi" panose="020E0802020502020306" pitchFamily="34" charset="0"/>
              </a:rPr>
              <a:t> que </a:t>
            </a:r>
            <a:r>
              <a:rPr lang="en-US" sz="4800" b="1" dirty="0" err="1">
                <a:solidFill>
                  <a:srgbClr val="5E3D22"/>
                </a:solidFill>
                <a:latin typeface="Berlin Sans FB Demi" panose="020E0802020502020306" pitchFamily="34" charset="0"/>
              </a:rPr>
              <a:t>los</a:t>
            </a:r>
            <a:r>
              <a:rPr lang="en-US" sz="4800" b="1" dirty="0">
                <a:solidFill>
                  <a:srgbClr val="5E3D22"/>
                </a:solidFill>
                <a:latin typeface="Berlin Sans FB Demi" panose="020E0802020502020306" pitchFamily="34" charset="0"/>
              </a:rPr>
              <a:t> </a:t>
            </a:r>
            <a:r>
              <a:rPr lang="en-US" sz="4800" b="1" dirty="0" err="1">
                <a:solidFill>
                  <a:srgbClr val="5E3D22"/>
                </a:solidFill>
                <a:latin typeface="Berlin Sans FB Demi" panose="020E0802020502020306" pitchFamily="34" charset="0"/>
              </a:rPr>
              <a:t>llamó</a:t>
            </a:r>
            <a:r>
              <a:rPr lang="en-US" sz="4800" b="1" dirty="0">
                <a:solidFill>
                  <a:srgbClr val="5E3D22"/>
                </a:solidFill>
                <a:latin typeface="Berlin Sans FB Demi" panose="020E0802020502020306" pitchFamily="34" charset="0"/>
              </a:rPr>
              <a:t> de las </a:t>
            </a:r>
            <a:r>
              <a:rPr lang="en-US" sz="4800" b="1" dirty="0" err="1">
                <a:solidFill>
                  <a:srgbClr val="5E3D22"/>
                </a:solidFill>
                <a:latin typeface="Berlin Sans FB Demi" panose="020E0802020502020306" pitchFamily="34" charset="0"/>
              </a:rPr>
              <a:t>tinieblas</a:t>
            </a:r>
            <a:br>
              <a:rPr lang="en-US" sz="4800" b="1" dirty="0">
                <a:solidFill>
                  <a:srgbClr val="5E3D22"/>
                </a:solidFill>
                <a:latin typeface="Berlin Sans FB Demi" panose="020E0802020502020306" pitchFamily="34" charset="0"/>
              </a:rPr>
            </a:br>
            <a:r>
              <a:rPr lang="en-US" sz="4800" b="1" dirty="0">
                <a:solidFill>
                  <a:srgbClr val="5E3D22"/>
                </a:solidFill>
                <a:latin typeface="Berlin Sans FB Demi" panose="020E0802020502020306" pitchFamily="34" charset="0"/>
              </a:rPr>
              <a:t> a </a:t>
            </a:r>
            <a:r>
              <a:rPr lang="en-US" sz="4800" b="1" dirty="0" err="1">
                <a:solidFill>
                  <a:srgbClr val="5E3D22"/>
                </a:solidFill>
                <a:latin typeface="Berlin Sans FB Demi" panose="020E0802020502020306" pitchFamily="34" charset="0"/>
              </a:rPr>
              <a:t>su</a:t>
            </a:r>
            <a:r>
              <a:rPr lang="en-US" sz="4800" b="1" dirty="0">
                <a:solidFill>
                  <a:srgbClr val="5E3D22"/>
                </a:solidFill>
                <a:latin typeface="Berlin Sans FB Demi" panose="020E0802020502020306" pitchFamily="34" charset="0"/>
              </a:rPr>
              <a:t> luz admirable. </a:t>
            </a:r>
            <a:br>
              <a:rPr lang="en-US" sz="4800" b="1" dirty="0">
                <a:solidFill>
                  <a:srgbClr val="5E3D22"/>
                </a:solidFill>
                <a:latin typeface="Berlin Sans FB Demi" panose="020E0802020502020306" pitchFamily="34" charset="0"/>
              </a:rPr>
            </a:br>
            <a:br>
              <a:rPr lang="en-US" sz="4800" b="1" dirty="0">
                <a:solidFill>
                  <a:srgbClr val="5E3D22"/>
                </a:solidFill>
                <a:latin typeface="Berlin Sans FB Demi" panose="020E0802020502020306" pitchFamily="34" charset="0"/>
              </a:rPr>
            </a:br>
            <a:r>
              <a:rPr lang="en-US" sz="4800" b="1" dirty="0">
                <a:solidFill>
                  <a:srgbClr val="5E3D22"/>
                </a:solidFill>
                <a:latin typeface="Berlin Sans FB Demi" panose="020E0802020502020306" pitchFamily="34" charset="0"/>
              </a:rPr>
              <a:t>1 Pedro 2:9</a:t>
            </a:r>
            <a:endParaRPr sz="4800" b="1" dirty="0">
              <a:latin typeface="Berlin Sans FB Demi" panose="020E0802020502020306" pitchFamily="34" charset="0"/>
            </a:endParaRPr>
          </a:p>
        </p:txBody>
      </p:sp>
    </p:spTree>
    <p:extLst>
      <p:ext uri="{BB962C8B-B14F-4D97-AF65-F5344CB8AC3E}">
        <p14:creationId xmlns:p14="http://schemas.microsoft.com/office/powerpoint/2010/main" val="38373892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4"/>
        <p:cNvGrpSpPr/>
        <p:nvPr/>
      </p:nvGrpSpPr>
      <p:grpSpPr>
        <a:xfrm>
          <a:off x="0" y="0"/>
          <a:ext cx="0" cy="0"/>
          <a:chOff x="0" y="0"/>
          <a:chExt cx="0" cy="0"/>
        </a:xfrm>
      </p:grpSpPr>
      <p:sp>
        <p:nvSpPr>
          <p:cNvPr id="315" name="Google Shape;315;p33"/>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16" name="Google Shape;316;p33" descr="A picture containing indoor, table, sitting, desk&#10;&#10;Description automatically generated"/>
          <p:cNvPicPr preferRelativeResize="0"/>
          <p:nvPr/>
        </p:nvPicPr>
        <p:blipFill rotWithShape="1">
          <a:blip r:embed="rId3">
            <a:alphaModFix/>
          </a:blip>
          <a:srcRect l="9833" r="3089" b="-2"/>
          <a:stretch/>
        </p:blipFill>
        <p:spPr>
          <a:xfrm>
            <a:off x="3245637" y="-1"/>
            <a:ext cx="8946363" cy="6858000"/>
          </a:xfrm>
          <a:custGeom>
            <a:avLst/>
            <a:gdLst/>
            <a:ahLst/>
            <a:cxnLst/>
            <a:rect l="l" t="t" r="r" b="b"/>
            <a:pathLst>
              <a:path w="8946363" h="6858000" extrusionOk="0">
                <a:moveTo>
                  <a:pt x="0" y="0"/>
                </a:moveTo>
                <a:lnTo>
                  <a:pt x="8946363" y="0"/>
                </a:lnTo>
                <a:lnTo>
                  <a:pt x="8946363" y="6858000"/>
                </a:lnTo>
                <a:lnTo>
                  <a:pt x="1" y="6858000"/>
                </a:lnTo>
                <a:lnTo>
                  <a:pt x="60040" y="6788731"/>
                </a:lnTo>
                <a:cubicBezTo>
                  <a:pt x="770566" y="5928901"/>
                  <a:pt x="1210035" y="4741057"/>
                  <a:pt x="1210035" y="3429001"/>
                </a:cubicBezTo>
                <a:cubicBezTo>
                  <a:pt x="1210035" y="2116945"/>
                  <a:pt x="770566" y="929101"/>
                  <a:pt x="60040" y="69272"/>
                </a:cubicBezTo>
                <a:close/>
              </a:path>
            </a:pathLst>
          </a:custGeom>
          <a:noFill/>
          <a:ln>
            <a:noFill/>
          </a:ln>
        </p:spPr>
      </p:pic>
      <p:sp>
        <p:nvSpPr>
          <p:cNvPr id="317" name="Google Shape;317;p33"/>
          <p:cNvSpPr/>
          <p:nvPr/>
        </p:nvSpPr>
        <p:spPr>
          <a:xfrm>
            <a:off x="0" y="-1"/>
            <a:ext cx="4455672" cy="6858000"/>
          </a:xfrm>
          <a:custGeom>
            <a:avLst/>
            <a:gdLst/>
            <a:ahLst/>
            <a:cxnLst/>
            <a:rect l="l" t="t" r="r" b="b"/>
            <a:pathLst>
              <a:path w="4455672" h="6858000" extrusionOk="0">
                <a:moveTo>
                  <a:pt x="0" y="0"/>
                </a:moveTo>
                <a:lnTo>
                  <a:pt x="3245636" y="0"/>
                </a:lnTo>
                <a:lnTo>
                  <a:pt x="3305677" y="69272"/>
                </a:lnTo>
                <a:cubicBezTo>
                  <a:pt x="4016203" y="929101"/>
                  <a:pt x="4455672" y="2116945"/>
                  <a:pt x="4455672" y="3429001"/>
                </a:cubicBezTo>
                <a:cubicBezTo>
                  <a:pt x="4455672" y="4741057"/>
                  <a:pt x="4016203" y="5928901"/>
                  <a:pt x="3305677" y="6788731"/>
                </a:cubicBezTo>
                <a:lnTo>
                  <a:pt x="3245638" y="6858000"/>
                </a:lnTo>
                <a:lnTo>
                  <a:pt x="0" y="6858000"/>
                </a:lnTo>
                <a:close/>
              </a:path>
            </a:pathLst>
          </a:custGeom>
          <a:solidFill>
            <a:schemeClr val="lt1"/>
          </a:solidFill>
          <a:ln w="9525" cap="flat" cmpd="sng">
            <a:solidFill>
              <a:srgbClr val="EFEFEF"/>
            </a:solidFill>
            <a:prstDash val="solid"/>
            <a:miter lim="800000"/>
            <a:headEnd type="none" w="sm" len="sm"/>
            <a:tailEnd type="none" w="sm" len="sm"/>
          </a:ln>
          <a:effectLst>
            <a:outerShdw blurRad="50800" dist="38100" algn="l" rotWithShape="0">
              <a:srgbClr val="D8D8D8">
                <a:alpha val="2980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18" name="Google Shape;318;p33"/>
          <p:cNvSpPr/>
          <p:nvPr/>
        </p:nvSpPr>
        <p:spPr>
          <a:xfrm>
            <a:off x="0" y="0"/>
            <a:ext cx="4446528" cy="6858000"/>
          </a:xfrm>
          <a:custGeom>
            <a:avLst/>
            <a:gdLst/>
            <a:ahLst/>
            <a:cxnLst/>
            <a:rect l="l" t="t" r="r" b="b"/>
            <a:pathLst>
              <a:path w="4446528" h="6858000" extrusionOk="0">
                <a:moveTo>
                  <a:pt x="0" y="0"/>
                </a:moveTo>
                <a:lnTo>
                  <a:pt x="3236492" y="0"/>
                </a:lnTo>
                <a:lnTo>
                  <a:pt x="3296533" y="69272"/>
                </a:lnTo>
                <a:cubicBezTo>
                  <a:pt x="4007059" y="929101"/>
                  <a:pt x="4446528" y="2116945"/>
                  <a:pt x="4446528" y="3429001"/>
                </a:cubicBezTo>
                <a:cubicBezTo>
                  <a:pt x="4446528" y="4741057"/>
                  <a:pt x="4007059" y="5928901"/>
                  <a:pt x="3296533" y="6788731"/>
                </a:cubicBezTo>
                <a:lnTo>
                  <a:pt x="3236494" y="6858000"/>
                </a:lnTo>
                <a:lnTo>
                  <a:pt x="0" y="685800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19" name="Google Shape;319;p33"/>
          <p:cNvSpPr txBox="1">
            <a:spLocks noGrp="1"/>
          </p:cNvSpPr>
          <p:nvPr>
            <p:ph type="title"/>
          </p:nvPr>
        </p:nvSpPr>
        <p:spPr>
          <a:xfrm>
            <a:off x="371094" y="1161288"/>
            <a:ext cx="3438144" cy="123901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8000"/>
              </a:buClr>
              <a:buSzPts val="6600"/>
              <a:buFont typeface="Overlock"/>
              <a:buNone/>
            </a:pPr>
            <a:r>
              <a:rPr lang="en-US" sz="4400" dirty="0">
                <a:solidFill>
                  <a:srgbClr val="008000"/>
                </a:solidFill>
                <a:latin typeface="Overlock"/>
                <a:ea typeface="Overlock"/>
                <a:cs typeface="Overlock"/>
                <a:sym typeface="Overlock"/>
              </a:rPr>
              <a:t>La </a:t>
            </a:r>
            <a:r>
              <a:rPr lang="en-US" sz="4400" dirty="0" err="1">
                <a:solidFill>
                  <a:srgbClr val="008000"/>
                </a:solidFill>
                <a:latin typeface="Overlock"/>
                <a:ea typeface="Overlock"/>
                <a:cs typeface="Overlock"/>
                <a:sym typeface="Overlock"/>
              </a:rPr>
              <a:t>Tarea</a:t>
            </a:r>
            <a:endParaRPr sz="4400" dirty="0">
              <a:solidFill>
                <a:srgbClr val="008000"/>
              </a:solidFill>
              <a:latin typeface="Overlock"/>
              <a:ea typeface="Overlock"/>
              <a:cs typeface="Overlock"/>
              <a:sym typeface="Overlock"/>
            </a:endParaRPr>
          </a:p>
        </p:txBody>
      </p:sp>
      <p:sp>
        <p:nvSpPr>
          <p:cNvPr id="320" name="Google Shape;320;p33"/>
          <p:cNvSpPr/>
          <p:nvPr/>
        </p:nvSpPr>
        <p:spPr>
          <a:xfrm>
            <a:off x="0" y="1420961"/>
            <a:ext cx="128016" cy="653903"/>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21" name="Google Shape;321;p33"/>
          <p:cNvSpPr/>
          <p:nvPr/>
        </p:nvSpPr>
        <p:spPr>
          <a:xfrm>
            <a:off x="414181" y="2443480"/>
            <a:ext cx="3383280" cy="18288"/>
          </a:xfrm>
          <a:prstGeom prst="rect">
            <a:avLst/>
          </a:prstGeom>
          <a:solidFill>
            <a:srgbClr val="D5D5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22" name="Google Shape;322;p33"/>
          <p:cNvSpPr txBox="1">
            <a:spLocks noGrp="1"/>
          </p:cNvSpPr>
          <p:nvPr>
            <p:ph type="body" idx="2"/>
          </p:nvPr>
        </p:nvSpPr>
        <p:spPr>
          <a:xfrm>
            <a:off x="371094" y="2718054"/>
            <a:ext cx="3438906" cy="3207258"/>
          </a:xfrm>
          <a:prstGeom prst="rect">
            <a:avLst/>
          </a:prstGeom>
          <a:noFill/>
          <a:ln>
            <a:noFill/>
          </a:ln>
        </p:spPr>
        <p:txBody>
          <a:bodyPr spcFirstLastPara="1" wrap="square" lIns="91425" tIns="45700" rIns="91425" bIns="45700" anchor="t" anchorCtr="0">
            <a:normAutofit fontScale="47500" lnSpcReduction="20000"/>
          </a:bodyPr>
          <a:lstStyle/>
          <a:p>
            <a:pPr marL="228600" lvl="0" indent="-228600" algn="l" rtl="0">
              <a:lnSpc>
                <a:spcPct val="90000"/>
              </a:lnSpc>
              <a:spcBef>
                <a:spcPts val="0"/>
              </a:spcBef>
              <a:spcAft>
                <a:spcPts val="0"/>
              </a:spcAft>
              <a:buClr>
                <a:schemeClr val="dk1"/>
              </a:buClr>
              <a:buSzPct val="100000"/>
              <a:buChar char="•"/>
            </a:pPr>
            <a:r>
              <a:rPr lang="en-US" sz="7300" b="1" dirty="0"/>
              <a:t>Ver</a:t>
            </a:r>
            <a:r>
              <a:rPr lang="en-US" sz="7300" dirty="0"/>
              <a:t> </a:t>
            </a:r>
            <a:r>
              <a:rPr lang="en-US" sz="7300" dirty="0" err="1"/>
              <a:t>el</a:t>
            </a:r>
            <a:r>
              <a:rPr lang="en-US" sz="7300" dirty="0"/>
              <a:t>  video para la </a:t>
            </a:r>
            <a:r>
              <a:rPr lang="en-US" sz="7300" dirty="0" err="1"/>
              <a:t>lección</a:t>
            </a:r>
            <a:r>
              <a:rPr lang="en-US" sz="7300" dirty="0"/>
              <a:t> 7 </a:t>
            </a:r>
            <a:endParaRPr sz="7300" dirty="0"/>
          </a:p>
          <a:p>
            <a:pPr marL="228600" lvl="0" indent="-228600" algn="l" rtl="0">
              <a:lnSpc>
                <a:spcPct val="90000"/>
              </a:lnSpc>
              <a:spcBef>
                <a:spcPts val="1000"/>
              </a:spcBef>
              <a:spcAft>
                <a:spcPts val="0"/>
              </a:spcAft>
              <a:buClr>
                <a:schemeClr val="dk1"/>
              </a:buClr>
              <a:buSzPct val="100000"/>
              <a:buChar char="•"/>
            </a:pPr>
            <a:r>
              <a:rPr lang="en-US" sz="7300" b="1" dirty="0"/>
              <a:t>Leer</a:t>
            </a:r>
            <a:r>
              <a:rPr lang="en-US" sz="7300" dirty="0"/>
              <a:t> </a:t>
            </a:r>
            <a:r>
              <a:rPr lang="en-US" sz="7300" b="1" dirty="0"/>
              <a:t>Esdras 1:1-5; 7:1-6; </a:t>
            </a:r>
            <a:r>
              <a:rPr lang="en-US" sz="7300" b="1" dirty="0" err="1"/>
              <a:t>Nehemías</a:t>
            </a:r>
            <a:r>
              <a:rPr lang="en-US" sz="7300" b="1" dirty="0"/>
              <a:t> 8:1-12 </a:t>
            </a:r>
            <a:r>
              <a:rPr lang="en-US" sz="7300" dirty="0" err="1"/>
              <a:t>en</a:t>
            </a:r>
            <a:r>
              <a:rPr lang="en-US" sz="7300" dirty="0"/>
              <a:t> sus </a:t>
            </a:r>
            <a:r>
              <a:rPr lang="en-US" sz="7300" dirty="0" err="1"/>
              <a:t>Biblias</a:t>
            </a:r>
            <a:endParaRPr sz="7300" dirty="0"/>
          </a:p>
          <a:p>
            <a:pPr marL="228600" lvl="0" indent="-161163" algn="l" rtl="0">
              <a:lnSpc>
                <a:spcPct val="90000"/>
              </a:lnSpc>
              <a:spcBef>
                <a:spcPts val="1000"/>
              </a:spcBef>
              <a:spcAft>
                <a:spcPts val="0"/>
              </a:spcAft>
              <a:buClr>
                <a:schemeClr val="dk1"/>
              </a:buClr>
              <a:buSzPct val="100000"/>
              <a:buNone/>
            </a:pPr>
            <a:endParaRPr sz="1700" dirty="0">
              <a:solidFill>
                <a:srgbClr val="613318"/>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4A9FF61-A901-4DEF-8E9B-E434F3CC3CDD}"/>
              </a:ext>
            </a:extLst>
          </p:cNvPr>
          <p:cNvSpPr>
            <a:spLocks noGrp="1"/>
          </p:cNvSpPr>
          <p:nvPr>
            <p:ph type="title"/>
          </p:nvPr>
        </p:nvSpPr>
        <p:spPr/>
        <p:txBody>
          <a:bodyPr/>
          <a:lstStyle/>
          <a:p>
            <a:pPr algn="ctr"/>
            <a:r>
              <a:rPr lang="en-US" dirty="0"/>
              <a:t>Las Cuatro C</a:t>
            </a:r>
          </a:p>
        </p:txBody>
      </p:sp>
      <p:sp>
        <p:nvSpPr>
          <p:cNvPr id="5" name="TextBox 4">
            <a:extLst>
              <a:ext uri="{FF2B5EF4-FFF2-40B4-BE49-F238E27FC236}">
                <a16:creationId xmlns:a16="http://schemas.microsoft.com/office/drawing/2014/main" id="{8588F62C-CC8F-47F3-B0A0-D6CA4A7E2965}"/>
              </a:ext>
            </a:extLst>
          </p:cNvPr>
          <p:cNvSpPr txBox="1"/>
          <p:nvPr/>
        </p:nvSpPr>
        <p:spPr>
          <a:xfrm>
            <a:off x="690880" y="1950720"/>
            <a:ext cx="10850880" cy="3785652"/>
          </a:xfrm>
          <a:prstGeom prst="rect">
            <a:avLst/>
          </a:prstGeom>
          <a:noFill/>
        </p:spPr>
        <p:txBody>
          <a:bodyPr wrap="square" rtlCol="0">
            <a:spAutoFit/>
          </a:bodyPr>
          <a:lstStyle/>
          <a:p>
            <a:r>
              <a:rPr lang="en-US" sz="4800" b="1" dirty="0" err="1"/>
              <a:t>Captar</a:t>
            </a:r>
            <a:r>
              <a:rPr lang="en-US" sz="4800" b="1" dirty="0"/>
              <a:t>: </a:t>
            </a:r>
            <a:r>
              <a:rPr lang="en-US" sz="4800" dirty="0"/>
              <a:t>La </a:t>
            </a:r>
            <a:r>
              <a:rPr lang="en-US" sz="4800" dirty="0" err="1"/>
              <a:t>introducción</a:t>
            </a:r>
            <a:r>
              <a:rPr lang="en-US" sz="4800" dirty="0"/>
              <a:t>, </a:t>
            </a:r>
            <a:r>
              <a:rPr lang="en-US" sz="4800" dirty="0" err="1"/>
              <a:t>el</a:t>
            </a:r>
            <a:r>
              <a:rPr lang="en-US" sz="4800" dirty="0"/>
              <a:t> </a:t>
            </a:r>
            <a:r>
              <a:rPr lang="en-US" sz="4800" dirty="0" err="1"/>
              <a:t>gancho</a:t>
            </a:r>
            <a:r>
              <a:rPr lang="en-US" sz="4800" dirty="0"/>
              <a:t> que </a:t>
            </a:r>
            <a:r>
              <a:rPr lang="en-US" sz="4800" dirty="0" err="1"/>
              <a:t>nos</a:t>
            </a:r>
            <a:r>
              <a:rPr lang="en-US" sz="4800" dirty="0"/>
              <a:t> </a:t>
            </a:r>
            <a:r>
              <a:rPr lang="en-US" sz="4800" dirty="0" err="1"/>
              <a:t>lleva</a:t>
            </a:r>
            <a:r>
              <a:rPr lang="en-US" sz="4800" dirty="0"/>
              <a:t> al </a:t>
            </a:r>
            <a:r>
              <a:rPr lang="en-US" sz="4800" dirty="0" err="1"/>
              <a:t>tema</a:t>
            </a:r>
            <a:r>
              <a:rPr lang="en-US" sz="4800" dirty="0"/>
              <a:t> del día</a:t>
            </a:r>
            <a:endParaRPr lang="en-US" sz="4800" b="1" dirty="0"/>
          </a:p>
          <a:p>
            <a:r>
              <a:rPr lang="en-US" sz="4800" b="1" dirty="0" err="1"/>
              <a:t>Contar</a:t>
            </a:r>
            <a:endParaRPr lang="en-US" sz="4800" b="1" dirty="0"/>
          </a:p>
          <a:p>
            <a:r>
              <a:rPr lang="en-US" sz="4800" b="1" dirty="0" err="1"/>
              <a:t>Considerar</a:t>
            </a:r>
            <a:endParaRPr lang="en-US" sz="4800" b="1" dirty="0"/>
          </a:p>
          <a:p>
            <a:r>
              <a:rPr lang="en-US" sz="4800" b="1" dirty="0" err="1"/>
              <a:t>Consolidar</a:t>
            </a:r>
            <a:endParaRPr lang="en-US" sz="4800" b="1" dirty="0"/>
          </a:p>
        </p:txBody>
      </p:sp>
    </p:spTree>
    <p:extLst>
      <p:ext uri="{BB962C8B-B14F-4D97-AF65-F5344CB8AC3E}">
        <p14:creationId xmlns:p14="http://schemas.microsoft.com/office/powerpoint/2010/main" val="24919035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pic>
        <p:nvPicPr>
          <p:cNvPr id="4098" name="Picture 2" descr="Women Praying Together Images – Browse 27,299 Stock Photos, Vectors, and  Video | Adobe Stock">
            <a:extLst>
              <a:ext uri="{FF2B5EF4-FFF2-40B4-BE49-F238E27FC236}">
                <a16:creationId xmlns:a16="http://schemas.microsoft.com/office/drawing/2014/main" id="{9B8C0851-8843-8195-5F07-CFA25BE598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16" y="-170580"/>
            <a:ext cx="12502298" cy="8334865"/>
          </a:xfrm>
          <a:prstGeom prst="rect">
            <a:avLst/>
          </a:prstGeom>
          <a:noFill/>
          <a:extLst>
            <a:ext uri="{909E8E84-426E-40DD-AFC4-6F175D3DCCD1}">
              <a14:hiddenFill xmlns:a14="http://schemas.microsoft.com/office/drawing/2010/main">
                <a:solidFill>
                  <a:srgbClr val="FFFFFF"/>
                </a:solidFill>
              </a14:hiddenFill>
            </a:ext>
          </a:extLst>
        </p:spPr>
      </p:pic>
      <p:sp>
        <p:nvSpPr>
          <p:cNvPr id="271" name="Google Shape;271;p27"/>
          <p:cNvSpPr txBox="1">
            <a:spLocks noGrp="1"/>
          </p:cNvSpPr>
          <p:nvPr>
            <p:ph type="body" idx="1"/>
          </p:nvPr>
        </p:nvSpPr>
        <p:spPr>
          <a:xfrm>
            <a:off x="325582" y="660437"/>
            <a:ext cx="3797448" cy="857988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8000"/>
              <a:buNone/>
            </a:pPr>
            <a:r>
              <a:rPr lang="en-US" b="1" dirty="0">
                <a:solidFill>
                  <a:schemeClr val="tx1"/>
                </a:solidFill>
                <a:latin typeface="Overlock"/>
                <a:ea typeface="Overlock"/>
                <a:cs typeface="Overlock"/>
                <a:sym typeface="Overlock"/>
              </a:rPr>
              <a:t>La </a:t>
            </a:r>
            <a:r>
              <a:rPr lang="en-US" b="1" dirty="0" err="1">
                <a:solidFill>
                  <a:schemeClr val="tx1"/>
                </a:solidFill>
              </a:rPr>
              <a:t>Bendición</a:t>
            </a:r>
            <a:r>
              <a:rPr lang="en-US" b="1" dirty="0">
                <a:solidFill>
                  <a:schemeClr val="tx1"/>
                </a:solidFill>
              </a:rPr>
              <a:t> </a:t>
            </a:r>
            <a:endParaRPr b="1" dirty="0">
              <a:solidFill>
                <a:schemeClr val="tx1"/>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3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Overlock"/>
              <a:buNone/>
            </a:pPr>
            <a:endParaRPr/>
          </a:p>
        </p:txBody>
      </p:sp>
      <p:sp>
        <p:nvSpPr>
          <p:cNvPr id="342" name="Google Shape;342;p3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endParaRPr/>
          </a:p>
        </p:txBody>
      </p:sp>
      <p:pic>
        <p:nvPicPr>
          <p:cNvPr id="343" name="Google Shape;343;p36" descr="Screen Clipping"/>
          <p:cNvPicPr preferRelativeResize="0"/>
          <p:nvPr/>
        </p:nvPicPr>
        <p:blipFill rotWithShape="1">
          <a:blip r:embed="rId3">
            <a:alphaModFix/>
          </a:blip>
          <a:srcRect/>
          <a:stretch/>
        </p:blipFill>
        <p:spPr>
          <a:xfrm>
            <a:off x="1011936" y="265451"/>
            <a:ext cx="10168128" cy="667317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7"/>
          <p:cNvSpPr txBox="1">
            <a:spLocks noGrp="1"/>
          </p:cNvSpPr>
          <p:nvPr>
            <p:ph type="title"/>
          </p:nvPr>
        </p:nvSpPr>
        <p:spPr>
          <a:xfrm>
            <a:off x="838200" y="1889761"/>
            <a:ext cx="10515600" cy="238658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008000"/>
              </a:buClr>
              <a:buSzPts val="8800"/>
              <a:buFont typeface="Overlock"/>
              <a:buNone/>
            </a:pPr>
            <a:br>
              <a:rPr lang="en-US" sz="4400" dirty="0">
                <a:solidFill>
                  <a:srgbClr val="008000"/>
                </a:solidFill>
              </a:rPr>
            </a:br>
            <a:r>
              <a:rPr lang="es-MX" sz="4800" b="1" dirty="0">
                <a:solidFill>
                  <a:srgbClr val="00B050"/>
                </a:solidFill>
                <a:effectLst/>
                <a:latin typeface="Calibri" panose="020F0502020204030204" pitchFamily="34" charset="0"/>
                <a:ea typeface="Times New Roman" panose="02020603050405020304" pitchFamily="18" charset="0"/>
                <a:cs typeface="Times New Roman" panose="02020603050405020304" pitchFamily="18" charset="0"/>
              </a:rPr>
              <a:t>¿</a:t>
            </a:r>
            <a:r>
              <a:rPr lang="en-US" sz="4800" b="1" dirty="0" err="1">
                <a:solidFill>
                  <a:srgbClr val="00B050"/>
                </a:solidFill>
                <a:effectLst/>
              </a:rPr>
              <a:t>Qué</a:t>
            </a:r>
            <a:r>
              <a:rPr lang="en-US" sz="4800" b="1" dirty="0">
                <a:solidFill>
                  <a:srgbClr val="00B050"/>
                </a:solidFill>
                <a:effectLst/>
              </a:rPr>
              <a:t> es </a:t>
            </a:r>
            <a:r>
              <a:rPr lang="en-US" sz="4800" b="1" dirty="0" err="1">
                <a:solidFill>
                  <a:srgbClr val="00B050"/>
                </a:solidFill>
                <a:effectLst/>
              </a:rPr>
              <a:t>una</a:t>
            </a:r>
            <a:r>
              <a:rPr lang="en-US" sz="4800" b="1" dirty="0">
                <a:solidFill>
                  <a:srgbClr val="00B050"/>
                </a:solidFill>
                <a:effectLst/>
              </a:rPr>
              <a:t> </a:t>
            </a:r>
            <a:r>
              <a:rPr lang="en-US" sz="4800" b="1" dirty="0" err="1">
                <a:solidFill>
                  <a:srgbClr val="00B050"/>
                </a:solidFill>
                <a:effectLst/>
              </a:rPr>
              <a:t>definición</a:t>
            </a:r>
            <a:r>
              <a:rPr lang="en-US" sz="4800" b="1" dirty="0">
                <a:solidFill>
                  <a:srgbClr val="00B050"/>
                </a:solidFill>
                <a:effectLst/>
              </a:rPr>
              <a:t> para </a:t>
            </a:r>
            <a:br>
              <a:rPr lang="en-US" sz="4800" b="1" dirty="0">
                <a:solidFill>
                  <a:srgbClr val="00B050"/>
                </a:solidFill>
                <a:effectLst/>
              </a:rPr>
            </a:br>
            <a:r>
              <a:rPr lang="en-US" sz="4800" b="1" dirty="0">
                <a:solidFill>
                  <a:srgbClr val="00B050"/>
                </a:solidFill>
                <a:effectLst/>
              </a:rPr>
              <a:t>la palabra “interceder?”</a:t>
            </a:r>
            <a:endParaRPr sz="4800" b="1" dirty="0">
              <a:solidFill>
                <a:srgbClr val="00B050"/>
              </a:solidFill>
              <a:latin typeface="Overlock"/>
              <a:ea typeface="Overlock"/>
              <a:cs typeface="Overlock"/>
              <a:sym typeface="Overlock"/>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008000"/>
              </a:buClr>
              <a:buSzPts val="5000"/>
              <a:buFont typeface="Overlock"/>
              <a:buNone/>
            </a:pPr>
            <a:r>
              <a:rPr lang="en-US" sz="4400" dirty="0" err="1">
                <a:solidFill>
                  <a:srgbClr val="008000"/>
                </a:solidFill>
              </a:rPr>
              <a:t>Definamos</a:t>
            </a:r>
            <a:r>
              <a:rPr lang="en-US" sz="4400" dirty="0">
                <a:solidFill>
                  <a:srgbClr val="008000"/>
                </a:solidFill>
              </a:rPr>
              <a:t> la palabra “Interceder”</a:t>
            </a:r>
            <a:endParaRPr sz="4400" dirty="0"/>
          </a:p>
        </p:txBody>
      </p:sp>
      <p:sp>
        <p:nvSpPr>
          <p:cNvPr id="4" name="TextBox 3">
            <a:extLst>
              <a:ext uri="{FF2B5EF4-FFF2-40B4-BE49-F238E27FC236}">
                <a16:creationId xmlns:a16="http://schemas.microsoft.com/office/drawing/2014/main" id="{5F13A1A6-0FA8-CF19-D2FB-A25729DD585A}"/>
              </a:ext>
            </a:extLst>
          </p:cNvPr>
          <p:cNvSpPr txBox="1"/>
          <p:nvPr/>
        </p:nvSpPr>
        <p:spPr>
          <a:xfrm>
            <a:off x="690880" y="1950720"/>
            <a:ext cx="10850880" cy="3785652"/>
          </a:xfrm>
          <a:prstGeom prst="rect">
            <a:avLst/>
          </a:prstGeom>
          <a:noFill/>
        </p:spPr>
        <p:txBody>
          <a:bodyPr wrap="square" rtlCol="0">
            <a:spAutoFit/>
          </a:bodyPr>
          <a:lstStyle/>
          <a:p>
            <a:pPr marL="571500" indent="-571500">
              <a:buFont typeface="Arial" panose="020B0604020202020204" pitchFamily="34" charset="0"/>
              <a:buChar char="•"/>
            </a:pPr>
            <a:r>
              <a:rPr lang="en-US" sz="4000" dirty="0"/>
              <a:t>Hablar ante </a:t>
            </a:r>
            <a:r>
              <a:rPr lang="en-US" sz="4000" dirty="0" err="1"/>
              <a:t>alguien</a:t>
            </a:r>
            <a:r>
              <a:rPr lang="en-US" sz="4000" dirty="0"/>
              <a:t> </a:t>
            </a:r>
            <a:r>
              <a:rPr lang="en-US" sz="4000" dirty="0" err="1"/>
              <a:t>en</a:t>
            </a:r>
            <a:r>
              <a:rPr lang="en-US" sz="4000" dirty="0"/>
              <a:t> favor de </a:t>
            </a:r>
            <a:r>
              <a:rPr lang="en-US" sz="4000" dirty="0" err="1"/>
              <a:t>otra</a:t>
            </a:r>
            <a:r>
              <a:rPr lang="en-US" sz="4000" dirty="0"/>
              <a:t> persona para </a:t>
            </a:r>
            <a:r>
              <a:rPr lang="en-US" sz="4000" dirty="0" err="1"/>
              <a:t>conseguirle</a:t>
            </a:r>
            <a:r>
              <a:rPr lang="en-US" sz="4000" dirty="0"/>
              <a:t> un bien o </a:t>
            </a:r>
            <a:r>
              <a:rPr lang="en-US" sz="4000" dirty="0" err="1"/>
              <a:t>librarla</a:t>
            </a:r>
            <a:r>
              <a:rPr lang="en-US" sz="4000" dirty="0"/>
              <a:t> de un mal. </a:t>
            </a:r>
          </a:p>
          <a:p>
            <a:pPr marL="571500" indent="-571500">
              <a:buFont typeface="Arial" panose="020B0604020202020204" pitchFamily="34" charset="0"/>
              <a:buChar char="•"/>
            </a:pPr>
            <a:r>
              <a:rPr lang="en-US" sz="4000" dirty="0" err="1"/>
              <a:t>Mediar</a:t>
            </a:r>
            <a:r>
              <a:rPr lang="en-US" sz="4000" dirty="0"/>
              <a:t> </a:t>
            </a:r>
            <a:r>
              <a:rPr lang="en-US" sz="4000" dirty="0" err="1"/>
              <a:t>por</a:t>
            </a:r>
            <a:r>
              <a:rPr lang="en-US" sz="4000" dirty="0"/>
              <a:t> </a:t>
            </a:r>
            <a:r>
              <a:rPr lang="en-US" sz="4000" dirty="0" err="1"/>
              <a:t>otro</a:t>
            </a:r>
            <a:endParaRPr lang="en-US" sz="4000" dirty="0"/>
          </a:p>
          <a:p>
            <a:pPr marL="571500" indent="-571500">
              <a:buFont typeface="Arial" panose="020B0604020202020204" pitchFamily="34" charset="0"/>
              <a:buChar char="•"/>
            </a:pPr>
            <a:r>
              <a:rPr lang="en-US" sz="4000" dirty="0" err="1"/>
              <a:t>Orar</a:t>
            </a:r>
            <a:r>
              <a:rPr lang="en-US" sz="4000" dirty="0"/>
              <a:t> de </a:t>
            </a:r>
            <a:r>
              <a:rPr lang="en-US" sz="4000" dirty="0" err="1"/>
              <a:t>parta</a:t>
            </a:r>
            <a:r>
              <a:rPr lang="en-US" sz="4000" dirty="0"/>
              <a:t> de </a:t>
            </a:r>
            <a:r>
              <a:rPr lang="en-US" sz="4000" dirty="0" err="1"/>
              <a:t>otra</a:t>
            </a:r>
            <a:r>
              <a:rPr lang="en-US" sz="4000" dirty="0"/>
              <a:t> persona u </a:t>
            </a:r>
            <a:r>
              <a:rPr lang="en-US" sz="4000" dirty="0" err="1"/>
              <a:t>otras</a:t>
            </a:r>
            <a:r>
              <a:rPr lang="en-US" sz="4000" dirty="0"/>
              <a:t> personas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8"/>
          <p:cNvSpPr txBox="1">
            <a:spLocks noGrp="1"/>
          </p:cNvSpPr>
          <p:nvPr>
            <p:ph type="title"/>
          </p:nvPr>
        </p:nvSpPr>
        <p:spPr>
          <a:xfrm>
            <a:off x="838200" y="2498725"/>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008000"/>
              </a:buClr>
              <a:buSzPts val="5000"/>
              <a:buFont typeface="Overlock"/>
              <a:buNone/>
            </a:pPr>
            <a:r>
              <a:rPr lang="es-MX" sz="4400" dirty="0">
                <a:solidFill>
                  <a:srgbClr val="00B050"/>
                </a:solidFill>
                <a:effectLst/>
                <a:latin typeface="Calibri" panose="020F0502020204030204" pitchFamily="34" charset="0"/>
                <a:ea typeface="Times New Roman" panose="02020603050405020304" pitchFamily="18" charset="0"/>
                <a:cs typeface="Times New Roman" panose="02020603050405020304" pitchFamily="18" charset="0"/>
              </a:rPr>
              <a:t>¿</a:t>
            </a:r>
            <a:r>
              <a:rPr lang="en-US" sz="4400" dirty="0" err="1">
                <a:solidFill>
                  <a:srgbClr val="00B050"/>
                </a:solidFill>
                <a:latin typeface="Calibri" panose="020F0502020204030204" pitchFamily="34" charset="0"/>
                <a:ea typeface="Times New Roman" panose="02020603050405020304" pitchFamily="18" charset="0"/>
                <a:cs typeface="Times New Roman" panose="02020603050405020304" pitchFamily="18" charset="0"/>
              </a:rPr>
              <a:t>Pueden</a:t>
            </a:r>
            <a:r>
              <a:rPr lang="en-US" sz="4400" dirty="0">
                <a:solidFill>
                  <a:srgbClr val="00B050"/>
                </a:solidFill>
                <a:latin typeface="Calibri" panose="020F0502020204030204" pitchFamily="34" charset="0"/>
                <a:ea typeface="Times New Roman" panose="02020603050405020304" pitchFamily="18" charset="0"/>
                <a:cs typeface="Times New Roman" panose="02020603050405020304" pitchFamily="18" charset="0"/>
              </a:rPr>
              <a:t> </a:t>
            </a:r>
            <a:r>
              <a:rPr lang="en-US" sz="4400" dirty="0" err="1">
                <a:solidFill>
                  <a:srgbClr val="00B050"/>
                </a:solidFill>
                <a:latin typeface="Calibri" panose="020F0502020204030204" pitchFamily="34" charset="0"/>
                <a:ea typeface="Times New Roman" panose="02020603050405020304" pitchFamily="18" charset="0"/>
                <a:cs typeface="Times New Roman" panose="02020603050405020304" pitchFamily="18" charset="0"/>
              </a:rPr>
              <a:t>dar</a:t>
            </a:r>
            <a:r>
              <a:rPr lang="en-US" sz="4400" dirty="0">
                <a:solidFill>
                  <a:srgbClr val="00B050"/>
                </a:solidFill>
                <a:latin typeface="Calibri" panose="020F0502020204030204" pitchFamily="34" charset="0"/>
                <a:ea typeface="Times New Roman" panose="02020603050405020304" pitchFamily="18" charset="0"/>
                <a:cs typeface="Times New Roman" panose="02020603050405020304" pitchFamily="18" charset="0"/>
              </a:rPr>
              <a:t> </a:t>
            </a:r>
            <a:r>
              <a:rPr lang="en-US" sz="4400" dirty="0" err="1">
                <a:solidFill>
                  <a:srgbClr val="00B050"/>
                </a:solidFill>
                <a:latin typeface="Calibri" panose="020F0502020204030204" pitchFamily="34" charset="0"/>
                <a:ea typeface="Times New Roman" panose="02020603050405020304" pitchFamily="18" charset="0"/>
                <a:cs typeface="Times New Roman" panose="02020603050405020304" pitchFamily="18" charset="0"/>
              </a:rPr>
              <a:t>ejemplos</a:t>
            </a:r>
            <a:r>
              <a:rPr lang="en-US" sz="4400" dirty="0">
                <a:solidFill>
                  <a:srgbClr val="00B050"/>
                </a:solidFill>
                <a:latin typeface="Calibri" panose="020F0502020204030204" pitchFamily="34" charset="0"/>
                <a:ea typeface="Times New Roman" panose="02020603050405020304" pitchFamily="18" charset="0"/>
                <a:cs typeface="Times New Roman" panose="02020603050405020304" pitchFamily="18" charset="0"/>
              </a:rPr>
              <a:t> </a:t>
            </a:r>
            <a:r>
              <a:rPr lang="en-US" sz="4400" dirty="0" err="1">
                <a:solidFill>
                  <a:srgbClr val="00B050"/>
                </a:solidFill>
                <a:latin typeface="Calibri" panose="020F0502020204030204" pitchFamily="34" charset="0"/>
                <a:ea typeface="Times New Roman" panose="02020603050405020304" pitchFamily="18" charset="0"/>
                <a:cs typeface="Times New Roman" panose="02020603050405020304" pitchFamily="18" charset="0"/>
              </a:rPr>
              <a:t>bíblicos</a:t>
            </a:r>
            <a:r>
              <a:rPr lang="en-US" sz="4400" dirty="0">
                <a:solidFill>
                  <a:srgbClr val="00B050"/>
                </a:solidFill>
                <a:latin typeface="Calibri" panose="020F0502020204030204" pitchFamily="34" charset="0"/>
                <a:ea typeface="Times New Roman" panose="02020603050405020304" pitchFamily="18" charset="0"/>
                <a:cs typeface="Times New Roman" panose="02020603050405020304" pitchFamily="18" charset="0"/>
              </a:rPr>
              <a:t> de personas que </a:t>
            </a:r>
            <a:r>
              <a:rPr lang="en-US" sz="4400" dirty="0" err="1">
                <a:solidFill>
                  <a:srgbClr val="00B050"/>
                </a:solidFill>
                <a:latin typeface="Calibri" panose="020F0502020204030204" pitchFamily="34" charset="0"/>
                <a:ea typeface="Times New Roman" panose="02020603050405020304" pitchFamily="18" charset="0"/>
                <a:cs typeface="Times New Roman" panose="02020603050405020304" pitchFamily="18" charset="0"/>
              </a:rPr>
              <a:t>intercedieron</a:t>
            </a:r>
            <a:r>
              <a:rPr lang="en-US" sz="4400" dirty="0">
                <a:solidFill>
                  <a:srgbClr val="00B050"/>
                </a:solidFill>
                <a:latin typeface="Calibri" panose="020F0502020204030204" pitchFamily="34" charset="0"/>
                <a:ea typeface="Times New Roman" panose="02020603050405020304" pitchFamily="18" charset="0"/>
                <a:cs typeface="Times New Roman" panose="02020603050405020304" pitchFamily="18" charset="0"/>
              </a:rPr>
              <a:t> </a:t>
            </a:r>
            <a:r>
              <a:rPr lang="en-US" sz="4400" dirty="0" err="1">
                <a:solidFill>
                  <a:srgbClr val="00B050"/>
                </a:solidFill>
                <a:latin typeface="Calibri" panose="020F0502020204030204" pitchFamily="34" charset="0"/>
                <a:ea typeface="Times New Roman" panose="02020603050405020304" pitchFamily="18" charset="0"/>
                <a:cs typeface="Times New Roman" panose="02020603050405020304" pitchFamily="18" charset="0"/>
              </a:rPr>
              <a:t>por</a:t>
            </a:r>
            <a:r>
              <a:rPr lang="en-US" sz="4400" dirty="0">
                <a:solidFill>
                  <a:srgbClr val="00B050"/>
                </a:solidFill>
                <a:latin typeface="Calibri" panose="020F0502020204030204" pitchFamily="34" charset="0"/>
                <a:ea typeface="Times New Roman" panose="02020603050405020304" pitchFamily="18" charset="0"/>
                <a:cs typeface="Times New Roman" panose="02020603050405020304" pitchFamily="18" charset="0"/>
              </a:rPr>
              <a:t> la </a:t>
            </a:r>
            <a:r>
              <a:rPr lang="en-US" sz="4400" dirty="0" err="1">
                <a:solidFill>
                  <a:srgbClr val="00B050"/>
                </a:solidFill>
                <a:latin typeface="Calibri" panose="020F0502020204030204" pitchFamily="34" charset="0"/>
                <a:ea typeface="Times New Roman" panose="02020603050405020304" pitchFamily="18" charset="0"/>
                <a:cs typeface="Times New Roman" panose="02020603050405020304" pitchFamily="18" charset="0"/>
              </a:rPr>
              <a:t>salvación</a:t>
            </a:r>
            <a:r>
              <a:rPr lang="en-US" sz="4400" dirty="0">
                <a:solidFill>
                  <a:srgbClr val="00B050"/>
                </a:solidFill>
                <a:latin typeface="Calibri" panose="020F0502020204030204" pitchFamily="34" charset="0"/>
                <a:ea typeface="Times New Roman" panose="02020603050405020304" pitchFamily="18" charset="0"/>
                <a:cs typeface="Times New Roman" panose="02020603050405020304" pitchFamily="18" charset="0"/>
              </a:rPr>
              <a:t> </a:t>
            </a:r>
            <a:br>
              <a:rPr lang="en-US" sz="4400" dirty="0">
                <a:solidFill>
                  <a:srgbClr val="00B050"/>
                </a:solidFill>
                <a:latin typeface="Calibri" panose="020F0502020204030204" pitchFamily="34" charset="0"/>
                <a:ea typeface="Times New Roman" panose="02020603050405020304" pitchFamily="18" charset="0"/>
                <a:cs typeface="Times New Roman" panose="02020603050405020304" pitchFamily="18" charset="0"/>
              </a:rPr>
            </a:br>
            <a:r>
              <a:rPr lang="en-US" sz="4400" dirty="0">
                <a:solidFill>
                  <a:srgbClr val="00B050"/>
                </a:solidFill>
                <a:latin typeface="Calibri" panose="020F0502020204030204" pitchFamily="34" charset="0"/>
                <a:ea typeface="Times New Roman" panose="02020603050405020304" pitchFamily="18" charset="0"/>
                <a:cs typeface="Times New Roman" panose="02020603050405020304" pitchFamily="18" charset="0"/>
              </a:rPr>
              <a:t>de </a:t>
            </a:r>
            <a:r>
              <a:rPr lang="en-US" sz="4400" dirty="0" err="1">
                <a:solidFill>
                  <a:srgbClr val="00B050"/>
                </a:solidFill>
                <a:latin typeface="Calibri" panose="020F0502020204030204" pitchFamily="34" charset="0"/>
                <a:ea typeface="Times New Roman" panose="02020603050405020304" pitchFamily="18" charset="0"/>
                <a:cs typeface="Times New Roman" panose="02020603050405020304" pitchFamily="18" charset="0"/>
              </a:rPr>
              <a:t>su</a:t>
            </a:r>
            <a:r>
              <a:rPr lang="en-US" sz="4400" dirty="0">
                <a:solidFill>
                  <a:srgbClr val="00B050"/>
                </a:solidFill>
                <a:latin typeface="Calibri" panose="020F0502020204030204" pitchFamily="34" charset="0"/>
                <a:ea typeface="Times New Roman" panose="02020603050405020304" pitchFamily="18" charset="0"/>
                <a:cs typeface="Times New Roman" panose="02020603050405020304" pitchFamily="18" charset="0"/>
              </a:rPr>
              <a:t> pueblo? </a:t>
            </a:r>
            <a:r>
              <a:rPr lang="en-US" sz="4400" dirty="0">
                <a:solidFill>
                  <a:srgbClr val="00B050"/>
                </a:solidFill>
                <a:effectLst/>
              </a:rPr>
              <a:t> </a:t>
            </a:r>
            <a:endParaRPr sz="4400" dirty="0"/>
          </a:p>
        </p:txBody>
      </p:sp>
    </p:spTree>
    <p:extLst>
      <p:ext uri="{BB962C8B-B14F-4D97-AF65-F5344CB8AC3E}">
        <p14:creationId xmlns:p14="http://schemas.microsoft.com/office/powerpoint/2010/main" val="7779059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10"/>
          <p:cNvSpPr txBox="1">
            <a:spLocks noGrp="1"/>
          </p:cNvSpPr>
          <p:nvPr>
            <p:ph type="title"/>
          </p:nvPr>
        </p:nvSpPr>
        <p:spPr>
          <a:xfrm>
            <a:off x="1396665" y="184651"/>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8000"/>
              </a:buClr>
              <a:buSzPct val="100000"/>
              <a:buFont typeface="Overlock"/>
              <a:buNone/>
            </a:pPr>
            <a:r>
              <a:rPr lang="en-US" sz="4900" dirty="0" err="1">
                <a:solidFill>
                  <a:srgbClr val="008000"/>
                </a:solidFill>
              </a:rPr>
              <a:t>Ejemplos</a:t>
            </a:r>
            <a:r>
              <a:rPr lang="en-US" sz="4900" dirty="0">
                <a:solidFill>
                  <a:srgbClr val="008000"/>
                </a:solidFill>
              </a:rPr>
              <a:t> </a:t>
            </a:r>
            <a:r>
              <a:rPr lang="en-US" sz="4900" dirty="0" err="1">
                <a:solidFill>
                  <a:srgbClr val="008000"/>
                </a:solidFill>
              </a:rPr>
              <a:t>bíblicos</a:t>
            </a:r>
            <a:r>
              <a:rPr lang="en-US" sz="4900" dirty="0">
                <a:solidFill>
                  <a:srgbClr val="008000"/>
                </a:solidFill>
              </a:rPr>
              <a:t> de “interceder”</a:t>
            </a:r>
            <a:r>
              <a:rPr lang="en-US" dirty="0">
                <a:solidFill>
                  <a:srgbClr val="008000"/>
                </a:solidFill>
              </a:rPr>
              <a:t>	</a:t>
            </a:r>
            <a:endParaRPr dirty="0"/>
          </a:p>
        </p:txBody>
      </p:sp>
      <p:pic>
        <p:nvPicPr>
          <p:cNvPr id="150" name="Google Shape;150;p10"/>
          <p:cNvPicPr preferRelativeResize="0"/>
          <p:nvPr/>
        </p:nvPicPr>
        <p:blipFill rotWithShape="1">
          <a:blip r:embed="rId3">
            <a:alphaModFix/>
          </a:blip>
          <a:srcRect/>
          <a:stretch/>
        </p:blipFill>
        <p:spPr>
          <a:xfrm>
            <a:off x="0" y="1603333"/>
            <a:ext cx="4467630" cy="3170070"/>
          </a:xfrm>
          <a:prstGeom prst="rect">
            <a:avLst/>
          </a:prstGeom>
          <a:noFill/>
          <a:ln>
            <a:noFill/>
          </a:ln>
        </p:spPr>
      </p:pic>
      <p:pic>
        <p:nvPicPr>
          <p:cNvPr id="151" name="Google Shape;151;p10"/>
          <p:cNvPicPr preferRelativeResize="0"/>
          <p:nvPr/>
        </p:nvPicPr>
        <p:blipFill rotWithShape="1">
          <a:blip r:embed="rId4">
            <a:alphaModFix/>
          </a:blip>
          <a:srcRect/>
          <a:stretch/>
        </p:blipFill>
        <p:spPr>
          <a:xfrm>
            <a:off x="3367569" y="2518895"/>
            <a:ext cx="5456862" cy="4227500"/>
          </a:xfrm>
          <a:prstGeom prst="rect">
            <a:avLst/>
          </a:prstGeom>
          <a:noFill/>
          <a:ln>
            <a:noFill/>
          </a:ln>
        </p:spPr>
      </p:pic>
      <p:pic>
        <p:nvPicPr>
          <p:cNvPr id="152" name="Google Shape;152;p10"/>
          <p:cNvPicPr preferRelativeResize="0"/>
          <p:nvPr/>
        </p:nvPicPr>
        <p:blipFill rotWithShape="1">
          <a:blip r:embed="rId5">
            <a:alphaModFix/>
          </a:blip>
          <a:srcRect/>
          <a:stretch/>
        </p:blipFill>
        <p:spPr>
          <a:xfrm>
            <a:off x="7959592" y="1470986"/>
            <a:ext cx="4232408" cy="3302417"/>
          </a:xfrm>
          <a:prstGeom prst="rect">
            <a:avLst/>
          </a:prstGeom>
          <a:noFill/>
          <a:ln>
            <a:noFill/>
          </a:ln>
        </p:spPr>
      </p:pic>
      <p:sp>
        <p:nvSpPr>
          <p:cNvPr id="153" name="Google Shape;153;p10"/>
          <p:cNvSpPr txBox="1"/>
          <p:nvPr/>
        </p:nvSpPr>
        <p:spPr>
          <a:xfrm>
            <a:off x="559467" y="5090462"/>
            <a:ext cx="2496553"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0" i="0" u="none" strike="noStrike" cap="none" dirty="0">
                <a:solidFill>
                  <a:srgbClr val="613318"/>
                </a:solidFill>
                <a:latin typeface="Overlock"/>
                <a:ea typeface="Overlock"/>
                <a:cs typeface="Overlock"/>
                <a:sym typeface="Overlock"/>
              </a:rPr>
              <a:t>Abraham</a:t>
            </a:r>
            <a:endParaRPr sz="4000" dirty="0"/>
          </a:p>
        </p:txBody>
      </p:sp>
      <p:sp>
        <p:nvSpPr>
          <p:cNvPr id="154" name="Google Shape;154;p10"/>
          <p:cNvSpPr txBox="1"/>
          <p:nvPr/>
        </p:nvSpPr>
        <p:spPr>
          <a:xfrm>
            <a:off x="4847723" y="1510214"/>
            <a:ext cx="2496553"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dirty="0">
                <a:solidFill>
                  <a:srgbClr val="613318"/>
                </a:solidFill>
                <a:latin typeface="Overlock"/>
                <a:ea typeface="Overlock"/>
                <a:cs typeface="Overlock"/>
                <a:sym typeface="Overlock"/>
              </a:rPr>
              <a:t>Moises</a:t>
            </a:r>
            <a:endParaRPr sz="4000" dirty="0"/>
          </a:p>
        </p:txBody>
      </p:sp>
      <p:sp>
        <p:nvSpPr>
          <p:cNvPr id="155" name="Google Shape;155;p10"/>
          <p:cNvSpPr txBox="1"/>
          <p:nvPr/>
        </p:nvSpPr>
        <p:spPr>
          <a:xfrm>
            <a:off x="9415712" y="4938670"/>
            <a:ext cx="2496553"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dirty="0">
                <a:solidFill>
                  <a:srgbClr val="613318"/>
                </a:solidFill>
                <a:latin typeface="Overlock"/>
                <a:ea typeface="Overlock"/>
                <a:cs typeface="Overlock"/>
                <a:sym typeface="Overlock"/>
              </a:rPr>
              <a:t>Jesús</a:t>
            </a:r>
            <a:endParaRPr sz="4000" dirty="0"/>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1445</TotalTime>
  <Words>4037</Words>
  <Application>Microsoft Macintosh PowerPoint</Application>
  <PresentationFormat>Widescreen</PresentationFormat>
  <Paragraphs>305</Paragraphs>
  <Slides>51</Slides>
  <Notes>51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51</vt:i4>
      </vt:variant>
    </vt:vector>
  </HeadingPairs>
  <TitlesOfParts>
    <vt:vector size="61" baseType="lpstr">
      <vt:lpstr>Courier New</vt:lpstr>
      <vt:lpstr>Symbol</vt:lpstr>
      <vt:lpstr>Arial</vt:lpstr>
      <vt:lpstr>Times New Roman</vt:lpstr>
      <vt:lpstr>Berlin Sans FB Demi</vt:lpstr>
      <vt:lpstr>Overlock</vt:lpstr>
      <vt:lpstr>Calibri</vt:lpstr>
      <vt:lpstr>Segoe UI</vt:lpstr>
      <vt:lpstr>Berlin Sans FB</vt:lpstr>
      <vt:lpstr>Office Theme</vt:lpstr>
      <vt:lpstr>PowerPoint Presentation</vt:lpstr>
      <vt:lpstr>Oremos</vt:lpstr>
      <vt:lpstr>PowerPoint Presentation</vt:lpstr>
      <vt:lpstr>PowerPoint Presentation</vt:lpstr>
      <vt:lpstr>Las Cuatro C</vt:lpstr>
      <vt:lpstr> ¿Qué es una definición para  la palabra “interceder?”</vt:lpstr>
      <vt:lpstr>Definamos la palabra “Interceder”</vt:lpstr>
      <vt:lpstr>¿Pueden dar ejemplos bíblicos de personas que intercedieron por la salvación  de su pueblo?  </vt:lpstr>
      <vt:lpstr>Ejemplos bíblicos de “interceder” </vt:lpstr>
      <vt:lpstr>Las Cuatro 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Las Cuatro C</vt:lpstr>
      <vt:lpstr>Considerar – Ester 4:15-5:9, 7:1-8:12</vt:lpstr>
      <vt:lpstr>Considerar – Ester 4:15-5:9, 7:1-8:12</vt:lpstr>
      <vt:lpstr>Considerar – Ester 4:15-5:9, 7:1-8:12</vt:lpstr>
      <vt:lpstr>PowerPoint Presentation</vt:lpstr>
      <vt:lpstr>Considerar – Ester 4:15-5:9, 7:1-8:12</vt:lpstr>
      <vt:lpstr>Considerar – Ester 4:15-5:9, 7:1-8:12</vt:lpstr>
      <vt:lpstr>Considerar – Ester 4:15-5:9, 7:1-8:12</vt:lpstr>
      <vt:lpstr>Las Cuatro C</vt:lpstr>
      <vt:lpstr>Consolidar- Ester 4:15-5:9, 7:1-8:12</vt:lpstr>
      <vt:lpstr>Consolidar- Ester 4:15-5:9, 7:1-8:12</vt:lpstr>
      <vt:lpstr>Consolidar- Ester 4:15-5:9, 7:1-8:12</vt:lpstr>
      <vt:lpstr>PowerPoint Presentation</vt:lpstr>
      <vt:lpstr>Consolidar- Ester 4:15-5:9, 7:1-8:12</vt:lpstr>
      <vt:lpstr>PowerPoint Presentation</vt:lpstr>
      <vt:lpstr>PowerPoint Presentation</vt:lpstr>
      <vt:lpstr>Propósito de Academia Cristo</vt:lpstr>
      <vt:lpstr>Discipulado 1</vt:lpstr>
      <vt:lpstr>“Quiero conocer más de la Palabra. ¿Pueden orientarme?”</vt:lpstr>
      <vt:lpstr>PowerPoint Presentation</vt:lpstr>
      <vt:lpstr>“Quiero hacer un grupo de estudio de la Palabra. ¿Pueden orientarme?”</vt:lpstr>
      <vt:lpstr>Pero ustedes son linaje escogido,  real sacerdocio, nación santa,  pueblo adquirido por Dios,  para que anuncien los hechos maravillosos  de aquel que los llamó de las tinieblas  a su luz admirable.   1 Pedro 2:9</vt:lpstr>
      <vt:lpstr>La Tarea</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Joel Sutton</dc:creator>
  <cp:lastModifiedBy>Elise Gross</cp:lastModifiedBy>
  <cp:revision>44</cp:revision>
  <dcterms:created xsi:type="dcterms:W3CDTF">2020-02-05T08:14:43Z</dcterms:created>
  <dcterms:modified xsi:type="dcterms:W3CDTF">2023-09-13T14:11:23Z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0x010100469A67C346E6B04F8F3828DDC292199C</vt:lpwstr>
  </property>
</Properties>
</file>