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8" r:id="rId6"/>
    <p:sldId id="345" r:id="rId7"/>
    <p:sldId id="261" r:id="rId8"/>
    <p:sldId id="259" r:id="rId9"/>
    <p:sldId id="293" r:id="rId10"/>
    <p:sldId id="294" r:id="rId11"/>
    <p:sldId id="339" r:id="rId12"/>
    <p:sldId id="338"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0" r:id="rId28"/>
    <p:sldId id="341" r:id="rId29"/>
    <p:sldId id="343" r:id="rId30"/>
    <p:sldId id="344" r:id="rId31"/>
    <p:sldId id="342" r:id="rId32"/>
    <p:sldId id="274" r:id="rId33"/>
    <p:sldId id="273" r:id="rId34"/>
    <p:sldId id="333"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FD2A2-4147-4D40-8A23-6976B0294ADE}" v="63" dt="2020-03-02T07:49:09.431"/>
    <p1510:client id="{4E15B33E-8060-40E2-8DE6-1F2310AB0D10}" v="4" dt="2021-10-02T23:06:09.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Uno de los discípulos ha traicionado a Jesús.</a:t>
            </a:r>
          </a:p>
          <a:p>
            <a:r>
              <a:rPr lang="es-ES" dirty="0"/>
              <a:t>b.	Jesús los va a dejar.</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identifica a Judas, pero eso no lo detiene.</a:t>
            </a:r>
          </a:p>
          <a:p>
            <a:r>
              <a:rPr lang="es-ES" dirty="0"/>
              <a:t>b.	Jesús les da consuelo antes de su muerte.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a.	Jesús instituyó la Santa Cena para sus discípulos dando su cuerpo y sangre que al mismo tiempo eran el pan y vino para el perdón de sus pecados, y prometió que algún día ellos estarían con él en los cielos.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Al igual que los discípulos, yo soy tentado a negar que Jesús es mi Señor y Salvador y soy tentado a amar algo más que a él.</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Sabiendo el terrible sufrimiento que él iba a experimentar, aun así, Jesús se preocupaba por sus discípulos advirtiéndoles y dándoles consuelo y esperanza. En la Palabra y la Santa Cena hace lo mismo por nosotros.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Jesús dio su cuerpo y su sangre para el perdón de mis pecados.  En la Cena del Señor como el pan, que es su cuerpo, y tomo de la copa que es su sangre para el perdón de mis pecados, junto con otros creyentes.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celebremos la Santa Cena para recordar lo que Jesús hizo por nosotros y para recibir la seguridad de que nuestros pecados son perdonados. Necesitamos esta seguridad porque luchamos con nuestra carne pecaminosa todos los días.</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Durante Semana Santa</a:t>
            </a:r>
          </a:p>
          <a:p>
            <a:r>
              <a:rPr lang="es-ES" dirty="0"/>
              <a:t>b.	Para enseñar a otros acerca de la Cena del Señor</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Este acto sencillo se llama la </a:t>
            </a:r>
            <a:r>
              <a:rPr lang="es-ES" sz="12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Santa Comunión</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porque indica (1) la unidad entre los elementos y el cuerpo y la sangre de Jesús, (2) la unidad entre los creyentes y su Salvador y (3) la unidad entre los creyentes como un cuerpo (“Hay un solo pan del cual todos participamos; por eso, aunque somos muchos, formamos un solo cuerpo” 1 Corintios 10:17).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El acto también se llama la </a:t>
            </a:r>
            <a:r>
              <a:rPr lang="es-ES" sz="12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Santa Cena</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en 1 Corintios 11:20, la </a:t>
            </a:r>
            <a:r>
              <a:rPr lang="es-ES" sz="12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Eucaristía</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(que quiere decir acción de gracias, 1 Corintios 11:24) y el </a:t>
            </a:r>
            <a:r>
              <a:rPr lang="es-ES" sz="1200" b="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Sacramento del Altar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(sacramento porque Jesucristo unió a los elementos terrenales (pan y vino) con la promesa que en la Cena del Señor los creyentes reciben el perdón de pecados; altar porque recibimos su santa Cena “en memoria” del sacrificio que él hizo por nosotros en la cruz (“Este pan es mi cuerpo, entregado por ustedes”, y “esta copa es el nuevo pacto en mi sangre, que es derramada por ustedes”, Lucas 22:19,20).</a:t>
            </a:r>
          </a:p>
          <a:p>
            <a:pPr marL="1143000" marR="0" lvl="2" indent="-228600">
              <a:lnSpc>
                <a:spcPct val="107000"/>
              </a:lnSpc>
              <a:spcBef>
                <a:spcPts val="0"/>
              </a:spcBef>
              <a:spcAft>
                <a:spcPts val="800"/>
              </a:spcAft>
              <a:buFont typeface="+mj-lt"/>
              <a:buAutoNum type="romanLcPeriod"/>
            </a:pPr>
            <a:r>
              <a:rPr lang="es-ES" sz="1200" kern="1200" dirty="0">
                <a:solidFill>
                  <a:schemeClr val="tx1"/>
                </a:solidFill>
                <a:effectLst/>
                <a:latin typeface="+mn-lt"/>
                <a:ea typeface="+mn-ea"/>
                <a:cs typeface="+mn-cs"/>
              </a:rPr>
              <a:t>En el nuevo pacto (Jeremías 31:31-34), Dios perdona la maldad de su pueblo.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8C9797-1961-4903-9FF3-FBD0C701D800}" type="slidenum">
              <a:rPr lang="en-US" smtClean="0"/>
              <a:t>23</a:t>
            </a:fld>
            <a:endParaRPr lang="en-US"/>
          </a:p>
        </p:txBody>
      </p:sp>
    </p:spTree>
    <p:extLst>
      <p:ext uri="{BB962C8B-B14F-4D97-AF65-F5344CB8AC3E}">
        <p14:creationId xmlns:p14="http://schemas.microsoft.com/office/powerpoint/2010/main" val="226013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	La institución de la Santa Cena se encuentra en los evangelios de Mateo, Marcos y Lucas, y también en la primera carta del apóstol Pablo a los Corintios, capítulos 5 y 11. Aunque Juan no habla de la Santa Cena, él nos cuenta mucho sobre lo que dijo e hizo Jesús antes y después de instituir la Cena.</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330404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bienvenida</a:t>
            </a:r>
            <a:endParaRPr lang="en-US" dirty="0"/>
          </a:p>
          <a:p>
            <a:endParaRPr lang="es-EC" dirty="0"/>
          </a:p>
          <a:p>
            <a:r>
              <a:rPr lang="es-EC"/>
              <a:t>https://www.pexels.com/photo/aerial-photo-of-mountain-surrounded-by-fog-733174/</a:t>
            </a:r>
            <a:endParaRPr lang="es-EC"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975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	Jesús instituyó la Cena mientras celebraba la Pascua con sus discípulos la noche antes de que ser crucificado. La conexión entre la Santa Cena, la crucifixión de Jesús y la Pascua es muy clara en el Nuevo Testamento. El apóstol Pablo llama a </a:t>
            </a:r>
            <a:r>
              <a:rPr lang="es-ES" b="1" dirty="0"/>
              <a:t>Jesús “nuestro Cordero pascual” </a:t>
            </a:r>
            <a:r>
              <a:rPr lang="es-ES" dirty="0"/>
              <a:t>(1 Corintios 5:7), al igual que Juan el Bautista lo había llamado “el Cordero de Dios que quita el pecado del mundo” (Juan 1:29).</a:t>
            </a:r>
          </a:p>
          <a:p>
            <a:r>
              <a:rPr lang="es-ES" dirty="0" err="1"/>
              <a:t>ii</a:t>
            </a:r>
            <a:r>
              <a:rPr lang="es-ES" dirty="0"/>
              <a:t>.	Escribiendo a creyentes, el apóstol Pedro dice, “Como bien saben, ustedes fueron rescatados de la vida absurda que heredaron de sus antepasados. El precio de su rescate no se pagó con cosas perecederas, como el oro o la plata, sino con </a:t>
            </a:r>
            <a:r>
              <a:rPr lang="es-ES" b="1" dirty="0"/>
              <a:t>la preciosa sangre de Cristo, como de un cordero sin mancha </a:t>
            </a:r>
            <a:r>
              <a:rPr lang="es-ES" dirty="0"/>
              <a:t>y sin defecto” (1 Pedro 1:18,19).  Al tomar la Cena, recordamos el precio que pagó Jesús. </a:t>
            </a:r>
          </a:p>
          <a:p>
            <a:r>
              <a:rPr lang="es-ES" dirty="0" err="1"/>
              <a:t>iii</a:t>
            </a:r>
            <a:r>
              <a:rPr lang="es-ES" dirty="0"/>
              <a:t>.	La conexión entre la Pascua en Éxodo 12 y Jesucristo es notable. El cordero escogido para la Pascua era sin defecto (Éxodo 12:5); Jesús era sin pecado. El cordero fue sacrificado; Jesús fue crucificado. Los israelitas tenían que rociar la sangre del cordero en los dinteles de la puerta de sus casas (Éxodo 12:7); la sangre de Jesucristo nos limpia de todo pecado. “Todo un ejército de ángeles destructores” (Salmo 78:49,51) perdonó a los primogénitos de los israelitas de la muerte y liberó a la nación de la esclavitud en Egipto (Éxodo 12:13,17); </a:t>
            </a:r>
            <a:r>
              <a:rPr lang="es-ES" b="1" dirty="0"/>
              <a:t>Jesús nos liberó de la muerte eterna y de la esclavitud del pecado. </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1485007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la Santa Cena </a:t>
            </a:r>
            <a:r>
              <a:rPr lang="es-ES" sz="1200" b="1" kern="1200" dirty="0">
                <a:solidFill>
                  <a:schemeClr val="tx1"/>
                </a:solidFill>
                <a:effectLst/>
                <a:latin typeface="+mn-lt"/>
                <a:ea typeface="+mn-ea"/>
                <a:cs typeface="+mn-cs"/>
              </a:rPr>
              <a:t>Jesús da el pan y el vino y su cuerpo y su sangre</a:t>
            </a:r>
            <a:r>
              <a:rPr lang="es-ES" sz="1200" kern="1200" dirty="0">
                <a:solidFill>
                  <a:schemeClr val="tx1"/>
                </a:solidFill>
                <a:effectLst/>
                <a:latin typeface="+mn-lt"/>
                <a:ea typeface="+mn-ea"/>
                <a:cs typeface="+mn-cs"/>
              </a:rPr>
              <a:t> a los que la reciben, porque Jesús dice del pan, “Esto es mi cuerpo” (Marcos 14:22), y del contenido de la copa, “Esto es mi sangre del pacto, que es derramada por muchos” (Marcos 14:24). La copa contenía “el fruto de la vid” (Marcos 14:25), el cual hubiera sido vino, el jugo fermentado de uvas. El apóstol Pablo escribe en 1 Corintios 10:16, “Esa copa de bendición por la cual damos gracias, ¿no significa que entramos en comunión con la sangre de Cristo? Ese pan que partimos, ¿no significa que entramos en comunión con el cuerpo de Cristo?” El cuerpo y la sangre de Cristo están presentes en el pan y el vino porque la Biblia nos lo dice.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292457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a:p>
            <a:endParaRPr lang="en-US" dirty="0"/>
          </a:p>
          <a:p>
            <a:pPr lvl="2"/>
            <a:r>
              <a:rPr lang="es-ES" sz="1200" b="1" kern="1200" dirty="0">
                <a:solidFill>
                  <a:schemeClr val="tx1"/>
                </a:solidFill>
                <a:effectLst/>
                <a:latin typeface="+mn-lt"/>
                <a:ea typeface="+mn-ea"/>
                <a:cs typeface="+mn-cs"/>
              </a:rPr>
              <a:t>Ver</a:t>
            </a:r>
            <a:r>
              <a:rPr lang="es-ES" sz="1200" kern="1200" dirty="0">
                <a:solidFill>
                  <a:schemeClr val="tx1"/>
                </a:solidFill>
                <a:effectLst/>
                <a:latin typeface="+mn-lt"/>
                <a:ea typeface="+mn-ea"/>
                <a:cs typeface="+mn-cs"/>
              </a:rPr>
              <a:t> el siguiente video para la lección 5   (https://youtu.be/AYQid3cWQ94)</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Leer Lucas 22:39-62</a:t>
            </a:r>
            <a:r>
              <a:rPr lang="es-ES" sz="1200" kern="1200" dirty="0">
                <a:solidFill>
                  <a:schemeClr val="tx1"/>
                </a:solidFill>
                <a:effectLst/>
                <a:latin typeface="+mn-lt"/>
                <a:ea typeface="+mn-ea"/>
                <a:cs typeface="+mn-cs"/>
              </a:rPr>
              <a:t> en sus Biblias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29</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Expliquen, ¿por qué Jesús les lavó los pies a sus discípulos antes de la Cena de la Pascua?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En los tiempos de Cristo, los anfitriones normalmente tendrían a un sirviente lavando los pies de sus invitados, quienes usaban sandalias y caminaban por caminos polvorientos. No hay mención de un sirviente en el aposento alto donde Jesús y los discípulos comerían la comida de la Pascua. Un recipiente de agua estaba disponible, pero ninguno de los discípulos se rebajaría a tomar la tarea de un sirviente. Jesús, quien “no vino para que le sirvan, sino para servir, y para dar su vida en rescate por muchos” (Mateo 20:28), toma la tarea de un sirviente y lava los pies de sus discípulos.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amó hasta el fin.”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Pues si yo, el Señor y el Maestro, les he lavado los pies, también ustedes deben lavarse los pies unos a otros.</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También sirve para recordarles a sus discípulos (y a nosotros) que en Cristo son limpios espiritualmente.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321902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s-MX" sz="1200" kern="1200" dirty="0">
                <a:solidFill>
                  <a:schemeClr val="tx1"/>
                </a:solidFill>
                <a:effectLst/>
                <a:latin typeface="+mn-lt"/>
                <a:ea typeface="+mn-ea"/>
                <a:cs typeface="+mn-cs"/>
              </a:rPr>
              <a:t>Los discípulos; Jesús</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mesa, el plato, </a:t>
            </a:r>
          </a:p>
          <a:p>
            <a:r>
              <a:rPr lang="es-ES" dirty="0"/>
              <a:t>b.	el pan, sin duda era pan sin levadura (Éxodo 12:17-20)</a:t>
            </a:r>
          </a:p>
          <a:p>
            <a:r>
              <a:rPr lang="es-ES" dirty="0"/>
              <a:t>c.	la copa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aposento alto de una casa</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primer día de la fiesta de los panes sin levadura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Mateo 26:17-29, 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382253"/>
            <a:ext cx="10091738" cy="3794710"/>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F5963-E3D2-4CBD-BFAE-349C89FE7F62}"/>
              </a:ext>
            </a:extLst>
          </p:cNvPr>
          <p:cNvPicPr>
            <a:picLocks noChangeAspect="1"/>
          </p:cNvPicPr>
          <p:nvPr/>
        </p:nvPicPr>
        <p:blipFill rotWithShape="1">
          <a:blip r:embed="rId2"/>
          <a:srcRect t="7025"/>
          <a:stretch/>
        </p:blipFill>
        <p:spPr>
          <a:xfrm>
            <a:off x="20" y="10"/>
            <a:ext cx="12191980" cy="6857990"/>
          </a:xfrm>
          <a:prstGeom prst="rect">
            <a:avLst/>
          </a:prstGeom>
        </p:spPr>
      </p:pic>
      <p:sp>
        <p:nvSpPr>
          <p:cNvPr id="2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CONSOLIDAR – Mateo 26:17-29;</a:t>
            </a:r>
            <a:br>
              <a:rPr lang="en-US" sz="4000" dirty="0"/>
            </a:br>
            <a:r>
              <a:rPr lang="en-US" sz="4000" dirty="0"/>
              <a:t>Juan 13:31-14:7</a:t>
            </a:r>
          </a:p>
        </p:txBody>
      </p:sp>
      <p:cxnSp>
        <p:nvCxnSpPr>
          <p:cNvPr id="27"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Mateo 26:17-29;</a:t>
            </a:r>
            <a:br>
              <a:rPr lang="en-US" dirty="0">
                <a:solidFill>
                  <a:srgbClr val="613318"/>
                </a:solidFill>
              </a:rPr>
            </a:br>
            <a:r>
              <a:rPr lang="en-US" dirty="0">
                <a:solidFill>
                  <a:srgbClr val="613318"/>
                </a:solidFill>
              </a:rPr>
              <a:t>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Mateo 26:17-29;</a:t>
            </a:r>
            <a:br>
              <a:rPr lang="en-US" dirty="0">
                <a:solidFill>
                  <a:srgbClr val="613318"/>
                </a:solidFill>
              </a:rPr>
            </a:br>
            <a:r>
              <a:rPr lang="en-US" dirty="0">
                <a:solidFill>
                  <a:srgbClr val="613318"/>
                </a:solidFill>
              </a:rPr>
              <a:t>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Mateo 26:17-29;</a:t>
            </a:r>
            <a:br>
              <a:rPr lang="en-US" dirty="0">
                <a:solidFill>
                  <a:srgbClr val="613318"/>
                </a:solidFill>
              </a:rPr>
            </a:br>
            <a:r>
              <a:rPr lang="en-US" dirty="0">
                <a:solidFill>
                  <a:srgbClr val="613318"/>
                </a:solidFill>
              </a:rPr>
              <a:t>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Mateo 26:17-29;</a:t>
            </a:r>
            <a:br>
              <a:rPr lang="en-US" dirty="0">
                <a:solidFill>
                  <a:srgbClr val="613318"/>
                </a:solidFill>
              </a:rPr>
            </a:br>
            <a:r>
              <a:rPr lang="en-US" dirty="0">
                <a:solidFill>
                  <a:srgbClr val="613318"/>
                </a:solidFill>
              </a:rPr>
              <a:t>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a:t>
            </a:r>
            <a:r>
              <a:rPr lang="es-MX" sz="5400">
                <a:solidFill>
                  <a:srgbClr val="008000"/>
                </a:solidFill>
              </a:rPr>
              <a:t>y 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Mateo 26:17-29;</a:t>
            </a:r>
            <a:br>
              <a:rPr lang="en-US" dirty="0">
                <a:solidFill>
                  <a:srgbClr val="613318"/>
                </a:solidFill>
              </a:rPr>
            </a:br>
            <a:r>
              <a:rPr lang="en-US" dirty="0">
                <a:solidFill>
                  <a:srgbClr val="613318"/>
                </a:solidFill>
              </a:rPr>
              <a:t>Juan 13:31-14:7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82B8C8-F5CB-47B6-8FEC-22A3E2819FBE}"/>
              </a:ext>
            </a:extLst>
          </p:cNvPr>
          <p:cNvPicPr>
            <a:picLocks noChangeAspect="1"/>
          </p:cNvPicPr>
          <p:nvPr/>
        </p:nvPicPr>
        <p:blipFill rotWithShape="1">
          <a:blip r:embed="rId3">
            <a:alphaModFix amt="50000"/>
          </a:blip>
          <a:srcRect t="5678" b="7784"/>
          <a:stretch/>
        </p:blipFill>
        <p:spPr>
          <a:xfrm>
            <a:off x="19" y="1"/>
            <a:ext cx="14546159" cy="8182227"/>
          </a:xfrm>
          <a:prstGeom prst="rect">
            <a:avLst/>
          </a:prstGeom>
        </p:spPr>
      </p:pic>
      <p:sp>
        <p:nvSpPr>
          <p:cNvPr id="2" name="Title 1"/>
          <p:cNvSpPr>
            <a:spLocks noGrp="1"/>
          </p:cNvSpPr>
          <p:nvPr>
            <p:ph type="title"/>
          </p:nvPr>
        </p:nvSpPr>
        <p:spPr>
          <a:xfrm>
            <a:off x="-3862136" y="1122361"/>
            <a:ext cx="15689178" cy="3762460"/>
          </a:xfrm>
        </p:spPr>
        <p:txBody>
          <a:bodyPr vert="horz" lIns="91440" tIns="45720" rIns="91440" bIns="45720" rtlCol="0" anchor="b">
            <a:normAutofit fontScale="90000"/>
          </a:bodyPr>
          <a:lstStyle/>
          <a:p>
            <a:pPr algn="ctr"/>
            <a:r>
              <a:rPr lang="en-US" sz="5100" dirty="0" err="1">
                <a:solidFill>
                  <a:srgbClr val="FFFFFF"/>
                </a:solidFill>
              </a:rPr>
              <a:t>Temas</a:t>
            </a:r>
            <a:r>
              <a:rPr lang="en-US" sz="5100" dirty="0">
                <a:solidFill>
                  <a:srgbClr val="FFFFFF"/>
                </a:solidFill>
              </a:rPr>
              <a:t> </a:t>
            </a:r>
            <a:r>
              <a:rPr lang="en-US" sz="5100" dirty="0" err="1">
                <a:solidFill>
                  <a:srgbClr val="FFFFFF"/>
                </a:solidFill>
              </a:rPr>
              <a:t>Importantes</a:t>
            </a:r>
            <a:r>
              <a:rPr lang="en-US" sz="5100" dirty="0">
                <a:solidFill>
                  <a:srgbClr val="FFFFFF"/>
                </a:solidFill>
              </a:rPr>
              <a:t>:</a:t>
            </a:r>
            <a:br>
              <a:rPr lang="en-US" sz="5100" dirty="0">
                <a:solidFill>
                  <a:srgbClr val="FFFFFF"/>
                </a:solidFill>
              </a:rPr>
            </a:br>
            <a:br>
              <a:rPr lang="en-US" sz="5100" dirty="0">
                <a:solidFill>
                  <a:srgbClr val="FFFFFF"/>
                </a:solidFill>
              </a:rPr>
            </a:br>
            <a:r>
              <a:rPr lang="en-US" sz="5100" dirty="0">
                <a:solidFill>
                  <a:srgbClr val="FFFFFF"/>
                </a:solidFill>
              </a:rPr>
              <a:t>La Santa </a:t>
            </a:r>
            <a:r>
              <a:rPr lang="en-US" sz="5100" dirty="0" err="1">
                <a:solidFill>
                  <a:srgbClr val="FFFFFF"/>
                </a:solidFill>
              </a:rPr>
              <a:t>Comunión</a:t>
            </a:r>
            <a:br>
              <a:rPr lang="en-US" sz="5100" dirty="0">
                <a:solidFill>
                  <a:srgbClr val="FFFFFF"/>
                </a:solidFill>
              </a:rPr>
            </a:br>
            <a:r>
              <a:rPr lang="en-US" sz="5100" dirty="0">
                <a:solidFill>
                  <a:srgbClr val="FFFFFF"/>
                </a:solidFill>
              </a:rPr>
              <a:t>La Cena del </a:t>
            </a:r>
            <a:r>
              <a:rPr lang="en-US" sz="5100" dirty="0" err="1">
                <a:solidFill>
                  <a:srgbClr val="FFFFFF"/>
                </a:solidFill>
              </a:rPr>
              <a:t>Señor</a:t>
            </a:r>
            <a:br>
              <a:rPr lang="en-US" sz="5100" dirty="0">
                <a:solidFill>
                  <a:srgbClr val="FFFFFF"/>
                </a:solidFill>
              </a:rPr>
            </a:br>
            <a:r>
              <a:rPr lang="en-US" sz="5100" dirty="0" err="1">
                <a:solidFill>
                  <a:srgbClr val="FFFFFF"/>
                </a:solidFill>
              </a:rPr>
              <a:t>Eucaristía</a:t>
            </a:r>
            <a:r>
              <a:rPr lang="en-US" sz="5100" dirty="0">
                <a:solidFill>
                  <a:srgbClr val="FFFFFF"/>
                </a:solidFill>
              </a:rPr>
              <a:t> (</a:t>
            </a:r>
            <a:r>
              <a:rPr lang="en-US" sz="5100" dirty="0" err="1">
                <a:solidFill>
                  <a:srgbClr val="FFFFFF"/>
                </a:solidFill>
              </a:rPr>
              <a:t>acción</a:t>
            </a:r>
            <a:r>
              <a:rPr lang="en-US" sz="5100" dirty="0">
                <a:solidFill>
                  <a:srgbClr val="FFFFFF"/>
                </a:solidFill>
              </a:rPr>
              <a:t> de gracias)</a:t>
            </a:r>
            <a:br>
              <a:rPr lang="en-US" sz="5100" dirty="0">
                <a:solidFill>
                  <a:srgbClr val="FFFFFF"/>
                </a:solidFill>
              </a:rPr>
            </a:br>
            <a:br>
              <a:rPr lang="en-US" sz="5100" dirty="0">
                <a:solidFill>
                  <a:srgbClr val="FFFFFF"/>
                </a:solidFill>
              </a:rPr>
            </a:br>
            <a:r>
              <a:rPr lang="en-US" sz="5100" dirty="0">
                <a:solidFill>
                  <a:srgbClr val="FFFFFF"/>
                </a:solidFill>
              </a:rPr>
              <a:t>(20 </a:t>
            </a:r>
            <a:r>
              <a:rPr lang="en-US" sz="5100" dirty="0" err="1">
                <a:solidFill>
                  <a:srgbClr val="FFFFFF"/>
                </a:solidFill>
              </a:rPr>
              <a:t>minutos</a:t>
            </a:r>
            <a:r>
              <a:rPr lang="en-US" sz="5100" dirty="0">
                <a:solidFill>
                  <a:srgbClr val="FFFFFF"/>
                </a:solidFill>
              </a:rPr>
              <a:t>)</a:t>
            </a:r>
          </a:p>
        </p:txBody>
      </p:sp>
    </p:spTree>
    <p:extLst>
      <p:ext uri="{BB962C8B-B14F-4D97-AF65-F5344CB8AC3E}">
        <p14:creationId xmlns:p14="http://schemas.microsoft.com/office/powerpoint/2010/main" val="369433998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5323-6BEB-42BC-A024-F4A7AEED456D}"/>
              </a:ext>
            </a:extLst>
          </p:cNvPr>
          <p:cNvSpPr>
            <a:spLocks noGrp="1"/>
          </p:cNvSpPr>
          <p:nvPr>
            <p:ph type="title"/>
          </p:nvPr>
        </p:nvSpPr>
        <p:spPr>
          <a:xfrm>
            <a:off x="838200" y="365125"/>
            <a:ext cx="10515600" cy="2149475"/>
          </a:xfrm>
        </p:spPr>
        <p:txBody>
          <a:bodyPr>
            <a:noAutofit/>
          </a:bodyPr>
          <a:lstStyle/>
          <a:p>
            <a:r>
              <a:rPr lang="es-MX" sz="4800" dirty="0">
                <a:solidFill>
                  <a:srgbClr val="613318"/>
                </a:solidFill>
              </a:rPr>
              <a:t>¿Dónde viene la Santa Cena en la Biblia? </a:t>
            </a:r>
            <a:endParaRPr lang="en-US" sz="4800" dirty="0">
              <a:solidFill>
                <a:srgbClr val="613318"/>
              </a:solidFill>
            </a:endParaRPr>
          </a:p>
        </p:txBody>
      </p:sp>
      <p:sp>
        <p:nvSpPr>
          <p:cNvPr id="3" name="Content Placeholder 2">
            <a:extLst>
              <a:ext uri="{FF2B5EF4-FFF2-40B4-BE49-F238E27FC236}">
                <a16:creationId xmlns:a16="http://schemas.microsoft.com/office/drawing/2014/main" id="{C5E0560C-65B4-44A1-AA40-2F626BAB8591}"/>
              </a:ext>
            </a:extLst>
          </p:cNvPr>
          <p:cNvSpPr>
            <a:spLocks noGrp="1"/>
          </p:cNvSpPr>
          <p:nvPr>
            <p:ph idx="1"/>
          </p:nvPr>
        </p:nvSpPr>
        <p:spPr>
          <a:xfrm>
            <a:off x="838200" y="2671011"/>
            <a:ext cx="10515600" cy="3505952"/>
          </a:xfrm>
        </p:spPr>
        <p:txBody>
          <a:bodyPr/>
          <a:lstStyle/>
          <a:p>
            <a:r>
              <a:rPr lang="en-US" dirty="0">
                <a:solidFill>
                  <a:srgbClr val="008000"/>
                </a:solidFill>
              </a:rPr>
              <a:t>Mateo, Marcos, y Lucas</a:t>
            </a:r>
          </a:p>
          <a:p>
            <a:r>
              <a:rPr lang="en-US" dirty="0">
                <a:solidFill>
                  <a:srgbClr val="008000"/>
                </a:solidFill>
              </a:rPr>
              <a:t>1 </a:t>
            </a:r>
            <a:r>
              <a:rPr lang="en-US" dirty="0" err="1">
                <a:solidFill>
                  <a:srgbClr val="008000"/>
                </a:solidFill>
              </a:rPr>
              <a:t>Corintios</a:t>
            </a:r>
            <a:r>
              <a:rPr lang="en-US" dirty="0">
                <a:solidFill>
                  <a:srgbClr val="008000"/>
                </a:solidFill>
              </a:rPr>
              <a:t> 5 y 11</a:t>
            </a:r>
          </a:p>
        </p:txBody>
      </p:sp>
    </p:spTree>
    <p:extLst>
      <p:ext uri="{BB962C8B-B14F-4D97-AF65-F5344CB8AC3E}">
        <p14:creationId xmlns:p14="http://schemas.microsoft.com/office/powerpoint/2010/main" val="3815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EE85-F4FD-457B-BCB3-0806B5826329}"/>
              </a:ext>
            </a:extLst>
          </p:cNvPr>
          <p:cNvSpPr>
            <a:spLocks noGrp="1"/>
          </p:cNvSpPr>
          <p:nvPr>
            <p:ph type="title"/>
          </p:nvPr>
        </p:nvSpPr>
        <p:spPr/>
        <p:txBody>
          <a:bodyPr>
            <a:normAutofit fontScale="90000"/>
          </a:bodyPr>
          <a:lstStyle/>
          <a:p>
            <a:r>
              <a:rPr lang="es-ES" dirty="0">
                <a:solidFill>
                  <a:srgbClr val="613318"/>
                </a:solidFill>
              </a:rPr>
              <a:t>¿Cuál es la conexión entre la Pascua y la Cena del Señor?  </a:t>
            </a:r>
            <a:endParaRPr lang="en-US" dirty="0">
              <a:solidFill>
                <a:srgbClr val="613318"/>
              </a:solidFill>
            </a:endParaRPr>
          </a:p>
        </p:txBody>
      </p:sp>
      <p:sp>
        <p:nvSpPr>
          <p:cNvPr id="3" name="Content Placeholder 2">
            <a:extLst>
              <a:ext uri="{FF2B5EF4-FFF2-40B4-BE49-F238E27FC236}">
                <a16:creationId xmlns:a16="http://schemas.microsoft.com/office/drawing/2014/main" id="{E6E90D79-8678-4714-8657-B3560E9042B3}"/>
              </a:ext>
            </a:extLst>
          </p:cNvPr>
          <p:cNvSpPr>
            <a:spLocks noGrp="1"/>
          </p:cNvSpPr>
          <p:nvPr>
            <p:ph idx="1"/>
          </p:nvPr>
        </p:nvSpPr>
        <p:spPr>
          <a:xfrm>
            <a:off x="838200" y="2165683"/>
            <a:ext cx="10515600" cy="4011279"/>
          </a:xfrm>
        </p:spPr>
        <p:txBody>
          <a:bodyPr>
            <a:normAutofit fontScale="92500" lnSpcReduction="10000"/>
          </a:bodyPr>
          <a:lstStyle/>
          <a:p>
            <a:r>
              <a:rPr lang="en-US" dirty="0">
                <a:solidFill>
                  <a:srgbClr val="008000"/>
                </a:solidFill>
              </a:rPr>
              <a:t>Jesús es “</a:t>
            </a:r>
            <a:r>
              <a:rPr lang="en-US" dirty="0" err="1">
                <a:solidFill>
                  <a:srgbClr val="008000"/>
                </a:solidFill>
              </a:rPr>
              <a:t>nuestro</a:t>
            </a:r>
            <a:r>
              <a:rPr lang="en-US" dirty="0">
                <a:solidFill>
                  <a:srgbClr val="008000"/>
                </a:solidFill>
              </a:rPr>
              <a:t> Cordero </a:t>
            </a:r>
            <a:r>
              <a:rPr lang="en-US" dirty="0" err="1">
                <a:solidFill>
                  <a:srgbClr val="008000"/>
                </a:solidFill>
              </a:rPr>
              <a:t>pascual</a:t>
            </a:r>
            <a:r>
              <a:rPr lang="en-US" dirty="0">
                <a:solidFill>
                  <a:srgbClr val="008000"/>
                </a:solidFill>
              </a:rPr>
              <a:t>”</a:t>
            </a:r>
          </a:p>
          <a:p>
            <a:r>
              <a:rPr lang="en-US" dirty="0">
                <a:solidFill>
                  <a:srgbClr val="008000"/>
                </a:solidFill>
              </a:rPr>
              <a:t>“La </a:t>
            </a:r>
            <a:r>
              <a:rPr lang="en-US" dirty="0" err="1">
                <a:solidFill>
                  <a:srgbClr val="008000"/>
                </a:solidFill>
              </a:rPr>
              <a:t>preciosa</a:t>
            </a:r>
            <a:r>
              <a:rPr lang="en-US" dirty="0">
                <a:solidFill>
                  <a:srgbClr val="008000"/>
                </a:solidFill>
              </a:rPr>
              <a:t> </a:t>
            </a:r>
            <a:r>
              <a:rPr lang="en-US" dirty="0" err="1">
                <a:solidFill>
                  <a:srgbClr val="008000"/>
                </a:solidFill>
              </a:rPr>
              <a:t>sangre</a:t>
            </a:r>
            <a:r>
              <a:rPr lang="en-US" dirty="0">
                <a:solidFill>
                  <a:srgbClr val="008000"/>
                </a:solidFill>
              </a:rPr>
              <a:t> de Cristo, </a:t>
            </a:r>
            <a:r>
              <a:rPr lang="en-US" dirty="0" err="1">
                <a:solidFill>
                  <a:srgbClr val="008000"/>
                </a:solidFill>
              </a:rPr>
              <a:t>como</a:t>
            </a:r>
            <a:r>
              <a:rPr lang="en-US" dirty="0">
                <a:solidFill>
                  <a:srgbClr val="008000"/>
                </a:solidFill>
              </a:rPr>
              <a:t> de un </a:t>
            </a:r>
            <a:r>
              <a:rPr lang="en-US" dirty="0" err="1">
                <a:solidFill>
                  <a:srgbClr val="008000"/>
                </a:solidFill>
              </a:rPr>
              <a:t>cordero</a:t>
            </a:r>
            <a:r>
              <a:rPr lang="en-US" dirty="0">
                <a:solidFill>
                  <a:srgbClr val="008000"/>
                </a:solidFill>
              </a:rPr>
              <a:t> sin </a:t>
            </a:r>
            <a:r>
              <a:rPr lang="en-US" dirty="0" err="1">
                <a:solidFill>
                  <a:srgbClr val="008000"/>
                </a:solidFill>
              </a:rPr>
              <a:t>mancha</a:t>
            </a:r>
            <a:r>
              <a:rPr lang="en-US" dirty="0">
                <a:solidFill>
                  <a:srgbClr val="008000"/>
                </a:solidFill>
              </a:rPr>
              <a:t>…”</a:t>
            </a:r>
          </a:p>
          <a:p>
            <a:r>
              <a:rPr lang="en-US" dirty="0">
                <a:solidFill>
                  <a:srgbClr val="008000"/>
                </a:solidFill>
              </a:rPr>
              <a:t>La </a:t>
            </a:r>
            <a:r>
              <a:rPr lang="en-US" dirty="0" err="1">
                <a:solidFill>
                  <a:srgbClr val="008000"/>
                </a:solidFill>
              </a:rPr>
              <a:t>sangre</a:t>
            </a:r>
            <a:r>
              <a:rPr lang="en-US" dirty="0">
                <a:solidFill>
                  <a:srgbClr val="008000"/>
                </a:solidFill>
              </a:rPr>
              <a:t> del </a:t>
            </a:r>
            <a:r>
              <a:rPr lang="en-US" dirty="0" err="1">
                <a:solidFill>
                  <a:srgbClr val="008000"/>
                </a:solidFill>
              </a:rPr>
              <a:t>cordero</a:t>
            </a:r>
            <a:r>
              <a:rPr lang="en-US" dirty="0">
                <a:solidFill>
                  <a:srgbClr val="008000"/>
                </a:solidFill>
              </a:rPr>
              <a:t> los </a:t>
            </a:r>
            <a:r>
              <a:rPr lang="en-US" dirty="0" err="1">
                <a:solidFill>
                  <a:srgbClr val="008000"/>
                </a:solidFill>
              </a:rPr>
              <a:t>liberó</a:t>
            </a:r>
            <a:r>
              <a:rPr lang="en-US" dirty="0">
                <a:solidFill>
                  <a:srgbClr val="008000"/>
                </a:solidFill>
              </a:rPr>
              <a:t> de la </a:t>
            </a:r>
            <a:r>
              <a:rPr lang="en-US" dirty="0" err="1">
                <a:solidFill>
                  <a:srgbClr val="008000"/>
                </a:solidFill>
              </a:rPr>
              <a:t>esclavitud</a:t>
            </a:r>
            <a:r>
              <a:rPr lang="en-US" dirty="0">
                <a:solidFill>
                  <a:srgbClr val="008000"/>
                </a:solidFill>
              </a:rPr>
              <a:t>; Jesús </a:t>
            </a:r>
            <a:r>
              <a:rPr lang="en-US" dirty="0" err="1">
                <a:solidFill>
                  <a:srgbClr val="008000"/>
                </a:solidFill>
              </a:rPr>
              <a:t>nos</a:t>
            </a:r>
            <a:r>
              <a:rPr lang="en-US" dirty="0">
                <a:solidFill>
                  <a:srgbClr val="008000"/>
                </a:solidFill>
              </a:rPr>
              <a:t> </a:t>
            </a:r>
            <a:r>
              <a:rPr lang="en-US" dirty="0" err="1">
                <a:solidFill>
                  <a:srgbClr val="008000"/>
                </a:solidFill>
              </a:rPr>
              <a:t>liberó</a:t>
            </a:r>
            <a:r>
              <a:rPr lang="en-US" dirty="0">
                <a:solidFill>
                  <a:srgbClr val="008000"/>
                </a:solidFill>
              </a:rPr>
              <a:t> de la </a:t>
            </a:r>
            <a:r>
              <a:rPr lang="en-US" dirty="0" err="1">
                <a:solidFill>
                  <a:srgbClr val="008000"/>
                </a:solidFill>
              </a:rPr>
              <a:t>esclavitud</a:t>
            </a:r>
            <a:r>
              <a:rPr lang="en-US" dirty="0">
                <a:solidFill>
                  <a:srgbClr val="008000"/>
                </a:solidFill>
              </a:rPr>
              <a:t> del </a:t>
            </a:r>
            <a:r>
              <a:rPr lang="en-US" dirty="0" err="1">
                <a:solidFill>
                  <a:srgbClr val="008000"/>
                </a:solidFill>
              </a:rPr>
              <a:t>pecado</a:t>
            </a:r>
            <a:endParaRPr lang="en-US" dirty="0">
              <a:solidFill>
                <a:srgbClr val="008000"/>
              </a:solidFill>
            </a:endParaRPr>
          </a:p>
          <a:p>
            <a:endParaRPr lang="en-US" dirty="0">
              <a:solidFill>
                <a:srgbClr val="008000"/>
              </a:solidFill>
            </a:endParaRPr>
          </a:p>
        </p:txBody>
      </p:sp>
    </p:spTree>
    <p:extLst>
      <p:ext uri="{BB962C8B-B14F-4D97-AF65-F5344CB8AC3E}">
        <p14:creationId xmlns:p14="http://schemas.microsoft.com/office/powerpoint/2010/main" val="183651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D062-541D-46AC-B723-B1D3490BD49A}"/>
              </a:ext>
            </a:extLst>
          </p:cNvPr>
          <p:cNvSpPr>
            <a:spLocks noGrp="1"/>
          </p:cNvSpPr>
          <p:nvPr>
            <p:ph type="title"/>
          </p:nvPr>
        </p:nvSpPr>
        <p:spPr/>
        <p:txBody>
          <a:bodyPr>
            <a:normAutofit/>
          </a:bodyPr>
          <a:lstStyle/>
          <a:p>
            <a:r>
              <a:rPr lang="en-US" dirty="0" err="1">
                <a:solidFill>
                  <a:srgbClr val="613318"/>
                </a:solidFill>
              </a:rPr>
              <a:t>Verdaderamente</a:t>
            </a:r>
            <a:r>
              <a:rPr lang="en-US" dirty="0">
                <a:solidFill>
                  <a:srgbClr val="613318"/>
                </a:solidFill>
              </a:rPr>
              <a:t> </a:t>
            </a:r>
            <a:r>
              <a:rPr lang="en-US" dirty="0" err="1">
                <a:solidFill>
                  <a:srgbClr val="613318"/>
                </a:solidFill>
              </a:rPr>
              <a:t>presentes</a:t>
            </a:r>
            <a:r>
              <a:rPr lang="en-US" dirty="0">
                <a:solidFill>
                  <a:srgbClr val="613318"/>
                </a:solidFill>
              </a:rPr>
              <a:t>:</a:t>
            </a:r>
          </a:p>
        </p:txBody>
      </p:sp>
      <p:sp>
        <p:nvSpPr>
          <p:cNvPr id="3" name="Content Placeholder 2">
            <a:extLst>
              <a:ext uri="{FF2B5EF4-FFF2-40B4-BE49-F238E27FC236}">
                <a16:creationId xmlns:a16="http://schemas.microsoft.com/office/drawing/2014/main" id="{71FD22A1-C313-42F4-8F5D-9CFC0CF99ACE}"/>
              </a:ext>
            </a:extLst>
          </p:cNvPr>
          <p:cNvSpPr>
            <a:spLocks noGrp="1"/>
          </p:cNvSpPr>
          <p:nvPr>
            <p:ph idx="1"/>
          </p:nvPr>
        </p:nvSpPr>
        <p:spPr/>
        <p:txBody>
          <a:bodyPr/>
          <a:lstStyle/>
          <a:p>
            <a:r>
              <a:rPr lang="en-US" dirty="0">
                <a:solidFill>
                  <a:srgbClr val="008000"/>
                </a:solidFill>
              </a:rPr>
              <a:t>“</a:t>
            </a:r>
            <a:r>
              <a:rPr lang="en-US" dirty="0" err="1">
                <a:solidFill>
                  <a:srgbClr val="008000"/>
                </a:solidFill>
              </a:rPr>
              <a:t>Esto</a:t>
            </a:r>
            <a:r>
              <a:rPr lang="en-US" dirty="0">
                <a:solidFill>
                  <a:srgbClr val="008000"/>
                </a:solidFill>
              </a:rPr>
              <a:t> es mi </a:t>
            </a:r>
            <a:r>
              <a:rPr lang="en-US" dirty="0" err="1">
                <a:solidFill>
                  <a:srgbClr val="008000"/>
                </a:solidFill>
              </a:rPr>
              <a:t>cuerpo</a:t>
            </a:r>
            <a:r>
              <a:rPr lang="en-US" dirty="0">
                <a:solidFill>
                  <a:srgbClr val="008000"/>
                </a:solidFill>
              </a:rPr>
              <a:t>”</a:t>
            </a:r>
          </a:p>
          <a:p>
            <a:r>
              <a:rPr lang="en-US" dirty="0">
                <a:solidFill>
                  <a:srgbClr val="008000"/>
                </a:solidFill>
              </a:rPr>
              <a:t>“</a:t>
            </a:r>
            <a:r>
              <a:rPr lang="en-US" dirty="0" err="1">
                <a:solidFill>
                  <a:srgbClr val="008000"/>
                </a:solidFill>
              </a:rPr>
              <a:t>Esto</a:t>
            </a:r>
            <a:r>
              <a:rPr lang="en-US" dirty="0">
                <a:solidFill>
                  <a:srgbClr val="008000"/>
                </a:solidFill>
              </a:rPr>
              <a:t> es mi </a:t>
            </a:r>
            <a:r>
              <a:rPr lang="en-US" dirty="0" err="1">
                <a:solidFill>
                  <a:srgbClr val="008000"/>
                </a:solidFill>
              </a:rPr>
              <a:t>sangre</a:t>
            </a:r>
            <a:r>
              <a:rPr lang="en-US" dirty="0">
                <a:solidFill>
                  <a:srgbClr val="008000"/>
                </a:solidFill>
              </a:rPr>
              <a:t> del </a:t>
            </a:r>
            <a:r>
              <a:rPr lang="en-US" dirty="0" err="1">
                <a:solidFill>
                  <a:srgbClr val="008000"/>
                </a:solidFill>
              </a:rPr>
              <a:t>pacto</a:t>
            </a:r>
            <a:r>
              <a:rPr lang="en-US" dirty="0">
                <a:solidFill>
                  <a:srgbClr val="008000"/>
                </a:solidFill>
              </a:rPr>
              <a:t>”</a:t>
            </a:r>
          </a:p>
          <a:p>
            <a:r>
              <a:rPr lang="en-US" dirty="0">
                <a:solidFill>
                  <a:srgbClr val="008000"/>
                </a:solidFill>
              </a:rPr>
              <a:t>“Ese pan que </a:t>
            </a:r>
            <a:r>
              <a:rPr lang="en-US" dirty="0" err="1">
                <a:solidFill>
                  <a:srgbClr val="008000"/>
                </a:solidFill>
              </a:rPr>
              <a:t>partimos</a:t>
            </a:r>
            <a:r>
              <a:rPr lang="en-US" dirty="0">
                <a:solidFill>
                  <a:srgbClr val="008000"/>
                </a:solidFill>
              </a:rPr>
              <a:t>”</a:t>
            </a:r>
          </a:p>
          <a:p>
            <a:r>
              <a:rPr lang="en-US" dirty="0">
                <a:solidFill>
                  <a:srgbClr val="008000"/>
                </a:solidFill>
              </a:rPr>
              <a:t>“El </a:t>
            </a:r>
            <a:r>
              <a:rPr lang="en-US" dirty="0" err="1">
                <a:solidFill>
                  <a:srgbClr val="008000"/>
                </a:solidFill>
              </a:rPr>
              <a:t>fruto</a:t>
            </a:r>
            <a:r>
              <a:rPr lang="en-US" dirty="0">
                <a:solidFill>
                  <a:srgbClr val="008000"/>
                </a:solidFill>
              </a:rPr>
              <a:t> de la vid”</a:t>
            </a:r>
          </a:p>
        </p:txBody>
      </p:sp>
    </p:spTree>
    <p:extLst>
      <p:ext uri="{BB962C8B-B14F-4D97-AF65-F5344CB8AC3E}">
        <p14:creationId xmlns:p14="http://schemas.microsoft.com/office/powerpoint/2010/main" val="412924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9924-27D1-44F4-95EB-02AE296F0B1D}"/>
              </a:ext>
            </a:extLst>
          </p:cNvPr>
          <p:cNvSpPr>
            <a:spLocks noGrp="1"/>
          </p:cNvSpPr>
          <p:nvPr>
            <p:ph type="title"/>
          </p:nvPr>
        </p:nvSpPr>
        <p:spPr/>
        <p:txBody>
          <a:bodyPr/>
          <a:lstStyle/>
          <a:p>
            <a:r>
              <a:rPr lang="en-US">
                <a:solidFill>
                  <a:srgbClr val="613318"/>
                </a:solidFill>
              </a:rPr>
              <a:t>Puntos clave</a:t>
            </a:r>
            <a:endParaRPr lang="en-US" dirty="0">
              <a:solidFill>
                <a:srgbClr val="613318"/>
              </a:solidFill>
            </a:endParaRPr>
          </a:p>
        </p:txBody>
      </p:sp>
      <p:sp>
        <p:nvSpPr>
          <p:cNvPr id="3" name="Content Placeholder 2">
            <a:extLst>
              <a:ext uri="{FF2B5EF4-FFF2-40B4-BE49-F238E27FC236}">
                <a16:creationId xmlns:a16="http://schemas.microsoft.com/office/drawing/2014/main" id="{B8E7914E-5EDB-495A-9D31-95BCA1ED709D}"/>
              </a:ext>
            </a:extLst>
          </p:cNvPr>
          <p:cNvSpPr>
            <a:spLocks noGrp="1"/>
          </p:cNvSpPr>
          <p:nvPr>
            <p:ph idx="1"/>
          </p:nvPr>
        </p:nvSpPr>
        <p:spPr>
          <a:xfrm>
            <a:off x="838200" y="1690688"/>
            <a:ext cx="10515600" cy="4486275"/>
          </a:xfrm>
        </p:spPr>
        <p:txBody>
          <a:bodyPr>
            <a:normAutofit fontScale="92500" lnSpcReduction="20000"/>
          </a:bodyPr>
          <a:lstStyle/>
          <a:p>
            <a:r>
              <a:rPr lang="es-ES" i="1" dirty="0">
                <a:solidFill>
                  <a:srgbClr val="008000"/>
                </a:solidFill>
              </a:rPr>
              <a:t>Jesús dice que la Santa Cena es “para el perdón de pecados.”  </a:t>
            </a:r>
          </a:p>
          <a:p>
            <a:r>
              <a:rPr lang="es-ES" i="1" dirty="0">
                <a:solidFill>
                  <a:srgbClr val="008000"/>
                </a:solidFill>
              </a:rPr>
              <a:t>Creemos que el pan y el vino están presentes en la Santa Cena.  </a:t>
            </a:r>
          </a:p>
          <a:p>
            <a:r>
              <a:rPr lang="es-ES" i="1" dirty="0">
                <a:solidFill>
                  <a:srgbClr val="008000"/>
                </a:solidFill>
              </a:rPr>
              <a:t>Creemos que el cuerpo y la sangre de Cristo están presentes también al mismo momento. </a:t>
            </a:r>
          </a:p>
          <a:p>
            <a:endParaRPr lang="en-US" dirty="0"/>
          </a:p>
        </p:txBody>
      </p:sp>
    </p:spTree>
    <p:extLst>
      <p:ext uri="{BB962C8B-B14F-4D97-AF65-F5344CB8AC3E}">
        <p14:creationId xmlns:p14="http://schemas.microsoft.com/office/powerpoint/2010/main" val="259325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9924-27D1-44F4-95EB-02AE296F0B1D}"/>
              </a:ext>
            </a:extLst>
          </p:cNvPr>
          <p:cNvSpPr>
            <a:spLocks noGrp="1"/>
          </p:cNvSpPr>
          <p:nvPr>
            <p:ph type="title"/>
          </p:nvPr>
        </p:nvSpPr>
        <p:spPr/>
        <p:txBody>
          <a:bodyPr/>
          <a:lstStyle/>
          <a:p>
            <a:r>
              <a:rPr lang="en-US" dirty="0">
                <a:solidFill>
                  <a:srgbClr val="613318"/>
                </a:solidFill>
              </a:rPr>
              <a:t>Puntos clave</a:t>
            </a:r>
          </a:p>
        </p:txBody>
      </p:sp>
      <p:sp>
        <p:nvSpPr>
          <p:cNvPr id="3" name="Content Placeholder 2">
            <a:extLst>
              <a:ext uri="{FF2B5EF4-FFF2-40B4-BE49-F238E27FC236}">
                <a16:creationId xmlns:a16="http://schemas.microsoft.com/office/drawing/2014/main" id="{B8E7914E-5EDB-495A-9D31-95BCA1ED709D}"/>
              </a:ext>
            </a:extLst>
          </p:cNvPr>
          <p:cNvSpPr>
            <a:spLocks noGrp="1"/>
          </p:cNvSpPr>
          <p:nvPr>
            <p:ph idx="1"/>
          </p:nvPr>
        </p:nvSpPr>
        <p:spPr>
          <a:xfrm>
            <a:off x="838200" y="1690688"/>
            <a:ext cx="10515600" cy="4486275"/>
          </a:xfrm>
        </p:spPr>
        <p:txBody>
          <a:bodyPr>
            <a:noAutofit/>
          </a:bodyPr>
          <a:lstStyle/>
          <a:p>
            <a:r>
              <a:rPr lang="es-ES" sz="4200" i="1" dirty="0">
                <a:solidFill>
                  <a:srgbClr val="008000"/>
                </a:solidFill>
              </a:rPr>
              <a:t>La Santa Cena no es un sacrificio.  Jesús se dio a sí mismo en sacrificio, una vez por todos.  </a:t>
            </a:r>
          </a:p>
          <a:p>
            <a:r>
              <a:rPr lang="es-ES" sz="4200" i="1" dirty="0">
                <a:solidFill>
                  <a:srgbClr val="008000"/>
                </a:solidFill>
              </a:rPr>
              <a:t>La Santa Cena no es una mera representación: Jesús dice, “Esto es mi cuerpo…” </a:t>
            </a:r>
          </a:p>
          <a:p>
            <a:r>
              <a:rPr lang="es-ES" sz="4200" i="1" dirty="0">
                <a:solidFill>
                  <a:srgbClr val="008000"/>
                </a:solidFill>
              </a:rPr>
              <a:t>En la Santa Cena gozamos de la comunión que tenemos con Dios y con nuestros hermanos y hermanas en la fe cristiana.  </a:t>
            </a:r>
            <a:endParaRPr lang="en-US" sz="4200" i="1" dirty="0">
              <a:solidFill>
                <a:srgbClr val="008000"/>
              </a:solidFill>
            </a:endParaRPr>
          </a:p>
        </p:txBody>
      </p:sp>
    </p:spTree>
    <p:extLst>
      <p:ext uri="{BB962C8B-B14F-4D97-AF65-F5344CB8AC3E}">
        <p14:creationId xmlns:p14="http://schemas.microsoft.com/office/powerpoint/2010/main" val="268637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92500"/>
          </a:bodyPr>
          <a:lstStyle/>
          <a:p>
            <a:pPr lvl="2"/>
            <a:r>
              <a:rPr lang="es-ES" b="1" dirty="0">
                <a:solidFill>
                  <a:srgbClr val="008000"/>
                </a:solidFill>
              </a:rPr>
              <a:t>Ver</a:t>
            </a:r>
            <a:r>
              <a:rPr lang="es-ES" dirty="0">
                <a:solidFill>
                  <a:srgbClr val="008000"/>
                </a:solidFill>
              </a:rPr>
              <a:t> el siguiente video para la lección 5   </a:t>
            </a:r>
          </a:p>
          <a:p>
            <a:pPr lvl="2"/>
            <a:r>
              <a:rPr lang="es-ES" b="1" dirty="0">
                <a:solidFill>
                  <a:srgbClr val="008000"/>
                </a:solidFill>
              </a:rPr>
              <a:t>Leer Lucas 22:39-62</a:t>
            </a:r>
            <a:r>
              <a:rPr lang="es-ES" dirty="0">
                <a:solidFill>
                  <a:srgbClr val="008000"/>
                </a:solidFill>
              </a:rPr>
              <a:t> en sus Biblias</a:t>
            </a:r>
            <a:endParaRPr lang="en-US" dirty="0">
              <a:solidFill>
                <a:srgbClr val="008000"/>
              </a:solidFill>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8094379"/>
          </a:xfrm>
        </p:spPr>
      </p:pic>
      <p:sp>
        <p:nvSpPr>
          <p:cNvPr id="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442940"/>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3553646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Imagen que contiene Texto&#10;&#10;Descripción generada automáticamente">
            <a:extLst>
              <a:ext uri="{FF2B5EF4-FFF2-40B4-BE49-F238E27FC236}">
                <a16:creationId xmlns:a16="http://schemas.microsoft.com/office/drawing/2014/main" id="{89D077B4-BD69-4B93-AA09-A2441E8ECE2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5355312"/>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Obra</a:t>
            </a:r>
            <a:r>
              <a:rPr lang="en-US" sz="5700" dirty="0">
                <a:solidFill>
                  <a:srgbClr val="613318"/>
                </a:solidFill>
                <a:latin typeface="Berlin Sans FB Demi" panose="020E0802020502020306" pitchFamily="34" charset="0"/>
              </a:rPr>
              <a:t> del Salvador</a:t>
            </a:r>
          </a:p>
          <a:p>
            <a:pPr algn="ctr"/>
            <a:endParaRPr lang="en-US" sz="5700" dirty="0">
              <a:solidFill>
                <a:srgbClr val="613318"/>
              </a:solidFill>
              <a:latin typeface="Berlin Sans FB Demi" panose="020E0802020502020306" pitchFamily="34" charset="0"/>
            </a:endParaRPr>
          </a:p>
          <a:p>
            <a:pPr algn="ctr"/>
            <a:r>
              <a:rPr lang="en-US" sz="5700" dirty="0" err="1">
                <a:solidFill>
                  <a:srgbClr val="613318"/>
                </a:solidFill>
                <a:latin typeface="Berlin Sans FB Demi" panose="020E0802020502020306" pitchFamily="34" charset="0"/>
              </a:rPr>
              <a:t>Lección</a:t>
            </a:r>
            <a:r>
              <a:rPr lang="en-US" sz="5700" dirty="0">
                <a:solidFill>
                  <a:srgbClr val="613318"/>
                </a:solidFill>
                <a:latin typeface="Berlin Sans FB Demi" panose="020E0802020502020306" pitchFamily="34" charset="0"/>
              </a:rPr>
              <a:t> 4: La </a:t>
            </a:r>
            <a:r>
              <a:rPr lang="en-US" sz="5700" dirty="0" err="1">
                <a:solidFill>
                  <a:srgbClr val="613318"/>
                </a:solidFill>
                <a:latin typeface="Berlin Sans FB Demi" panose="020E0802020502020306" pitchFamily="34" charset="0"/>
              </a:rPr>
              <a:t>Institución</a:t>
            </a:r>
            <a:r>
              <a:rPr lang="en-US" sz="5700" dirty="0">
                <a:solidFill>
                  <a:srgbClr val="613318"/>
                </a:solidFill>
                <a:latin typeface="Berlin Sans FB Demi" panose="020E0802020502020306" pitchFamily="34" charset="0"/>
              </a:rPr>
              <a:t> </a:t>
            </a:r>
            <a:r>
              <a:rPr lang="en-US" sz="5700">
                <a:solidFill>
                  <a:srgbClr val="613318"/>
                </a:solidFill>
                <a:latin typeface="Berlin Sans FB Demi" panose="020E0802020502020306" pitchFamily="34" charset="0"/>
              </a:rPr>
              <a:t>de la Cena</a:t>
            </a:r>
            <a:r>
              <a:rPr lang="en-US" sz="5700" dirty="0">
                <a:solidFill>
                  <a:srgbClr val="613318"/>
                </a:solidFill>
                <a:latin typeface="Berlin Sans FB Demi" panose="020E0802020502020306" pitchFamily="34" charset="0"/>
              </a:rPr>
              <a:t> del </a:t>
            </a:r>
            <a:r>
              <a:rPr lang="en-US" sz="5700" dirty="0" err="1">
                <a:solidFill>
                  <a:srgbClr val="613318"/>
                </a:solidFill>
                <a:latin typeface="Berlin Sans FB Demi" panose="020E0802020502020306" pitchFamily="34" charset="0"/>
              </a:rPr>
              <a:t>Señor</a:t>
            </a:r>
            <a:endParaRPr lang="en-US" sz="5700" dirty="0">
              <a:solidFill>
                <a:srgbClr val="613318"/>
              </a:solidFill>
              <a:latin typeface="Berlin Sans FB Demi" panose="020E0802020502020306" pitchFamily="34" charset="0"/>
            </a:endParaRPr>
          </a:p>
          <a:p>
            <a:pPr algn="ctr"/>
            <a:r>
              <a:rPr lang="en-US" sz="5700" dirty="0">
                <a:solidFill>
                  <a:srgbClr val="613318"/>
                </a:solidFill>
                <a:latin typeface="Berlin Sans FB Demi" panose="020E0802020502020306" pitchFamily="34" charset="0"/>
              </a:rPr>
              <a:t>Mateo 26:17-29 y Juan 13:31-14:7</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7500" lnSpcReduction="20000"/>
          </a:bodyPr>
          <a:lstStyle/>
          <a:p>
            <a:pPr marL="0" lvl="0" indent="0">
              <a:buNone/>
            </a:pPr>
            <a:r>
              <a:rPr lang="es-ES" dirty="0">
                <a:solidFill>
                  <a:srgbClr val="008000"/>
                </a:solidFill>
              </a:rPr>
              <a:t>Amado Señor Jesús, estoy muy agradecido por tu amor. No solo llevaste una vida perfecta en este mundo por mí, sino que fuiste a la cruz para pagar mis pecados; y siempre expresaste tu amor mientras estuviste aquí en la tierra. Te pido que me perdones por no amarte más, enséñame a amarte cada vez más, en gratitud por tu amor para mí.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Pregunta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S" i="1" dirty="0">
                <a:solidFill>
                  <a:srgbClr val="008000"/>
                </a:solidFill>
              </a:rPr>
              <a:t>Expliquen, ¿por qué Jesús les lavó los pies a sus discípulos antes de la Cena de la Pascua?  </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A20824-E7E3-4059-B50A-DF778F376CF5}"/>
              </a:ext>
            </a:extLst>
          </p:cNvPr>
          <p:cNvPicPr>
            <a:picLocks noGrp="1" noChangeAspect="1"/>
          </p:cNvPicPr>
          <p:nvPr>
            <p:ph idx="1"/>
          </p:nvPr>
        </p:nvPicPr>
        <p:blipFill rotWithShape="1">
          <a:blip r:embed="rId3"/>
          <a:srcRect t="2055" r="2" b="9839"/>
          <a:stretch/>
        </p:blipFill>
        <p:spPr>
          <a:xfrm>
            <a:off x="1155547" y="637762"/>
            <a:ext cx="9889808" cy="5576770"/>
          </a:xfrm>
          <a:prstGeom prst="rect">
            <a:avLst/>
          </a:prstGeom>
        </p:spPr>
      </p:pic>
    </p:spTree>
    <p:extLst>
      <p:ext uri="{BB962C8B-B14F-4D97-AF65-F5344CB8AC3E}">
        <p14:creationId xmlns:p14="http://schemas.microsoft.com/office/powerpoint/2010/main" val="20498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7E5F3-FC6E-4257-8A51-2F6B1E067696}"/>
              </a:ext>
            </a:extLst>
          </p:cNvPr>
          <p:cNvPicPr>
            <a:picLocks noChangeAspect="1"/>
          </p:cNvPicPr>
          <p:nvPr/>
        </p:nvPicPr>
        <p:blipFill rotWithShape="1">
          <a:blip r:embed="rId2"/>
          <a:srcRect t="1330" b="18882"/>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7736305" y="2277613"/>
            <a:ext cx="4455675" cy="2788374"/>
          </a:xfrm>
        </p:spPr>
        <p:txBody>
          <a:bodyPr vert="horz" lIns="91440" tIns="45720" rIns="91440" bIns="45720" rtlCol="0" anchor="b">
            <a:normAutofit/>
          </a:bodyPr>
          <a:lstStyle/>
          <a:p>
            <a:pPr algn="ctr"/>
            <a:r>
              <a:rPr lang="en-US" sz="4000" dirty="0">
                <a:latin typeface="Berlin Sans FB" panose="020E0602020502020306" pitchFamily="34" charset="0"/>
              </a:rPr>
              <a:t>CONSIDERAR – Mateo 26:17-29, Juan 13:31-14:7</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1E2640-8277-4FB5-8525-A87EDF55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4A6301-26AA-420F-9253-4499FC7A1808}">
  <ds:schemaRefs>
    <ds:schemaRef ds:uri="http://schemas.openxmlformats.org/package/2006/metadata/core-properties"/>
    <ds:schemaRef ds:uri="d9dd568f-92e7-4aa1-8e50-87aa9ffea924"/>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c29a6dd2-512b-4752-8473-975d37cb7242"/>
    <ds:schemaRef ds:uri="http://schemas.microsoft.com/office/2006/metadata/properties"/>
  </ds:schemaRefs>
</ds:datastoreItem>
</file>

<file path=customXml/itemProps3.xml><?xml version="1.0" encoding="utf-8"?>
<ds:datastoreItem xmlns:ds="http://schemas.openxmlformats.org/officeDocument/2006/customXml" ds:itemID="{719E83DB-DE2B-4827-9741-2CB370F1DA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TotalTime>
  <Words>1263</Words>
  <Application>Microsoft Office PowerPoint</Application>
  <PresentationFormat>Panorámica</PresentationFormat>
  <Paragraphs>139</Paragraphs>
  <Slides>32</Slides>
  <Notes>24</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Office Theme</vt:lpstr>
      <vt:lpstr>Presentación de PowerPoint</vt:lpstr>
      <vt:lpstr>Presentación de PowerPoint</vt:lpstr>
      <vt:lpstr>Presentación de PowerPoint</vt:lpstr>
      <vt:lpstr>Presentación de PowerPoint</vt:lpstr>
      <vt:lpstr>Oremos</vt:lpstr>
      <vt:lpstr>Mostremos Respeto…</vt:lpstr>
      <vt:lpstr>Pregunta de Repaso (10 minutos)  Expliquen, ¿por qué Jesús les lavó los pies a sus discípulos antes de la Cena de la Pascua?  </vt:lpstr>
      <vt:lpstr>Presentación de PowerPoint</vt:lpstr>
      <vt:lpstr>CONSIDERAR – Mateo 26:17-29, Juan 13:31-14:7</vt:lpstr>
      <vt:lpstr>CONSIDERAR – Mateo 26:17-29, Juan 13:31-14:7</vt:lpstr>
      <vt:lpstr>CONSIDERAR – Mateo 26:17-29, Juan 13:31-14:7</vt:lpstr>
      <vt:lpstr>CONSIDERAR – Mateo 26:17-29, Juan 13:31-14:7</vt:lpstr>
      <vt:lpstr>CONSIDERAR – Mateo 26:17-29, Juan 13:31-14:7</vt:lpstr>
      <vt:lpstr>CONSIDERAR – Mateo 26:17-29, Juan 13:31-14:7</vt:lpstr>
      <vt:lpstr>CONSIDERAR – Mateo 26:17-29, Juan 13:31-14:7</vt:lpstr>
      <vt:lpstr>CONSIDERAR – Mateo 26:17-29, Juan 13:31-14:7</vt:lpstr>
      <vt:lpstr>CONSOLIDAR – Mateo 26:17-29; Juan 13:31-14:7</vt:lpstr>
      <vt:lpstr>CONSOLIDAR – Mateo 26:17-29; Juan 13:31-14:7</vt:lpstr>
      <vt:lpstr>CONSOLIDAR – Mateo 26:17-29; Juan 13:31-14:7</vt:lpstr>
      <vt:lpstr>CONSOLIDAR – Mateo 26:17-29; Juan 13:31-14:7</vt:lpstr>
      <vt:lpstr>CONSOLIDAR – Mateo 26:17-29; Juan 13:31-14:7</vt:lpstr>
      <vt:lpstr>CONSOLIDAR – Mateo 26:17-29; Juan 13:31-14:7</vt:lpstr>
      <vt:lpstr>Temas Importantes:  La Santa Comunión La Cena del Señor Eucaristía (acción de gracias)  (20 minutos)</vt:lpstr>
      <vt:lpstr>¿Dónde viene la Santa Cena en la Biblia? </vt:lpstr>
      <vt:lpstr>¿Cuál es la conexión entre la Pascua y la Cena del Señor?  </vt:lpstr>
      <vt:lpstr>Verdaderamente presentes:</vt:lpstr>
      <vt:lpstr>Puntos clave</vt:lpstr>
      <vt:lpstr>Puntos clave</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11</cp:revision>
  <dcterms:created xsi:type="dcterms:W3CDTF">2020-03-01T17:53:06Z</dcterms:created>
  <dcterms:modified xsi:type="dcterms:W3CDTF">2021-10-02T23:06:25Z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