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6" r:id="rId5"/>
    <p:sldId id="258" r:id="rId6"/>
    <p:sldId id="257" r:id="rId7"/>
    <p:sldId id="261" r:id="rId8"/>
    <p:sldId id="259" r:id="rId9"/>
    <p:sldId id="293" r:id="rId10"/>
    <p:sldId id="294" r:id="rId11"/>
    <p:sldId id="332" r:id="rId12"/>
    <p:sldId id="337" r:id="rId13"/>
    <p:sldId id="338" r:id="rId14"/>
    <p:sldId id="340" r:id="rId15"/>
    <p:sldId id="339" r:id="rId16"/>
    <p:sldId id="297" r:id="rId17"/>
    <p:sldId id="304" r:id="rId18"/>
    <p:sldId id="305" r:id="rId19"/>
    <p:sldId id="306" r:id="rId20"/>
    <p:sldId id="307" r:id="rId21"/>
    <p:sldId id="309" r:id="rId22"/>
    <p:sldId id="310" r:id="rId23"/>
    <p:sldId id="334" r:id="rId24"/>
    <p:sldId id="312" r:id="rId25"/>
    <p:sldId id="314" r:id="rId26"/>
    <p:sldId id="315" r:id="rId27"/>
    <p:sldId id="316" r:id="rId28"/>
    <p:sldId id="317" r:id="rId29"/>
    <p:sldId id="336" r:id="rId30"/>
    <p:sldId id="341" r:id="rId31"/>
    <p:sldId id="342" r:id="rId32"/>
    <p:sldId id="343" r:id="rId33"/>
    <p:sldId id="344" r:id="rId34"/>
    <p:sldId id="345" r:id="rId35"/>
    <p:sldId id="346" r:id="rId36"/>
    <p:sldId id="274" r:id="rId37"/>
    <p:sldId id="273" r:id="rId38"/>
    <p:sldId id="333" r:id="rId39"/>
    <p:sldId id="27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3318"/>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B79C8-A204-4A33-818D-C06771EF1534}" v="115" dt="2020-01-30T12:01:57.194"/>
    <p1510:client id="{76CEACEF-4CF5-47AA-B3B1-8C7ED033402B}" v="6" dt="2021-10-02T22:24:05.8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4874" autoAdjust="0"/>
  </p:normalViewPr>
  <p:slideViewPr>
    <p:cSldViewPr snapToGrid="0">
      <p:cViewPr>
        <p:scale>
          <a:sx n="52" d="100"/>
          <a:sy n="52" d="100"/>
        </p:scale>
        <p:origin x="43"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9A9A1E-38B2-413A-84D1-C401190344AD}"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3248CBC8-3D6B-4F08-9A5E-0A608EDB7DBD}">
      <dgm:prSet phldrT="[Text]"/>
      <dgm:spPr>
        <a:solidFill>
          <a:schemeClr val="bg1">
            <a:lumMod val="95000"/>
          </a:schemeClr>
        </a:solidFill>
      </dgm:spPr>
      <dgm:t>
        <a:bodyPr/>
        <a:lstStyle/>
        <a:p>
          <a:r>
            <a:rPr lang="en-US" dirty="0" err="1">
              <a:latin typeface="Berlin Sans FB" panose="020E0602020502020306" pitchFamily="34" charset="0"/>
            </a:rPr>
            <a:t>Discipulado</a:t>
          </a:r>
          <a:endParaRPr lang="en-US" dirty="0">
            <a:latin typeface="Berlin Sans FB" panose="020E0602020502020306" pitchFamily="34" charset="0"/>
          </a:endParaRPr>
        </a:p>
      </dgm:t>
    </dgm:pt>
    <dgm:pt modelId="{6F902705-02E1-4465-85A3-B24803E8C966}" type="parTrans" cxnId="{B187457C-0AA8-4995-93B0-EAE87615DFA8}">
      <dgm:prSet/>
      <dgm:spPr/>
      <dgm:t>
        <a:bodyPr/>
        <a:lstStyle/>
        <a:p>
          <a:endParaRPr lang="en-US"/>
        </a:p>
      </dgm:t>
    </dgm:pt>
    <dgm:pt modelId="{5A4A309F-6161-4669-BE98-CFE4926FBEF9}" type="sibTrans" cxnId="{B187457C-0AA8-4995-93B0-EAE87615DFA8}">
      <dgm:prSet/>
      <dgm:spPr/>
      <dgm:t>
        <a:bodyPr/>
        <a:lstStyle/>
        <a:p>
          <a:endParaRPr lang="en-US"/>
        </a:p>
      </dgm:t>
    </dgm:pt>
    <dgm:pt modelId="{FB5B3451-F671-4221-B1B2-1BC4B1856B3A}">
      <dgm:prSet phldrT="[Text]"/>
      <dgm:spPr>
        <a:solidFill>
          <a:srgbClr val="008000"/>
        </a:solidFill>
      </dgm:spPr>
      <dgm:t>
        <a:bodyPr/>
        <a:lstStyle/>
        <a:p>
          <a:r>
            <a:rPr lang="en-US" dirty="0">
              <a:latin typeface="Berlin Sans FB" panose="020E0602020502020306" pitchFamily="34" charset="0"/>
            </a:rPr>
            <a:t>La Biblia (6 </a:t>
          </a:r>
          <a:r>
            <a:rPr lang="en-US" dirty="0" err="1">
              <a:latin typeface="Berlin Sans FB" panose="020E0602020502020306" pitchFamily="34" charset="0"/>
            </a:rPr>
            <a:t>cursos</a:t>
          </a:r>
          <a:r>
            <a:rPr lang="en-US" dirty="0">
              <a:latin typeface="Berlin Sans FB" panose="020E0602020502020306" pitchFamily="34" charset="0"/>
            </a:rPr>
            <a:t>) </a:t>
          </a:r>
        </a:p>
      </dgm:t>
    </dgm:pt>
    <dgm:pt modelId="{2DE0BB58-0F3F-4D39-89D1-5BD0D68A5CEF}" type="parTrans" cxnId="{ADA723F4-9BEE-4252-9AEB-41DF7F3B426B}">
      <dgm:prSet/>
      <dgm:spPr/>
      <dgm:t>
        <a:bodyPr/>
        <a:lstStyle/>
        <a:p>
          <a:endParaRPr lang="en-US"/>
        </a:p>
      </dgm:t>
    </dgm:pt>
    <dgm:pt modelId="{C94BD806-7CFE-4C80-B8D6-A316A245E8FF}" type="sibTrans" cxnId="{ADA723F4-9BEE-4252-9AEB-41DF7F3B426B}">
      <dgm:prSet/>
      <dgm:spPr/>
      <dgm:t>
        <a:bodyPr/>
        <a:lstStyle/>
        <a:p>
          <a:endParaRPr lang="en-US"/>
        </a:p>
      </dgm:t>
    </dgm:pt>
    <dgm:pt modelId="{C3E61EF0-308F-4379-B0A7-9D2809B3748E}">
      <dgm:prSet phldrT="[Text]"/>
      <dgm:spPr>
        <a:solidFill>
          <a:srgbClr val="613318"/>
        </a:solidFill>
      </dgm:spPr>
      <dgm:t>
        <a:bodyPr/>
        <a:lstStyle/>
        <a:p>
          <a:r>
            <a:rPr lang="en-US" dirty="0">
              <a:latin typeface="Berlin Sans FB" panose="020E0602020502020306" pitchFamily="34" charset="0"/>
            </a:rPr>
            <a:t>Las </a:t>
          </a:r>
          <a:r>
            <a:rPr lang="en-US" dirty="0" err="1">
              <a:latin typeface="Berlin Sans FB" panose="020E0602020502020306" pitchFamily="34" charset="0"/>
            </a:rPr>
            <a:t>Enseñanzas</a:t>
          </a:r>
          <a:r>
            <a:rPr lang="en-US" dirty="0">
              <a:latin typeface="Berlin Sans FB" panose="020E0602020502020306" pitchFamily="34" charset="0"/>
            </a:rPr>
            <a:t> de Jesús (3 </a:t>
          </a:r>
          <a:r>
            <a:rPr lang="en-US" dirty="0" err="1">
              <a:latin typeface="Berlin Sans FB" panose="020E0602020502020306" pitchFamily="34" charset="0"/>
            </a:rPr>
            <a:t>cursos</a:t>
          </a:r>
          <a:r>
            <a:rPr lang="en-US" dirty="0">
              <a:latin typeface="Berlin Sans FB" panose="020E0602020502020306" pitchFamily="34" charset="0"/>
            </a:rPr>
            <a:t>)</a:t>
          </a:r>
        </a:p>
      </dgm:t>
    </dgm:pt>
    <dgm:pt modelId="{6523419B-0D28-48DA-B54D-078B0F690313}" type="parTrans" cxnId="{F72D0DAF-98CA-4F10-99FD-6A6C78D10B8C}">
      <dgm:prSet/>
      <dgm:spPr/>
      <dgm:t>
        <a:bodyPr/>
        <a:lstStyle/>
        <a:p>
          <a:endParaRPr lang="en-US"/>
        </a:p>
      </dgm:t>
    </dgm:pt>
    <dgm:pt modelId="{73001D9C-961D-4618-9AA7-213CB035A70D}" type="sibTrans" cxnId="{F72D0DAF-98CA-4F10-99FD-6A6C78D10B8C}">
      <dgm:prSet/>
      <dgm:spPr/>
      <dgm:t>
        <a:bodyPr/>
        <a:lstStyle/>
        <a:p>
          <a:endParaRPr lang="en-US"/>
        </a:p>
      </dgm:t>
    </dgm:pt>
    <dgm:pt modelId="{DD344D23-71C7-4099-A190-E46A69CBAEBB}">
      <dgm:prSet phldrT="[Text]"/>
      <dgm:spPr>
        <a:solidFill>
          <a:srgbClr val="613318"/>
        </a:solidFill>
      </dgm:spPr>
      <dgm:t>
        <a:bodyPr/>
        <a:lstStyle/>
        <a:p>
          <a:r>
            <a:rPr lang="en-US" dirty="0" err="1">
              <a:latin typeface="Berlin Sans FB" panose="020E0602020502020306" pitchFamily="34" charset="0"/>
            </a:rPr>
            <a:t>Identificación</a:t>
          </a:r>
          <a:r>
            <a:rPr lang="en-US" dirty="0">
              <a:latin typeface="Berlin Sans FB" panose="020E0602020502020306" pitchFamily="34" charset="0"/>
            </a:rPr>
            <a:t> </a:t>
          </a:r>
          <a:r>
            <a:rPr lang="en-US" dirty="0" err="1">
              <a:latin typeface="Berlin Sans FB" panose="020E0602020502020306" pitchFamily="34" charset="0"/>
            </a:rPr>
            <a:t>Espiritual</a:t>
          </a:r>
          <a:r>
            <a:rPr lang="en-US" dirty="0">
              <a:latin typeface="Berlin Sans FB" panose="020E0602020502020306" pitchFamily="34" charset="0"/>
            </a:rPr>
            <a:t> y </a:t>
          </a:r>
          <a:r>
            <a:rPr lang="en-US" dirty="0" err="1">
              <a:latin typeface="Berlin Sans FB" panose="020E0602020502020306" pitchFamily="34" charset="0"/>
            </a:rPr>
            <a:t>Legalismo</a:t>
          </a:r>
          <a:r>
            <a:rPr lang="en-US" dirty="0">
              <a:latin typeface="Berlin Sans FB" panose="020E0602020502020306" pitchFamily="34" charset="0"/>
            </a:rPr>
            <a:t> (2 </a:t>
          </a:r>
          <a:r>
            <a:rPr lang="en-US" dirty="0" err="1">
              <a:latin typeface="Berlin Sans FB" panose="020E0602020502020306" pitchFamily="34" charset="0"/>
            </a:rPr>
            <a:t>cursos</a:t>
          </a:r>
          <a:r>
            <a:rPr lang="en-US" dirty="0">
              <a:latin typeface="Berlin Sans FB" panose="020E0602020502020306" pitchFamily="34" charset="0"/>
            </a:rPr>
            <a:t>)</a:t>
          </a:r>
        </a:p>
      </dgm:t>
    </dgm:pt>
    <dgm:pt modelId="{5DABE7AF-BD09-44C2-8ECB-A5535941F9E8}" type="parTrans" cxnId="{08B8DE21-6B72-4544-AAE9-D1D98DFB9DFA}">
      <dgm:prSet/>
      <dgm:spPr/>
      <dgm:t>
        <a:bodyPr/>
        <a:lstStyle/>
        <a:p>
          <a:endParaRPr lang="en-US"/>
        </a:p>
      </dgm:t>
    </dgm:pt>
    <dgm:pt modelId="{D0837BBE-7F6E-4EFA-B259-FF26CA3AC5AD}" type="sibTrans" cxnId="{08B8DE21-6B72-4544-AAE9-D1D98DFB9DFA}">
      <dgm:prSet/>
      <dgm:spPr/>
      <dgm:t>
        <a:bodyPr/>
        <a:lstStyle/>
        <a:p>
          <a:endParaRPr lang="en-US"/>
        </a:p>
      </dgm:t>
    </dgm:pt>
    <dgm:pt modelId="{3FDD300E-E7A9-4C5D-ACE3-3CCB9FB6D3EC}">
      <dgm:prSet phldrT="[Text]"/>
      <dgm:spPr>
        <a:solidFill>
          <a:srgbClr val="008000"/>
        </a:solidFill>
      </dgm:spPr>
      <dgm:t>
        <a:bodyPr/>
        <a:lstStyle/>
        <a:p>
          <a:r>
            <a:rPr lang="en-US" dirty="0">
              <a:latin typeface="Berlin Sans FB" panose="020E0602020502020306" pitchFamily="34" charset="0"/>
            </a:rPr>
            <a:t>La Palabra </a:t>
          </a:r>
          <a:r>
            <a:rPr lang="en-US" dirty="0" err="1">
              <a:latin typeface="Berlin Sans FB" panose="020E0602020502020306" pitchFamily="34" charset="0"/>
            </a:rPr>
            <a:t>Crece</a:t>
          </a:r>
          <a:r>
            <a:rPr lang="en-US" dirty="0">
              <a:latin typeface="Berlin Sans FB" panose="020E0602020502020306" pitchFamily="34" charset="0"/>
            </a:rPr>
            <a:t>           (2 </a:t>
          </a:r>
          <a:r>
            <a:rPr lang="en-US" dirty="0" err="1">
              <a:latin typeface="Berlin Sans FB" panose="020E0602020502020306" pitchFamily="34" charset="0"/>
            </a:rPr>
            <a:t>cursos</a:t>
          </a:r>
          <a:r>
            <a:rPr lang="en-US" dirty="0">
              <a:latin typeface="Berlin Sans FB" panose="020E0602020502020306" pitchFamily="34" charset="0"/>
            </a:rPr>
            <a:t>)</a:t>
          </a:r>
        </a:p>
      </dgm:t>
    </dgm:pt>
    <dgm:pt modelId="{2D80E427-41DD-430E-9A25-8D397620CB58}" type="parTrans" cxnId="{55E99DAA-F96D-4B32-8171-B6790BB250CD}">
      <dgm:prSet/>
      <dgm:spPr/>
      <dgm:t>
        <a:bodyPr/>
        <a:lstStyle/>
        <a:p>
          <a:endParaRPr lang="en-US"/>
        </a:p>
      </dgm:t>
    </dgm:pt>
    <dgm:pt modelId="{954B858C-57A9-42D0-8AD6-549C7100EC31}" type="sibTrans" cxnId="{55E99DAA-F96D-4B32-8171-B6790BB250CD}">
      <dgm:prSet/>
      <dgm:spPr/>
      <dgm:t>
        <a:bodyPr/>
        <a:lstStyle/>
        <a:p>
          <a:endParaRPr lang="en-US"/>
        </a:p>
      </dgm:t>
    </dgm:pt>
    <dgm:pt modelId="{2DF2B3EA-29C0-4D09-A91F-48BA4E2CBD18}" type="pres">
      <dgm:prSet presAssocID="{FB9A9A1E-38B2-413A-84D1-C401190344AD}" presName="diagram" presStyleCnt="0">
        <dgm:presLayoutVars>
          <dgm:chMax val="1"/>
          <dgm:dir/>
          <dgm:animLvl val="ctr"/>
          <dgm:resizeHandles val="exact"/>
        </dgm:presLayoutVars>
      </dgm:prSet>
      <dgm:spPr/>
    </dgm:pt>
    <dgm:pt modelId="{610320D0-4DB3-4416-987A-246C5A7E28CA}" type="pres">
      <dgm:prSet presAssocID="{FB9A9A1E-38B2-413A-84D1-C401190344AD}" presName="matrix" presStyleCnt="0"/>
      <dgm:spPr/>
    </dgm:pt>
    <dgm:pt modelId="{4FF00734-4B60-46FD-B808-70654D51940D}" type="pres">
      <dgm:prSet presAssocID="{FB9A9A1E-38B2-413A-84D1-C401190344AD}" presName="tile1" presStyleLbl="node1" presStyleIdx="0" presStyleCnt="4"/>
      <dgm:spPr/>
    </dgm:pt>
    <dgm:pt modelId="{26BD4082-FA17-4ECE-9893-3F5DB3BBB37F}" type="pres">
      <dgm:prSet presAssocID="{FB9A9A1E-38B2-413A-84D1-C401190344AD}" presName="tile1text" presStyleLbl="node1" presStyleIdx="0" presStyleCnt="4">
        <dgm:presLayoutVars>
          <dgm:chMax val="0"/>
          <dgm:chPref val="0"/>
          <dgm:bulletEnabled val="1"/>
        </dgm:presLayoutVars>
      </dgm:prSet>
      <dgm:spPr/>
    </dgm:pt>
    <dgm:pt modelId="{6E0CC5FF-C9DB-4760-AA79-31FC3FC479FD}" type="pres">
      <dgm:prSet presAssocID="{FB9A9A1E-38B2-413A-84D1-C401190344AD}" presName="tile2" presStyleLbl="node1" presStyleIdx="1" presStyleCnt="4"/>
      <dgm:spPr/>
    </dgm:pt>
    <dgm:pt modelId="{0332CAB4-FB3D-4CC1-AE4D-945165D2715B}" type="pres">
      <dgm:prSet presAssocID="{FB9A9A1E-38B2-413A-84D1-C401190344AD}" presName="tile2text" presStyleLbl="node1" presStyleIdx="1" presStyleCnt="4">
        <dgm:presLayoutVars>
          <dgm:chMax val="0"/>
          <dgm:chPref val="0"/>
          <dgm:bulletEnabled val="1"/>
        </dgm:presLayoutVars>
      </dgm:prSet>
      <dgm:spPr/>
    </dgm:pt>
    <dgm:pt modelId="{25B5EB48-B635-4406-9A02-343272F34893}" type="pres">
      <dgm:prSet presAssocID="{FB9A9A1E-38B2-413A-84D1-C401190344AD}" presName="tile3" presStyleLbl="node1" presStyleIdx="2" presStyleCnt="4"/>
      <dgm:spPr/>
    </dgm:pt>
    <dgm:pt modelId="{07301BED-B0B5-4F0A-B658-C701E969910D}" type="pres">
      <dgm:prSet presAssocID="{FB9A9A1E-38B2-413A-84D1-C401190344AD}" presName="tile3text" presStyleLbl="node1" presStyleIdx="2" presStyleCnt="4">
        <dgm:presLayoutVars>
          <dgm:chMax val="0"/>
          <dgm:chPref val="0"/>
          <dgm:bulletEnabled val="1"/>
        </dgm:presLayoutVars>
      </dgm:prSet>
      <dgm:spPr/>
    </dgm:pt>
    <dgm:pt modelId="{16B3304A-4CEA-4243-82B3-4C72B7BFB347}" type="pres">
      <dgm:prSet presAssocID="{FB9A9A1E-38B2-413A-84D1-C401190344AD}" presName="tile4" presStyleLbl="node1" presStyleIdx="3" presStyleCnt="4"/>
      <dgm:spPr/>
    </dgm:pt>
    <dgm:pt modelId="{BB2CB20B-CEEE-4AC8-A9CC-171E32E8201E}" type="pres">
      <dgm:prSet presAssocID="{FB9A9A1E-38B2-413A-84D1-C401190344AD}" presName="tile4text" presStyleLbl="node1" presStyleIdx="3" presStyleCnt="4">
        <dgm:presLayoutVars>
          <dgm:chMax val="0"/>
          <dgm:chPref val="0"/>
          <dgm:bulletEnabled val="1"/>
        </dgm:presLayoutVars>
      </dgm:prSet>
      <dgm:spPr/>
    </dgm:pt>
    <dgm:pt modelId="{53CC6A9C-47BD-4C93-BC53-295C6FA4C5C0}" type="pres">
      <dgm:prSet presAssocID="{FB9A9A1E-38B2-413A-84D1-C401190344AD}" presName="centerTile" presStyleLbl="fgShp" presStyleIdx="0" presStyleCnt="1">
        <dgm:presLayoutVars>
          <dgm:chMax val="0"/>
          <dgm:chPref val="0"/>
        </dgm:presLayoutVars>
      </dgm:prSet>
      <dgm:spPr/>
    </dgm:pt>
  </dgm:ptLst>
  <dgm:cxnLst>
    <dgm:cxn modelId="{A16B1017-9BE4-4400-B248-D15CE11B6969}" type="presOf" srcId="{DD344D23-71C7-4099-A190-E46A69CBAEBB}" destId="{07301BED-B0B5-4F0A-B658-C701E969910D}" srcOrd="1" destOrd="0" presId="urn:microsoft.com/office/officeart/2005/8/layout/matrix1"/>
    <dgm:cxn modelId="{08B8DE21-6B72-4544-AAE9-D1D98DFB9DFA}" srcId="{3248CBC8-3D6B-4F08-9A5E-0A608EDB7DBD}" destId="{DD344D23-71C7-4099-A190-E46A69CBAEBB}" srcOrd="2" destOrd="0" parTransId="{5DABE7AF-BD09-44C2-8ECB-A5535941F9E8}" sibTransId="{D0837BBE-7F6E-4EFA-B259-FF26CA3AC5AD}"/>
    <dgm:cxn modelId="{F5D56571-C9C6-45A8-946A-87F62D92EF32}" type="presOf" srcId="{FB9A9A1E-38B2-413A-84D1-C401190344AD}" destId="{2DF2B3EA-29C0-4D09-A91F-48BA4E2CBD18}" srcOrd="0" destOrd="0" presId="urn:microsoft.com/office/officeart/2005/8/layout/matrix1"/>
    <dgm:cxn modelId="{B187457C-0AA8-4995-93B0-EAE87615DFA8}" srcId="{FB9A9A1E-38B2-413A-84D1-C401190344AD}" destId="{3248CBC8-3D6B-4F08-9A5E-0A608EDB7DBD}" srcOrd="0" destOrd="0" parTransId="{6F902705-02E1-4465-85A3-B24803E8C966}" sibTransId="{5A4A309F-6161-4669-BE98-CFE4926FBEF9}"/>
    <dgm:cxn modelId="{A904037D-EAC9-4996-8FDB-E37041593526}" type="presOf" srcId="{FB5B3451-F671-4221-B1B2-1BC4B1856B3A}" destId="{4FF00734-4B60-46FD-B808-70654D51940D}" srcOrd="0" destOrd="0" presId="urn:microsoft.com/office/officeart/2005/8/layout/matrix1"/>
    <dgm:cxn modelId="{6A258C80-AAC6-4641-A346-C1CEBED70136}" type="presOf" srcId="{3248CBC8-3D6B-4F08-9A5E-0A608EDB7DBD}" destId="{53CC6A9C-47BD-4C93-BC53-295C6FA4C5C0}" srcOrd="0" destOrd="0" presId="urn:microsoft.com/office/officeart/2005/8/layout/matrix1"/>
    <dgm:cxn modelId="{4E245694-65E1-46B9-8D1F-89123B756E5E}" type="presOf" srcId="{3FDD300E-E7A9-4C5D-ACE3-3CCB9FB6D3EC}" destId="{16B3304A-4CEA-4243-82B3-4C72B7BFB347}" srcOrd="0" destOrd="0" presId="urn:microsoft.com/office/officeart/2005/8/layout/matrix1"/>
    <dgm:cxn modelId="{55E99DAA-F96D-4B32-8171-B6790BB250CD}" srcId="{3248CBC8-3D6B-4F08-9A5E-0A608EDB7DBD}" destId="{3FDD300E-E7A9-4C5D-ACE3-3CCB9FB6D3EC}" srcOrd="3" destOrd="0" parTransId="{2D80E427-41DD-430E-9A25-8D397620CB58}" sibTransId="{954B858C-57A9-42D0-8AD6-549C7100EC31}"/>
    <dgm:cxn modelId="{F72D0DAF-98CA-4F10-99FD-6A6C78D10B8C}" srcId="{3248CBC8-3D6B-4F08-9A5E-0A608EDB7DBD}" destId="{C3E61EF0-308F-4379-B0A7-9D2809B3748E}" srcOrd="1" destOrd="0" parTransId="{6523419B-0D28-48DA-B54D-078B0F690313}" sibTransId="{73001D9C-961D-4618-9AA7-213CB035A70D}"/>
    <dgm:cxn modelId="{5503D5B9-54D4-4D14-8F42-0561557A8FB6}" type="presOf" srcId="{3FDD300E-E7A9-4C5D-ACE3-3CCB9FB6D3EC}" destId="{BB2CB20B-CEEE-4AC8-A9CC-171E32E8201E}" srcOrd="1" destOrd="0" presId="urn:microsoft.com/office/officeart/2005/8/layout/matrix1"/>
    <dgm:cxn modelId="{F03183BB-F7DA-4323-8D4C-901B0F8D084E}" type="presOf" srcId="{FB5B3451-F671-4221-B1B2-1BC4B1856B3A}" destId="{26BD4082-FA17-4ECE-9893-3F5DB3BBB37F}" srcOrd="1" destOrd="0" presId="urn:microsoft.com/office/officeart/2005/8/layout/matrix1"/>
    <dgm:cxn modelId="{9F5699DD-1780-4598-9613-5926B0590F28}" type="presOf" srcId="{C3E61EF0-308F-4379-B0A7-9D2809B3748E}" destId="{6E0CC5FF-C9DB-4760-AA79-31FC3FC479FD}" srcOrd="0" destOrd="0" presId="urn:microsoft.com/office/officeart/2005/8/layout/matrix1"/>
    <dgm:cxn modelId="{43940CE0-CA2C-450A-A4B3-7447782CA95A}" type="presOf" srcId="{DD344D23-71C7-4099-A190-E46A69CBAEBB}" destId="{25B5EB48-B635-4406-9A02-343272F34893}" srcOrd="0" destOrd="0" presId="urn:microsoft.com/office/officeart/2005/8/layout/matrix1"/>
    <dgm:cxn modelId="{ADA723F4-9BEE-4252-9AEB-41DF7F3B426B}" srcId="{3248CBC8-3D6B-4F08-9A5E-0A608EDB7DBD}" destId="{FB5B3451-F671-4221-B1B2-1BC4B1856B3A}" srcOrd="0" destOrd="0" parTransId="{2DE0BB58-0F3F-4D39-89D1-5BD0D68A5CEF}" sibTransId="{C94BD806-7CFE-4C80-B8D6-A316A245E8FF}"/>
    <dgm:cxn modelId="{50D012FB-C8D8-45BC-80DE-01F385C21818}" type="presOf" srcId="{C3E61EF0-308F-4379-B0A7-9D2809B3748E}" destId="{0332CAB4-FB3D-4CC1-AE4D-945165D2715B}" srcOrd="1" destOrd="0" presId="urn:microsoft.com/office/officeart/2005/8/layout/matrix1"/>
    <dgm:cxn modelId="{F54AF46D-80D8-4B11-BB2B-474858825705}" type="presParOf" srcId="{2DF2B3EA-29C0-4D09-A91F-48BA4E2CBD18}" destId="{610320D0-4DB3-4416-987A-246C5A7E28CA}" srcOrd="0" destOrd="0" presId="urn:microsoft.com/office/officeart/2005/8/layout/matrix1"/>
    <dgm:cxn modelId="{4EAEDCB3-3A74-4B9B-BBE0-E70CFB9F578F}" type="presParOf" srcId="{610320D0-4DB3-4416-987A-246C5A7E28CA}" destId="{4FF00734-4B60-46FD-B808-70654D51940D}" srcOrd="0" destOrd="0" presId="urn:microsoft.com/office/officeart/2005/8/layout/matrix1"/>
    <dgm:cxn modelId="{0AF776B2-EC75-4ABC-9B82-414210FB70CA}" type="presParOf" srcId="{610320D0-4DB3-4416-987A-246C5A7E28CA}" destId="{26BD4082-FA17-4ECE-9893-3F5DB3BBB37F}" srcOrd="1" destOrd="0" presId="urn:microsoft.com/office/officeart/2005/8/layout/matrix1"/>
    <dgm:cxn modelId="{ECFD6C4F-6F64-45C0-BF6D-E96BC2228940}" type="presParOf" srcId="{610320D0-4DB3-4416-987A-246C5A7E28CA}" destId="{6E0CC5FF-C9DB-4760-AA79-31FC3FC479FD}" srcOrd="2" destOrd="0" presId="urn:microsoft.com/office/officeart/2005/8/layout/matrix1"/>
    <dgm:cxn modelId="{CBE2D7CC-B254-4F75-AE55-E9E53A2BC897}" type="presParOf" srcId="{610320D0-4DB3-4416-987A-246C5A7E28CA}" destId="{0332CAB4-FB3D-4CC1-AE4D-945165D2715B}" srcOrd="3" destOrd="0" presId="urn:microsoft.com/office/officeart/2005/8/layout/matrix1"/>
    <dgm:cxn modelId="{5091279B-2B47-46EF-9A1D-8151E1F718B8}" type="presParOf" srcId="{610320D0-4DB3-4416-987A-246C5A7E28CA}" destId="{25B5EB48-B635-4406-9A02-343272F34893}" srcOrd="4" destOrd="0" presId="urn:microsoft.com/office/officeart/2005/8/layout/matrix1"/>
    <dgm:cxn modelId="{51EDBE14-86F8-4F3F-8130-A8FD604E7FC8}" type="presParOf" srcId="{610320D0-4DB3-4416-987A-246C5A7E28CA}" destId="{07301BED-B0B5-4F0A-B658-C701E969910D}" srcOrd="5" destOrd="0" presId="urn:microsoft.com/office/officeart/2005/8/layout/matrix1"/>
    <dgm:cxn modelId="{8771CA39-0985-4AA3-939A-CCCB8AB5460D}" type="presParOf" srcId="{610320D0-4DB3-4416-987A-246C5A7E28CA}" destId="{16B3304A-4CEA-4243-82B3-4C72B7BFB347}" srcOrd="6" destOrd="0" presId="urn:microsoft.com/office/officeart/2005/8/layout/matrix1"/>
    <dgm:cxn modelId="{3CF6BF5C-07C5-4F54-A0BA-1FC5F8F9155C}" type="presParOf" srcId="{610320D0-4DB3-4416-987A-246C5A7E28CA}" destId="{BB2CB20B-CEEE-4AC8-A9CC-171E32E8201E}" srcOrd="7" destOrd="0" presId="urn:microsoft.com/office/officeart/2005/8/layout/matrix1"/>
    <dgm:cxn modelId="{94943192-FA3E-4316-96A9-842F24A19F0A}" type="presParOf" srcId="{2DF2B3EA-29C0-4D09-A91F-48BA4E2CBD18}" destId="{53CC6A9C-47BD-4C93-BC53-295C6FA4C5C0}"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F00734-4B60-46FD-B808-70654D51940D}">
      <dsp:nvSpPr>
        <dsp:cNvPr id="0" name=""/>
        <dsp:cNvSpPr/>
      </dsp:nvSpPr>
      <dsp:spPr>
        <a:xfrm rot="16200000">
          <a:off x="1491915" y="-1491915"/>
          <a:ext cx="2815389" cy="5799220"/>
        </a:xfrm>
        <a:prstGeom prst="round1Rect">
          <a:avLst/>
        </a:prstGeom>
        <a:solidFill>
          <a:srgbClr val="0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Berlin Sans FB" panose="020E0602020502020306" pitchFamily="34" charset="0"/>
            </a:rPr>
            <a:t>La Biblia (6 </a:t>
          </a:r>
          <a:r>
            <a:rPr lang="en-US" sz="4200" kern="1200" dirty="0" err="1">
              <a:latin typeface="Berlin Sans FB" panose="020E0602020502020306" pitchFamily="34" charset="0"/>
            </a:rPr>
            <a:t>cursos</a:t>
          </a:r>
          <a:r>
            <a:rPr lang="en-US" sz="4200" kern="1200" dirty="0">
              <a:latin typeface="Berlin Sans FB" panose="020E0602020502020306" pitchFamily="34" charset="0"/>
            </a:rPr>
            <a:t>) </a:t>
          </a:r>
        </a:p>
      </dsp:txBody>
      <dsp:txXfrm rot="5400000">
        <a:off x="0" y="0"/>
        <a:ext cx="5799220" cy="2111542"/>
      </dsp:txXfrm>
    </dsp:sp>
    <dsp:sp modelId="{6E0CC5FF-C9DB-4760-AA79-31FC3FC479FD}">
      <dsp:nvSpPr>
        <dsp:cNvPr id="0" name=""/>
        <dsp:cNvSpPr/>
      </dsp:nvSpPr>
      <dsp:spPr>
        <a:xfrm>
          <a:off x="5799220" y="0"/>
          <a:ext cx="5799220" cy="2815389"/>
        </a:xfrm>
        <a:prstGeom prst="round1Rect">
          <a:avLst/>
        </a:prstGeom>
        <a:solidFill>
          <a:srgbClr val="6133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Berlin Sans FB" panose="020E0602020502020306" pitchFamily="34" charset="0"/>
            </a:rPr>
            <a:t>Las </a:t>
          </a:r>
          <a:r>
            <a:rPr lang="en-US" sz="4200" kern="1200" dirty="0" err="1">
              <a:latin typeface="Berlin Sans FB" panose="020E0602020502020306" pitchFamily="34" charset="0"/>
            </a:rPr>
            <a:t>Enseñanzas</a:t>
          </a:r>
          <a:r>
            <a:rPr lang="en-US" sz="4200" kern="1200" dirty="0">
              <a:latin typeface="Berlin Sans FB" panose="020E0602020502020306" pitchFamily="34" charset="0"/>
            </a:rPr>
            <a:t> de Jesús (3 </a:t>
          </a:r>
          <a:r>
            <a:rPr lang="en-US" sz="4200" kern="1200" dirty="0" err="1">
              <a:latin typeface="Berlin Sans FB" panose="020E0602020502020306" pitchFamily="34" charset="0"/>
            </a:rPr>
            <a:t>cursos</a:t>
          </a:r>
          <a:r>
            <a:rPr lang="en-US" sz="4200" kern="1200" dirty="0">
              <a:latin typeface="Berlin Sans FB" panose="020E0602020502020306" pitchFamily="34" charset="0"/>
            </a:rPr>
            <a:t>)</a:t>
          </a:r>
        </a:p>
      </dsp:txBody>
      <dsp:txXfrm>
        <a:off x="5799220" y="0"/>
        <a:ext cx="5799220" cy="2111542"/>
      </dsp:txXfrm>
    </dsp:sp>
    <dsp:sp modelId="{25B5EB48-B635-4406-9A02-343272F34893}">
      <dsp:nvSpPr>
        <dsp:cNvPr id="0" name=""/>
        <dsp:cNvSpPr/>
      </dsp:nvSpPr>
      <dsp:spPr>
        <a:xfrm rot="10800000">
          <a:off x="0" y="2815389"/>
          <a:ext cx="5799220" cy="2815389"/>
        </a:xfrm>
        <a:prstGeom prst="round1Rect">
          <a:avLst/>
        </a:prstGeom>
        <a:solidFill>
          <a:srgbClr val="6133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dirty="0" err="1">
              <a:latin typeface="Berlin Sans FB" panose="020E0602020502020306" pitchFamily="34" charset="0"/>
            </a:rPr>
            <a:t>Identificación</a:t>
          </a:r>
          <a:r>
            <a:rPr lang="en-US" sz="4200" kern="1200" dirty="0">
              <a:latin typeface="Berlin Sans FB" panose="020E0602020502020306" pitchFamily="34" charset="0"/>
            </a:rPr>
            <a:t> </a:t>
          </a:r>
          <a:r>
            <a:rPr lang="en-US" sz="4200" kern="1200" dirty="0" err="1">
              <a:latin typeface="Berlin Sans FB" panose="020E0602020502020306" pitchFamily="34" charset="0"/>
            </a:rPr>
            <a:t>Espiritual</a:t>
          </a:r>
          <a:r>
            <a:rPr lang="en-US" sz="4200" kern="1200" dirty="0">
              <a:latin typeface="Berlin Sans FB" panose="020E0602020502020306" pitchFamily="34" charset="0"/>
            </a:rPr>
            <a:t> y </a:t>
          </a:r>
          <a:r>
            <a:rPr lang="en-US" sz="4200" kern="1200" dirty="0" err="1">
              <a:latin typeface="Berlin Sans FB" panose="020E0602020502020306" pitchFamily="34" charset="0"/>
            </a:rPr>
            <a:t>Legalismo</a:t>
          </a:r>
          <a:r>
            <a:rPr lang="en-US" sz="4200" kern="1200" dirty="0">
              <a:latin typeface="Berlin Sans FB" panose="020E0602020502020306" pitchFamily="34" charset="0"/>
            </a:rPr>
            <a:t> (2 </a:t>
          </a:r>
          <a:r>
            <a:rPr lang="en-US" sz="4200" kern="1200" dirty="0" err="1">
              <a:latin typeface="Berlin Sans FB" panose="020E0602020502020306" pitchFamily="34" charset="0"/>
            </a:rPr>
            <a:t>cursos</a:t>
          </a:r>
          <a:r>
            <a:rPr lang="en-US" sz="4200" kern="1200" dirty="0">
              <a:latin typeface="Berlin Sans FB" panose="020E0602020502020306" pitchFamily="34" charset="0"/>
            </a:rPr>
            <a:t>)</a:t>
          </a:r>
        </a:p>
      </dsp:txBody>
      <dsp:txXfrm rot="10800000">
        <a:off x="0" y="3519236"/>
        <a:ext cx="5799220" cy="2111542"/>
      </dsp:txXfrm>
    </dsp:sp>
    <dsp:sp modelId="{16B3304A-4CEA-4243-82B3-4C72B7BFB347}">
      <dsp:nvSpPr>
        <dsp:cNvPr id="0" name=""/>
        <dsp:cNvSpPr/>
      </dsp:nvSpPr>
      <dsp:spPr>
        <a:xfrm rot="5400000">
          <a:off x="7291136" y="1323474"/>
          <a:ext cx="2815389" cy="5799220"/>
        </a:xfrm>
        <a:prstGeom prst="round1Rect">
          <a:avLst/>
        </a:prstGeom>
        <a:solidFill>
          <a:srgbClr val="008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704" tIns="298704" rIns="298704" bIns="298704" numCol="1" spcCol="1270" anchor="ctr" anchorCtr="0">
          <a:noAutofit/>
        </a:bodyPr>
        <a:lstStyle/>
        <a:p>
          <a:pPr marL="0" lvl="0" indent="0" algn="ctr" defTabSz="1866900">
            <a:lnSpc>
              <a:spcPct val="90000"/>
            </a:lnSpc>
            <a:spcBef>
              <a:spcPct val="0"/>
            </a:spcBef>
            <a:spcAft>
              <a:spcPct val="35000"/>
            </a:spcAft>
            <a:buNone/>
          </a:pPr>
          <a:r>
            <a:rPr lang="en-US" sz="4200" kern="1200" dirty="0">
              <a:latin typeface="Berlin Sans FB" panose="020E0602020502020306" pitchFamily="34" charset="0"/>
            </a:rPr>
            <a:t>La Palabra </a:t>
          </a:r>
          <a:r>
            <a:rPr lang="en-US" sz="4200" kern="1200" dirty="0" err="1">
              <a:latin typeface="Berlin Sans FB" panose="020E0602020502020306" pitchFamily="34" charset="0"/>
            </a:rPr>
            <a:t>Crece</a:t>
          </a:r>
          <a:r>
            <a:rPr lang="en-US" sz="4200" kern="1200" dirty="0">
              <a:latin typeface="Berlin Sans FB" panose="020E0602020502020306" pitchFamily="34" charset="0"/>
            </a:rPr>
            <a:t>           (2 </a:t>
          </a:r>
          <a:r>
            <a:rPr lang="en-US" sz="4200" kern="1200" dirty="0" err="1">
              <a:latin typeface="Berlin Sans FB" panose="020E0602020502020306" pitchFamily="34" charset="0"/>
            </a:rPr>
            <a:t>cursos</a:t>
          </a:r>
          <a:r>
            <a:rPr lang="en-US" sz="4200" kern="1200" dirty="0">
              <a:latin typeface="Berlin Sans FB" panose="020E0602020502020306" pitchFamily="34" charset="0"/>
            </a:rPr>
            <a:t>)</a:t>
          </a:r>
        </a:p>
      </dsp:txBody>
      <dsp:txXfrm rot="-5400000">
        <a:off x="5799220" y="3519236"/>
        <a:ext cx="5799220" cy="2111542"/>
      </dsp:txXfrm>
    </dsp:sp>
    <dsp:sp modelId="{53CC6A9C-47BD-4C93-BC53-295C6FA4C5C0}">
      <dsp:nvSpPr>
        <dsp:cNvPr id="0" name=""/>
        <dsp:cNvSpPr/>
      </dsp:nvSpPr>
      <dsp:spPr>
        <a:xfrm>
          <a:off x="4059454" y="2111542"/>
          <a:ext cx="3479532" cy="1407694"/>
        </a:xfrm>
        <a:prstGeom prst="roundRect">
          <a:avLst/>
        </a:prstGeom>
        <a:solidFill>
          <a:schemeClr val="bg1">
            <a:lumMod val="9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err="1">
              <a:latin typeface="Berlin Sans FB" panose="020E0602020502020306" pitchFamily="34" charset="0"/>
            </a:rPr>
            <a:t>Discipulado</a:t>
          </a:r>
          <a:endParaRPr lang="en-US" sz="4200" kern="1200" dirty="0">
            <a:latin typeface="Berlin Sans FB" panose="020E0602020502020306" pitchFamily="34" charset="0"/>
          </a:endParaRPr>
        </a:p>
      </dsp:txBody>
      <dsp:txXfrm>
        <a:off x="4128172" y="2180260"/>
        <a:ext cx="3342096" cy="127025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423051-5033-4EB4-B4E8-54BBC0FEF95C}" type="datetimeFigureOut">
              <a:rPr lang="en-US" smtClean="0"/>
              <a:t>10/2/2021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8C9797-1961-4903-9FF3-FBD0C701D800}" type="slidenum">
              <a:rPr lang="en-US" smtClean="0"/>
              <a:t>‹Nº›</a:t>
            </a:fld>
            <a:endParaRPr lang="en-US"/>
          </a:p>
        </p:txBody>
      </p:sp>
    </p:spTree>
    <p:extLst>
      <p:ext uri="{BB962C8B-B14F-4D97-AF65-F5344CB8AC3E}">
        <p14:creationId xmlns:p14="http://schemas.microsoft.com/office/powerpoint/2010/main" val="156836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exels.com/photo/cell-phone-hands-touchscreen-writing-1542099/"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xfuel.com/es/free-photo-jzecj/download/1360x76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494A9-D7C6-465E-A913-491587F47DAB}" type="slidenum">
              <a:rPr lang="en-US" smtClean="0"/>
              <a:t>2</a:t>
            </a:fld>
            <a:endParaRPr lang="en-US"/>
          </a:p>
        </p:txBody>
      </p:sp>
    </p:spTree>
    <p:extLst>
      <p:ext uri="{BB962C8B-B14F-4D97-AF65-F5344CB8AC3E}">
        <p14:creationId xmlns:p14="http://schemas.microsoft.com/office/powerpoint/2010/main" val="2612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Elías el tisbita que vivía en Galaad.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Acab (o Ajab)</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Señor, Dios de Israel</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La viuda y su hijo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Los cuervos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13</a:t>
            </a:fld>
            <a:endParaRPr lang="en-US"/>
          </a:p>
        </p:txBody>
      </p:sp>
    </p:spTree>
    <p:extLst>
      <p:ext uri="{BB962C8B-B14F-4D97-AF65-F5344CB8AC3E}">
        <p14:creationId xmlns:p14="http://schemas.microsoft.com/office/powerpoint/2010/main" val="1384880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pan y carne; agua del arroyo; leña (v.10),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La poca harina y unas gotitas de aceite que le quedaban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Vasijas, tinaja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14</a:t>
            </a:fld>
            <a:endParaRPr lang="en-US"/>
          </a:p>
        </p:txBody>
      </p:sp>
    </p:spTree>
    <p:extLst>
      <p:ext uri="{BB962C8B-B14F-4D97-AF65-F5344CB8AC3E}">
        <p14:creationId xmlns:p14="http://schemas.microsoft.com/office/powerpoint/2010/main" val="3830403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¿Samaria?, </a:t>
            </a:r>
          </a:p>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el arroyo de </a:t>
            </a:r>
            <a:r>
              <a:rPr lang="es-MX" sz="12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Querit</a:t>
            </a: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frente al Río Jordán</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Sarepta de Sidón (por la costa mediterránea);  todavía hoy en día existe Sidón; y las ruinas de Sarepta se llaman </a:t>
            </a:r>
            <a:r>
              <a:rPr lang="es-MX" sz="12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Sarafand</a:t>
            </a: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Hoy en día es Líbano.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15</a:t>
            </a:fld>
            <a:endParaRPr lang="en-US"/>
          </a:p>
        </p:txBody>
      </p:sp>
    </p:spTree>
    <p:extLst>
      <p:ext uri="{BB962C8B-B14F-4D97-AF65-F5344CB8AC3E}">
        <p14:creationId xmlns:p14="http://schemas.microsoft.com/office/powerpoint/2010/main" val="46184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Durante el reinado de Acab (entre 870 y 850 A.C.)</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16</a:t>
            </a:fld>
            <a:endParaRPr lang="en-US"/>
          </a:p>
        </p:txBody>
      </p:sp>
    </p:spTree>
    <p:extLst>
      <p:ext uri="{BB962C8B-B14F-4D97-AF65-F5344CB8AC3E}">
        <p14:creationId xmlns:p14="http://schemas.microsoft.com/office/powerpoint/2010/main" val="4136774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Con la sequía, Elías tiene que esconderse.  No hay comida. El niño se enfermó. y murió.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17</a:t>
            </a:fld>
            <a:endParaRPr lang="en-US"/>
          </a:p>
        </p:txBody>
      </p:sp>
    </p:spTree>
    <p:extLst>
      <p:ext uri="{BB962C8B-B14F-4D97-AF65-F5344CB8AC3E}">
        <p14:creationId xmlns:p14="http://schemas.microsoft.com/office/powerpoint/2010/main" val="3788570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Deje que cuenten la historia.  Solo hay que guiarlos cuando se desvíen, se confunden, o pasan por alto algo de importancia.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18</a:t>
            </a:fld>
            <a:endParaRPr lang="en-US"/>
          </a:p>
        </p:txBody>
      </p:sp>
    </p:spTree>
    <p:extLst>
      <p:ext uri="{BB962C8B-B14F-4D97-AF65-F5344CB8AC3E}">
        <p14:creationId xmlns:p14="http://schemas.microsoft.com/office/powerpoint/2010/main" val="2701315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Sí, Dios provee para Elías, (y para la viuda y su hijo) de manera milagrosa.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Dios tiene poder sobre la muerte y permite que Elías lo resucite.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19</a:t>
            </a:fld>
            <a:endParaRPr lang="en-US"/>
          </a:p>
        </p:txBody>
      </p:sp>
    </p:spTree>
    <p:extLst>
      <p:ext uri="{BB962C8B-B14F-4D97-AF65-F5344CB8AC3E}">
        <p14:creationId xmlns:p14="http://schemas.microsoft.com/office/powerpoint/2010/main" val="2761478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Mientras Dios reprendía al reino del norte de Israel por su idolatría, él protegía y bendecía el testimonio de su profeta fiel Elías.</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0DDA12-0DF9-4C99-8EAA-B152B09A12C8}" type="slidenum">
              <a:rPr lang="en-US" smtClean="0"/>
              <a:t>21</a:t>
            </a:fld>
            <a:endParaRPr lang="en-US"/>
          </a:p>
        </p:txBody>
      </p:sp>
    </p:spTree>
    <p:extLst>
      <p:ext uri="{BB962C8B-B14F-4D97-AF65-F5344CB8AC3E}">
        <p14:creationId xmlns:p14="http://schemas.microsoft.com/office/powerpoint/2010/main" val="35609505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Que a veces me gustaría unirme a la mayoría y abandonar al Dios verdadero.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Dudo de su poder para proveer.  </a:t>
            </a: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Quiero que ser aceptado por mi gente, pero “ningún profeta es bien recibido en su propia tierra.”</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Solo quiero aceptar lo bueno de Dios y no las cosas difíciles.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22</a:t>
            </a:fld>
            <a:endParaRPr lang="en-US"/>
          </a:p>
        </p:txBody>
      </p:sp>
    </p:spTree>
    <p:extLst>
      <p:ext uri="{BB962C8B-B14F-4D97-AF65-F5344CB8AC3E}">
        <p14:creationId xmlns:p14="http://schemas.microsoft.com/office/powerpoint/2010/main" val="23980100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protegió a su portavoz, dándole comida y agua y, después, apoyando su ministerio al levantar de la muerte al hijo de la viuda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cuida a los suyos aun cuando el mundo los persigue.</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provee para mí aun en tiempos difíciles.  </a:t>
            </a:r>
          </a:p>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ama a los extranjeros.  Ella no era israelita.  Pero de todas las viudas, Dios mandó a Elías con ella.  (Lucas 4:25-27)</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promete levantarme a mí y a todos de entre los muertos en el último día.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23</a:t>
            </a:fld>
            <a:endParaRPr lang="en-US"/>
          </a:p>
        </p:txBody>
      </p:sp>
    </p:spTree>
    <p:extLst>
      <p:ext uri="{BB962C8B-B14F-4D97-AF65-F5344CB8AC3E}">
        <p14:creationId xmlns:p14="http://schemas.microsoft.com/office/powerpoint/2010/main" val="3181439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r>
              <a:rPr lang="en-US" dirty="0"/>
              <a:t>, </a:t>
            </a:r>
            <a:r>
              <a:rPr lang="en-US" dirty="0" err="1"/>
              <a:t>bienvenidos</a:t>
            </a:r>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3</a:t>
            </a:fld>
            <a:endParaRPr lang="en-US"/>
          </a:p>
        </p:txBody>
      </p:sp>
    </p:spTree>
    <p:extLst>
      <p:ext uri="{BB962C8B-B14F-4D97-AF65-F5344CB8AC3E}">
        <p14:creationId xmlns:p14="http://schemas.microsoft.com/office/powerpoint/2010/main" val="2419409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Dios quiere que vayamos a él en oración pidiendo que nos proteja y nos bendiga según su buena voluntad</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Confiar en él, y sus promesas aun cuando no le halle lógica.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24</a:t>
            </a:fld>
            <a:endParaRPr lang="en-US"/>
          </a:p>
        </p:txBody>
      </p:sp>
    </p:spTree>
    <p:extLst>
      <p:ext uri="{BB962C8B-B14F-4D97-AF65-F5344CB8AC3E}">
        <p14:creationId xmlns:p14="http://schemas.microsoft.com/office/powerpoint/2010/main" val="3667078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057400" marR="0" lvl="4" indent="-228600">
              <a:lnSpc>
                <a:spcPct val="106000"/>
              </a:lnSpc>
              <a:spcBef>
                <a:spcPts val="0"/>
              </a:spcBef>
              <a:spcAft>
                <a:spcPts val="800"/>
              </a:spcAft>
              <a:buFont typeface="+mj-lt"/>
              <a:buAutoNum type="alpha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Cuando estamos en circunstancias difíciles tanto espiritualmente como en lo físico.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0DDA12-0DF9-4C99-8EAA-B152B09A12C8}" type="slidenum">
              <a:rPr lang="en-US" smtClean="0"/>
              <a:t>25</a:t>
            </a:fld>
            <a:endParaRPr lang="en-US"/>
          </a:p>
        </p:txBody>
      </p:sp>
    </p:spTree>
    <p:extLst>
      <p:ext uri="{BB962C8B-B14F-4D97-AF65-F5344CB8AC3E}">
        <p14:creationId xmlns:p14="http://schemas.microsoft.com/office/powerpoint/2010/main" val="840529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Los nombres de algunos profetas: Moisés, Samuel, Natán (en tiempos de David), Jonás, Isaías, Jeremías (y otros)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27</a:t>
            </a:fld>
            <a:endParaRPr lang="en-US"/>
          </a:p>
        </p:txBody>
      </p:sp>
    </p:spTree>
    <p:extLst>
      <p:ext uri="{BB962C8B-B14F-4D97-AF65-F5344CB8AC3E}">
        <p14:creationId xmlns:p14="http://schemas.microsoft.com/office/powerpoint/2010/main" val="2891451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Su papel: Voceros; Dios hablaba por medio de ellos.  Dios se comunicaba con ellos de varias maneras: ellos escuchaban su voz, Dios les daba visiones, les llegaba la palabra directamente.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i="1" kern="1200" dirty="0">
                <a:solidFill>
                  <a:schemeClr val="tx1"/>
                </a:solidFill>
                <a:effectLst/>
                <a:latin typeface="+mn-lt"/>
                <a:ea typeface="+mn-ea"/>
                <a:cs typeface="+mn-cs"/>
              </a:rPr>
              <a:t>La profecía era la clara proclamación de la palabra y la voluntad de Dios;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28</a:t>
            </a:fld>
            <a:endParaRPr lang="en-US"/>
          </a:p>
        </p:txBody>
      </p:sp>
    </p:spTree>
    <p:extLst>
      <p:ext uri="{BB962C8B-B14F-4D97-AF65-F5344CB8AC3E}">
        <p14:creationId xmlns:p14="http://schemas.microsoft.com/office/powerpoint/2010/main" val="254437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s-MX" sz="1200" i="1" kern="1200" dirty="0">
                <a:solidFill>
                  <a:schemeClr val="tx1"/>
                </a:solidFill>
                <a:effectLst/>
                <a:latin typeface="+mn-lt"/>
                <a:ea typeface="+mn-ea"/>
                <a:cs typeface="+mn-cs"/>
              </a:rPr>
              <a:t>Profecías de lo por venir:</a:t>
            </a:r>
            <a:endParaRPr lang="en-US" sz="1200" kern="1200" dirty="0">
              <a:solidFill>
                <a:schemeClr val="tx1"/>
              </a:solidFill>
              <a:effectLst/>
              <a:latin typeface="+mn-lt"/>
              <a:ea typeface="+mn-ea"/>
              <a:cs typeface="+mn-cs"/>
            </a:endParaRPr>
          </a:p>
          <a:p>
            <a:pPr lvl="3"/>
            <a:r>
              <a:rPr lang="es-MX" sz="1200" i="1" kern="1200" dirty="0">
                <a:solidFill>
                  <a:schemeClr val="tx1"/>
                </a:solidFill>
                <a:effectLst/>
                <a:latin typeface="+mn-lt"/>
                <a:ea typeface="+mn-ea"/>
                <a:cs typeface="+mn-cs"/>
              </a:rPr>
              <a:t>A veces tienen un solo cumplimiento</a:t>
            </a:r>
            <a:endParaRPr lang="en-US" sz="1200" kern="1200" dirty="0">
              <a:solidFill>
                <a:schemeClr val="tx1"/>
              </a:solidFill>
              <a:effectLst/>
              <a:latin typeface="+mn-lt"/>
              <a:ea typeface="+mn-ea"/>
              <a:cs typeface="+mn-cs"/>
            </a:endParaRPr>
          </a:p>
          <a:p>
            <a:pPr lvl="3"/>
            <a:r>
              <a:rPr lang="es-MX" sz="1200" i="1" kern="1200" dirty="0">
                <a:solidFill>
                  <a:schemeClr val="tx1"/>
                </a:solidFill>
                <a:effectLst/>
                <a:latin typeface="+mn-lt"/>
                <a:ea typeface="+mn-ea"/>
                <a:cs typeface="+mn-cs"/>
              </a:rPr>
              <a:t>A veces tienen más de un cumplimiento</a:t>
            </a:r>
            <a:endParaRPr lang="en-US" sz="1200" kern="1200" dirty="0">
              <a:solidFill>
                <a:schemeClr val="tx1"/>
              </a:solidFill>
              <a:effectLst/>
              <a:latin typeface="+mn-lt"/>
              <a:ea typeface="+mn-ea"/>
              <a:cs typeface="+mn-cs"/>
            </a:endParaRPr>
          </a:p>
          <a:p>
            <a:pPr lvl="4"/>
            <a:r>
              <a:rPr lang="es-MX" sz="1200" i="1" kern="1200" dirty="0">
                <a:solidFill>
                  <a:schemeClr val="tx1"/>
                </a:solidFill>
                <a:effectLst/>
                <a:latin typeface="+mn-lt"/>
                <a:ea typeface="+mn-ea"/>
                <a:cs typeface="+mn-cs"/>
              </a:rPr>
              <a:t>Cuando Jeremías habló de la venidera destrucción de Judá y Jerusalén, predijo: “Se oye un grito en Ramá, lamentos y amargo llanto. Es Raquel, que llora por sus hijos y no quiere ser consolada; ¡sus hijos ya no existen!” (</a:t>
            </a:r>
            <a:r>
              <a:rPr lang="es-MX" sz="1200" i="1" kern="1200" dirty="0" err="1">
                <a:solidFill>
                  <a:schemeClr val="tx1"/>
                </a:solidFill>
                <a:effectLst/>
                <a:latin typeface="+mn-lt"/>
                <a:ea typeface="+mn-ea"/>
                <a:cs typeface="+mn-cs"/>
              </a:rPr>
              <a:t>Jer</a:t>
            </a:r>
            <a:r>
              <a:rPr lang="es-MX" sz="1200" i="1" kern="1200" dirty="0">
                <a:solidFill>
                  <a:schemeClr val="tx1"/>
                </a:solidFill>
                <a:effectLst/>
                <a:latin typeface="+mn-lt"/>
                <a:ea typeface="+mn-ea"/>
                <a:cs typeface="+mn-cs"/>
              </a:rPr>
              <a:t>. 31:5). Cuando las fuerzas de Nabucodonosor destruyeron Jerusalén, masacraron una multitud de personas, y llevaron a otras en cautividad, se cumplió la profecía de Jeremías. Sin embargo, la Biblia misma indica que esta profecía de Jeremías predecía otro evento venidero. Cuando Herodes el Grande envió a sus soldados a matar a los niños de Belén, se cumplió la profecía de Jeremías (Mt. 2:16-18). (Lange 66)</a:t>
            </a:r>
            <a:endParaRPr lang="en-US" sz="1200" kern="1200" dirty="0">
              <a:solidFill>
                <a:schemeClr val="tx1"/>
              </a:solidFill>
              <a:effectLst/>
              <a:latin typeface="+mn-lt"/>
              <a:ea typeface="+mn-ea"/>
              <a:cs typeface="+mn-cs"/>
            </a:endParaRPr>
          </a:p>
          <a:p>
            <a:pPr lvl="2"/>
            <a:r>
              <a:rPr lang="es-MX" sz="1200" b="1" i="1" kern="1200" dirty="0">
                <a:solidFill>
                  <a:schemeClr val="tx1"/>
                </a:solidFill>
                <a:effectLst/>
                <a:latin typeface="+mn-lt"/>
                <a:ea typeface="+mn-ea"/>
                <a:cs typeface="+mn-cs"/>
              </a:rPr>
              <a:t>Muchas veces profetizaban acerca del Mesías venidero </a:t>
            </a:r>
            <a:endParaRPr lang="en-US" sz="1200" kern="1200" dirty="0">
              <a:solidFill>
                <a:schemeClr val="tx1"/>
              </a:solidFill>
              <a:effectLst/>
              <a:latin typeface="+mn-lt"/>
              <a:ea typeface="+mn-ea"/>
              <a:cs typeface="+mn-cs"/>
            </a:endParaRPr>
          </a:p>
          <a:p>
            <a:pPr lvl="3"/>
            <a:r>
              <a:rPr lang="es-MX" sz="1200" b="1" i="1" kern="1200" dirty="0">
                <a:solidFill>
                  <a:schemeClr val="tx1"/>
                </a:solidFill>
                <a:effectLst/>
                <a:latin typeface="+mn-lt"/>
                <a:ea typeface="+mn-ea"/>
                <a:cs typeface="+mn-cs"/>
              </a:rPr>
              <a:t>Isaías 53 es un ejemplo; en 53:7 dice:  “</a:t>
            </a:r>
            <a:r>
              <a:rPr lang="es-MX" sz="1200" i="1" kern="1200" dirty="0">
                <a:solidFill>
                  <a:schemeClr val="tx1"/>
                </a:solidFill>
                <a:effectLst/>
                <a:latin typeface="+mn-lt"/>
                <a:ea typeface="+mn-ea"/>
                <a:cs typeface="+mn-cs"/>
              </a:rPr>
              <a:t>será llevado al matadero, como un cordero;</a:t>
            </a:r>
            <a:r>
              <a:rPr lang="en-US" sz="1200" i="1" kern="1200" dirty="0">
                <a:solidFill>
                  <a:schemeClr val="tx1"/>
                </a:solidFill>
                <a:effectLst/>
                <a:latin typeface="+mn-lt"/>
                <a:ea typeface="+mn-ea"/>
                <a:cs typeface="+mn-cs"/>
              </a:rPr>
              <a:t>  y </a:t>
            </a:r>
            <a:r>
              <a:rPr lang="en-US" sz="1200" i="1" kern="1200" dirty="0" err="1">
                <a:solidFill>
                  <a:schemeClr val="tx1"/>
                </a:solidFill>
                <a:effectLst/>
                <a:latin typeface="+mn-lt"/>
                <a:ea typeface="+mn-ea"/>
                <a:cs typeface="+mn-cs"/>
              </a:rPr>
              <a:t>como</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oveja</a:t>
            </a:r>
            <a:r>
              <a:rPr lang="en-US" sz="1200" i="1" kern="1200" dirty="0">
                <a:solidFill>
                  <a:schemeClr val="tx1"/>
                </a:solidFill>
                <a:effectLst/>
                <a:latin typeface="+mn-lt"/>
                <a:ea typeface="+mn-ea"/>
                <a:cs typeface="+mn-cs"/>
              </a:rPr>
              <a:t> </a:t>
            </a:r>
            <a:r>
              <a:rPr lang="en-US" sz="1200" i="1" kern="1200" dirty="0" err="1">
                <a:solidFill>
                  <a:schemeClr val="tx1"/>
                </a:solidFill>
                <a:effectLst/>
                <a:latin typeface="+mn-lt"/>
                <a:ea typeface="+mn-ea"/>
                <a:cs typeface="+mn-cs"/>
              </a:rPr>
              <a:t>delante</a:t>
            </a:r>
            <a:r>
              <a:rPr lang="en-US" sz="1200" i="1" kern="1200" dirty="0">
                <a:solidFill>
                  <a:schemeClr val="tx1"/>
                </a:solidFill>
                <a:effectLst/>
                <a:latin typeface="+mn-lt"/>
                <a:ea typeface="+mn-ea"/>
                <a:cs typeface="+mn-cs"/>
              </a:rPr>
              <a:t> de sus </a:t>
            </a:r>
            <a:r>
              <a:rPr lang="en-US" sz="1200" i="1" kern="1200" dirty="0" err="1">
                <a:solidFill>
                  <a:schemeClr val="tx1"/>
                </a:solidFill>
                <a:effectLst/>
                <a:latin typeface="+mn-lt"/>
                <a:ea typeface="+mn-ea"/>
                <a:cs typeface="+mn-cs"/>
              </a:rPr>
              <a:t>trasquiladores</a:t>
            </a:r>
            <a:br>
              <a:rPr lang="es-MX" sz="1200" i="1" kern="1200" dirty="0">
                <a:solidFill>
                  <a:schemeClr val="tx1"/>
                </a:solidFill>
                <a:effectLst/>
                <a:latin typeface="+mn-lt"/>
                <a:ea typeface="+mn-ea"/>
                <a:cs typeface="+mn-cs"/>
              </a:rPr>
            </a:br>
            <a:r>
              <a:rPr lang="es-MX" sz="1200" i="1" kern="1200" dirty="0">
                <a:solidFill>
                  <a:schemeClr val="tx1"/>
                </a:solidFill>
                <a:effectLst/>
                <a:latin typeface="+mn-lt"/>
                <a:ea typeface="+mn-ea"/>
                <a:cs typeface="+mn-cs"/>
              </a:rPr>
              <a:t>se callará y no abrirá su boca.”</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La profecía no siempre trata de lo que va a ocurrir en el futuro; puede tratar de cosas que ocurrieron en el pasado</a:t>
            </a:r>
            <a:endParaRPr lang="en-US" sz="1200" kern="1200" dirty="0">
              <a:solidFill>
                <a:schemeClr val="tx1"/>
              </a:solidFill>
              <a:effectLst/>
              <a:latin typeface="+mn-lt"/>
              <a:ea typeface="+mn-ea"/>
              <a:cs typeface="+mn-cs"/>
            </a:endParaRPr>
          </a:p>
          <a:p>
            <a:pPr lvl="2"/>
            <a:r>
              <a:rPr lang="es-MX" sz="1200" i="1" kern="1200" dirty="0">
                <a:solidFill>
                  <a:schemeClr val="tx1"/>
                </a:solidFill>
                <a:effectLst/>
                <a:latin typeface="+mn-lt"/>
                <a:ea typeface="+mn-ea"/>
                <a:cs typeface="+mn-cs"/>
              </a:rPr>
              <a:t>El Nuevo Testamento confirma el cumplimiento de las muchas profecías del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29</a:t>
            </a:fld>
            <a:endParaRPr lang="en-US"/>
          </a:p>
        </p:txBody>
      </p:sp>
    </p:spTree>
    <p:extLst>
      <p:ext uri="{BB962C8B-B14F-4D97-AF65-F5344CB8AC3E}">
        <p14:creationId xmlns:p14="http://schemas.microsoft.com/office/powerpoint/2010/main" val="2892093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En un sentido es Igual: Un profeta es un vocero, alguien que proclama a otros el mensaje de Dios.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Pero algo cambió cuando vino Cristo: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Hebreos 1:1-2 “Dios, que muchas veces y de distintas maneras habló en otros tiempos a nuestros padres por medio de los profetas, </a:t>
            </a:r>
            <a:r>
              <a:rPr lang="es-MX" sz="1200" b="1" i="1" baseline="30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2 </a:t>
            </a:r>
            <a:r>
              <a:rPr lang="es-MX" sz="1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en estos días finales nos ha hablado por medio del Hijo, a quien constituyó heredero de todo, y mediante el cual hizo el universo.”  </a:t>
            </a: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O sea, Jesús es EL Profeta de Dios.  A diferencia de los demás profetas, Él ES la palabra de Dios.  Él mismo cumplió las profecías del Antiguo Testamento.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Los apóstoles inspirados ‘profetizaron’ muchas cosas que les fueron reveladas acerca de lo porvenir en la época neotestamentaria, o sea, en nuestros días.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 profecía no siempre trata de lo que va a ocurrir en el futuro; puede tratar de cosas que ocurrieron en el pasado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No necesitamos a ningún profeta que nos traiga nuevas revelaciones.  Tenemos a Cristo. Él es el Verbo, la voz de Dios.  Tenemos a los profetas y a los apóstoles.  Nos basta con predicar y enseñar lo ya escrito.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Pablo nunca se llama profeta a sí mismo.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Sí había profetas en la iglesia primitiva (Hechos 11-12, Efesios 3 y 4).  Todavía no tenían toda la Biblia escrita.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30</a:t>
            </a:fld>
            <a:endParaRPr lang="en-US"/>
          </a:p>
        </p:txBody>
      </p:sp>
    </p:spTree>
    <p:extLst>
      <p:ext uri="{BB962C8B-B14F-4D97-AF65-F5344CB8AC3E}">
        <p14:creationId xmlns:p14="http://schemas.microsoft.com/office/powerpoint/2010/main" val="2639974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Las Escrituras nos advierten de ‘falsos profetas’ y de los profetas del “anticristo.”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Los que niegan a Cristo.  Los musulmanes consideran a Mahoma, el gran profeta.  Para ellos Jesús es uno más entre muchos.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Los que contradicen la Biblia.  Los mormones creen en una revelación progresiva. El “profeta vivo”, que es la cabeza de la iglesia mormona, tiene revelaciones. La revelación más reciente tiene prioridad sobre revelaciones anteriores, y se considera verdadera, aunque contradiga revelaciones previas.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Respecto a los que </a:t>
            </a:r>
            <a:r>
              <a:rPr lang="es-MX" sz="1200" i="1" u="sng"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predicen la fecha de la venida del Salvador</a:t>
            </a: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ya de una vez sabemos que son falsos.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Los que </a:t>
            </a:r>
            <a:r>
              <a:rPr lang="es-MX" sz="1200" i="1" u="sng"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niegan la resurrección corporal</a:t>
            </a: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de Jesús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600200" marR="0" lvl="3" indent="-228600">
              <a:lnSpc>
                <a:spcPct val="106000"/>
              </a:lnSpc>
              <a:spcBef>
                <a:spcPts val="0"/>
              </a:spcBef>
              <a:spcAft>
                <a:spcPts val="0"/>
              </a:spcAft>
              <a:buFont typeface="+mj-lt"/>
              <a:buAutoNum type="arabicPeriod"/>
            </a:pP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Los que </a:t>
            </a:r>
            <a:r>
              <a:rPr lang="es-MX" sz="1200" i="1" u="sng"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predicen el regreso literal de los judíos a Palestina,</a:t>
            </a:r>
            <a:r>
              <a:rPr lang="es-MX" sz="1200"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(cuando en realidad Pablo deja en claro que los creyentes ya son Israel, el pueblo de Dios) y la reconstrucción del templo</a:t>
            </a:r>
          </a:p>
          <a:p>
            <a:pPr marL="1600200" marR="0" lvl="3" indent="-228600" algn="l" defTabSz="914400" rtl="0" eaLnBrk="1" fontAlgn="auto" latinLnBrk="0" hangingPunct="1">
              <a:lnSpc>
                <a:spcPct val="106000"/>
              </a:lnSpc>
              <a:spcBef>
                <a:spcPts val="0"/>
              </a:spcBef>
              <a:spcAft>
                <a:spcPts val="0"/>
              </a:spcAft>
              <a:buClrTx/>
              <a:buSzTx/>
              <a:buFont typeface="+mj-lt"/>
              <a:buAutoNum type="arabicPeriod"/>
              <a:tabLst/>
              <a:defRPr/>
            </a:pPr>
            <a:r>
              <a:rPr lang="es-MX" sz="1200" i="1" kern="1200" dirty="0">
                <a:solidFill>
                  <a:schemeClr val="tx1"/>
                </a:solidFill>
                <a:effectLst/>
                <a:latin typeface="+mn-lt"/>
                <a:ea typeface="+mn-ea"/>
                <a:cs typeface="+mn-cs"/>
              </a:rPr>
              <a:t>Cualquier profeta que predice algo que no se cumple es un falso profeta.  </a:t>
            </a:r>
            <a:endParaRPr lang="en-US" sz="1200" kern="1200" dirty="0">
              <a:solidFill>
                <a:schemeClr val="tx1"/>
              </a:solidFill>
              <a:effectLst/>
              <a:latin typeface="+mn-lt"/>
              <a:ea typeface="+mn-ea"/>
              <a:cs typeface="+mn-cs"/>
            </a:endParaRPr>
          </a:p>
          <a:p>
            <a:pPr marL="1600200" marR="0" lvl="3" indent="-228600">
              <a:lnSpc>
                <a:spcPct val="106000"/>
              </a:lnSpc>
              <a:spcBef>
                <a:spcPts val="0"/>
              </a:spcBef>
              <a:spcAft>
                <a:spcPts val="0"/>
              </a:spcAft>
              <a:buFont typeface="+mj-lt"/>
              <a:buAutoNum type="arabicPeriod"/>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31</a:t>
            </a:fld>
            <a:endParaRPr lang="en-US"/>
          </a:p>
        </p:txBody>
      </p:sp>
    </p:spTree>
    <p:extLst>
      <p:ext uri="{BB962C8B-B14F-4D97-AF65-F5344CB8AC3E}">
        <p14:creationId xmlns:p14="http://schemas.microsoft.com/office/powerpoint/2010/main" val="24891004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linkClick r:id="rId3"/>
            </a:endParaRPr>
          </a:p>
          <a:p>
            <a:endParaRPr lang="en-US" dirty="0">
              <a:hlinkClick r:id="rId3"/>
            </a:endParaRPr>
          </a:p>
          <a:p>
            <a:r>
              <a:rPr lang="en-US" dirty="0">
                <a:hlinkClick r:id="rId3"/>
              </a:rPr>
              <a:t>https://www.pexels.com/photo/cell-phone-hands-touchscreen-writing-1542099/</a:t>
            </a:r>
            <a:endParaRPr lang="en-US" dirty="0"/>
          </a:p>
          <a:p>
            <a:endParaRPr lang="en-US" dirty="0"/>
          </a:p>
        </p:txBody>
      </p:sp>
      <p:sp>
        <p:nvSpPr>
          <p:cNvPr id="4" name="Slide Number Placeholder 3"/>
          <p:cNvSpPr>
            <a:spLocks noGrp="1"/>
          </p:cNvSpPr>
          <p:nvPr>
            <p:ph type="sldNum" sz="quarter" idx="10"/>
          </p:nvPr>
        </p:nvSpPr>
        <p:spPr/>
        <p:txBody>
          <a:bodyPr/>
          <a:lstStyle/>
          <a:p>
            <a:fld id="{A64494A9-D7C6-465E-A913-491587F47DAB}" type="slidenum">
              <a:rPr lang="en-US" smtClean="0"/>
              <a:t>33</a:t>
            </a:fld>
            <a:endParaRPr lang="en-US"/>
          </a:p>
        </p:txBody>
      </p:sp>
    </p:spTree>
    <p:extLst>
      <p:ext uri="{BB962C8B-B14F-4D97-AF65-F5344CB8AC3E}">
        <p14:creationId xmlns:p14="http://schemas.microsoft.com/office/powerpoint/2010/main" val="3879687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hlinkClick r:id="rId3"/>
              </a:rPr>
              <a:t>https://www.pxfuel.com/es/free-photo-jzecj/download/1360x768</a:t>
            </a:r>
            <a:endParaRPr lang="en-US" dirty="0"/>
          </a:p>
          <a:p>
            <a:pPr lvl="1"/>
            <a:endParaRPr lang="es-419" sz="1200" b="1" kern="1200" dirty="0">
              <a:solidFill>
                <a:schemeClr val="tx1"/>
              </a:solidFill>
              <a:effectLst/>
              <a:latin typeface="+mn-lt"/>
              <a:ea typeface="+mn-ea"/>
              <a:cs typeface="+mn-cs"/>
            </a:endParaRPr>
          </a:p>
          <a:p>
            <a:pPr lvl="1"/>
            <a:r>
              <a:rPr lang="es-419" sz="1200" b="1" kern="1200" dirty="0">
                <a:solidFill>
                  <a:schemeClr val="tx1"/>
                </a:solidFill>
                <a:effectLst/>
                <a:latin typeface="+mn-lt"/>
                <a:ea typeface="+mn-ea"/>
                <a:cs typeface="+mn-cs"/>
              </a:rPr>
              <a:t>Oración</a:t>
            </a:r>
            <a:r>
              <a:rPr lang="es-419" sz="1200" kern="1200" dirty="0">
                <a:solidFill>
                  <a:schemeClr val="tx1"/>
                </a:solidFill>
                <a:effectLst/>
                <a:latin typeface="+mn-lt"/>
                <a:ea typeface="+mn-ea"/>
                <a:cs typeface="+mn-cs"/>
              </a:rPr>
              <a:t> de clausura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64494A9-D7C6-465E-A913-491587F47DAB}" type="slidenum">
              <a:rPr lang="en-US" smtClean="0"/>
              <a:t>34</a:t>
            </a:fld>
            <a:endParaRPr lang="en-US"/>
          </a:p>
        </p:txBody>
      </p:sp>
    </p:spTree>
    <p:extLst>
      <p:ext uri="{BB962C8B-B14F-4D97-AF65-F5344CB8AC3E}">
        <p14:creationId xmlns:p14="http://schemas.microsoft.com/office/powerpoint/2010/main" val="2782042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Despedidas</a:t>
            </a:r>
          </a:p>
        </p:txBody>
      </p:sp>
      <p:sp>
        <p:nvSpPr>
          <p:cNvPr id="4" name="Slide Number Placeholder 3"/>
          <p:cNvSpPr>
            <a:spLocks noGrp="1"/>
          </p:cNvSpPr>
          <p:nvPr>
            <p:ph type="sldNum" sz="quarter" idx="5"/>
          </p:nvPr>
        </p:nvSpPr>
        <p:spPr/>
        <p:txBody>
          <a:bodyPr/>
          <a:lstStyle/>
          <a:p>
            <a:fld id="{518C9797-1961-4903-9FF3-FBD0C701D800}" type="slidenum">
              <a:rPr lang="en-US" smtClean="0"/>
              <a:t>35</a:t>
            </a:fld>
            <a:endParaRPr lang="en-US"/>
          </a:p>
        </p:txBody>
      </p:sp>
    </p:spTree>
    <p:extLst>
      <p:ext uri="{BB962C8B-B14F-4D97-AF65-F5344CB8AC3E}">
        <p14:creationId xmlns:p14="http://schemas.microsoft.com/office/powerpoint/2010/main" val="75373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Haz </a:t>
            </a:r>
            <a:r>
              <a:rPr lang="en-US" dirty="0" err="1"/>
              <a:t>seguro</a:t>
            </a:r>
            <a:r>
              <a:rPr lang="en-US" dirty="0"/>
              <a:t> que se </a:t>
            </a:r>
            <a:r>
              <a:rPr lang="en-US" dirty="0" err="1"/>
              <a:t>está</a:t>
            </a:r>
            <a:r>
              <a:rPr lang="en-US" dirty="0"/>
              <a:t> </a:t>
            </a:r>
            <a:r>
              <a:rPr lang="en-US" dirty="0" err="1"/>
              <a:t>grabando</a:t>
            </a:r>
            <a:r>
              <a:rPr lang="en-US" dirty="0"/>
              <a:t> la </a:t>
            </a:r>
            <a:r>
              <a:rPr lang="en-US" dirty="0" err="1"/>
              <a:t>clase</a:t>
            </a:r>
            <a:r>
              <a:rPr lang="en-US" dirty="0"/>
              <a:t> (</a:t>
            </a:r>
            <a:r>
              <a:rPr lang="en-US" dirty="0" err="1"/>
              <a:t>si</a:t>
            </a:r>
            <a:r>
              <a:rPr lang="en-US" dirty="0"/>
              <a:t> se </a:t>
            </a:r>
            <a:r>
              <a:rPr lang="en-US" dirty="0" err="1"/>
              <a:t>aplica</a:t>
            </a:r>
            <a:r>
              <a:rPr lang="en-US" dirty="0"/>
              <a:t>).  </a:t>
            </a:r>
          </a:p>
        </p:txBody>
      </p:sp>
      <p:sp>
        <p:nvSpPr>
          <p:cNvPr id="4" name="Slide Number Placeholder 3"/>
          <p:cNvSpPr>
            <a:spLocks noGrp="1"/>
          </p:cNvSpPr>
          <p:nvPr>
            <p:ph type="sldNum" sz="quarter" idx="5"/>
          </p:nvPr>
        </p:nvSpPr>
        <p:spPr/>
        <p:txBody>
          <a:bodyPr/>
          <a:lstStyle/>
          <a:p>
            <a:fld id="{0E0DDA12-0DF9-4C99-8EAA-B152B09A12C8}" type="slidenum">
              <a:rPr lang="en-US" smtClean="0"/>
              <a:t>4</a:t>
            </a:fld>
            <a:endParaRPr lang="en-US"/>
          </a:p>
        </p:txBody>
      </p:sp>
    </p:spTree>
    <p:extLst>
      <p:ext uri="{BB962C8B-B14F-4D97-AF65-F5344CB8AC3E}">
        <p14:creationId xmlns:p14="http://schemas.microsoft.com/office/powerpoint/2010/main" val="2793462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Saludos</a:t>
            </a:r>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5</a:t>
            </a:fld>
            <a:endParaRPr lang="en-US"/>
          </a:p>
        </p:txBody>
      </p:sp>
    </p:spTree>
    <p:extLst>
      <p:ext uri="{BB962C8B-B14F-4D97-AF65-F5344CB8AC3E}">
        <p14:creationId xmlns:p14="http://schemas.microsoft.com/office/powerpoint/2010/main" val="839374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800"/>
              </a:spcAft>
              <a:buFont typeface="+mj-lt"/>
              <a:buAutoNum type="roman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La dedicación del templo durante la parte temprana del reinado de Salomón parece haber marcado el punto culminante de su vida. Pero 1 Reyes 11:1-8 nos dice que Salomón tenía 700 esposas y 300 concubinas, probablemente para establecer relaciones pacíficas con las muchas tribus y reinos que rodeaban a Israel por tres lados. ¨En efecto, cuando Salomón llegó a viejo, sus mujeres le pervirtieron el corazón de modo que él siguió a otros dioses, y no siempre fue fiel al SEÑOR su Dios como lo había sido su padre David. Por el contrario, Salomón siguió a </a:t>
            </a:r>
            <a:r>
              <a:rPr lang="es-MX" sz="1200" dirty="0" err="1">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Astoret</a:t>
            </a: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diosa de los sidonios, y a Moloc, el detestable dios de los amonitas¨ (versículos 4-5).</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CF3693E-6064-4A55-A606-667B314728E0}" type="slidenum">
              <a:rPr lang="en-US" smtClean="0"/>
              <a:t>8</a:t>
            </a:fld>
            <a:endParaRPr lang="en-US"/>
          </a:p>
        </p:txBody>
      </p:sp>
    </p:spTree>
    <p:extLst>
      <p:ext uri="{BB962C8B-B14F-4D97-AF65-F5344CB8AC3E}">
        <p14:creationId xmlns:p14="http://schemas.microsoft.com/office/powerpoint/2010/main" val="316183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Después de la muerte de Salomón, su hijo Roboam rechazó la petición de sus súbditos de aliviar la carga de impuestos. Y Dios le dio a Jeroboam el poder sobre diez tribus. Bajo Jeroboam, las diez tribus del norte (incluyendo la mayor parte de la tribu de Benjamín) se rebeló y estableció el reino del norte, muchas veces llamado el reino de Israel, mientras las tribus del sur de Judá y Simeón (además de una porción de la tribu de Benjamín que vivían cerca de Jerusalén) permanecieron bajo el reinado de los sucesores de Salomón. El reino del sur muchas veces se llama el reino de Judá y sus habitantes llegaron a ser conocidos como judíos.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800"/>
              </a:spcAft>
              <a:buFont typeface="+mj-lt"/>
              <a:buAutoNum type="roman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Jeroboam estableció centros de adoración con becerros de oro en Betel y Dan, para desalentar a su gente de ir a adorar al templo de Jerusalén y así evitar que, a la larga, regresaran con el reino del sur. </a:t>
            </a:r>
          </a:p>
          <a:p>
            <a:pPr marL="1143000" marR="0" lvl="2" indent="-228600" algn="l" defTabSz="914400" rtl="0" eaLnBrk="1" fontAlgn="auto" latinLnBrk="0" hangingPunct="1">
              <a:lnSpc>
                <a:spcPct val="106000"/>
              </a:lnSpc>
              <a:spcBef>
                <a:spcPts val="0"/>
              </a:spcBef>
              <a:spcAft>
                <a:spcPts val="800"/>
              </a:spcAft>
              <a:buClrTx/>
              <a:buSzTx/>
              <a:buFont typeface="+mj-lt"/>
              <a:buAutoNum type="romanLcPeriod"/>
              <a:tabLst/>
              <a:defRPr/>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En la lección de hoy, conocemos a Acab, el séptimo rey de Israel en el norte. Su reinado comenzó menos de sesenta años después de la muerte de Salomón. El padre de Acab había hecho a </a:t>
            </a:r>
            <a:r>
              <a:rPr lang="es-MX" sz="1200" b="1" u="sng"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Samaria</a:t>
            </a: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 la capital del reino del norte. </a:t>
            </a:r>
          </a:p>
          <a:p>
            <a:pPr marL="1143000" marR="0" lvl="2" indent="-228600">
              <a:lnSpc>
                <a:spcPct val="106000"/>
              </a:lnSpc>
              <a:spcBef>
                <a:spcPts val="0"/>
              </a:spcBef>
              <a:spcAft>
                <a:spcPts val="800"/>
              </a:spcAft>
              <a:buFont typeface="+mj-lt"/>
              <a:buAutoNum type="romanLcPeriod"/>
            </a:pP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9</a:t>
            </a:fld>
            <a:endParaRPr lang="en-US"/>
          </a:p>
        </p:txBody>
      </p:sp>
    </p:spTree>
    <p:extLst>
      <p:ext uri="{BB962C8B-B14F-4D97-AF65-F5344CB8AC3E}">
        <p14:creationId xmlns:p14="http://schemas.microsoft.com/office/powerpoint/2010/main" val="530634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0" marR="0" lvl="2" indent="-228600">
              <a:lnSpc>
                <a:spcPct val="106000"/>
              </a:lnSpc>
              <a:spcBef>
                <a:spcPts val="0"/>
              </a:spcBef>
              <a:spcAft>
                <a:spcPts val="0"/>
              </a:spcAft>
              <a:buFont typeface="+mj-lt"/>
              <a:buAutoNum type="roman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Acab fue mucho más allá de solamente apoyar los centros de adoración idólatras establecidos por Jeroboam cuando se casó con Jezabel, la hija del rey de los sidonios, y comenzó a adorar a Baal (1 Reyes 16:31). La adoración a Baal y a su equivalente femenina, Asera, incluía inmoralidad sexual como parte de la adoración. </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1143000" marR="0" lvl="2" indent="-228600">
              <a:lnSpc>
                <a:spcPct val="106000"/>
              </a:lnSpc>
              <a:spcBef>
                <a:spcPts val="0"/>
              </a:spcBef>
              <a:spcAft>
                <a:spcPts val="800"/>
              </a:spcAft>
              <a:buFont typeface="+mj-lt"/>
              <a:buAutoNum type="romanLcPeriod"/>
            </a:pPr>
            <a:r>
              <a:rPr lang="es-MX" sz="12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Aunque los reyes del norte estaban promoviendo la idolatría, parte de la gente permaneció fiel al Señor Dios, quien levantó portavoces como Elías y su sucesor Eliseo. Las Escrituras solamente nos dicen que Elías era de Tisbé, pero no podemos estar seguros en donde se ubicaba ese pueblo.</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10</a:t>
            </a:fld>
            <a:endParaRPr lang="en-US"/>
          </a:p>
        </p:txBody>
      </p:sp>
    </p:spTree>
    <p:extLst>
      <p:ext uri="{BB962C8B-B14F-4D97-AF65-F5344CB8AC3E}">
        <p14:creationId xmlns:p14="http://schemas.microsoft.com/office/powerpoint/2010/main" val="1929046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 </a:t>
            </a:r>
            <a:r>
              <a:rPr lang="en-US" dirty="0" err="1"/>
              <a:t>curso</a:t>
            </a:r>
            <a:r>
              <a:rPr lang="en-US" dirty="0"/>
              <a:t> es </a:t>
            </a:r>
            <a:r>
              <a:rPr lang="en-US" dirty="0" err="1"/>
              <a:t>parte</a:t>
            </a:r>
            <a:r>
              <a:rPr lang="en-US" dirty="0"/>
              <a:t> del </a:t>
            </a:r>
            <a:r>
              <a:rPr lang="en-US" dirty="0" err="1"/>
              <a:t>Discipulado</a:t>
            </a:r>
            <a:r>
              <a:rPr lang="en-US" dirty="0"/>
              <a:t> de Academia Cristo.  </a:t>
            </a:r>
          </a:p>
          <a:p>
            <a:endParaRPr lang="en-US" dirty="0"/>
          </a:p>
          <a:p>
            <a:r>
              <a:rPr lang="en-US" dirty="0"/>
              <a:t>Son 13 </a:t>
            </a:r>
            <a:r>
              <a:rPr lang="en-US" dirty="0" err="1"/>
              <a:t>cursos</a:t>
            </a:r>
            <a:r>
              <a:rPr lang="en-US" dirty="0"/>
              <a:t> </a:t>
            </a:r>
            <a:r>
              <a:rPr lang="en-US" dirty="0" err="1"/>
              <a:t>en</a:t>
            </a:r>
            <a:r>
              <a:rPr lang="en-US" dirty="0"/>
              <a:t> total.  </a:t>
            </a:r>
          </a:p>
          <a:p>
            <a:endParaRPr lang="en-US" dirty="0"/>
          </a:p>
          <a:p>
            <a:r>
              <a:rPr lang="en-US" dirty="0"/>
              <a:t>6 </a:t>
            </a:r>
            <a:r>
              <a:rPr lang="en-US" dirty="0" err="1"/>
              <a:t>cursos</a:t>
            </a:r>
            <a:r>
              <a:rPr lang="en-US" dirty="0"/>
              <a:t> La Biblia </a:t>
            </a:r>
            <a:r>
              <a:rPr lang="en-US" dirty="0" err="1"/>
              <a:t>serie</a:t>
            </a:r>
            <a:r>
              <a:rPr lang="en-US" dirty="0"/>
              <a:t>.  3 del </a:t>
            </a:r>
            <a:r>
              <a:rPr lang="en-US" dirty="0" err="1"/>
              <a:t>Antiguo</a:t>
            </a:r>
            <a:r>
              <a:rPr lang="en-US" dirty="0"/>
              <a:t> </a:t>
            </a:r>
            <a:r>
              <a:rPr lang="en-US" dirty="0" err="1"/>
              <a:t>Testamento</a:t>
            </a:r>
            <a:r>
              <a:rPr lang="en-US" dirty="0"/>
              <a:t>, 3 del Nuevo </a:t>
            </a:r>
            <a:r>
              <a:rPr lang="en-US" dirty="0" err="1"/>
              <a:t>Testamento</a:t>
            </a:r>
            <a:r>
              <a:rPr lang="en-US" dirty="0"/>
              <a:t>. </a:t>
            </a:r>
            <a:r>
              <a:rPr lang="en-US" dirty="0" err="1"/>
              <a:t>Estudiamos</a:t>
            </a:r>
            <a:r>
              <a:rPr lang="en-US" dirty="0"/>
              <a:t> </a:t>
            </a:r>
            <a:r>
              <a:rPr lang="en-US" dirty="0" err="1"/>
              <a:t>historias</a:t>
            </a:r>
            <a:r>
              <a:rPr lang="en-US" dirty="0"/>
              <a:t> </a:t>
            </a:r>
            <a:r>
              <a:rPr lang="en-US" dirty="0" err="1"/>
              <a:t>biblicas</a:t>
            </a:r>
            <a:r>
              <a:rPr lang="en-US" dirty="0"/>
              <a:t> y </a:t>
            </a:r>
            <a:r>
              <a:rPr lang="en-US" dirty="0" err="1"/>
              <a:t>vamos</a:t>
            </a:r>
            <a:r>
              <a:rPr lang="en-US" dirty="0"/>
              <a:t> </a:t>
            </a:r>
            <a:r>
              <a:rPr lang="en-US" dirty="0" err="1"/>
              <a:t>perfeccionando</a:t>
            </a:r>
            <a:r>
              <a:rPr lang="en-US" dirty="0"/>
              <a:t> el </a:t>
            </a:r>
            <a:r>
              <a:rPr lang="en-US" dirty="0" err="1"/>
              <a:t>método</a:t>
            </a:r>
            <a:r>
              <a:rPr lang="en-US" dirty="0"/>
              <a:t> de las 4 C.</a:t>
            </a:r>
          </a:p>
          <a:p>
            <a:endParaRPr lang="en-US" dirty="0"/>
          </a:p>
          <a:p>
            <a:r>
              <a:rPr lang="en-US" dirty="0" err="1"/>
              <a:t>En</a:t>
            </a:r>
            <a:r>
              <a:rPr lang="en-US" dirty="0"/>
              <a:t> dos </a:t>
            </a:r>
            <a:r>
              <a:rPr lang="en-US" dirty="0" err="1"/>
              <a:t>cursos</a:t>
            </a:r>
            <a:r>
              <a:rPr lang="en-US" dirty="0"/>
              <a:t> “</a:t>
            </a:r>
            <a:r>
              <a:rPr lang="en-US" dirty="0" err="1"/>
              <a:t>Identificación</a:t>
            </a:r>
            <a:r>
              <a:rPr lang="en-US" dirty="0"/>
              <a:t> </a:t>
            </a:r>
            <a:r>
              <a:rPr lang="en-US" dirty="0" err="1"/>
              <a:t>Espiritual</a:t>
            </a:r>
            <a:r>
              <a:rPr lang="en-US" dirty="0"/>
              <a:t>” y “</a:t>
            </a:r>
            <a:r>
              <a:rPr lang="en-US" dirty="0" err="1"/>
              <a:t>Legalismo</a:t>
            </a:r>
            <a:r>
              <a:rPr lang="en-US" dirty="0"/>
              <a:t>” </a:t>
            </a:r>
            <a:r>
              <a:rPr lang="en-US" dirty="0" err="1"/>
              <a:t>vemos</a:t>
            </a:r>
            <a:r>
              <a:rPr lang="en-US" dirty="0"/>
              <a:t> las </a:t>
            </a:r>
            <a:r>
              <a:rPr lang="en-US" dirty="0" err="1"/>
              <a:t>diferencias</a:t>
            </a:r>
            <a:r>
              <a:rPr lang="en-US" dirty="0"/>
              <a:t> claves entre las </a:t>
            </a:r>
            <a:r>
              <a:rPr lang="en-US" dirty="0" err="1"/>
              <a:t>diferentes</a:t>
            </a:r>
            <a:r>
              <a:rPr lang="en-US" dirty="0"/>
              <a:t> Iglesias </a:t>
            </a:r>
            <a:r>
              <a:rPr lang="en-US" dirty="0" err="1"/>
              <a:t>cristianas</a:t>
            </a:r>
            <a:r>
              <a:rPr lang="en-US" dirty="0"/>
              <a:t>. </a:t>
            </a:r>
          </a:p>
          <a:p>
            <a:endParaRPr lang="en-US" dirty="0"/>
          </a:p>
          <a:p>
            <a:r>
              <a:rPr lang="en-US" dirty="0" err="1"/>
              <a:t>En</a:t>
            </a:r>
            <a:r>
              <a:rPr lang="en-US" dirty="0"/>
              <a:t> la </a:t>
            </a:r>
            <a:r>
              <a:rPr lang="en-US" dirty="0" err="1"/>
              <a:t>serie</a:t>
            </a:r>
            <a:r>
              <a:rPr lang="en-US" dirty="0"/>
              <a:t> </a:t>
            </a:r>
            <a:r>
              <a:rPr lang="en-US" dirty="0" err="1"/>
              <a:t>titulada</a:t>
            </a:r>
            <a:r>
              <a:rPr lang="en-US" dirty="0"/>
              <a:t> “La Palabra </a:t>
            </a:r>
            <a:r>
              <a:rPr lang="en-US" dirty="0" err="1"/>
              <a:t>Crece</a:t>
            </a:r>
            <a:r>
              <a:rPr lang="en-US" dirty="0"/>
              <a:t>” </a:t>
            </a:r>
            <a:r>
              <a:rPr lang="en-US" dirty="0" err="1"/>
              <a:t>recibiremos</a:t>
            </a:r>
            <a:r>
              <a:rPr lang="en-US" dirty="0"/>
              <a:t> </a:t>
            </a:r>
            <a:r>
              <a:rPr lang="en-US" dirty="0" err="1"/>
              <a:t>capacitación</a:t>
            </a:r>
            <a:r>
              <a:rPr lang="en-US" dirty="0"/>
              <a:t> </a:t>
            </a:r>
            <a:r>
              <a:rPr lang="en-US" dirty="0" err="1"/>
              <a:t>en</a:t>
            </a:r>
            <a:r>
              <a:rPr lang="en-US" dirty="0"/>
              <a:t> </a:t>
            </a:r>
            <a:r>
              <a:rPr lang="en-US" dirty="0" err="1"/>
              <a:t>hacer</a:t>
            </a:r>
            <a:r>
              <a:rPr lang="en-US" dirty="0"/>
              <a:t> </a:t>
            </a:r>
            <a:r>
              <a:rPr lang="en-US" dirty="0" err="1"/>
              <a:t>discípulos</a:t>
            </a:r>
            <a:r>
              <a:rPr lang="en-US" dirty="0"/>
              <a:t>, la </a:t>
            </a:r>
            <a:r>
              <a:rPr lang="en-US" dirty="0" err="1"/>
              <a:t>multiplicación</a:t>
            </a:r>
            <a:r>
              <a:rPr lang="en-US" dirty="0"/>
              <a:t> de </a:t>
            </a:r>
            <a:r>
              <a:rPr lang="en-US" dirty="0" err="1"/>
              <a:t>discípulos</a:t>
            </a:r>
            <a:r>
              <a:rPr lang="en-US" dirty="0"/>
              <a:t>, y la </a:t>
            </a:r>
            <a:r>
              <a:rPr lang="en-US" dirty="0" err="1"/>
              <a:t>multiplicación</a:t>
            </a:r>
            <a:r>
              <a:rPr lang="en-US" dirty="0"/>
              <a:t> de Iglesias.  La </a:t>
            </a:r>
            <a:r>
              <a:rPr lang="en-US" dirty="0" err="1"/>
              <a:t>serie</a:t>
            </a:r>
            <a:r>
              <a:rPr lang="en-US" dirty="0"/>
              <a:t> </a:t>
            </a:r>
            <a:r>
              <a:rPr lang="en-US" dirty="0" err="1"/>
              <a:t>empieza</a:t>
            </a:r>
            <a:r>
              <a:rPr lang="en-US" dirty="0"/>
              <a:t> </a:t>
            </a:r>
            <a:r>
              <a:rPr lang="en-US" dirty="0" err="1"/>
              <a:t>en</a:t>
            </a:r>
            <a:r>
              <a:rPr lang="en-US" dirty="0"/>
              <a:t> el “</a:t>
            </a:r>
            <a:r>
              <a:rPr lang="en-US" dirty="0" err="1"/>
              <a:t>Discipulado</a:t>
            </a:r>
            <a:r>
              <a:rPr lang="en-US" dirty="0"/>
              <a:t>,” y continua </a:t>
            </a:r>
            <a:r>
              <a:rPr lang="en-US" dirty="0" err="1"/>
              <a:t>en</a:t>
            </a:r>
            <a:r>
              <a:rPr lang="en-US" dirty="0"/>
              <a:t> el “</a:t>
            </a:r>
            <a:r>
              <a:rPr lang="en-US" dirty="0" err="1"/>
              <a:t>Discipulado</a:t>
            </a:r>
            <a:r>
              <a:rPr lang="en-US" dirty="0"/>
              <a:t> Dos.”</a:t>
            </a:r>
          </a:p>
        </p:txBody>
      </p:sp>
      <p:sp>
        <p:nvSpPr>
          <p:cNvPr id="4" name="Slide Number Placeholder 3"/>
          <p:cNvSpPr>
            <a:spLocks noGrp="1"/>
          </p:cNvSpPr>
          <p:nvPr>
            <p:ph type="sldNum" sz="quarter" idx="5"/>
          </p:nvPr>
        </p:nvSpPr>
        <p:spPr/>
        <p:txBody>
          <a:bodyPr/>
          <a:lstStyle/>
          <a:p>
            <a:fld id="{518C9797-1961-4903-9FF3-FBD0C701D800}" type="slidenum">
              <a:rPr lang="en-US" smtClean="0"/>
              <a:t>11</a:t>
            </a:fld>
            <a:endParaRPr lang="en-US"/>
          </a:p>
        </p:txBody>
      </p:sp>
    </p:spTree>
    <p:extLst>
      <p:ext uri="{BB962C8B-B14F-4D97-AF65-F5344CB8AC3E}">
        <p14:creationId xmlns:p14="http://schemas.microsoft.com/office/powerpoint/2010/main" val="105744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kern="1200" dirty="0">
                <a:solidFill>
                  <a:schemeClr val="tx1"/>
                </a:solidFill>
                <a:effectLst/>
                <a:latin typeface="+mn-lt"/>
                <a:ea typeface="+mn-ea"/>
                <a:cs typeface="+mn-cs"/>
              </a:rPr>
              <a:t>Panorama del curso: </a:t>
            </a:r>
            <a:r>
              <a:rPr lang="es-MX" sz="1200" i="1" kern="1200" dirty="0">
                <a:solidFill>
                  <a:schemeClr val="tx1"/>
                </a:solidFill>
                <a:effectLst/>
                <a:latin typeface="+mn-lt"/>
                <a:ea typeface="+mn-ea"/>
                <a:cs typeface="+mn-cs"/>
              </a:rPr>
              <a:t>El curso se llama “La Biblia: Una Nación Caída.”  Cuenta la triste historia de la idolatría de Israel y Judá, desde los tiempos de Elías hasta el regreso del cautiverio en Babilonia en los días de Nehemías.  Las consecuencias de la infidelidad del pueblo son sumamente tristes.  Pero lo más asombroso es el fiel amor del Señor, el Dios de los Ejércitos.  Guarda sus promesas.  Mantiene viva la esperanza de su pueblo.  Dios va preparando el escenario para la llegada de su Siervo Ungido unos siglos después.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18C9797-1961-4903-9FF3-FBD0C701D800}" type="slidenum">
              <a:rPr lang="en-US" smtClean="0"/>
              <a:t>12</a:t>
            </a:fld>
            <a:endParaRPr lang="en-US"/>
          </a:p>
        </p:txBody>
      </p:sp>
    </p:spTree>
    <p:extLst>
      <p:ext uri="{BB962C8B-B14F-4D97-AF65-F5344CB8AC3E}">
        <p14:creationId xmlns:p14="http://schemas.microsoft.com/office/powerpoint/2010/main" val="4097585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917C-B83D-4F37-94A5-E7CAC2626C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B8DEA5-ACAD-49BF-99C7-34D6ABF471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513767B-11BF-4457-A42F-386B49EA8BB8}"/>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4125C048-5142-4B95-95AB-D1637DF60C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AD425-3708-447E-91EE-00230A099602}"/>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1326803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04FEF-54DB-44C2-8093-84D27F6683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A2C126-129D-45CE-8ACC-0AEEF5B50A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D1659-FB4C-48A3-9055-56A1705E918B}"/>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B5D3712B-5EEC-409A-9945-7EFEFBF46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B2E0A-1369-4263-861E-16BC78482874}"/>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9152053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1D3026-B129-4579-967E-4675376915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CDEC0F-66A8-4BFF-85D2-B86F50EFB96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A4A96-F82E-4C38-B3EF-6C44F4F61AF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570BA27C-EFFB-435F-B3D9-9DEA6DD09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0C8-ED78-416B-B975-FFD9FC719ACD}"/>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63176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07D89-1E19-4F6A-846D-D8A49052A250}"/>
              </a:ext>
            </a:extLst>
          </p:cNvPr>
          <p:cNvSpPr>
            <a:spLocks noGrp="1"/>
          </p:cNvSpPr>
          <p:nvPr>
            <p:ph type="title"/>
          </p:nvPr>
        </p:nvSpPr>
        <p:spPr/>
        <p:txBody>
          <a:bodyPr>
            <a:normAutofit/>
          </a:bodyPr>
          <a:lstStyle>
            <a:lvl1pPr>
              <a:defRPr sz="6000">
                <a:latin typeface="Berlin Sans FB Demi" panose="020E0802020502020306"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64AFE08-145B-4D40-9F0C-3DB02C382F60}"/>
              </a:ext>
            </a:extLst>
          </p:cNvPr>
          <p:cNvSpPr>
            <a:spLocks noGrp="1"/>
          </p:cNvSpPr>
          <p:nvPr>
            <p:ph idx="1"/>
          </p:nvPr>
        </p:nvSpPr>
        <p:spPr/>
        <p:txBody>
          <a:bodyPr>
            <a:normAutofit/>
          </a:bodyPr>
          <a:lstStyle>
            <a:lvl1pPr>
              <a:defRPr sz="5400">
                <a:latin typeface="Berlin Sans FB" panose="020E0602020502020306" pitchFamily="34" charset="0"/>
              </a:defRPr>
            </a:lvl1pPr>
            <a:lvl2pPr>
              <a:defRPr sz="4800">
                <a:latin typeface="Berlin Sans FB" panose="020E0602020502020306" pitchFamily="34" charset="0"/>
              </a:defRPr>
            </a:lvl2pPr>
            <a:lvl3pPr>
              <a:defRPr sz="4400">
                <a:latin typeface="Berlin Sans FB" panose="020E0602020502020306" pitchFamily="34" charset="0"/>
              </a:defRPr>
            </a:lvl3pPr>
            <a:lvl4pPr>
              <a:defRPr sz="4000">
                <a:latin typeface="Berlin Sans FB" panose="020E0602020502020306" pitchFamily="34" charset="0"/>
              </a:defRPr>
            </a:lvl4pPr>
            <a:lvl5pPr>
              <a:defRPr sz="4000">
                <a:latin typeface="Berlin Sans FB" panose="020E0602020502020306"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619E5E-B837-42D0-BB3A-52FDEE6C8C99}"/>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2737B97D-9542-48C7-AC70-0FB5AAF05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F8AD0-E49F-4F6D-B54A-D6A19F37B085}"/>
              </a:ext>
            </a:extLst>
          </p:cNvPr>
          <p:cNvSpPr>
            <a:spLocks noGrp="1"/>
          </p:cNvSpPr>
          <p:nvPr>
            <p:ph type="sldNum" sz="quarter" idx="12"/>
          </p:nvPr>
        </p:nvSpPr>
        <p:spPr/>
        <p:txBody>
          <a:bodyPr/>
          <a:lstStyle/>
          <a:p>
            <a:fld id="{3CEB2C06-D43C-42FB-9D44-1DE6FC2DCB2F}" type="slidenum">
              <a:rPr lang="en-US" smtClean="0"/>
              <a:t>‹Nº›</a:t>
            </a:fld>
            <a:endParaRPr lang="en-US"/>
          </a:p>
        </p:txBody>
      </p:sp>
      <p:pic>
        <p:nvPicPr>
          <p:cNvPr id="7" name="Picture 6" descr="A close up of a sign&#10;&#10;Description automatically generated">
            <a:extLst>
              <a:ext uri="{FF2B5EF4-FFF2-40B4-BE49-F238E27FC236}">
                <a16:creationId xmlns:a16="http://schemas.microsoft.com/office/drawing/2014/main" id="{292919DD-8A3C-451E-9A4E-A8574D8DA8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3618428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3FE89-AE0B-4F56-B92E-EE118F0E0D1F}"/>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3B34881-A6D5-4FEB-8ED9-FCC1F51425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7A6B569-2C78-4ED7-A837-D0D98B821DD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128709D0-D9E7-4275-8432-EDD45307B6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55E9D-3640-4AEA-B89B-C90C0CB6C8D6}"/>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50650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01810-1C92-44C3-9949-98C1A91188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E66CD2-F685-4868-A54E-59211A2BEA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D86A69-E7AC-461F-8122-B5C999D65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1E813-3F9E-492E-B55B-181271A47BFD}"/>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A14DB7B0-91E7-4FE5-AB98-B8CAD2198A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E62A96-01AB-4648-956E-23FAE6DFEECA}"/>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757521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9850-9B30-4BA3-8DC0-9B6541EA48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C84910-6358-4F2E-99D9-52C6388F5B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638F4E-0AB9-448A-9B7C-6FEF2ED54C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94C849-F525-4491-822E-C3916180C4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AB87F-34F8-4D92-ABE2-94D43AFDCBD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71D4D3-57CB-4D17-A233-FF31808DE28D}"/>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8" name="Footer Placeholder 7">
            <a:extLst>
              <a:ext uri="{FF2B5EF4-FFF2-40B4-BE49-F238E27FC236}">
                <a16:creationId xmlns:a16="http://schemas.microsoft.com/office/drawing/2014/main" id="{20F85A93-2F06-48EA-85C9-C2B90891FB3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B6533E-9F6A-4A32-B1AC-F35CC4EC720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455436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D904-92D0-4CBA-9C55-FE417DD770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42E34B-E01F-44AB-8E35-9A37EDE43318}"/>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4" name="Footer Placeholder 3">
            <a:extLst>
              <a:ext uri="{FF2B5EF4-FFF2-40B4-BE49-F238E27FC236}">
                <a16:creationId xmlns:a16="http://schemas.microsoft.com/office/drawing/2014/main" id="{368FBD0C-9280-4C4D-9BB9-33E2AEAC19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20395-D9EF-4B20-AB22-BD6AFCC17E3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2463972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07ED2-C4A0-4D83-A28D-B5A6096AD85E}"/>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3" name="Footer Placeholder 2">
            <a:extLst>
              <a:ext uri="{FF2B5EF4-FFF2-40B4-BE49-F238E27FC236}">
                <a16:creationId xmlns:a16="http://schemas.microsoft.com/office/drawing/2014/main" id="{726D66E0-10BA-433A-B9E1-79DA46B696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2ADBF7-2EE1-47A4-B154-7916B3A26868}"/>
              </a:ext>
            </a:extLst>
          </p:cNvPr>
          <p:cNvSpPr>
            <a:spLocks noGrp="1"/>
          </p:cNvSpPr>
          <p:nvPr>
            <p:ph type="sldNum" sz="quarter" idx="12"/>
          </p:nvPr>
        </p:nvSpPr>
        <p:spPr/>
        <p:txBody>
          <a:bodyPr/>
          <a:lstStyle/>
          <a:p>
            <a:fld id="{3CEB2C06-D43C-42FB-9D44-1DE6FC2DCB2F}" type="slidenum">
              <a:rPr lang="en-US" smtClean="0"/>
              <a:t>‹Nº›</a:t>
            </a:fld>
            <a:endParaRPr lang="en-US"/>
          </a:p>
        </p:txBody>
      </p:sp>
      <p:pic>
        <p:nvPicPr>
          <p:cNvPr id="5" name="Picture 4" descr="A close up of a sign&#10;&#10;Description automatically generated">
            <a:extLst>
              <a:ext uri="{FF2B5EF4-FFF2-40B4-BE49-F238E27FC236}">
                <a16:creationId xmlns:a16="http://schemas.microsoft.com/office/drawing/2014/main" id="{5085BBC3-E7A4-4D21-9C39-33CB0E2F77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27866" y="5930283"/>
            <a:ext cx="1464133" cy="923908"/>
          </a:xfrm>
          <a:prstGeom prst="rect">
            <a:avLst/>
          </a:prstGeom>
        </p:spPr>
      </p:pic>
    </p:spTree>
    <p:extLst>
      <p:ext uri="{BB962C8B-B14F-4D97-AF65-F5344CB8AC3E}">
        <p14:creationId xmlns:p14="http://schemas.microsoft.com/office/powerpoint/2010/main" val="2488202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19524-2C8F-4084-8DA4-EABB01BCF7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82A989-A46C-42C4-A99A-14692840D3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CDF064-F395-453F-A6A9-A05B4FB7F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E1EB2E-A7A8-4EA4-B246-32A6B11E20C1}"/>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836AED0C-1EA7-4C48-A78C-0CDDFE7F7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2D625-9AA3-4FEB-A9FF-5DC89DD03300}"/>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397693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CC94-EA1B-452E-BA36-7C76A0F75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B173ED-D8CB-4E7C-8A02-19355DE4B4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4DDC5E-F63C-494B-A84F-E633D27F2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90C087-7BE3-4417-8F29-0001F65AF1D5}"/>
              </a:ext>
            </a:extLst>
          </p:cNvPr>
          <p:cNvSpPr>
            <a:spLocks noGrp="1"/>
          </p:cNvSpPr>
          <p:nvPr>
            <p:ph type="dt" sz="half" idx="10"/>
          </p:nvPr>
        </p:nvSpPr>
        <p:spPr/>
        <p:txBody>
          <a:bodyPr/>
          <a:lstStyle/>
          <a:p>
            <a:fld id="{9DD5CDE8-F73D-4AE7-B91D-CBEAAE56197C}" type="datetimeFigureOut">
              <a:rPr lang="en-US" smtClean="0"/>
              <a:t>10/2/2021</a:t>
            </a:fld>
            <a:endParaRPr lang="en-US"/>
          </a:p>
        </p:txBody>
      </p:sp>
      <p:sp>
        <p:nvSpPr>
          <p:cNvPr id="6" name="Footer Placeholder 5">
            <a:extLst>
              <a:ext uri="{FF2B5EF4-FFF2-40B4-BE49-F238E27FC236}">
                <a16:creationId xmlns:a16="http://schemas.microsoft.com/office/drawing/2014/main" id="{674A1C8F-2EE7-4079-98CF-E75469CBD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74BAB-D403-49C9-BE32-601300F50841}"/>
              </a:ext>
            </a:extLst>
          </p:cNvPr>
          <p:cNvSpPr>
            <a:spLocks noGrp="1"/>
          </p:cNvSpPr>
          <p:nvPr>
            <p:ph type="sldNum" sz="quarter" idx="12"/>
          </p:nvPr>
        </p:nvSpPr>
        <p:spPr/>
        <p:txBody>
          <a:bodyPr/>
          <a:lstStyle/>
          <a:p>
            <a:fld id="{3CEB2C06-D43C-42FB-9D44-1DE6FC2DCB2F}" type="slidenum">
              <a:rPr lang="en-US" smtClean="0"/>
              <a:t>‹Nº›</a:t>
            </a:fld>
            <a:endParaRPr lang="en-US"/>
          </a:p>
        </p:txBody>
      </p:sp>
    </p:spTree>
    <p:extLst>
      <p:ext uri="{BB962C8B-B14F-4D97-AF65-F5344CB8AC3E}">
        <p14:creationId xmlns:p14="http://schemas.microsoft.com/office/powerpoint/2010/main" val="191323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03BD4B0-38E3-4971-B6F8-8437DF31D3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A9A3CC5-9AFC-4A3D-AF40-654029C7F5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CE2688-5C1A-4D84-9AC2-CA3878B779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D5CDE8-F73D-4AE7-B91D-CBEAAE56197C}" type="datetimeFigureOut">
              <a:rPr lang="en-US" smtClean="0"/>
              <a:t>10/2/2021</a:t>
            </a:fld>
            <a:endParaRPr lang="en-US"/>
          </a:p>
        </p:txBody>
      </p:sp>
      <p:sp>
        <p:nvSpPr>
          <p:cNvPr id="5" name="Footer Placeholder 4">
            <a:extLst>
              <a:ext uri="{FF2B5EF4-FFF2-40B4-BE49-F238E27FC236}">
                <a16:creationId xmlns:a16="http://schemas.microsoft.com/office/drawing/2014/main" id="{A722C834-C31F-4A46-BF4C-CD1EC05C3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10D4FB-1DE9-40B5-9404-F07D4269CF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EB2C06-D43C-42FB-9D44-1DE6FC2DCB2F}" type="slidenum">
              <a:rPr lang="en-US" smtClean="0"/>
              <a:t>‹Nº›</a:t>
            </a:fld>
            <a:endParaRPr lang="en-US"/>
          </a:p>
        </p:txBody>
      </p:sp>
    </p:spTree>
    <p:extLst>
      <p:ext uri="{BB962C8B-B14F-4D97-AF65-F5344CB8AC3E}">
        <p14:creationId xmlns:p14="http://schemas.microsoft.com/office/powerpoint/2010/main" val="298580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400" kern="1200">
          <a:solidFill>
            <a:schemeClr val="tx1"/>
          </a:solidFill>
          <a:latin typeface="Berlin Sans FB Demi" panose="020E0802020502020306"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5400" kern="1200">
          <a:solidFill>
            <a:schemeClr val="tx1"/>
          </a:solidFill>
          <a:latin typeface="Berlin Sans FB" panose="020E0602020502020306"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800" kern="1200">
          <a:solidFill>
            <a:schemeClr val="tx1"/>
          </a:solidFill>
          <a:latin typeface="Berlin Sans FB" panose="020E0602020502020306"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400" kern="1200">
          <a:solidFill>
            <a:schemeClr val="tx1"/>
          </a:solidFill>
          <a:latin typeface="Berlin Sans FB" panose="020E0602020502020306"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kern="1200">
          <a:solidFill>
            <a:schemeClr val="tx1"/>
          </a:solidFill>
          <a:latin typeface="Berlin Sans FB" panose="020E0602020502020306"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E066D-DEDC-4B05-A0FC-07E9EBD34A3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8B6404E6-9B4C-478D-860B-A5899CBDF7F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62998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8CFAB-4FE9-4F95-953D-5EBF86BBA6B3}"/>
              </a:ext>
            </a:extLst>
          </p:cNvPr>
          <p:cNvPicPr>
            <a:picLocks noChangeAspect="1"/>
          </p:cNvPicPr>
          <p:nvPr/>
        </p:nvPicPr>
        <p:blipFill rotWithShape="1">
          <a:blip r:embed="rId3"/>
          <a:srcRect t="2353" b="1925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CFE409-BDCE-4143-9090-906624C39987}"/>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latin typeface="+mj-lt"/>
              </a:rPr>
              <a:t>Acab y Jezabel</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3293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1943B-5B74-4BB8-851D-8E859F84DA5F}"/>
              </a:ext>
            </a:extLst>
          </p:cNvPr>
          <p:cNvSpPr>
            <a:spLocks noGrp="1"/>
          </p:cNvSpPr>
          <p:nvPr>
            <p:ph type="title"/>
          </p:nvPr>
        </p:nvSpPr>
        <p:spPr/>
        <p:txBody>
          <a:bodyPr/>
          <a:lstStyle/>
          <a:p>
            <a:endParaRPr lang="en-US" dirty="0"/>
          </a:p>
        </p:txBody>
      </p:sp>
      <p:graphicFrame>
        <p:nvGraphicFramePr>
          <p:cNvPr id="5" name="Content Placeholder 4">
            <a:extLst>
              <a:ext uri="{FF2B5EF4-FFF2-40B4-BE49-F238E27FC236}">
                <a16:creationId xmlns:a16="http://schemas.microsoft.com/office/drawing/2014/main" id="{B56FE0B7-605C-439E-BB02-C0AECF1661FF}"/>
              </a:ext>
            </a:extLst>
          </p:cNvPr>
          <p:cNvGraphicFramePr>
            <a:graphicFrameLocks noGrp="1"/>
          </p:cNvGraphicFramePr>
          <p:nvPr>
            <p:ph idx="1"/>
          </p:nvPr>
        </p:nvGraphicFramePr>
        <p:xfrm>
          <a:off x="168443" y="180474"/>
          <a:ext cx="11598441" cy="56307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180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647ED-A144-4990-AE8F-94488290F1CF}"/>
              </a:ext>
            </a:extLst>
          </p:cNvPr>
          <p:cNvPicPr>
            <a:picLocks noChangeAspect="1"/>
          </p:cNvPicPr>
          <p:nvPr/>
        </p:nvPicPr>
        <p:blipFill>
          <a:blip r:embed="rId3"/>
          <a:stretch>
            <a:fillRect/>
          </a:stretch>
        </p:blipFill>
        <p:spPr>
          <a:xfrm>
            <a:off x="0" y="-322993"/>
            <a:ext cx="12192000" cy="7939637"/>
          </a:xfrm>
          <a:prstGeom prst="rect">
            <a:avLst/>
          </a:prstGeom>
        </p:spPr>
      </p:pic>
      <p:sp>
        <p:nvSpPr>
          <p:cNvPr id="2" name="Title 1">
            <a:extLst>
              <a:ext uri="{FF2B5EF4-FFF2-40B4-BE49-F238E27FC236}">
                <a16:creationId xmlns:a16="http://schemas.microsoft.com/office/drawing/2014/main" id="{7DAAB180-A3EA-4C74-AD43-D3D31083F469}"/>
              </a:ext>
            </a:extLst>
          </p:cNvPr>
          <p:cNvSpPr>
            <a:spLocks noGrp="1"/>
          </p:cNvSpPr>
          <p:nvPr>
            <p:ph type="title"/>
          </p:nvPr>
        </p:nvSpPr>
        <p:spPr>
          <a:xfrm>
            <a:off x="5176683" y="0"/>
            <a:ext cx="4392561" cy="1758643"/>
          </a:xfrm>
        </p:spPr>
        <p:txBody>
          <a:bodyPr>
            <a:normAutofit fontScale="90000"/>
          </a:bodyPr>
          <a:lstStyle/>
          <a:p>
            <a:pPr algn="ctr"/>
            <a:r>
              <a:rPr lang="en-US" sz="6600" dirty="0" err="1">
                <a:solidFill>
                  <a:srgbClr val="008000"/>
                </a:solidFill>
              </a:rPr>
              <a:t>Considerar</a:t>
            </a:r>
            <a:r>
              <a:rPr lang="en-US" sz="6600" dirty="0">
                <a:solidFill>
                  <a:srgbClr val="008000"/>
                </a:solidFill>
              </a:rPr>
              <a:t>- 1 Reyes 17</a:t>
            </a:r>
          </a:p>
        </p:txBody>
      </p:sp>
    </p:spTree>
    <p:extLst>
      <p:ext uri="{BB962C8B-B14F-4D97-AF65-F5344CB8AC3E}">
        <p14:creationId xmlns:p14="http://schemas.microsoft.com/office/powerpoint/2010/main" val="948830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a:xfrm>
            <a:off x="4965430" y="629268"/>
            <a:ext cx="6586491" cy="1286160"/>
          </a:xfrm>
        </p:spPr>
        <p:txBody>
          <a:bodyPr anchor="b">
            <a:normAutofit/>
          </a:bodyPr>
          <a:lstStyle/>
          <a:p>
            <a:r>
              <a:rPr lang="en-US" sz="4700" dirty="0" err="1">
                <a:solidFill>
                  <a:srgbClr val="008000"/>
                </a:solidFill>
              </a:rPr>
              <a:t>Considerar</a:t>
            </a:r>
            <a:r>
              <a:rPr lang="en-US" sz="4700" dirty="0">
                <a:solidFill>
                  <a:srgbClr val="008000"/>
                </a:solidFill>
              </a:rPr>
              <a:t> – 1 Reyes 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4965431" y="2438400"/>
            <a:ext cx="6586489" cy="3785419"/>
          </a:xfrm>
        </p:spPr>
        <p:txBody>
          <a:bodyPr>
            <a:normAutofit/>
          </a:bodyPr>
          <a:lstStyle/>
          <a:p>
            <a:pPr marL="514350" indent="-514350">
              <a:buAutoNum type="arabicPeriod"/>
            </a:pPr>
            <a:r>
              <a:rPr lang="en-US" sz="4400" dirty="0">
                <a:solidFill>
                  <a:srgbClr val="613318"/>
                </a:solidFill>
              </a:rPr>
              <a:t>¿</a:t>
            </a:r>
            <a:r>
              <a:rPr lang="en-US" sz="4400" u="sng" dirty="0" err="1">
                <a:solidFill>
                  <a:srgbClr val="613318"/>
                </a:solidFill>
              </a:rPr>
              <a:t>Quiénes</a:t>
            </a:r>
            <a:r>
              <a:rPr lang="en-US" sz="4400" dirty="0">
                <a:solidFill>
                  <a:srgbClr val="613318"/>
                </a:solidFill>
              </a:rPr>
              <a:t> son los </a:t>
            </a:r>
            <a:r>
              <a:rPr lang="en-US" sz="4400" dirty="0" err="1">
                <a:solidFill>
                  <a:srgbClr val="613318"/>
                </a:solidFill>
              </a:rPr>
              <a:t>personajes</a:t>
            </a:r>
            <a:r>
              <a:rPr lang="en-US" sz="4400" dirty="0">
                <a:solidFill>
                  <a:srgbClr val="613318"/>
                </a:solidFill>
              </a:rPr>
              <a:t> de </a:t>
            </a:r>
            <a:r>
              <a:rPr lang="en-US" sz="4400" dirty="0" err="1">
                <a:solidFill>
                  <a:srgbClr val="613318"/>
                </a:solidFill>
              </a:rPr>
              <a:t>esta</a:t>
            </a:r>
            <a:r>
              <a:rPr lang="en-US" sz="4400" dirty="0">
                <a:solidFill>
                  <a:srgbClr val="613318"/>
                </a:solidFill>
              </a:rPr>
              <a:t> </a:t>
            </a:r>
            <a:r>
              <a:rPr lang="en-US" sz="4400" dirty="0" err="1">
                <a:solidFill>
                  <a:srgbClr val="613318"/>
                </a:solidFill>
              </a:rPr>
              <a:t>historia</a:t>
            </a:r>
            <a:r>
              <a:rPr lang="en-US" sz="4400" dirty="0">
                <a:solidFill>
                  <a:srgbClr val="613318"/>
                </a:solidFill>
              </a:rPr>
              <a:t>? </a:t>
            </a:r>
          </a:p>
        </p:txBody>
      </p:sp>
      <p:pic>
        <p:nvPicPr>
          <p:cNvPr id="4" name="Picture 3">
            <a:extLst>
              <a:ext uri="{FF2B5EF4-FFF2-40B4-BE49-F238E27FC236}">
                <a16:creationId xmlns:a16="http://schemas.microsoft.com/office/drawing/2014/main" id="{9E102B1B-61FA-4757-AE6A-701F9BB9C566}"/>
              </a:ext>
            </a:extLst>
          </p:cNvPr>
          <p:cNvPicPr/>
          <p:nvPr/>
        </p:nvPicPr>
        <p:blipFill rotWithShape="1">
          <a:blip r:embed="rId3"/>
          <a:srcRect r="6424" b="-3"/>
          <a:stretch/>
        </p:blipFill>
        <p:spPr>
          <a:xfrm rot="16200000">
            <a:off x="-1111204" y="1111204"/>
            <a:ext cx="6858000" cy="4635591"/>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558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2. ¿</a:t>
            </a:r>
            <a:r>
              <a:rPr lang="en-US" u="sng" dirty="0" err="1">
                <a:solidFill>
                  <a:srgbClr val="613318"/>
                </a:solidFill>
              </a:rPr>
              <a:t>Cuáles</a:t>
            </a:r>
            <a:r>
              <a:rPr lang="en-US" dirty="0">
                <a:solidFill>
                  <a:srgbClr val="613318"/>
                </a:solidFill>
              </a:rPr>
              <a:t> son los </a:t>
            </a:r>
            <a:r>
              <a:rPr lang="en-US" u="sng" dirty="0" err="1">
                <a:solidFill>
                  <a:srgbClr val="613318"/>
                </a:solidFill>
              </a:rPr>
              <a:t>objetos</a:t>
            </a:r>
            <a:r>
              <a:rPr lang="en-US" dirty="0">
                <a:solidFill>
                  <a:srgbClr val="613318"/>
                </a:solidFill>
              </a:rPr>
              <a:t> de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2030979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3. ¿</a:t>
            </a:r>
            <a:r>
              <a:rPr lang="en-US" u="sng" dirty="0" err="1">
                <a:solidFill>
                  <a:srgbClr val="613318"/>
                </a:solidFill>
              </a:rPr>
              <a:t>Dónde</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 </a:t>
            </a:r>
          </a:p>
        </p:txBody>
      </p:sp>
    </p:spTree>
    <p:extLst>
      <p:ext uri="{BB962C8B-B14F-4D97-AF65-F5344CB8AC3E}">
        <p14:creationId xmlns:p14="http://schemas.microsoft.com/office/powerpoint/2010/main" val="185608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4. ¿</a:t>
            </a:r>
            <a:r>
              <a:rPr lang="en-US" u="sng" dirty="0" err="1">
                <a:solidFill>
                  <a:srgbClr val="613318"/>
                </a:solidFill>
              </a:rPr>
              <a:t>Cuándo</a:t>
            </a:r>
            <a:r>
              <a:rPr lang="en-US" dirty="0">
                <a:solidFill>
                  <a:srgbClr val="613318"/>
                </a:solidFill>
              </a:rPr>
              <a:t> </a:t>
            </a:r>
            <a:r>
              <a:rPr lang="en-US" dirty="0" err="1">
                <a:solidFill>
                  <a:srgbClr val="613318"/>
                </a:solidFill>
              </a:rPr>
              <a:t>ocurrió</a:t>
            </a:r>
            <a:r>
              <a:rPr lang="en-US" dirty="0">
                <a:solidFill>
                  <a:srgbClr val="613318"/>
                </a:solidFill>
              </a:rPr>
              <a:t> </a:t>
            </a:r>
            <a:r>
              <a:rPr lang="en-US" dirty="0" err="1">
                <a:solidFill>
                  <a:srgbClr val="613318"/>
                </a:solidFill>
              </a:rPr>
              <a:t>esta</a:t>
            </a:r>
            <a:r>
              <a:rPr lang="en-US" dirty="0">
                <a:solidFill>
                  <a:srgbClr val="613318"/>
                </a:solidFill>
              </a:rPr>
              <a:t> </a:t>
            </a:r>
            <a:r>
              <a:rPr lang="en-US" dirty="0" err="1">
                <a:solidFill>
                  <a:srgbClr val="613318"/>
                </a:solidFill>
              </a:rPr>
              <a:t>historia</a:t>
            </a:r>
            <a:r>
              <a:rPr lang="en-US" dirty="0">
                <a:solidFill>
                  <a:srgbClr val="613318"/>
                </a:solidFill>
              </a:rPr>
              <a:t>?</a:t>
            </a:r>
          </a:p>
        </p:txBody>
      </p:sp>
    </p:spTree>
    <p:extLst>
      <p:ext uri="{BB962C8B-B14F-4D97-AF65-F5344CB8AC3E}">
        <p14:creationId xmlns:p14="http://schemas.microsoft.com/office/powerpoint/2010/main" val="1114506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dirty="0">
                <a:solidFill>
                  <a:srgbClr val="613318"/>
                </a:solidFill>
              </a:rPr>
              <a:t>5. ¿</a:t>
            </a:r>
            <a:r>
              <a:rPr lang="en-US" u="sng" dirty="0" err="1">
                <a:solidFill>
                  <a:srgbClr val="613318"/>
                </a:solidFill>
              </a:rPr>
              <a:t>Cuál</a:t>
            </a:r>
            <a:r>
              <a:rPr lang="en-US" dirty="0">
                <a:solidFill>
                  <a:srgbClr val="613318"/>
                </a:solidFill>
              </a:rPr>
              <a:t> es el </a:t>
            </a:r>
            <a:r>
              <a:rPr lang="en-US" dirty="0" err="1">
                <a:solidFill>
                  <a:srgbClr val="613318"/>
                </a:solidFill>
              </a:rPr>
              <a:t>problema</a:t>
            </a:r>
            <a:r>
              <a:rPr lang="en-US" dirty="0">
                <a:solidFill>
                  <a:srgbClr val="613318"/>
                </a:solidFill>
              </a:rPr>
              <a:t>? </a:t>
            </a:r>
          </a:p>
        </p:txBody>
      </p:sp>
    </p:spTree>
    <p:extLst>
      <p:ext uri="{BB962C8B-B14F-4D97-AF65-F5344CB8AC3E}">
        <p14:creationId xmlns:p14="http://schemas.microsoft.com/office/powerpoint/2010/main" val="3486173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lgn="ctr">
              <a:buNone/>
            </a:pPr>
            <a:r>
              <a:rPr lang="en-US" sz="7200" dirty="0">
                <a:solidFill>
                  <a:srgbClr val="613318"/>
                </a:solidFill>
              </a:rPr>
              <a:t>6. ¿</a:t>
            </a:r>
            <a:r>
              <a:rPr lang="en-US" sz="7200" u="sng" dirty="0" err="1">
                <a:solidFill>
                  <a:srgbClr val="613318"/>
                </a:solidFill>
              </a:rPr>
              <a:t>Cuáles</a:t>
            </a:r>
            <a:r>
              <a:rPr lang="en-US" sz="7200" dirty="0">
                <a:solidFill>
                  <a:srgbClr val="613318"/>
                </a:solidFill>
              </a:rPr>
              <a:t> </a:t>
            </a:r>
            <a:r>
              <a:rPr lang="en-US" sz="7200" dirty="0" err="1">
                <a:solidFill>
                  <a:srgbClr val="613318"/>
                </a:solidFill>
              </a:rPr>
              <a:t>eventos</a:t>
            </a:r>
            <a:r>
              <a:rPr lang="en-US" sz="7200" dirty="0">
                <a:solidFill>
                  <a:srgbClr val="613318"/>
                </a:solidFill>
              </a:rPr>
              <a:t> </a:t>
            </a:r>
            <a:r>
              <a:rPr lang="en-US" sz="7200" dirty="0" err="1">
                <a:solidFill>
                  <a:srgbClr val="613318"/>
                </a:solidFill>
              </a:rPr>
              <a:t>ocurrieron</a:t>
            </a:r>
            <a:r>
              <a:rPr lang="en-US" sz="7200" dirty="0">
                <a:solidFill>
                  <a:srgbClr val="613318"/>
                </a:solidFill>
              </a:rPr>
              <a:t> </a:t>
            </a:r>
            <a:r>
              <a:rPr lang="en-US" sz="7200" dirty="0" err="1">
                <a:solidFill>
                  <a:srgbClr val="613318"/>
                </a:solidFill>
              </a:rPr>
              <a:t>en</a:t>
            </a:r>
            <a:r>
              <a:rPr lang="en-US" sz="7200" dirty="0">
                <a:solidFill>
                  <a:srgbClr val="613318"/>
                </a:solidFill>
              </a:rPr>
              <a:t> </a:t>
            </a:r>
            <a:r>
              <a:rPr lang="en-US" sz="7200" dirty="0" err="1">
                <a:solidFill>
                  <a:srgbClr val="613318"/>
                </a:solidFill>
              </a:rPr>
              <a:t>esta</a:t>
            </a:r>
            <a:r>
              <a:rPr lang="en-US" sz="7200" dirty="0">
                <a:solidFill>
                  <a:srgbClr val="613318"/>
                </a:solidFill>
              </a:rPr>
              <a:t> </a:t>
            </a:r>
            <a:r>
              <a:rPr lang="en-US" sz="7200" dirty="0" err="1">
                <a:solidFill>
                  <a:srgbClr val="613318"/>
                </a:solidFill>
              </a:rPr>
              <a:t>historia</a:t>
            </a:r>
            <a:r>
              <a:rPr lang="en-US" sz="7200" dirty="0">
                <a:solidFill>
                  <a:srgbClr val="613318"/>
                </a:solidFill>
              </a:rPr>
              <a:t>?  </a:t>
            </a:r>
            <a:r>
              <a:rPr lang="en-US" sz="7200" dirty="0" err="1">
                <a:solidFill>
                  <a:srgbClr val="613318"/>
                </a:solidFill>
              </a:rPr>
              <a:t>Contemos</a:t>
            </a:r>
            <a:r>
              <a:rPr lang="en-US" sz="7200" dirty="0">
                <a:solidFill>
                  <a:srgbClr val="613318"/>
                </a:solidFill>
              </a:rPr>
              <a:t> la </a:t>
            </a:r>
            <a:r>
              <a:rPr lang="en-US" sz="7200" dirty="0" err="1">
                <a:solidFill>
                  <a:srgbClr val="613318"/>
                </a:solidFill>
              </a:rPr>
              <a:t>historia</a:t>
            </a:r>
            <a:r>
              <a:rPr lang="en-US" sz="7200" dirty="0">
                <a:solidFill>
                  <a:srgbClr val="613318"/>
                </a:solidFill>
              </a:rPr>
              <a:t> </a:t>
            </a:r>
            <a:r>
              <a:rPr lang="en-US" sz="7200" dirty="0" err="1">
                <a:solidFill>
                  <a:srgbClr val="613318"/>
                </a:solidFill>
              </a:rPr>
              <a:t>juntos</a:t>
            </a:r>
            <a:r>
              <a:rPr lang="en-US" sz="7200" dirty="0">
                <a:solidFill>
                  <a:srgbClr val="613318"/>
                </a:solidFill>
              </a:rPr>
              <a:t>.   </a:t>
            </a:r>
          </a:p>
        </p:txBody>
      </p:sp>
    </p:spTree>
    <p:extLst>
      <p:ext uri="{BB962C8B-B14F-4D97-AF65-F5344CB8AC3E}">
        <p14:creationId xmlns:p14="http://schemas.microsoft.com/office/powerpoint/2010/main" val="1102025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Considerar</a:t>
            </a:r>
            <a:r>
              <a:rPr lang="en-US" dirty="0">
                <a:solidFill>
                  <a:srgbClr val="008000"/>
                </a:solidFill>
              </a:rPr>
              <a:t> –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4800" dirty="0">
                <a:solidFill>
                  <a:srgbClr val="613318"/>
                </a:solidFill>
              </a:rPr>
              <a:t>7. ¿</a:t>
            </a:r>
            <a:r>
              <a:rPr lang="en-US" sz="4800" u="sng" dirty="0">
                <a:solidFill>
                  <a:srgbClr val="613318"/>
                </a:solidFill>
              </a:rPr>
              <a:t>Se </a:t>
            </a:r>
            <a:r>
              <a:rPr lang="en-US" sz="4800" u="sng" dirty="0" err="1">
                <a:solidFill>
                  <a:srgbClr val="613318"/>
                </a:solidFill>
              </a:rPr>
              <a:t>resuelve</a:t>
            </a:r>
            <a:r>
              <a:rPr lang="en-US" sz="4800" u="sng" dirty="0">
                <a:solidFill>
                  <a:srgbClr val="613318"/>
                </a:solidFill>
              </a:rPr>
              <a:t> </a:t>
            </a:r>
            <a:r>
              <a:rPr lang="en-US" sz="4800" dirty="0">
                <a:solidFill>
                  <a:srgbClr val="613318"/>
                </a:solidFill>
              </a:rPr>
              <a:t>el </a:t>
            </a:r>
            <a:r>
              <a:rPr lang="en-US" sz="4800" dirty="0" err="1">
                <a:solidFill>
                  <a:srgbClr val="613318"/>
                </a:solidFill>
              </a:rPr>
              <a:t>problema</a:t>
            </a:r>
            <a:r>
              <a:rPr lang="en-US" sz="4800" dirty="0">
                <a:solidFill>
                  <a:srgbClr val="613318"/>
                </a:solidFill>
              </a:rPr>
              <a:t> que </a:t>
            </a:r>
            <a:r>
              <a:rPr lang="en-US" sz="4800" dirty="0" err="1">
                <a:solidFill>
                  <a:srgbClr val="613318"/>
                </a:solidFill>
              </a:rPr>
              <a:t>mencionamos</a:t>
            </a:r>
            <a:r>
              <a:rPr lang="en-US" sz="4800" dirty="0">
                <a:solidFill>
                  <a:srgbClr val="613318"/>
                </a:solidFill>
              </a:rPr>
              <a:t>?  ¿</a:t>
            </a:r>
            <a:r>
              <a:rPr lang="en-US" sz="4800" u="sng" dirty="0" err="1">
                <a:solidFill>
                  <a:srgbClr val="613318"/>
                </a:solidFill>
              </a:rPr>
              <a:t>Cómo</a:t>
            </a:r>
            <a:r>
              <a:rPr lang="en-US" sz="4800" dirty="0">
                <a:solidFill>
                  <a:srgbClr val="613318"/>
                </a:solidFill>
              </a:rPr>
              <a:t>? </a:t>
            </a:r>
          </a:p>
        </p:txBody>
      </p:sp>
    </p:spTree>
    <p:extLst>
      <p:ext uri="{BB962C8B-B14F-4D97-AF65-F5344CB8AC3E}">
        <p14:creationId xmlns:p14="http://schemas.microsoft.com/office/powerpoint/2010/main" val="1694522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1137" y="367538"/>
            <a:ext cx="9889725" cy="6490462"/>
          </a:xfrm>
          <a:prstGeom prst="rect">
            <a:avLst/>
          </a:prstGeom>
          <a:solidFill>
            <a:srgbClr val="603912"/>
          </a:solidFill>
        </p:spPr>
      </p:pic>
    </p:spTree>
    <p:extLst>
      <p:ext uri="{BB962C8B-B14F-4D97-AF65-F5344CB8AC3E}">
        <p14:creationId xmlns:p14="http://schemas.microsoft.com/office/powerpoint/2010/main" val="289775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erson sitting at a table&#10;&#10;Description automatically generated">
            <a:extLst>
              <a:ext uri="{FF2B5EF4-FFF2-40B4-BE49-F238E27FC236}">
                <a16:creationId xmlns:a16="http://schemas.microsoft.com/office/drawing/2014/main" id="{221E2C20-C594-4A77-8A37-52C6D2BE8789}"/>
              </a:ext>
            </a:extLst>
          </p:cNvPr>
          <p:cNvPicPr>
            <a:picLocks noChangeAspect="1"/>
          </p:cNvPicPr>
          <p:nvPr/>
        </p:nvPicPr>
        <p:blipFill rotWithShape="1">
          <a:blip r:embed="rId2"/>
          <a:srcRect t="59" b="14390"/>
          <a:stretch/>
        </p:blipFill>
        <p:spPr>
          <a:xfrm>
            <a:off x="20" y="10"/>
            <a:ext cx="12191980" cy="6857990"/>
          </a:xfrm>
          <a:prstGeom prst="rect">
            <a:avLst/>
          </a:prstGeom>
        </p:spPr>
      </p:pic>
      <p:sp>
        <p:nvSpPr>
          <p:cNvPr id="20" name="Rectangle 1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097198-6C69-4892-A099-D8F8A898D22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rgbClr val="008000"/>
                </a:solidFill>
                <a:latin typeface="Berlin Sans FB" panose="020E0602020502020306" pitchFamily="34" charset="0"/>
              </a:rPr>
              <a:t>CONSOLIDAR – 1 Reyes 17</a:t>
            </a:r>
          </a:p>
        </p:txBody>
      </p:sp>
      <p:cxnSp>
        <p:nvCxnSpPr>
          <p:cNvPr id="22" name="Straight Connector 2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5671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17</a:t>
            </a:r>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1. ¿De </a:t>
            </a:r>
            <a:r>
              <a:rPr lang="en-US" sz="5400" dirty="0" err="1">
                <a:solidFill>
                  <a:srgbClr val="613318"/>
                </a:solidFill>
              </a:rPr>
              <a:t>qué</a:t>
            </a:r>
            <a:r>
              <a:rPr lang="en-US" sz="5400" dirty="0">
                <a:solidFill>
                  <a:srgbClr val="613318"/>
                </a:solidFill>
              </a:rPr>
              <a:t> se </a:t>
            </a:r>
            <a:r>
              <a:rPr lang="en-US" sz="5400" dirty="0" err="1">
                <a:solidFill>
                  <a:srgbClr val="613318"/>
                </a:solidFill>
              </a:rPr>
              <a:t>trata</a:t>
            </a:r>
            <a:r>
              <a:rPr lang="en-US" sz="5400" dirty="0">
                <a:solidFill>
                  <a:srgbClr val="613318"/>
                </a:solidFill>
              </a:rPr>
              <a:t> la </a:t>
            </a:r>
            <a:r>
              <a:rPr lang="en-US" sz="5400" dirty="0" err="1">
                <a:solidFill>
                  <a:srgbClr val="613318"/>
                </a:solidFill>
              </a:rPr>
              <a:t>historia</a:t>
            </a:r>
            <a:r>
              <a:rPr lang="en-US" sz="5400" dirty="0">
                <a:solidFill>
                  <a:srgbClr val="613318"/>
                </a:solidFill>
              </a:rPr>
              <a:t>?</a:t>
            </a:r>
          </a:p>
        </p:txBody>
      </p:sp>
    </p:spTree>
    <p:extLst>
      <p:ext uri="{BB962C8B-B14F-4D97-AF65-F5344CB8AC3E}">
        <p14:creationId xmlns:p14="http://schemas.microsoft.com/office/powerpoint/2010/main" val="4167541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2. ¿</a:t>
            </a:r>
            <a:r>
              <a:rPr lang="en-US" sz="5400" dirty="0" err="1">
                <a:solidFill>
                  <a:srgbClr val="613318"/>
                </a:solidFill>
              </a:rPr>
              <a:t>Qué</a:t>
            </a:r>
            <a:r>
              <a:rPr lang="en-US" sz="5400" dirty="0">
                <a:solidFill>
                  <a:srgbClr val="613318"/>
                </a:solidFill>
              </a:rPr>
              <a:t> </a:t>
            </a:r>
            <a:r>
              <a:rPr lang="en-US" sz="5400" u="sng" dirty="0" err="1">
                <a:solidFill>
                  <a:srgbClr val="613318"/>
                </a:solidFill>
              </a:rPr>
              <a:t>pecado</a:t>
            </a:r>
            <a:r>
              <a:rPr lang="en-US" sz="5400" dirty="0">
                <a:solidFill>
                  <a:srgbClr val="613318"/>
                </a:solidFill>
              </a:rPr>
              <a:t> me </a:t>
            </a:r>
            <a:r>
              <a:rPr lang="en-US" sz="5400" dirty="0" err="1">
                <a:solidFill>
                  <a:srgbClr val="613318"/>
                </a:solidFill>
              </a:rPr>
              <a:t>enseña</a:t>
            </a:r>
            <a:r>
              <a:rPr lang="en-US" sz="5400" dirty="0">
                <a:solidFill>
                  <a:srgbClr val="613318"/>
                </a:solidFill>
              </a:rPr>
              <a:t> a </a:t>
            </a:r>
            <a:r>
              <a:rPr lang="en-US" sz="5400" dirty="0" err="1">
                <a:solidFill>
                  <a:srgbClr val="613318"/>
                </a:solidFill>
              </a:rPr>
              <a:t>confesar</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32908839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3. ¿</a:t>
            </a:r>
            <a:r>
              <a:rPr lang="en-US" sz="5400" dirty="0" err="1">
                <a:solidFill>
                  <a:srgbClr val="613318"/>
                </a:solidFill>
              </a:rPr>
              <a:t>Dónde</a:t>
            </a:r>
            <a:r>
              <a:rPr lang="en-US" sz="5400" dirty="0">
                <a:solidFill>
                  <a:srgbClr val="613318"/>
                </a:solidFill>
              </a:rPr>
              <a:t> </a:t>
            </a:r>
            <a:r>
              <a:rPr lang="en-US" sz="5400" dirty="0" err="1">
                <a:solidFill>
                  <a:srgbClr val="613318"/>
                </a:solidFill>
              </a:rPr>
              <a:t>veo</a:t>
            </a:r>
            <a:r>
              <a:rPr lang="en-US" sz="5400" dirty="0">
                <a:solidFill>
                  <a:srgbClr val="613318"/>
                </a:solidFill>
              </a:rPr>
              <a:t> el </a:t>
            </a:r>
            <a:r>
              <a:rPr lang="en-US" sz="5400" dirty="0" err="1">
                <a:solidFill>
                  <a:srgbClr val="613318"/>
                </a:solidFill>
              </a:rPr>
              <a:t>amor</a:t>
            </a:r>
            <a:r>
              <a:rPr lang="en-US" sz="5400" dirty="0">
                <a:solidFill>
                  <a:srgbClr val="613318"/>
                </a:solidFill>
              </a:rPr>
              <a:t> de Dios </a:t>
            </a:r>
            <a:r>
              <a:rPr lang="en-US" sz="5400" dirty="0" err="1">
                <a:solidFill>
                  <a:srgbClr val="613318"/>
                </a:solidFill>
              </a:rPr>
              <a:t>en</a:t>
            </a:r>
            <a:r>
              <a:rPr lang="en-US" sz="5400" dirty="0">
                <a:solidFill>
                  <a:srgbClr val="613318"/>
                </a:solidFill>
              </a:rPr>
              <a:t> </a:t>
            </a:r>
            <a:r>
              <a:rPr lang="en-US" sz="5400" dirty="0" err="1">
                <a:solidFill>
                  <a:srgbClr val="613318"/>
                </a:solidFill>
              </a:rPr>
              <a:t>esta</a:t>
            </a:r>
            <a:r>
              <a:rPr lang="en-US" sz="5400" dirty="0">
                <a:solidFill>
                  <a:srgbClr val="613318"/>
                </a:solidFill>
              </a:rPr>
              <a:t> </a:t>
            </a:r>
            <a:r>
              <a:rPr lang="en-US" sz="5400" dirty="0" err="1">
                <a:solidFill>
                  <a:srgbClr val="613318"/>
                </a:solidFill>
              </a:rPr>
              <a:t>historia</a:t>
            </a:r>
            <a:r>
              <a:rPr lang="en-US" sz="5400" dirty="0">
                <a:solidFill>
                  <a:srgbClr val="613318"/>
                </a:solidFill>
              </a:rPr>
              <a:t>? </a:t>
            </a:r>
          </a:p>
          <a:p>
            <a:pPr marL="0" indent="0">
              <a:buNone/>
            </a:pPr>
            <a:r>
              <a:rPr lang="en-US" sz="4000" dirty="0"/>
              <a:t> </a:t>
            </a:r>
          </a:p>
        </p:txBody>
      </p:sp>
    </p:spTree>
    <p:extLst>
      <p:ext uri="{BB962C8B-B14F-4D97-AF65-F5344CB8AC3E}">
        <p14:creationId xmlns:p14="http://schemas.microsoft.com/office/powerpoint/2010/main" val="386330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4. </a:t>
            </a:r>
            <a:r>
              <a:rPr lang="es-MX" sz="5400" dirty="0">
                <a:solidFill>
                  <a:srgbClr val="613318"/>
                </a:solidFill>
              </a:rPr>
              <a:t>¿Qué me enseña Dios a pedir y hacer por gratitud a él?</a:t>
            </a:r>
            <a:endParaRPr lang="en-US" sz="5400" dirty="0">
              <a:solidFill>
                <a:srgbClr val="613318"/>
              </a:solidFill>
            </a:endParaRPr>
          </a:p>
          <a:p>
            <a:pPr marL="0" indent="0">
              <a:buNone/>
            </a:pPr>
            <a:endParaRPr lang="en-US" sz="4000" dirty="0"/>
          </a:p>
          <a:p>
            <a:pPr marL="0" indent="0">
              <a:buNone/>
            </a:pPr>
            <a:r>
              <a:rPr lang="en-US" sz="4000" dirty="0"/>
              <a:t> </a:t>
            </a:r>
          </a:p>
        </p:txBody>
      </p:sp>
    </p:spTree>
    <p:extLst>
      <p:ext uri="{BB962C8B-B14F-4D97-AF65-F5344CB8AC3E}">
        <p14:creationId xmlns:p14="http://schemas.microsoft.com/office/powerpoint/2010/main" val="1247384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C039B-514A-4429-B1B9-60DE58D631D4}"/>
              </a:ext>
            </a:extLst>
          </p:cNvPr>
          <p:cNvSpPr>
            <a:spLocks noGrp="1"/>
          </p:cNvSpPr>
          <p:nvPr>
            <p:ph type="title"/>
          </p:nvPr>
        </p:nvSpPr>
        <p:spPr/>
        <p:txBody>
          <a:bodyPr>
            <a:normAutofit/>
          </a:bodyPr>
          <a:lstStyle/>
          <a:p>
            <a:pPr algn="ctr"/>
            <a:r>
              <a:rPr lang="en-US" dirty="0" err="1">
                <a:solidFill>
                  <a:srgbClr val="008000"/>
                </a:solidFill>
              </a:rPr>
              <a:t>Consolidar</a:t>
            </a:r>
            <a:r>
              <a:rPr lang="en-US" dirty="0">
                <a:solidFill>
                  <a:srgbClr val="008000"/>
                </a:solidFill>
              </a:rPr>
              <a:t>- 1 Reyes 17</a:t>
            </a:r>
            <a:endParaRPr lang="en-US" dirty="0"/>
          </a:p>
        </p:txBody>
      </p:sp>
      <p:sp>
        <p:nvSpPr>
          <p:cNvPr id="3" name="Content Placeholder 2">
            <a:extLst>
              <a:ext uri="{FF2B5EF4-FFF2-40B4-BE49-F238E27FC236}">
                <a16:creationId xmlns:a16="http://schemas.microsoft.com/office/drawing/2014/main" id="{284EB7B7-1509-4036-BA44-D4FB26AC2750}"/>
              </a:ext>
            </a:extLst>
          </p:cNvPr>
          <p:cNvSpPr>
            <a:spLocks noGrp="1"/>
          </p:cNvSpPr>
          <p:nvPr>
            <p:ph idx="1"/>
          </p:nvPr>
        </p:nvSpPr>
        <p:spPr>
          <a:xfrm>
            <a:off x="838200" y="1690688"/>
            <a:ext cx="10091738" cy="4486275"/>
          </a:xfrm>
        </p:spPr>
        <p:txBody>
          <a:bodyPr>
            <a:noAutofit/>
          </a:bodyPr>
          <a:lstStyle/>
          <a:p>
            <a:pPr marL="0" indent="0">
              <a:buNone/>
            </a:pPr>
            <a:r>
              <a:rPr lang="en-US" sz="5400" dirty="0">
                <a:solidFill>
                  <a:srgbClr val="613318"/>
                </a:solidFill>
              </a:rPr>
              <a:t>5. ¿</a:t>
            </a:r>
            <a:r>
              <a:rPr lang="en-US" sz="5400" dirty="0" err="1">
                <a:solidFill>
                  <a:srgbClr val="613318"/>
                </a:solidFill>
              </a:rPr>
              <a:t>Cuándo</a:t>
            </a:r>
            <a:r>
              <a:rPr lang="en-US" sz="5400" dirty="0">
                <a:solidFill>
                  <a:srgbClr val="613318"/>
                </a:solidFill>
              </a:rPr>
              <a:t> </a:t>
            </a:r>
            <a:r>
              <a:rPr lang="en-US" sz="5400" dirty="0" err="1">
                <a:solidFill>
                  <a:srgbClr val="613318"/>
                </a:solidFill>
              </a:rPr>
              <a:t>sería</a:t>
            </a:r>
            <a:r>
              <a:rPr lang="en-US" sz="5400" dirty="0">
                <a:solidFill>
                  <a:srgbClr val="613318"/>
                </a:solidFill>
              </a:rPr>
              <a:t> </a:t>
            </a:r>
            <a:r>
              <a:rPr lang="en-US" sz="5400" dirty="0" err="1">
                <a:solidFill>
                  <a:srgbClr val="613318"/>
                </a:solidFill>
              </a:rPr>
              <a:t>buena</a:t>
            </a:r>
            <a:r>
              <a:rPr lang="en-US" sz="5400" dirty="0">
                <a:solidFill>
                  <a:srgbClr val="613318"/>
                </a:solidFill>
              </a:rPr>
              <a:t> </a:t>
            </a:r>
            <a:r>
              <a:rPr lang="en-US" sz="5400" dirty="0" err="1">
                <a:solidFill>
                  <a:srgbClr val="613318"/>
                </a:solidFill>
              </a:rPr>
              <a:t>situación</a:t>
            </a:r>
            <a:r>
              <a:rPr lang="en-US" sz="5400" dirty="0">
                <a:solidFill>
                  <a:srgbClr val="613318"/>
                </a:solidFill>
              </a:rPr>
              <a:t> para </a:t>
            </a:r>
            <a:r>
              <a:rPr lang="en-US" sz="5400" dirty="0" err="1">
                <a:solidFill>
                  <a:srgbClr val="613318"/>
                </a:solidFill>
              </a:rPr>
              <a:t>compartir</a:t>
            </a:r>
            <a:r>
              <a:rPr lang="en-US" sz="5400" dirty="0">
                <a:solidFill>
                  <a:srgbClr val="613318"/>
                </a:solidFill>
              </a:rPr>
              <a:t> </a:t>
            </a:r>
            <a:r>
              <a:rPr lang="en-US" sz="5400" dirty="0" err="1">
                <a:solidFill>
                  <a:srgbClr val="613318"/>
                </a:solidFill>
              </a:rPr>
              <a:t>este</a:t>
            </a:r>
            <a:r>
              <a:rPr lang="en-US" sz="5400" dirty="0">
                <a:solidFill>
                  <a:srgbClr val="613318"/>
                </a:solidFill>
              </a:rPr>
              <a:t> </a:t>
            </a:r>
            <a:r>
              <a:rPr lang="en-US" sz="5400" dirty="0" err="1">
                <a:solidFill>
                  <a:srgbClr val="613318"/>
                </a:solidFill>
              </a:rPr>
              <a:t>mensaje</a:t>
            </a:r>
            <a:r>
              <a:rPr lang="en-US" sz="5400" dirty="0">
                <a:solidFill>
                  <a:srgbClr val="613318"/>
                </a:solidFill>
              </a:rPr>
              <a:t>?</a:t>
            </a:r>
          </a:p>
          <a:p>
            <a:pPr marL="0" indent="0">
              <a:buNone/>
            </a:pPr>
            <a:r>
              <a:rPr lang="en-US" sz="4000" dirty="0"/>
              <a:t> </a:t>
            </a:r>
          </a:p>
        </p:txBody>
      </p:sp>
    </p:spTree>
    <p:extLst>
      <p:ext uri="{BB962C8B-B14F-4D97-AF65-F5344CB8AC3E}">
        <p14:creationId xmlns:p14="http://schemas.microsoft.com/office/powerpoint/2010/main" val="2631313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386583"/>
          </a:xfrm>
        </p:spPr>
        <p:txBody>
          <a:bodyPr>
            <a:noAutofit/>
          </a:bodyPr>
          <a:lstStyle/>
          <a:p>
            <a:pPr algn="ctr"/>
            <a:r>
              <a:rPr lang="es-EC" sz="8800" dirty="0">
                <a:solidFill>
                  <a:srgbClr val="008000"/>
                </a:solidFill>
                <a:latin typeface="Berlin Sans FB Demi" panose="020E0802020502020306" pitchFamily="34" charset="0"/>
                <a:cs typeface="Arial" panose="020B0604020202020204" pitchFamily="34" charset="0"/>
              </a:rPr>
              <a:t>Temas Importantes:</a:t>
            </a:r>
            <a:br>
              <a:rPr lang="es-EC" sz="8800" dirty="0">
                <a:solidFill>
                  <a:srgbClr val="008000"/>
                </a:solidFill>
                <a:latin typeface="Berlin Sans FB Demi" panose="020E0802020502020306" pitchFamily="34"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(20 minutos)</a:t>
            </a:r>
            <a:br>
              <a:rPr lang="es-EC" sz="4800" dirty="0">
                <a:solidFill>
                  <a:srgbClr val="008000"/>
                </a:solidFill>
                <a:latin typeface="Berlin Sans FB" panose="020E0602020502020306" pitchFamily="34" charset="0"/>
                <a:cs typeface="Arial" panose="020B0604020202020204" pitchFamily="34" charset="0"/>
              </a:rPr>
            </a:br>
            <a:br>
              <a:rPr lang="es-EC" sz="4800" dirty="0">
                <a:solidFill>
                  <a:srgbClr val="008000"/>
                </a:solidFill>
                <a:latin typeface="Berlin Sans FB" panose="020E0602020502020306" pitchFamily="34" charset="0"/>
                <a:cs typeface="Arial" panose="020B0604020202020204" pitchFamily="34" charset="0"/>
              </a:rPr>
            </a:br>
            <a:r>
              <a:rPr lang="es-MX" dirty="0">
                <a:solidFill>
                  <a:srgbClr val="613318"/>
                </a:solidFill>
              </a:rPr>
              <a:t>La Profecía</a:t>
            </a:r>
            <a:br>
              <a:rPr lang="en-US" dirty="0"/>
            </a:br>
            <a:endParaRPr lang="en-US" sz="4800" dirty="0">
              <a:solidFill>
                <a:srgbClr val="008000"/>
              </a:solidFill>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3694339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7707-6B6C-4154-8851-A89BDDC605F2}"/>
              </a:ext>
            </a:extLst>
          </p:cNvPr>
          <p:cNvSpPr>
            <a:spLocks noGrp="1"/>
          </p:cNvSpPr>
          <p:nvPr>
            <p:ph type="title"/>
          </p:nvPr>
        </p:nvSpPr>
        <p:spPr/>
        <p:txBody>
          <a:bodyPr/>
          <a:lstStyle/>
          <a:p>
            <a:r>
              <a:rPr lang="en-US" dirty="0">
                <a:solidFill>
                  <a:srgbClr val="008000"/>
                </a:solidFill>
              </a:rPr>
              <a:t>La </a:t>
            </a:r>
            <a:r>
              <a:rPr lang="en-US" dirty="0" err="1">
                <a:solidFill>
                  <a:srgbClr val="008000"/>
                </a:solidFill>
              </a:rPr>
              <a:t>Profecía</a:t>
            </a:r>
            <a:endParaRPr lang="en-US" dirty="0">
              <a:solidFill>
                <a:srgbClr val="008000"/>
              </a:solidFill>
            </a:endParaRPr>
          </a:p>
        </p:txBody>
      </p:sp>
      <p:sp>
        <p:nvSpPr>
          <p:cNvPr id="3" name="Content Placeholder 2">
            <a:extLst>
              <a:ext uri="{FF2B5EF4-FFF2-40B4-BE49-F238E27FC236}">
                <a16:creationId xmlns:a16="http://schemas.microsoft.com/office/drawing/2014/main" id="{A9F5CE6B-4063-4BEF-8FE5-EB3279FF6F54}"/>
              </a:ext>
            </a:extLst>
          </p:cNvPr>
          <p:cNvSpPr>
            <a:spLocks noGrp="1"/>
          </p:cNvSpPr>
          <p:nvPr>
            <p:ph idx="1"/>
          </p:nvPr>
        </p:nvSpPr>
        <p:spPr/>
        <p:txBody>
          <a:bodyPr>
            <a:normAutofit/>
          </a:bodyPr>
          <a:lstStyle/>
          <a:p>
            <a:r>
              <a:rPr lang="es-MX" dirty="0">
                <a:solidFill>
                  <a:srgbClr val="613318"/>
                </a:solidFill>
              </a:rPr>
              <a:t>¿Podrían mencionar los nombres de algunos de los profetas del Antiguo Testamento?  </a:t>
            </a:r>
          </a:p>
          <a:p>
            <a:endParaRPr lang="en-US" dirty="0"/>
          </a:p>
        </p:txBody>
      </p:sp>
    </p:spTree>
    <p:extLst>
      <p:ext uri="{BB962C8B-B14F-4D97-AF65-F5344CB8AC3E}">
        <p14:creationId xmlns:p14="http://schemas.microsoft.com/office/powerpoint/2010/main" val="2883782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05C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F87707-6B6C-4154-8851-A89BDDC605F2}"/>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La Profecía</a:t>
            </a:r>
          </a:p>
        </p:txBody>
      </p:sp>
      <p:pic>
        <p:nvPicPr>
          <p:cNvPr id="4" name="Picture 3">
            <a:extLst>
              <a:ext uri="{FF2B5EF4-FFF2-40B4-BE49-F238E27FC236}">
                <a16:creationId xmlns:a16="http://schemas.microsoft.com/office/drawing/2014/main" id="{8C470353-88F2-4E25-A496-9401FDFB412B}"/>
              </a:ext>
            </a:extLst>
          </p:cNvPr>
          <p:cNvPicPr>
            <a:picLocks noChangeAspect="1"/>
          </p:cNvPicPr>
          <p:nvPr/>
        </p:nvPicPr>
        <p:blipFill rotWithShape="1">
          <a:blip r:embed="rId3"/>
          <a:srcRect r="1" b="18040"/>
          <a:stretch/>
        </p:blipFill>
        <p:spPr>
          <a:xfrm>
            <a:off x="327547" y="321733"/>
            <a:ext cx="7058306" cy="4107392"/>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9F5CE6B-4063-4BEF-8FE5-EB3279FF6F54}"/>
              </a:ext>
            </a:extLst>
          </p:cNvPr>
          <p:cNvSpPr>
            <a:spLocks noGrp="1"/>
          </p:cNvSpPr>
          <p:nvPr>
            <p:ph idx="1"/>
          </p:nvPr>
        </p:nvSpPr>
        <p:spPr>
          <a:xfrm>
            <a:off x="8029319" y="917725"/>
            <a:ext cx="3424739" cy="4852362"/>
          </a:xfrm>
        </p:spPr>
        <p:txBody>
          <a:bodyPr anchor="ctr">
            <a:normAutofit/>
          </a:bodyPr>
          <a:lstStyle/>
          <a:p>
            <a:r>
              <a:rPr lang="es-MX" sz="4400" dirty="0">
                <a:solidFill>
                  <a:srgbClr val="FFFFFF"/>
                </a:solidFill>
              </a:rPr>
              <a:t>¿Cuál era </a:t>
            </a:r>
            <a:r>
              <a:rPr lang="es-MX" sz="4400" b="1" dirty="0">
                <a:solidFill>
                  <a:srgbClr val="FFFFFF"/>
                </a:solidFill>
              </a:rPr>
              <a:t>el papel de los profetas en el Antiguo Testamento</a:t>
            </a:r>
            <a:r>
              <a:rPr lang="es-MX" sz="4400" dirty="0">
                <a:solidFill>
                  <a:srgbClr val="FFFFFF"/>
                </a:solidFill>
              </a:rPr>
              <a:t>?  </a:t>
            </a:r>
            <a:endParaRPr lang="en-US" sz="4400" dirty="0">
              <a:solidFill>
                <a:srgbClr val="FFFFFF"/>
              </a:solidFill>
            </a:endParaRPr>
          </a:p>
          <a:p>
            <a:endParaRPr lang="en-US" sz="2000" dirty="0">
              <a:solidFill>
                <a:srgbClr val="FFFFFF"/>
              </a:solidFill>
            </a:endParaRPr>
          </a:p>
        </p:txBody>
      </p:sp>
    </p:spTree>
    <p:extLst>
      <p:ext uri="{BB962C8B-B14F-4D97-AF65-F5344CB8AC3E}">
        <p14:creationId xmlns:p14="http://schemas.microsoft.com/office/powerpoint/2010/main" val="1585543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184C4-44E3-4732-A4DE-CE34C13EEB63}"/>
              </a:ext>
            </a:extLst>
          </p:cNvPr>
          <p:cNvSpPr>
            <a:spLocks noGrp="1"/>
          </p:cNvSpPr>
          <p:nvPr>
            <p:ph type="title"/>
          </p:nvPr>
        </p:nvSpPr>
        <p:spPr/>
        <p:txBody>
          <a:bodyPr/>
          <a:lstStyle/>
          <a:p>
            <a:r>
              <a:rPr lang="en-US" dirty="0">
                <a:solidFill>
                  <a:srgbClr val="008000"/>
                </a:solidFill>
              </a:rPr>
              <a:t>La </a:t>
            </a:r>
            <a:r>
              <a:rPr lang="en-US" dirty="0" err="1">
                <a:solidFill>
                  <a:srgbClr val="008000"/>
                </a:solidFill>
              </a:rPr>
              <a:t>Profecía</a:t>
            </a:r>
            <a:endParaRPr lang="en-US" dirty="0">
              <a:solidFill>
                <a:srgbClr val="008000"/>
              </a:solidFill>
            </a:endParaRPr>
          </a:p>
        </p:txBody>
      </p:sp>
      <p:sp>
        <p:nvSpPr>
          <p:cNvPr id="3" name="Content Placeholder 2">
            <a:extLst>
              <a:ext uri="{FF2B5EF4-FFF2-40B4-BE49-F238E27FC236}">
                <a16:creationId xmlns:a16="http://schemas.microsoft.com/office/drawing/2014/main" id="{A43913BC-51EB-4057-8C7D-CD50D682364A}"/>
              </a:ext>
            </a:extLst>
          </p:cNvPr>
          <p:cNvSpPr>
            <a:spLocks noGrp="1"/>
          </p:cNvSpPr>
          <p:nvPr>
            <p:ph idx="1"/>
          </p:nvPr>
        </p:nvSpPr>
        <p:spPr/>
        <p:txBody>
          <a:bodyPr>
            <a:normAutofit fontScale="92500"/>
          </a:bodyPr>
          <a:lstStyle/>
          <a:p>
            <a:r>
              <a:rPr lang="en-US" dirty="0" err="1">
                <a:solidFill>
                  <a:srgbClr val="613318"/>
                </a:solidFill>
              </a:rPr>
              <a:t>Profecías</a:t>
            </a:r>
            <a:r>
              <a:rPr lang="en-US" dirty="0">
                <a:solidFill>
                  <a:srgbClr val="613318"/>
                </a:solidFill>
              </a:rPr>
              <a:t> de lo </a:t>
            </a:r>
            <a:r>
              <a:rPr lang="en-US" dirty="0" err="1">
                <a:solidFill>
                  <a:srgbClr val="613318"/>
                </a:solidFill>
              </a:rPr>
              <a:t>porvenir</a:t>
            </a:r>
            <a:endParaRPr lang="en-US" dirty="0">
              <a:solidFill>
                <a:srgbClr val="613318"/>
              </a:solidFill>
            </a:endParaRPr>
          </a:p>
          <a:p>
            <a:r>
              <a:rPr lang="en-US" dirty="0" err="1">
                <a:solidFill>
                  <a:srgbClr val="613318"/>
                </a:solidFill>
              </a:rPr>
              <a:t>Profecías</a:t>
            </a:r>
            <a:r>
              <a:rPr lang="en-US" dirty="0">
                <a:solidFill>
                  <a:srgbClr val="613318"/>
                </a:solidFill>
              </a:rPr>
              <a:t> </a:t>
            </a:r>
            <a:r>
              <a:rPr lang="en-US" dirty="0" err="1">
                <a:solidFill>
                  <a:srgbClr val="613318"/>
                </a:solidFill>
              </a:rPr>
              <a:t>mesiánicas</a:t>
            </a:r>
            <a:endParaRPr lang="en-US" dirty="0">
              <a:solidFill>
                <a:srgbClr val="613318"/>
              </a:solidFill>
            </a:endParaRPr>
          </a:p>
          <a:p>
            <a:r>
              <a:rPr lang="en-US" dirty="0" err="1">
                <a:solidFill>
                  <a:srgbClr val="613318"/>
                </a:solidFill>
              </a:rPr>
              <a:t>Profecías</a:t>
            </a:r>
            <a:r>
              <a:rPr lang="en-US" dirty="0">
                <a:solidFill>
                  <a:srgbClr val="613318"/>
                </a:solidFill>
              </a:rPr>
              <a:t> que </a:t>
            </a:r>
            <a:r>
              <a:rPr lang="en-US" dirty="0" err="1">
                <a:solidFill>
                  <a:srgbClr val="613318"/>
                </a:solidFill>
              </a:rPr>
              <a:t>recuerdan</a:t>
            </a:r>
            <a:r>
              <a:rPr lang="en-US" dirty="0">
                <a:solidFill>
                  <a:srgbClr val="613318"/>
                </a:solidFill>
              </a:rPr>
              <a:t> del </a:t>
            </a:r>
            <a:r>
              <a:rPr lang="en-US" dirty="0" err="1">
                <a:solidFill>
                  <a:srgbClr val="613318"/>
                </a:solidFill>
              </a:rPr>
              <a:t>pasado</a:t>
            </a:r>
            <a:endParaRPr lang="en-US" dirty="0">
              <a:solidFill>
                <a:srgbClr val="613318"/>
              </a:solidFill>
            </a:endParaRPr>
          </a:p>
          <a:p>
            <a:r>
              <a:rPr lang="en-US" dirty="0">
                <a:solidFill>
                  <a:srgbClr val="613318"/>
                </a:solidFill>
              </a:rPr>
              <a:t>El N.T. </a:t>
            </a:r>
            <a:r>
              <a:rPr lang="en-US" dirty="0" err="1">
                <a:solidFill>
                  <a:srgbClr val="613318"/>
                </a:solidFill>
              </a:rPr>
              <a:t>confirma</a:t>
            </a:r>
            <a:r>
              <a:rPr lang="en-US" dirty="0">
                <a:solidFill>
                  <a:srgbClr val="613318"/>
                </a:solidFill>
              </a:rPr>
              <a:t> el </a:t>
            </a:r>
            <a:r>
              <a:rPr lang="en-US" dirty="0" err="1">
                <a:solidFill>
                  <a:srgbClr val="613318"/>
                </a:solidFill>
              </a:rPr>
              <a:t>cumplimiento</a:t>
            </a:r>
            <a:r>
              <a:rPr lang="en-US" dirty="0">
                <a:solidFill>
                  <a:srgbClr val="613318"/>
                </a:solidFill>
              </a:rPr>
              <a:t> de </a:t>
            </a:r>
            <a:r>
              <a:rPr lang="en-US" dirty="0" err="1">
                <a:solidFill>
                  <a:srgbClr val="613318"/>
                </a:solidFill>
              </a:rPr>
              <a:t>muchas</a:t>
            </a:r>
            <a:r>
              <a:rPr lang="en-US" dirty="0">
                <a:solidFill>
                  <a:srgbClr val="613318"/>
                </a:solidFill>
              </a:rPr>
              <a:t> </a:t>
            </a:r>
            <a:r>
              <a:rPr lang="en-US" dirty="0" err="1">
                <a:solidFill>
                  <a:srgbClr val="613318"/>
                </a:solidFill>
              </a:rPr>
              <a:t>profecías</a:t>
            </a:r>
            <a:r>
              <a:rPr lang="en-US" dirty="0">
                <a:solidFill>
                  <a:srgbClr val="613318"/>
                </a:solidFill>
              </a:rPr>
              <a:t> del A.T.</a:t>
            </a:r>
          </a:p>
        </p:txBody>
      </p:sp>
    </p:spTree>
    <p:extLst>
      <p:ext uri="{BB962C8B-B14F-4D97-AF65-F5344CB8AC3E}">
        <p14:creationId xmlns:p14="http://schemas.microsoft.com/office/powerpoint/2010/main" val="1331687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551B26-CED3-4011-A412-61DDAA960377}"/>
              </a:ext>
            </a:extLst>
          </p:cNvPr>
          <p:cNvSpPr>
            <a:spLocks noGrp="1"/>
          </p:cNvSpPr>
          <p:nvPr>
            <p:ph idx="1"/>
          </p:nvPr>
        </p:nvSpPr>
        <p:spPr>
          <a:xfrm>
            <a:off x="648931" y="2438400"/>
            <a:ext cx="3651466" cy="3785419"/>
          </a:xfrm>
        </p:spPr>
        <p:txBody>
          <a:bodyPr>
            <a:normAutofit/>
          </a:bodyPr>
          <a:lstStyle/>
          <a:p>
            <a:pPr marL="0" indent="0" algn="ctr">
              <a:buNone/>
            </a:pPr>
            <a:r>
              <a:rPr lang="en-US" sz="4800" dirty="0" err="1">
                <a:solidFill>
                  <a:srgbClr val="613318"/>
                </a:solidFill>
              </a:rPr>
              <a:t>Saludos</a:t>
            </a:r>
            <a:r>
              <a:rPr lang="en-US" sz="4800" dirty="0">
                <a:solidFill>
                  <a:srgbClr val="613318"/>
                </a:solidFill>
              </a:rPr>
              <a:t> y</a:t>
            </a:r>
          </a:p>
          <a:p>
            <a:pPr marL="0" indent="0" algn="ctr">
              <a:buNone/>
            </a:pPr>
            <a:r>
              <a:rPr lang="en-US" sz="4800" dirty="0" err="1">
                <a:solidFill>
                  <a:srgbClr val="613318"/>
                </a:solidFill>
              </a:rPr>
              <a:t>Bienvenidos</a:t>
            </a:r>
            <a:endParaRPr lang="en-US" sz="4800" dirty="0">
              <a:solidFill>
                <a:srgbClr val="613318"/>
              </a:solidFill>
            </a:endParaRPr>
          </a:p>
          <a:p>
            <a:pPr marL="0" indent="0">
              <a:buNone/>
            </a:pPr>
            <a:endParaRPr lang="en-US" sz="4800" dirty="0"/>
          </a:p>
        </p:txBody>
      </p:sp>
      <p:pic>
        <p:nvPicPr>
          <p:cNvPr id="1026" name="Picture 2">
            <a:extLst>
              <a:ext uri="{FF2B5EF4-FFF2-40B4-BE49-F238E27FC236}">
                <a16:creationId xmlns:a16="http://schemas.microsoft.com/office/drawing/2014/main" id="{E43F9477-5E4D-4D8F-A644-9E3FEC51FC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982" r="-2" b="19917"/>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89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A7071-61E7-437D-A284-DC9A17ECF49B}"/>
              </a:ext>
            </a:extLst>
          </p:cNvPr>
          <p:cNvSpPr>
            <a:spLocks noGrp="1"/>
          </p:cNvSpPr>
          <p:nvPr>
            <p:ph type="title"/>
          </p:nvPr>
        </p:nvSpPr>
        <p:spPr/>
        <p:txBody>
          <a:bodyPr/>
          <a:lstStyle/>
          <a:p>
            <a:r>
              <a:rPr lang="en-US" dirty="0" err="1">
                <a:solidFill>
                  <a:srgbClr val="008000"/>
                </a:solidFill>
              </a:rPr>
              <a:t>Profecía</a:t>
            </a:r>
            <a:r>
              <a:rPr lang="en-US" dirty="0">
                <a:solidFill>
                  <a:srgbClr val="008000"/>
                </a:solidFill>
              </a:rPr>
              <a:t> </a:t>
            </a:r>
            <a:r>
              <a:rPr lang="en-US" dirty="0" err="1">
                <a:solidFill>
                  <a:srgbClr val="008000"/>
                </a:solidFill>
              </a:rPr>
              <a:t>en</a:t>
            </a:r>
            <a:r>
              <a:rPr lang="en-US" dirty="0">
                <a:solidFill>
                  <a:srgbClr val="008000"/>
                </a:solidFill>
              </a:rPr>
              <a:t> el N.T.</a:t>
            </a:r>
          </a:p>
        </p:txBody>
      </p:sp>
      <p:sp>
        <p:nvSpPr>
          <p:cNvPr id="3" name="Content Placeholder 2">
            <a:extLst>
              <a:ext uri="{FF2B5EF4-FFF2-40B4-BE49-F238E27FC236}">
                <a16:creationId xmlns:a16="http://schemas.microsoft.com/office/drawing/2014/main" id="{BAE12EF4-29E9-4C5D-A33B-BD88BE65900F}"/>
              </a:ext>
            </a:extLst>
          </p:cNvPr>
          <p:cNvSpPr>
            <a:spLocks noGrp="1"/>
          </p:cNvSpPr>
          <p:nvPr>
            <p:ph idx="1"/>
          </p:nvPr>
        </p:nvSpPr>
        <p:spPr/>
        <p:txBody>
          <a:bodyPr>
            <a:normAutofit fontScale="92500" lnSpcReduction="20000"/>
          </a:bodyPr>
          <a:lstStyle/>
          <a:p>
            <a:pPr marL="0" indent="0">
              <a:buNone/>
            </a:pPr>
            <a:r>
              <a:rPr lang="es-MX" dirty="0">
                <a:solidFill>
                  <a:srgbClr val="613318"/>
                </a:solidFill>
              </a:rPr>
              <a:t>Hebreos 1:1-2 “Dios, que muchas veces y de distintas maneras habló en otros tiempos a nuestros padres por medio de los profetas, </a:t>
            </a:r>
            <a:r>
              <a:rPr lang="es-MX" baseline="30000" dirty="0">
                <a:solidFill>
                  <a:srgbClr val="613318"/>
                </a:solidFill>
              </a:rPr>
              <a:t>2 </a:t>
            </a:r>
            <a:r>
              <a:rPr lang="es-MX" dirty="0">
                <a:solidFill>
                  <a:srgbClr val="613318"/>
                </a:solidFill>
              </a:rPr>
              <a:t>en estos días finales nos ha hablado por medio del Hijo, a quien constituyó heredero de todo, y mediante el cual hizo el universo.” </a:t>
            </a:r>
            <a:endParaRPr lang="en-US" dirty="0">
              <a:solidFill>
                <a:srgbClr val="613318"/>
              </a:solidFill>
            </a:endParaRPr>
          </a:p>
        </p:txBody>
      </p:sp>
    </p:spTree>
    <p:extLst>
      <p:ext uri="{BB962C8B-B14F-4D97-AF65-F5344CB8AC3E}">
        <p14:creationId xmlns:p14="http://schemas.microsoft.com/office/powerpoint/2010/main" val="4044482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13BA-127B-41A7-8636-57351B818C0D}"/>
              </a:ext>
            </a:extLst>
          </p:cNvPr>
          <p:cNvSpPr>
            <a:spLocks noGrp="1"/>
          </p:cNvSpPr>
          <p:nvPr>
            <p:ph type="title"/>
          </p:nvPr>
        </p:nvSpPr>
        <p:spPr/>
        <p:txBody>
          <a:bodyPr/>
          <a:lstStyle/>
          <a:p>
            <a:r>
              <a:rPr lang="en-US" dirty="0" err="1"/>
              <a:t>Falsos</a:t>
            </a:r>
            <a:r>
              <a:rPr lang="en-US" dirty="0"/>
              <a:t> </a:t>
            </a:r>
            <a:r>
              <a:rPr lang="en-US" dirty="0" err="1"/>
              <a:t>Profetas</a:t>
            </a:r>
            <a:endParaRPr lang="en-US" dirty="0"/>
          </a:p>
        </p:txBody>
      </p:sp>
      <p:sp>
        <p:nvSpPr>
          <p:cNvPr id="3" name="Content Placeholder 2">
            <a:extLst>
              <a:ext uri="{FF2B5EF4-FFF2-40B4-BE49-F238E27FC236}">
                <a16:creationId xmlns:a16="http://schemas.microsoft.com/office/drawing/2014/main" id="{D94F8960-1A55-4DEE-AEA7-5B46664BE239}"/>
              </a:ext>
            </a:extLst>
          </p:cNvPr>
          <p:cNvSpPr>
            <a:spLocks noGrp="1"/>
          </p:cNvSpPr>
          <p:nvPr>
            <p:ph idx="1"/>
          </p:nvPr>
        </p:nvSpPr>
        <p:spPr/>
        <p:txBody>
          <a:bodyPr>
            <a:normAutofit fontScale="62500" lnSpcReduction="20000"/>
          </a:bodyPr>
          <a:lstStyle/>
          <a:p>
            <a:r>
              <a:rPr lang="es-MX" sz="5800" i="1" dirty="0"/>
              <a:t>Niegan la deidad de Cristo.</a:t>
            </a:r>
          </a:p>
          <a:p>
            <a:r>
              <a:rPr lang="es-MX" sz="5800" i="1" dirty="0"/>
              <a:t>Contradicen la Biblia.  </a:t>
            </a:r>
          </a:p>
          <a:p>
            <a:r>
              <a:rPr lang="es-MX" sz="5800" i="1" dirty="0"/>
              <a:t>Predicen la fecha de la venida del Salvador</a:t>
            </a:r>
          </a:p>
          <a:p>
            <a:r>
              <a:rPr lang="es-MX" sz="5800" i="1" dirty="0"/>
              <a:t>Niegan la resurrección corporal de Jesús</a:t>
            </a:r>
            <a:endParaRPr lang="en-US" sz="5800" dirty="0"/>
          </a:p>
          <a:p>
            <a:r>
              <a:rPr lang="es-MX" sz="5800" i="1" dirty="0"/>
              <a:t>Predicen el regreso literal de los judíos a Palestina y la reconstrucción del templo en Jerusalén</a:t>
            </a:r>
          </a:p>
          <a:p>
            <a:r>
              <a:rPr lang="es-MX" sz="5800" i="1" dirty="0"/>
              <a:t>Cualquier profeta que predice algo que no se cumple es un falso profeta.  </a:t>
            </a:r>
            <a:endParaRPr lang="en-US" sz="5800" dirty="0"/>
          </a:p>
          <a:p>
            <a:endParaRPr lang="en-US" dirty="0"/>
          </a:p>
        </p:txBody>
      </p:sp>
    </p:spTree>
    <p:extLst>
      <p:ext uri="{BB962C8B-B14F-4D97-AF65-F5344CB8AC3E}">
        <p14:creationId xmlns:p14="http://schemas.microsoft.com/office/powerpoint/2010/main" val="1719972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EA9DA-AE5D-44CD-BDFB-979CE75A966D}"/>
              </a:ext>
            </a:extLst>
          </p:cNvPr>
          <p:cNvSpPr>
            <a:spLocks noGrp="1"/>
          </p:cNvSpPr>
          <p:nvPr>
            <p:ph type="title"/>
          </p:nvPr>
        </p:nvSpPr>
        <p:spPr/>
        <p:txBody>
          <a:bodyPr/>
          <a:lstStyle/>
          <a:p>
            <a:r>
              <a:rPr lang="es-PY" dirty="0">
                <a:solidFill>
                  <a:srgbClr val="008000"/>
                </a:solidFill>
              </a:rPr>
              <a:t>Profecía </a:t>
            </a:r>
            <a:r>
              <a:rPr lang="en-US" dirty="0">
                <a:solidFill>
                  <a:srgbClr val="008000"/>
                </a:solidFill>
              </a:rPr>
              <a:t>– 1 Cor. 14</a:t>
            </a:r>
          </a:p>
        </p:txBody>
      </p:sp>
      <p:sp>
        <p:nvSpPr>
          <p:cNvPr id="3" name="Content Placeholder 2">
            <a:extLst>
              <a:ext uri="{FF2B5EF4-FFF2-40B4-BE49-F238E27FC236}">
                <a16:creationId xmlns:a16="http://schemas.microsoft.com/office/drawing/2014/main" id="{2F986F80-77AB-4007-846B-4D3400313331}"/>
              </a:ext>
            </a:extLst>
          </p:cNvPr>
          <p:cNvSpPr>
            <a:spLocks noGrp="1"/>
          </p:cNvSpPr>
          <p:nvPr>
            <p:ph idx="1"/>
          </p:nvPr>
        </p:nvSpPr>
        <p:spPr/>
        <p:txBody>
          <a:bodyPr/>
          <a:lstStyle/>
          <a:p>
            <a:pPr marL="914400" lvl="2" indent="0">
              <a:buNone/>
            </a:pPr>
            <a:r>
              <a:rPr lang="es-MX" i="1" dirty="0">
                <a:solidFill>
                  <a:srgbClr val="613318"/>
                </a:solidFill>
              </a:rPr>
              <a:t>La profecía, en este contexto, era la clara proclamación de la palabra y la voluntad de Dios; la gente era edificada por ella.</a:t>
            </a:r>
            <a:endParaRPr lang="en-US" dirty="0">
              <a:solidFill>
                <a:srgbClr val="613318"/>
              </a:solidFill>
            </a:endParaRPr>
          </a:p>
          <a:p>
            <a:endParaRPr lang="en-US" dirty="0"/>
          </a:p>
        </p:txBody>
      </p:sp>
    </p:spTree>
    <p:extLst>
      <p:ext uri="{BB962C8B-B14F-4D97-AF65-F5344CB8AC3E}">
        <p14:creationId xmlns:p14="http://schemas.microsoft.com/office/powerpoint/2010/main" val="2180560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picture containing indoor, table, sitting, desk&#10;&#10;Description automatically generated">
            <a:extLst>
              <a:ext uri="{FF2B5EF4-FFF2-40B4-BE49-F238E27FC236}">
                <a16:creationId xmlns:a16="http://schemas.microsoft.com/office/drawing/2014/main" id="{10A14EB7-3ED6-4EA9-B4B2-C7F3E3D6DFB9}"/>
              </a:ext>
            </a:extLst>
          </p:cNvPr>
          <p:cNvPicPr>
            <a:picLocks noChangeAspect="1"/>
          </p:cNvPicPr>
          <p:nvPr/>
        </p:nvPicPr>
        <p:blipFill rotWithShape="1">
          <a:blip r:embed="rId3">
            <a:extLst>
              <a:ext uri="{28A0092B-C50C-407E-A947-70E740481C1C}">
                <a14:useLocalDpi xmlns:a14="http://schemas.microsoft.com/office/drawing/2010/main" val="0"/>
              </a:ext>
            </a:extLst>
          </a:blip>
          <a:srcRect l="9834" r="3089" b="-2"/>
          <a:stretch/>
        </p:blipFill>
        <p:spPr>
          <a:xfrm>
            <a:off x="3245637" y="-1"/>
            <a:ext cx="8946363" cy="6858000"/>
          </a:xfrm>
          <a:custGeom>
            <a:avLst/>
            <a:gdLst>
              <a:gd name="connsiteX0" fmla="*/ 0 w 8946363"/>
              <a:gd name="connsiteY0" fmla="*/ 0 h 6858000"/>
              <a:gd name="connsiteX1" fmla="*/ 8946363 w 8946363"/>
              <a:gd name="connsiteY1" fmla="*/ 0 h 6858000"/>
              <a:gd name="connsiteX2" fmla="*/ 8946363 w 8946363"/>
              <a:gd name="connsiteY2" fmla="*/ 6858000 h 6858000"/>
              <a:gd name="connsiteX3" fmla="*/ 1 w 8946363"/>
              <a:gd name="connsiteY3" fmla="*/ 6858000 h 6858000"/>
              <a:gd name="connsiteX4" fmla="*/ 60040 w 8946363"/>
              <a:gd name="connsiteY4" fmla="*/ 6788731 h 6858000"/>
              <a:gd name="connsiteX5" fmla="*/ 1210035 w 8946363"/>
              <a:gd name="connsiteY5" fmla="*/ 3429001 h 6858000"/>
              <a:gd name="connsiteX6" fmla="*/ 60040 w 8946363"/>
              <a:gd name="connsiteY6" fmla="*/ 6927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24" name="Freeform: Shape 23">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6" name="Freeform: Shape 25">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977491D-588D-4AD4-BE8A-68AE15360608}"/>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sz="6600" dirty="0">
                <a:solidFill>
                  <a:srgbClr val="008000"/>
                </a:solidFill>
                <a:latin typeface="Berlin Sans FB" panose="020E0602020502020306" pitchFamily="34" charset="0"/>
              </a:rPr>
              <a:t>La </a:t>
            </a:r>
            <a:r>
              <a:rPr lang="en-US" sz="6600" dirty="0" err="1">
                <a:solidFill>
                  <a:srgbClr val="008000"/>
                </a:solidFill>
                <a:latin typeface="Berlin Sans FB" panose="020E0602020502020306" pitchFamily="34" charset="0"/>
              </a:rPr>
              <a:t>Tarea</a:t>
            </a:r>
            <a:endParaRPr lang="en-US" sz="6600" dirty="0">
              <a:solidFill>
                <a:srgbClr val="008000"/>
              </a:solidFill>
              <a:latin typeface="Berlin Sans FB" panose="020E0602020502020306" pitchFamily="34" charset="0"/>
            </a:endParaRPr>
          </a:p>
        </p:txBody>
      </p:sp>
      <p:sp>
        <p:nvSpPr>
          <p:cNvPr id="28" name="Rectangle 27">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Content Placeholder 18">
            <a:extLst>
              <a:ext uri="{FF2B5EF4-FFF2-40B4-BE49-F238E27FC236}">
                <a16:creationId xmlns:a16="http://schemas.microsoft.com/office/drawing/2014/main" id="{42D00DFC-539A-4585-9D71-1E761CA3788E}"/>
              </a:ext>
            </a:extLst>
          </p:cNvPr>
          <p:cNvSpPr>
            <a:spLocks noGrp="1"/>
          </p:cNvSpPr>
          <p:nvPr>
            <p:ph sz="half" idx="2"/>
          </p:nvPr>
        </p:nvSpPr>
        <p:spPr>
          <a:xfrm>
            <a:off x="371094" y="2718054"/>
            <a:ext cx="3438906" cy="3207258"/>
          </a:xfrm>
        </p:spPr>
        <p:txBody>
          <a:bodyPr vert="horz" lIns="91440" tIns="45720" rIns="91440" bIns="45720" rtlCol="0" anchor="t">
            <a:normAutofit/>
          </a:bodyPr>
          <a:lstStyle/>
          <a:p>
            <a:r>
              <a:rPr lang="en-US" sz="4000" dirty="0">
                <a:solidFill>
                  <a:srgbClr val="613318"/>
                </a:solidFill>
              </a:rPr>
              <a:t>Ver el video 2</a:t>
            </a:r>
          </a:p>
          <a:p>
            <a:r>
              <a:rPr lang="en-US" sz="4000" dirty="0">
                <a:solidFill>
                  <a:srgbClr val="613318"/>
                </a:solidFill>
              </a:rPr>
              <a:t>Leer 1 Reyes 18:16-19:2</a:t>
            </a:r>
          </a:p>
        </p:txBody>
      </p:sp>
    </p:spTree>
    <p:extLst>
      <p:ext uri="{BB962C8B-B14F-4D97-AF65-F5344CB8AC3E}">
        <p14:creationId xmlns:p14="http://schemas.microsoft.com/office/powerpoint/2010/main" val="28357758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and&#10;&#10;Description automatically generated">
            <a:extLst>
              <a:ext uri="{FF2B5EF4-FFF2-40B4-BE49-F238E27FC236}">
                <a16:creationId xmlns:a16="http://schemas.microsoft.com/office/drawing/2014/main" id="{A8C47E7A-D501-4C6D-BA75-6BC15801E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2" y="0"/>
            <a:ext cx="12144375" cy="6858000"/>
          </a:xfrm>
          <a:prstGeom prst="rect">
            <a:avLst/>
          </a:prstGeom>
        </p:spPr>
      </p:pic>
      <p:sp>
        <p:nvSpPr>
          <p:cNvPr id="3" name="Content Placeholder 2"/>
          <p:cNvSpPr>
            <a:spLocks noGrp="1"/>
          </p:cNvSpPr>
          <p:nvPr>
            <p:ph idx="1"/>
          </p:nvPr>
        </p:nvSpPr>
        <p:spPr>
          <a:xfrm>
            <a:off x="8294147" y="398034"/>
            <a:ext cx="3797448" cy="8579882"/>
          </a:xfrm>
        </p:spPr>
        <p:txBody>
          <a:bodyPr>
            <a:normAutofit/>
          </a:bodyPr>
          <a:lstStyle/>
          <a:p>
            <a:pPr marL="0" indent="0" algn="ctr">
              <a:buNone/>
            </a:pPr>
            <a:r>
              <a:rPr lang="es-EC" sz="8000" dirty="0">
                <a:solidFill>
                  <a:schemeClr val="bg1"/>
                </a:solidFill>
                <a:latin typeface="Berlin Sans FB Demi" panose="020E0802020502020306" pitchFamily="34" charset="0"/>
                <a:cs typeface="Arial" panose="020B0604020202020204" pitchFamily="34" charset="0"/>
              </a:rPr>
              <a:t>La Oración</a:t>
            </a:r>
          </a:p>
        </p:txBody>
      </p:sp>
    </p:spTree>
    <p:extLst>
      <p:ext uri="{BB962C8B-B14F-4D97-AF65-F5344CB8AC3E}">
        <p14:creationId xmlns:p14="http://schemas.microsoft.com/office/powerpoint/2010/main" val="4249854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4" descr="Interfaz de usuario gráfica, Aplicación&#10;&#10;Descripción generada automáticamente">
            <a:extLst>
              <a:ext uri="{FF2B5EF4-FFF2-40B4-BE49-F238E27FC236}">
                <a16:creationId xmlns:a16="http://schemas.microsoft.com/office/drawing/2014/main" id="{9B7211CA-C521-4DE9-A23D-372ADA61D2FD}"/>
              </a:ext>
            </a:extLst>
          </p:cNvPr>
          <p:cNvPicPr>
            <a:picLocks noGrp="1" noChangeAspect="1"/>
          </p:cNvPicPr>
          <p:nvPr>
            <p:ph idx="1"/>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31225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936" y="265451"/>
            <a:ext cx="10168128" cy="6673174"/>
          </a:xfrm>
          <a:prstGeom prst="rect">
            <a:avLst/>
          </a:prstGeom>
        </p:spPr>
      </p:pic>
    </p:spTree>
    <p:extLst>
      <p:ext uri="{BB962C8B-B14F-4D97-AF65-F5344CB8AC3E}">
        <p14:creationId xmlns:p14="http://schemas.microsoft.com/office/powerpoint/2010/main" val="122753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712DA-7DEA-4696-A894-D53C5496E6A6}"/>
              </a:ext>
            </a:extLst>
          </p:cNvPr>
          <p:cNvSpPr txBox="1"/>
          <p:nvPr/>
        </p:nvSpPr>
        <p:spPr>
          <a:xfrm>
            <a:off x="932155" y="1890944"/>
            <a:ext cx="10697593" cy="3785652"/>
          </a:xfrm>
          <a:prstGeom prst="rect">
            <a:avLst/>
          </a:prstGeom>
          <a:noFill/>
        </p:spPr>
        <p:txBody>
          <a:bodyPr wrap="square" rtlCol="0">
            <a:spAutoFit/>
          </a:bodyPr>
          <a:lstStyle/>
          <a:p>
            <a:pPr algn="ctr"/>
            <a:r>
              <a:rPr lang="en-US" sz="6000" dirty="0">
                <a:solidFill>
                  <a:srgbClr val="613318"/>
                </a:solidFill>
                <a:latin typeface="Berlin Sans FB Demi" panose="020E0802020502020306" pitchFamily="34" charset="0"/>
              </a:rPr>
              <a:t>La Biblia: Una </a:t>
            </a:r>
            <a:r>
              <a:rPr lang="en-US" sz="6000" dirty="0" err="1">
                <a:solidFill>
                  <a:srgbClr val="613318"/>
                </a:solidFill>
                <a:latin typeface="Berlin Sans FB Demi" panose="020E0802020502020306" pitchFamily="34" charset="0"/>
              </a:rPr>
              <a:t>Nación</a:t>
            </a:r>
            <a:r>
              <a:rPr lang="en-US" sz="6000" dirty="0">
                <a:solidFill>
                  <a:srgbClr val="613318"/>
                </a:solidFill>
                <a:latin typeface="Berlin Sans FB Demi" panose="020E0802020502020306" pitchFamily="34" charset="0"/>
              </a:rPr>
              <a:t> </a:t>
            </a:r>
            <a:r>
              <a:rPr lang="en-US" sz="6000" dirty="0" err="1">
                <a:solidFill>
                  <a:srgbClr val="613318"/>
                </a:solidFill>
                <a:latin typeface="Berlin Sans FB Demi" panose="020E0802020502020306" pitchFamily="34" charset="0"/>
              </a:rPr>
              <a:t>Caída</a:t>
            </a:r>
            <a:endParaRPr lang="en-US" sz="6000" dirty="0">
              <a:solidFill>
                <a:srgbClr val="613318"/>
              </a:solidFill>
              <a:latin typeface="Berlin Sans FB Demi" panose="020E0802020502020306" pitchFamily="34" charset="0"/>
            </a:endParaRPr>
          </a:p>
          <a:p>
            <a:pPr algn="ctr"/>
            <a:r>
              <a:rPr lang="en-US" sz="6000" dirty="0" err="1">
                <a:solidFill>
                  <a:srgbClr val="613318"/>
                </a:solidFill>
                <a:latin typeface="Berlin Sans FB Demi" panose="020E0802020502020306" pitchFamily="34" charset="0"/>
              </a:rPr>
              <a:t>Lección</a:t>
            </a:r>
            <a:r>
              <a:rPr lang="en-US" sz="6000" dirty="0">
                <a:solidFill>
                  <a:srgbClr val="613318"/>
                </a:solidFill>
                <a:latin typeface="Berlin Sans FB Demi" panose="020E0802020502020306" pitchFamily="34" charset="0"/>
              </a:rPr>
              <a:t> Uno- </a:t>
            </a:r>
          </a:p>
          <a:p>
            <a:pPr algn="ctr"/>
            <a:r>
              <a:rPr lang="en-US" sz="6000" dirty="0">
                <a:solidFill>
                  <a:srgbClr val="613318"/>
                </a:solidFill>
                <a:latin typeface="Berlin Sans FB Demi" panose="020E0802020502020306" pitchFamily="34" charset="0"/>
              </a:rPr>
              <a:t>Elías y La </a:t>
            </a:r>
            <a:r>
              <a:rPr lang="en-US" sz="6000" dirty="0" err="1">
                <a:solidFill>
                  <a:srgbClr val="613318"/>
                </a:solidFill>
                <a:latin typeface="Berlin Sans FB Demi" panose="020E0802020502020306" pitchFamily="34" charset="0"/>
              </a:rPr>
              <a:t>Viuda</a:t>
            </a:r>
            <a:r>
              <a:rPr lang="en-US" sz="6000" dirty="0">
                <a:solidFill>
                  <a:srgbClr val="613318"/>
                </a:solidFill>
                <a:latin typeface="Berlin Sans FB Demi" panose="020E0802020502020306" pitchFamily="34" charset="0"/>
              </a:rPr>
              <a:t> de Sarepta</a:t>
            </a:r>
          </a:p>
          <a:p>
            <a:pPr algn="ctr"/>
            <a:r>
              <a:rPr lang="en-US" sz="6000" dirty="0">
                <a:solidFill>
                  <a:srgbClr val="613318"/>
                </a:solidFill>
                <a:latin typeface="Berlin Sans FB Demi" panose="020E0802020502020306" pitchFamily="34" charset="0"/>
              </a:rPr>
              <a:t>1 Reyes 17</a:t>
            </a:r>
          </a:p>
        </p:txBody>
      </p:sp>
    </p:spTree>
    <p:extLst>
      <p:ext uri="{BB962C8B-B14F-4D97-AF65-F5344CB8AC3E}">
        <p14:creationId xmlns:p14="http://schemas.microsoft.com/office/powerpoint/2010/main" val="391867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329CE-39D5-4C53-AC7E-15482176801A}"/>
              </a:ext>
            </a:extLst>
          </p:cNvPr>
          <p:cNvSpPr>
            <a:spLocks noGrp="1"/>
          </p:cNvSpPr>
          <p:nvPr>
            <p:ph type="title"/>
          </p:nvPr>
        </p:nvSpPr>
        <p:spPr/>
        <p:txBody>
          <a:bodyPr/>
          <a:lstStyle/>
          <a:p>
            <a:pPr algn="ctr"/>
            <a:r>
              <a:rPr lang="en-US" dirty="0" err="1">
                <a:solidFill>
                  <a:srgbClr val="008000"/>
                </a:solidFill>
              </a:rPr>
              <a:t>Oremos</a:t>
            </a:r>
            <a:endParaRPr lang="en-US" dirty="0">
              <a:solidFill>
                <a:srgbClr val="008000"/>
              </a:solidFill>
            </a:endParaRPr>
          </a:p>
        </p:txBody>
      </p:sp>
      <p:sp>
        <p:nvSpPr>
          <p:cNvPr id="3" name="Content Placeholder 2">
            <a:extLst>
              <a:ext uri="{FF2B5EF4-FFF2-40B4-BE49-F238E27FC236}">
                <a16:creationId xmlns:a16="http://schemas.microsoft.com/office/drawing/2014/main" id="{51944AE4-0ABD-4DC4-82A1-E82221553150}"/>
              </a:ext>
            </a:extLst>
          </p:cNvPr>
          <p:cNvSpPr>
            <a:spLocks noGrp="1"/>
          </p:cNvSpPr>
          <p:nvPr>
            <p:ph idx="1"/>
          </p:nvPr>
        </p:nvSpPr>
        <p:spPr/>
        <p:txBody>
          <a:bodyPr>
            <a:normAutofit fontScale="70000" lnSpcReduction="20000"/>
          </a:bodyPr>
          <a:lstStyle/>
          <a:p>
            <a:pPr marL="0" indent="0" algn="just">
              <a:buNone/>
            </a:pPr>
            <a:r>
              <a:rPr lang="es-MX" i="1" dirty="0">
                <a:solidFill>
                  <a:srgbClr val="613318"/>
                </a:solidFill>
              </a:rPr>
              <a:t>Padre celestial, somos tentados a caminar un camino ancho y fácil que muchos siguen alejándose de ti hacia la destrucción. Pero nosotros recordamos que tu Hijo eterno y nuestro Salvador Jesús nos enseñó que solamente él es el camino, la verdad y la vida. Mantennos en ese camino estrecho. Protégenos y bendícenos a través de tu gracia para permanecer fieles a ti, como protegiste y bendijiste a Elías. Amén.</a:t>
            </a:r>
            <a:endParaRPr lang="en-US" dirty="0">
              <a:solidFill>
                <a:srgbClr val="613318"/>
              </a:solidFill>
            </a:endParaRPr>
          </a:p>
        </p:txBody>
      </p:sp>
    </p:spTree>
    <p:extLst>
      <p:ext uri="{BB962C8B-B14F-4D97-AF65-F5344CB8AC3E}">
        <p14:creationId xmlns:p14="http://schemas.microsoft.com/office/powerpoint/2010/main" val="2551527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8000" dirty="0">
                <a:solidFill>
                  <a:srgbClr val="008000"/>
                </a:solidFill>
                <a:latin typeface="Berlin Sans FB" panose="020E0602020502020306" pitchFamily="34" charset="0"/>
              </a:rPr>
              <a:t>Mostremos Respeto…</a:t>
            </a:r>
            <a:endParaRPr lang="en-US" sz="8000" dirty="0">
              <a:solidFill>
                <a:srgbClr val="008000"/>
              </a:solidFill>
              <a:latin typeface="Berlin Sans FB" panose="020E0602020502020306" pitchFamily="34" charset="0"/>
            </a:endParaRPr>
          </a:p>
        </p:txBody>
      </p:sp>
      <p:sp>
        <p:nvSpPr>
          <p:cNvPr id="3" name="Content Placeholder 2"/>
          <p:cNvSpPr>
            <a:spLocks noGrp="1"/>
          </p:cNvSpPr>
          <p:nvPr>
            <p:ph idx="1"/>
          </p:nvPr>
        </p:nvSpPr>
        <p:spPr/>
        <p:txBody>
          <a:bodyPr>
            <a:normAutofit/>
          </a:bodyPr>
          <a:lstStyle/>
          <a:p>
            <a:r>
              <a:rPr lang="es-ES" sz="5000" dirty="0">
                <a:solidFill>
                  <a:srgbClr val="613318"/>
                </a:solidFill>
                <a:latin typeface="Berlin Sans FB" panose="020E0602020502020306" pitchFamily="34" charset="0"/>
              </a:rPr>
              <a:t> Llegando preparados</a:t>
            </a:r>
          </a:p>
          <a:p>
            <a:r>
              <a:rPr lang="es-ES" sz="5000" dirty="0">
                <a:solidFill>
                  <a:srgbClr val="613318"/>
                </a:solidFill>
                <a:latin typeface="Berlin Sans FB" panose="020E0602020502020306" pitchFamily="34" charset="0"/>
              </a:rPr>
              <a:t> Siendo puntuales</a:t>
            </a:r>
          </a:p>
          <a:p>
            <a:r>
              <a:rPr lang="es-ES" sz="5000" dirty="0">
                <a:solidFill>
                  <a:srgbClr val="613318"/>
                </a:solidFill>
                <a:latin typeface="Berlin Sans FB" panose="020E0602020502020306" pitchFamily="34" charset="0"/>
              </a:rPr>
              <a:t> A los profesores que nos sirven </a:t>
            </a:r>
          </a:p>
          <a:p>
            <a:r>
              <a:rPr lang="es-ES" sz="5000" dirty="0">
                <a:solidFill>
                  <a:srgbClr val="613318"/>
                </a:solidFill>
                <a:latin typeface="Berlin Sans FB" panose="020E0602020502020306" pitchFamily="34" charset="0"/>
              </a:rPr>
              <a:t> A los compañeros en clase</a:t>
            </a:r>
          </a:p>
          <a:p>
            <a:r>
              <a:rPr lang="es-ES" sz="5000" dirty="0">
                <a:solidFill>
                  <a:srgbClr val="613318"/>
                </a:solidFill>
                <a:latin typeface="Berlin Sans FB" panose="020E0602020502020306" pitchFamily="34" charset="0"/>
              </a:rPr>
              <a:t> En el grupo de WhatsApp</a:t>
            </a:r>
            <a:endParaRPr lang="en-US" sz="5000" dirty="0">
              <a:solidFill>
                <a:srgbClr val="613318"/>
              </a:solidFill>
              <a:latin typeface="Berlin Sans FB" panose="020E0602020502020306" pitchFamily="34" charset="0"/>
            </a:endParaRPr>
          </a:p>
        </p:txBody>
      </p:sp>
    </p:spTree>
    <p:extLst>
      <p:ext uri="{BB962C8B-B14F-4D97-AF65-F5344CB8AC3E}">
        <p14:creationId xmlns:p14="http://schemas.microsoft.com/office/powerpoint/2010/main" val="45304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336" y="1645921"/>
            <a:ext cx="10515600" cy="2850775"/>
          </a:xfrm>
        </p:spPr>
        <p:txBody>
          <a:bodyPr>
            <a:noAutofit/>
          </a:bodyPr>
          <a:lstStyle/>
          <a:p>
            <a:pPr algn="ctr"/>
            <a:r>
              <a:rPr lang="es-EC" sz="10000" dirty="0">
                <a:solidFill>
                  <a:srgbClr val="008000"/>
                </a:solidFill>
                <a:cs typeface="Arial" panose="020B0604020202020204" pitchFamily="34" charset="0"/>
              </a:rPr>
              <a:t>Actividad </a:t>
            </a:r>
            <a:r>
              <a:rPr lang="es-EC" sz="10000" dirty="0">
                <a:solidFill>
                  <a:srgbClr val="008000"/>
                </a:solidFill>
                <a:latin typeface="Berlin Sans FB Demi" panose="020E0802020502020306" pitchFamily="34" charset="0"/>
                <a:cs typeface="Arial" panose="020B0604020202020204" pitchFamily="34" charset="0"/>
              </a:rPr>
              <a:t>del día</a:t>
            </a:r>
            <a:br>
              <a:rPr lang="es-EC" sz="10000" dirty="0">
                <a:solidFill>
                  <a:srgbClr val="008000"/>
                </a:solidFill>
                <a:latin typeface="Museo Sans 500" panose="02000000000000000000" pitchFamily="50" charset="0"/>
                <a:cs typeface="Arial" panose="020B0604020202020204" pitchFamily="34" charset="0"/>
              </a:rPr>
            </a:br>
            <a:r>
              <a:rPr lang="es-EC" sz="4800" dirty="0">
                <a:solidFill>
                  <a:srgbClr val="008000"/>
                </a:solidFill>
                <a:latin typeface="Berlin Sans FB" panose="020E0602020502020306" pitchFamily="34" charset="0"/>
                <a:cs typeface="Arial" panose="020B0604020202020204" pitchFamily="34" charset="0"/>
              </a:rPr>
              <a:t>(10 minutos)</a:t>
            </a:r>
            <a:br>
              <a:rPr lang="es-EC" sz="4800" dirty="0">
                <a:latin typeface="Berlin Sans FB" panose="020E0602020502020306" pitchFamily="34" charset="0"/>
                <a:cs typeface="Arial" panose="020B0604020202020204" pitchFamily="34" charset="0"/>
              </a:rPr>
            </a:br>
            <a:br>
              <a:rPr lang="es-EC" sz="4800" dirty="0">
                <a:latin typeface="Berlin Sans FB" panose="020E0602020502020306" pitchFamily="34" charset="0"/>
                <a:cs typeface="Arial" panose="020B0604020202020204" pitchFamily="34" charset="0"/>
              </a:rPr>
            </a:br>
            <a:r>
              <a:rPr lang="es-MX" sz="4800" b="1" dirty="0"/>
              <a:t>El reino de Israel que Dios estableció en los días de David y Salomón llegó a dividirse.  ¿Qué pasó?  ¿Por qué fue dividido?  Investíguenlo. </a:t>
            </a:r>
            <a:endParaRPr lang="en-US" sz="4800" dirty="0">
              <a:latin typeface="Berlin Sans FB" panose="020E0602020502020306" pitchFamily="34" charset="0"/>
              <a:cs typeface="Arial" panose="020B0604020202020204" pitchFamily="34" charset="0"/>
            </a:endParaRPr>
          </a:p>
        </p:txBody>
      </p:sp>
    </p:spTree>
    <p:extLst>
      <p:ext uri="{BB962C8B-B14F-4D97-AF65-F5344CB8AC3E}">
        <p14:creationId xmlns:p14="http://schemas.microsoft.com/office/powerpoint/2010/main" val="763119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BFB91D-32D8-4050-83C4-AD70EA09F41B}"/>
              </a:ext>
            </a:extLst>
          </p:cNvPr>
          <p:cNvPicPr>
            <a:picLocks noChangeAspect="1"/>
          </p:cNvPicPr>
          <p:nvPr/>
        </p:nvPicPr>
        <p:blipFill rotWithShape="1">
          <a:blip r:embed="rId3"/>
          <a:srcRect t="13304" b="3976"/>
          <a:stretch/>
        </p:blipFill>
        <p:spPr>
          <a:xfrm>
            <a:off x="20" y="10"/>
            <a:ext cx="12191980" cy="6857990"/>
          </a:xfrm>
          <a:prstGeom prst="rect">
            <a:avLst/>
          </a:prstGeom>
        </p:spPr>
      </p:pic>
      <p:sp>
        <p:nvSpPr>
          <p:cNvPr id="79" name="Rectangle 75">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4A9FF61-A901-4DEF-8E9B-E434F3CC3CD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latin typeface="Berlin Sans FB" panose="020E0602020502020306" pitchFamily="34" charset="0"/>
              </a:rPr>
              <a:t>El </a:t>
            </a:r>
            <a:r>
              <a:rPr lang="en-US" sz="3600" dirty="0" err="1">
                <a:solidFill>
                  <a:schemeClr val="tx1">
                    <a:lumMod val="85000"/>
                    <a:lumOff val="15000"/>
                  </a:schemeClr>
                </a:solidFill>
                <a:latin typeface="Berlin Sans FB" panose="020E0602020502020306" pitchFamily="34" charset="0"/>
              </a:rPr>
              <a:t>Reino</a:t>
            </a:r>
            <a:r>
              <a:rPr lang="en-US" sz="3600" dirty="0">
                <a:solidFill>
                  <a:schemeClr val="tx1">
                    <a:lumMod val="85000"/>
                    <a:lumOff val="15000"/>
                  </a:schemeClr>
                </a:solidFill>
                <a:latin typeface="Berlin Sans FB" panose="020E0602020502020306" pitchFamily="34" charset="0"/>
              </a:rPr>
              <a:t> </a:t>
            </a:r>
            <a:r>
              <a:rPr lang="en-US" sz="3600" dirty="0" err="1">
                <a:solidFill>
                  <a:schemeClr val="tx1">
                    <a:lumMod val="85000"/>
                    <a:lumOff val="15000"/>
                  </a:schemeClr>
                </a:solidFill>
                <a:latin typeface="Berlin Sans FB" panose="020E0602020502020306" pitchFamily="34" charset="0"/>
              </a:rPr>
              <a:t>Dividido</a:t>
            </a:r>
            <a:endParaRPr lang="en-US" sz="3600" dirty="0">
              <a:solidFill>
                <a:schemeClr val="tx1">
                  <a:lumMod val="85000"/>
                  <a:lumOff val="15000"/>
                </a:schemeClr>
              </a:solidFill>
              <a:latin typeface="Berlin Sans FB" panose="020E0602020502020306" pitchFamily="34" charset="0"/>
            </a:endParaRPr>
          </a:p>
        </p:txBody>
      </p:sp>
      <p:cxnSp>
        <p:nvCxnSpPr>
          <p:cNvPr id="78" name="Straight Connector 77">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90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EC570-BAC2-448E-A822-21BDB9E5A6D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1A05F8-B1A8-4100-A259-79243F83BD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2739B00-2C0C-49EC-A3C4-51095E6D422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5184" y="0"/>
            <a:ext cx="7601631" cy="8864378"/>
          </a:xfrm>
          <a:prstGeom prst="rect">
            <a:avLst/>
          </a:prstGeom>
          <a:ln>
            <a:noFill/>
          </a:ln>
          <a:effectLst>
            <a:outerShdw blurRad="292100" dist="139700" dir="2700000" algn="tl" rotWithShape="0">
              <a:srgbClr val="333333">
                <a:alpha val="65000"/>
              </a:srgbClr>
            </a:outerShdw>
          </a:effectLst>
        </p:spPr>
      </p:pic>
      <p:sp>
        <p:nvSpPr>
          <p:cNvPr id="5" name="Oval 4">
            <a:extLst>
              <a:ext uri="{FF2B5EF4-FFF2-40B4-BE49-F238E27FC236}">
                <a16:creationId xmlns:a16="http://schemas.microsoft.com/office/drawing/2014/main" id="{8530FA4A-D9EA-45D8-8544-9F860D82A8A3}"/>
              </a:ext>
            </a:extLst>
          </p:cNvPr>
          <p:cNvSpPr/>
          <p:nvPr/>
        </p:nvSpPr>
        <p:spPr>
          <a:xfrm>
            <a:off x="4675239" y="2757948"/>
            <a:ext cx="2123767" cy="67105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0989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oc_x0020__x0023_ xmlns="d9dd568f-92e7-4aa1-8e50-87aa9ffea92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67C346E6B04F8F3828DDC292199C" ma:contentTypeVersion="5" ma:contentTypeDescription="Create a new document." ma:contentTypeScope="" ma:versionID="5507abe0fc28d66db2f63ea6d1b9bf1d">
  <xsd:schema xmlns:xsd="http://www.w3.org/2001/XMLSchema" xmlns:xs="http://www.w3.org/2001/XMLSchema" xmlns:p="http://schemas.microsoft.com/office/2006/metadata/properties" xmlns:ns2="d9dd568f-92e7-4aa1-8e50-87aa9ffea924" xmlns:ns3="c29a6dd2-512b-4752-8473-975d37cb7242" targetNamespace="http://schemas.microsoft.com/office/2006/metadata/properties" ma:root="true" ma:fieldsID="afbaa692ba35ad436848e442905bd438" ns2:_="" ns3:_="">
    <xsd:import namespace="d9dd568f-92e7-4aa1-8e50-87aa9ffea924"/>
    <xsd:import namespace="c29a6dd2-512b-4752-8473-975d37cb7242"/>
    <xsd:element name="properties">
      <xsd:complexType>
        <xsd:sequence>
          <xsd:element name="documentManagement">
            <xsd:complexType>
              <xsd:all>
                <xsd:element ref="ns2:Doc_x0020__x0023_"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dd568f-92e7-4aa1-8e50-87aa9ffea924" elementFormDefault="qualified">
    <xsd:import namespace="http://schemas.microsoft.com/office/2006/documentManagement/types"/>
    <xsd:import namespace="http://schemas.microsoft.com/office/infopath/2007/PartnerControls"/>
    <xsd:element name="Doc_x0020__x0023_" ma:index="8" nillable="true" ma:displayName="Doc #" ma:internalName="Doc_x0020__x0023_">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9a6dd2-512b-4752-8473-975d37cb724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FD7CBB-D6DE-4566-9162-B13E604276D4}">
  <ds:schemaRefs>
    <ds:schemaRef ds:uri="http://schemas.microsoft.com/office/2006/metadata/properties"/>
    <ds:schemaRef ds:uri="http://schemas.microsoft.com/office/infopath/2007/PartnerControls"/>
    <ds:schemaRef ds:uri="d9dd568f-92e7-4aa1-8e50-87aa9ffea924"/>
  </ds:schemaRefs>
</ds:datastoreItem>
</file>

<file path=customXml/itemProps2.xml><?xml version="1.0" encoding="utf-8"?>
<ds:datastoreItem xmlns:ds="http://schemas.openxmlformats.org/officeDocument/2006/customXml" ds:itemID="{55D0FC6A-89B5-480B-A86C-BCA5295F3C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9dd568f-92e7-4aa1-8e50-87aa9ffea924"/>
    <ds:schemaRef ds:uri="c29a6dd2-512b-4752-8473-975d37cb7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E9A2AF-F79E-4313-B6F2-8008ED9451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TotalTime>
  <Words>2520</Words>
  <Application>Microsoft Office PowerPoint</Application>
  <PresentationFormat>Panorámica</PresentationFormat>
  <Paragraphs>188</Paragraphs>
  <Slides>36</Slides>
  <Notes>29</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Office Theme</vt:lpstr>
      <vt:lpstr>Presentación de PowerPoint</vt:lpstr>
      <vt:lpstr>Presentación de PowerPoint</vt:lpstr>
      <vt:lpstr>Presentación de PowerPoint</vt:lpstr>
      <vt:lpstr>Presentación de PowerPoint</vt:lpstr>
      <vt:lpstr>Oremos</vt:lpstr>
      <vt:lpstr>Mostremos Respeto…</vt:lpstr>
      <vt:lpstr>Actividad del día (10 minutos)  El reino de Israel que Dios estableció en los días de David y Salomón llegó a dividirse.  ¿Qué pasó?  ¿Por qué fue dividido?  Investíguenlo. </vt:lpstr>
      <vt:lpstr>El Reino Dividido</vt:lpstr>
      <vt:lpstr>Presentación de PowerPoint</vt:lpstr>
      <vt:lpstr>Acab y Jezabel</vt:lpstr>
      <vt:lpstr>Presentación de PowerPoint</vt:lpstr>
      <vt:lpstr>Considerar- 1 Reyes 17</vt:lpstr>
      <vt:lpstr>Considerar – 1 Reyes 17</vt:lpstr>
      <vt:lpstr>Considerar – 1 Reyes 17</vt:lpstr>
      <vt:lpstr>Considerar – 1 Reyes 17</vt:lpstr>
      <vt:lpstr>Considerar – 1 Reyes 17</vt:lpstr>
      <vt:lpstr>Considerar – 1 Reyes 17</vt:lpstr>
      <vt:lpstr>Considerar – 1 Reyes 17</vt:lpstr>
      <vt:lpstr>Considerar – 1 Reyes 17</vt:lpstr>
      <vt:lpstr>CONSOLIDAR – 1 Reyes 17</vt:lpstr>
      <vt:lpstr>Consolidar- 1 Reyes 17</vt:lpstr>
      <vt:lpstr>Consolidar- 1 Reyes 17</vt:lpstr>
      <vt:lpstr>Consolidar- 1 Reyes 17</vt:lpstr>
      <vt:lpstr>Consolidar- 1 Reyes 17</vt:lpstr>
      <vt:lpstr>Consolidar- 1 Reyes 17</vt:lpstr>
      <vt:lpstr>Temas Importantes: (20 minutos)  La Profecía </vt:lpstr>
      <vt:lpstr>La Profecía</vt:lpstr>
      <vt:lpstr>La Profecía</vt:lpstr>
      <vt:lpstr>La Profecía</vt:lpstr>
      <vt:lpstr>Profecía en el N.T.</vt:lpstr>
      <vt:lpstr>Falsos Profetas</vt:lpstr>
      <vt:lpstr>Profecía – 1 Cor. 14</vt:lpstr>
      <vt:lpstr>La Tarea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Joel Sutton</dc:creator>
  <cp:lastModifiedBy>Joel Sutton</cp:lastModifiedBy>
  <cp:revision>7</cp:revision>
  <dcterms:created xsi:type="dcterms:W3CDTF">2020-01-30T11:38:32Z</dcterms:created>
  <dcterms:modified xsi:type="dcterms:W3CDTF">2021-10-02T22:24:19Z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0x010100469A67C346E6B04F8F3828DDC292199C</vt:lpwstr>
  </property>
</Properties>
</file>