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3"/>
  </p:notesMasterIdLst>
  <p:sldIdLst>
    <p:sldId id="256" r:id="rId2"/>
    <p:sldId id="258" r:id="rId3"/>
    <p:sldId id="260" r:id="rId4"/>
    <p:sldId id="437" r:id="rId5"/>
    <p:sldId id="432" r:id="rId6"/>
    <p:sldId id="434" r:id="rId7"/>
    <p:sldId id="445" r:id="rId8"/>
    <p:sldId id="433" r:id="rId9"/>
    <p:sldId id="435" r:id="rId10"/>
    <p:sldId id="436" r:id="rId11"/>
    <p:sldId id="332" r:id="rId12"/>
    <p:sldId id="263" r:id="rId13"/>
    <p:sldId id="268" r:id="rId14"/>
    <p:sldId id="347" r:id="rId15"/>
    <p:sldId id="440" r:id="rId16"/>
    <p:sldId id="441" r:id="rId17"/>
    <p:sldId id="442" r:id="rId18"/>
    <p:sldId id="348" r:id="rId19"/>
    <p:sldId id="270" r:id="rId20"/>
    <p:sldId id="271" r:id="rId21"/>
    <p:sldId id="272" r:id="rId22"/>
    <p:sldId id="273" r:id="rId23"/>
    <p:sldId id="275" r:id="rId24"/>
    <p:sldId id="276" r:id="rId25"/>
    <p:sldId id="349" r:id="rId26"/>
    <p:sldId id="279" r:id="rId27"/>
    <p:sldId id="280" r:id="rId28"/>
    <p:sldId id="281" r:id="rId29"/>
    <p:sldId id="282" r:id="rId30"/>
    <p:sldId id="283" r:id="rId31"/>
    <p:sldId id="439" r:id="rId32"/>
    <p:sldId id="288" r:id="rId33"/>
    <p:sldId id="289" r:id="rId34"/>
    <p:sldId id="446" r:id="rId35"/>
    <p:sldId id="447" r:id="rId36"/>
    <p:sldId id="291" r:id="rId37"/>
    <p:sldId id="292" r:id="rId38"/>
    <p:sldId id="293" r:id="rId39"/>
    <p:sldId id="294" r:id="rId40"/>
    <p:sldId id="295" r:id="rId41"/>
    <p:sldId id="297" r:id="rId42"/>
  </p:sldIdLst>
  <p:sldSz cx="12192000" cy="6858000"/>
  <p:notesSz cx="6858000" cy="9144000"/>
  <p:embeddedFontLst>
    <p:embeddedFont>
      <p:font typeface="Calibri" panose="020F0502020204030204" pitchFamily="34" charset="0"/>
      <p:regular r:id="rId44"/>
      <p:bold r:id="rId45"/>
      <p:italic r:id="rId46"/>
      <p:boldItalic r:id="rId47"/>
    </p:embeddedFont>
    <p:embeddedFont>
      <p:font typeface="Overlock" panose="02000506030000020004" pitchFamily="2" charset="77"/>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5" roundtripDataSignature="AMtx7mgzC0fRw9QA56Z8FSS3uDbItf+8l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10"/>
    <p:restoredTop sz="59282"/>
  </p:normalViewPr>
  <p:slideViewPr>
    <p:cSldViewPr snapToGrid="0">
      <p:cViewPr varScale="1">
        <p:scale>
          <a:sx n="55" d="100"/>
          <a:sy n="55" d="100"/>
        </p:scale>
        <p:origin x="196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66"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65"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D43682-2C6E-4810-840D-308A79412ED9}" type="doc">
      <dgm:prSet loTypeId="urn:microsoft.com/office/officeart/2016/7/layout/LinearBlockProcessNumbered" loCatId="process" qsTypeId="urn:microsoft.com/office/officeart/2005/8/quickstyle/simple1" qsCatId="simple" csTypeId="urn:microsoft.com/office/officeart/2005/8/colors/accent1_2" csCatId="accent1" phldr="1"/>
      <dgm:spPr/>
      <dgm:t>
        <a:bodyPr/>
        <a:lstStyle/>
        <a:p>
          <a:endParaRPr lang="en-US"/>
        </a:p>
      </dgm:t>
    </dgm:pt>
    <dgm:pt modelId="{F11B8954-BCE8-4CEB-831D-2CDCFD5FC80F}">
      <dgm:prSet/>
      <dgm:spPr/>
      <dgm:t>
        <a:bodyPr/>
        <a:lstStyle/>
        <a:p>
          <a:pPr>
            <a:lnSpc>
              <a:spcPct val="100000"/>
            </a:lnSpc>
          </a:pPr>
          <a:r>
            <a:rPr lang="en-US" b="0" i="0"/>
            <a:t>Nombre </a:t>
          </a:r>
          <a:endParaRPr lang="en-US"/>
        </a:p>
      </dgm:t>
    </dgm:pt>
    <dgm:pt modelId="{FA93F089-43F8-4616-B902-D8B6A6D19484}" type="parTrans" cxnId="{5ECB0819-B130-4052-8E7C-0E06758915BD}">
      <dgm:prSet/>
      <dgm:spPr/>
      <dgm:t>
        <a:bodyPr/>
        <a:lstStyle/>
        <a:p>
          <a:endParaRPr lang="en-US"/>
        </a:p>
      </dgm:t>
    </dgm:pt>
    <dgm:pt modelId="{C8876BD5-6F2D-4F31-8E1D-FA03751DEE06}" type="sibTrans" cxnId="{5ECB0819-B130-4052-8E7C-0E06758915BD}">
      <dgm:prSet phldrT="01"/>
      <dgm:spPr/>
      <dgm:t>
        <a:bodyPr/>
        <a:lstStyle/>
        <a:p>
          <a:r>
            <a:rPr lang="en-US"/>
            <a:t>01</a:t>
          </a:r>
        </a:p>
      </dgm:t>
    </dgm:pt>
    <dgm:pt modelId="{BF4F66E8-2C35-4ABF-9D14-4F95B3249AAD}">
      <dgm:prSet/>
      <dgm:spPr/>
      <dgm:t>
        <a:bodyPr/>
        <a:lstStyle/>
        <a:p>
          <a:pPr>
            <a:lnSpc>
              <a:spcPct val="100000"/>
            </a:lnSpc>
          </a:pPr>
          <a:r>
            <a:rPr lang="en-US" b="0" i="0"/>
            <a:t>Ubicación</a:t>
          </a:r>
          <a:endParaRPr lang="en-US"/>
        </a:p>
      </dgm:t>
    </dgm:pt>
    <dgm:pt modelId="{848E7642-E75D-4424-818B-CA0AFD00CF1A}" type="parTrans" cxnId="{8CC97B19-4BD4-4291-B185-D8FB1E541962}">
      <dgm:prSet/>
      <dgm:spPr/>
      <dgm:t>
        <a:bodyPr/>
        <a:lstStyle/>
        <a:p>
          <a:endParaRPr lang="en-US"/>
        </a:p>
      </dgm:t>
    </dgm:pt>
    <dgm:pt modelId="{D4EAB8C4-3924-46C5-9FB1-CF42D3728E40}" type="sibTrans" cxnId="{8CC97B19-4BD4-4291-B185-D8FB1E541962}">
      <dgm:prSet phldrT="02"/>
      <dgm:spPr/>
      <dgm:t>
        <a:bodyPr/>
        <a:lstStyle/>
        <a:p>
          <a:r>
            <a:rPr lang="en-US"/>
            <a:t>02</a:t>
          </a:r>
        </a:p>
      </dgm:t>
    </dgm:pt>
    <dgm:pt modelId="{3016658E-F4B2-4116-8DC4-4983EEA49AA9}">
      <dgm:prSet/>
      <dgm:spPr/>
      <dgm:t>
        <a:bodyPr/>
        <a:lstStyle/>
        <a:p>
          <a:pPr>
            <a:lnSpc>
              <a:spcPct val="100000"/>
            </a:lnSpc>
          </a:pPr>
          <a:r>
            <a:rPr lang="es-ES" b="0" i="0"/>
            <a:t>¿</a:t>
          </a:r>
          <a:r>
            <a:rPr lang="en-US" b="0" i="0"/>
            <a:t>Qué es UNA cosa que esperas aprender en este curso? </a:t>
          </a:r>
          <a:endParaRPr lang="en-US"/>
        </a:p>
      </dgm:t>
    </dgm:pt>
    <dgm:pt modelId="{803115F6-247F-4329-94F7-564E49AF717E}" type="parTrans" cxnId="{4BE3E5BC-F1EF-4315-865F-41F30E48EB50}">
      <dgm:prSet/>
      <dgm:spPr/>
      <dgm:t>
        <a:bodyPr/>
        <a:lstStyle/>
        <a:p>
          <a:endParaRPr lang="en-US"/>
        </a:p>
      </dgm:t>
    </dgm:pt>
    <dgm:pt modelId="{C0E5C3EB-2813-48CF-AFF9-5578EA57888E}" type="sibTrans" cxnId="{4BE3E5BC-F1EF-4315-865F-41F30E48EB50}">
      <dgm:prSet phldrT="03"/>
      <dgm:spPr/>
      <dgm:t>
        <a:bodyPr/>
        <a:lstStyle/>
        <a:p>
          <a:r>
            <a:rPr lang="en-US"/>
            <a:t>03</a:t>
          </a:r>
        </a:p>
      </dgm:t>
    </dgm:pt>
    <dgm:pt modelId="{E3177BE3-0393-C843-8611-03F0F15A4DB2}" type="pres">
      <dgm:prSet presAssocID="{2AD43682-2C6E-4810-840D-308A79412ED9}" presName="Name0" presStyleCnt="0">
        <dgm:presLayoutVars>
          <dgm:animLvl val="lvl"/>
          <dgm:resizeHandles val="exact"/>
        </dgm:presLayoutVars>
      </dgm:prSet>
      <dgm:spPr/>
    </dgm:pt>
    <dgm:pt modelId="{3A73AD98-887D-F54D-9227-30A48A1DC750}" type="pres">
      <dgm:prSet presAssocID="{F11B8954-BCE8-4CEB-831D-2CDCFD5FC80F}" presName="compositeNode" presStyleCnt="0">
        <dgm:presLayoutVars>
          <dgm:bulletEnabled val="1"/>
        </dgm:presLayoutVars>
      </dgm:prSet>
      <dgm:spPr/>
    </dgm:pt>
    <dgm:pt modelId="{D3B3368C-D3CA-1544-92AB-7617AE2731C4}" type="pres">
      <dgm:prSet presAssocID="{F11B8954-BCE8-4CEB-831D-2CDCFD5FC80F}" presName="bgRect" presStyleLbl="alignNode1" presStyleIdx="0" presStyleCnt="3"/>
      <dgm:spPr/>
    </dgm:pt>
    <dgm:pt modelId="{19FAC834-BDDC-2840-A661-E5FF2AB28E25}" type="pres">
      <dgm:prSet presAssocID="{C8876BD5-6F2D-4F31-8E1D-FA03751DEE06}" presName="sibTransNodeRect" presStyleLbl="alignNode1" presStyleIdx="0" presStyleCnt="3">
        <dgm:presLayoutVars>
          <dgm:chMax val="0"/>
          <dgm:bulletEnabled val="1"/>
        </dgm:presLayoutVars>
      </dgm:prSet>
      <dgm:spPr/>
    </dgm:pt>
    <dgm:pt modelId="{A4C650EE-214A-2246-97E2-CAC4B8B81C65}" type="pres">
      <dgm:prSet presAssocID="{F11B8954-BCE8-4CEB-831D-2CDCFD5FC80F}" presName="nodeRect" presStyleLbl="alignNode1" presStyleIdx="0" presStyleCnt="3">
        <dgm:presLayoutVars>
          <dgm:bulletEnabled val="1"/>
        </dgm:presLayoutVars>
      </dgm:prSet>
      <dgm:spPr/>
    </dgm:pt>
    <dgm:pt modelId="{97921A74-81FD-8B41-9E32-6EBAFDD62B2C}" type="pres">
      <dgm:prSet presAssocID="{C8876BD5-6F2D-4F31-8E1D-FA03751DEE06}" presName="sibTrans" presStyleCnt="0"/>
      <dgm:spPr/>
    </dgm:pt>
    <dgm:pt modelId="{8B8D1A27-0C00-5246-BED0-EB76D3062154}" type="pres">
      <dgm:prSet presAssocID="{BF4F66E8-2C35-4ABF-9D14-4F95B3249AAD}" presName="compositeNode" presStyleCnt="0">
        <dgm:presLayoutVars>
          <dgm:bulletEnabled val="1"/>
        </dgm:presLayoutVars>
      </dgm:prSet>
      <dgm:spPr/>
    </dgm:pt>
    <dgm:pt modelId="{B2D996A1-E2C5-9B4C-8451-A04423434BA4}" type="pres">
      <dgm:prSet presAssocID="{BF4F66E8-2C35-4ABF-9D14-4F95B3249AAD}" presName="bgRect" presStyleLbl="alignNode1" presStyleIdx="1" presStyleCnt="3"/>
      <dgm:spPr/>
    </dgm:pt>
    <dgm:pt modelId="{B9BF1F90-0773-9643-92F7-CBF40AD400ED}" type="pres">
      <dgm:prSet presAssocID="{D4EAB8C4-3924-46C5-9FB1-CF42D3728E40}" presName="sibTransNodeRect" presStyleLbl="alignNode1" presStyleIdx="1" presStyleCnt="3">
        <dgm:presLayoutVars>
          <dgm:chMax val="0"/>
          <dgm:bulletEnabled val="1"/>
        </dgm:presLayoutVars>
      </dgm:prSet>
      <dgm:spPr/>
    </dgm:pt>
    <dgm:pt modelId="{AD58A3A1-7BAB-E14A-9245-49C994EFFF2C}" type="pres">
      <dgm:prSet presAssocID="{BF4F66E8-2C35-4ABF-9D14-4F95B3249AAD}" presName="nodeRect" presStyleLbl="alignNode1" presStyleIdx="1" presStyleCnt="3">
        <dgm:presLayoutVars>
          <dgm:bulletEnabled val="1"/>
        </dgm:presLayoutVars>
      </dgm:prSet>
      <dgm:spPr/>
    </dgm:pt>
    <dgm:pt modelId="{F9E8AA08-782F-554E-9B5B-FDE9C3F3D646}" type="pres">
      <dgm:prSet presAssocID="{D4EAB8C4-3924-46C5-9FB1-CF42D3728E40}" presName="sibTrans" presStyleCnt="0"/>
      <dgm:spPr/>
    </dgm:pt>
    <dgm:pt modelId="{475D615F-4479-264D-A4EE-CD5D1BA7F6CF}" type="pres">
      <dgm:prSet presAssocID="{3016658E-F4B2-4116-8DC4-4983EEA49AA9}" presName="compositeNode" presStyleCnt="0">
        <dgm:presLayoutVars>
          <dgm:bulletEnabled val="1"/>
        </dgm:presLayoutVars>
      </dgm:prSet>
      <dgm:spPr/>
    </dgm:pt>
    <dgm:pt modelId="{345883EA-7D8C-9040-8AE9-99A53E28CB06}" type="pres">
      <dgm:prSet presAssocID="{3016658E-F4B2-4116-8DC4-4983EEA49AA9}" presName="bgRect" presStyleLbl="alignNode1" presStyleIdx="2" presStyleCnt="3" custLinFactNeighborX="20154" custLinFactNeighborY="-939"/>
      <dgm:spPr/>
    </dgm:pt>
    <dgm:pt modelId="{67C9ED2A-5047-0346-B39C-A0A6363FA4E6}" type="pres">
      <dgm:prSet presAssocID="{C0E5C3EB-2813-48CF-AFF9-5578EA57888E}" presName="sibTransNodeRect" presStyleLbl="alignNode1" presStyleIdx="2" presStyleCnt="3">
        <dgm:presLayoutVars>
          <dgm:chMax val="0"/>
          <dgm:bulletEnabled val="1"/>
        </dgm:presLayoutVars>
      </dgm:prSet>
      <dgm:spPr/>
    </dgm:pt>
    <dgm:pt modelId="{3ECAC8C1-66BC-364E-A14F-90EB388AEA9F}" type="pres">
      <dgm:prSet presAssocID="{3016658E-F4B2-4116-8DC4-4983EEA49AA9}" presName="nodeRect" presStyleLbl="alignNode1" presStyleIdx="2" presStyleCnt="3">
        <dgm:presLayoutVars>
          <dgm:bulletEnabled val="1"/>
        </dgm:presLayoutVars>
      </dgm:prSet>
      <dgm:spPr/>
    </dgm:pt>
  </dgm:ptLst>
  <dgm:cxnLst>
    <dgm:cxn modelId="{5ECB0819-B130-4052-8E7C-0E06758915BD}" srcId="{2AD43682-2C6E-4810-840D-308A79412ED9}" destId="{F11B8954-BCE8-4CEB-831D-2CDCFD5FC80F}" srcOrd="0" destOrd="0" parTransId="{FA93F089-43F8-4616-B902-D8B6A6D19484}" sibTransId="{C8876BD5-6F2D-4F31-8E1D-FA03751DEE06}"/>
    <dgm:cxn modelId="{8CC97B19-4BD4-4291-B185-D8FB1E541962}" srcId="{2AD43682-2C6E-4810-840D-308A79412ED9}" destId="{BF4F66E8-2C35-4ABF-9D14-4F95B3249AAD}" srcOrd="1" destOrd="0" parTransId="{848E7642-E75D-4424-818B-CA0AFD00CF1A}" sibTransId="{D4EAB8C4-3924-46C5-9FB1-CF42D3728E40}"/>
    <dgm:cxn modelId="{DC6E321B-AD27-4848-B694-63BA106DDE85}" type="presOf" srcId="{BF4F66E8-2C35-4ABF-9D14-4F95B3249AAD}" destId="{AD58A3A1-7BAB-E14A-9245-49C994EFFF2C}" srcOrd="1" destOrd="0" presId="urn:microsoft.com/office/officeart/2016/7/layout/LinearBlockProcessNumbered"/>
    <dgm:cxn modelId="{6C28401B-26AF-C545-8BB6-16ADFCA7E38A}" type="presOf" srcId="{C8876BD5-6F2D-4F31-8E1D-FA03751DEE06}" destId="{19FAC834-BDDC-2840-A661-E5FF2AB28E25}" srcOrd="0" destOrd="0" presId="urn:microsoft.com/office/officeart/2016/7/layout/LinearBlockProcessNumbered"/>
    <dgm:cxn modelId="{916BE821-3A3C-F94A-BA8B-9973DF924DBB}" type="presOf" srcId="{F11B8954-BCE8-4CEB-831D-2CDCFD5FC80F}" destId="{A4C650EE-214A-2246-97E2-CAC4B8B81C65}" srcOrd="1" destOrd="0" presId="urn:microsoft.com/office/officeart/2016/7/layout/LinearBlockProcessNumbered"/>
    <dgm:cxn modelId="{6C5B5756-D364-F14D-B7DE-7CB9B0D42DF0}" type="presOf" srcId="{F11B8954-BCE8-4CEB-831D-2CDCFD5FC80F}" destId="{D3B3368C-D3CA-1544-92AB-7617AE2731C4}" srcOrd="0" destOrd="0" presId="urn:microsoft.com/office/officeart/2016/7/layout/LinearBlockProcessNumbered"/>
    <dgm:cxn modelId="{67B4A65A-644A-064C-8976-A750716B22D8}" type="presOf" srcId="{BF4F66E8-2C35-4ABF-9D14-4F95B3249AAD}" destId="{B2D996A1-E2C5-9B4C-8451-A04423434BA4}" srcOrd="0" destOrd="0" presId="urn:microsoft.com/office/officeart/2016/7/layout/LinearBlockProcessNumbered"/>
    <dgm:cxn modelId="{59F65F7B-8A61-A345-AC2C-BFFA9A282F5A}" type="presOf" srcId="{3016658E-F4B2-4116-8DC4-4983EEA49AA9}" destId="{345883EA-7D8C-9040-8AE9-99A53E28CB06}" srcOrd="0" destOrd="0" presId="urn:microsoft.com/office/officeart/2016/7/layout/LinearBlockProcessNumbered"/>
    <dgm:cxn modelId="{66369F8A-16DC-7945-8A67-2B6EBF16C8EE}" type="presOf" srcId="{D4EAB8C4-3924-46C5-9FB1-CF42D3728E40}" destId="{B9BF1F90-0773-9643-92F7-CBF40AD400ED}" srcOrd="0" destOrd="0" presId="urn:microsoft.com/office/officeart/2016/7/layout/LinearBlockProcessNumbered"/>
    <dgm:cxn modelId="{1F7ED48C-B8C9-5041-95C9-36D346D72669}" type="presOf" srcId="{2AD43682-2C6E-4810-840D-308A79412ED9}" destId="{E3177BE3-0393-C843-8611-03F0F15A4DB2}" srcOrd="0" destOrd="0" presId="urn:microsoft.com/office/officeart/2016/7/layout/LinearBlockProcessNumbered"/>
    <dgm:cxn modelId="{4BE3E5BC-F1EF-4315-865F-41F30E48EB50}" srcId="{2AD43682-2C6E-4810-840D-308A79412ED9}" destId="{3016658E-F4B2-4116-8DC4-4983EEA49AA9}" srcOrd="2" destOrd="0" parTransId="{803115F6-247F-4329-94F7-564E49AF717E}" sibTransId="{C0E5C3EB-2813-48CF-AFF9-5578EA57888E}"/>
    <dgm:cxn modelId="{9AC966CF-DC82-674D-BF16-A7E47EE14834}" type="presOf" srcId="{C0E5C3EB-2813-48CF-AFF9-5578EA57888E}" destId="{67C9ED2A-5047-0346-B39C-A0A6363FA4E6}" srcOrd="0" destOrd="0" presId="urn:microsoft.com/office/officeart/2016/7/layout/LinearBlockProcessNumbered"/>
    <dgm:cxn modelId="{B39EBEEE-DDD3-CB45-818B-A3BCBCB3D014}" type="presOf" srcId="{3016658E-F4B2-4116-8DC4-4983EEA49AA9}" destId="{3ECAC8C1-66BC-364E-A14F-90EB388AEA9F}" srcOrd="1" destOrd="0" presId="urn:microsoft.com/office/officeart/2016/7/layout/LinearBlockProcessNumbered"/>
    <dgm:cxn modelId="{913EEEAF-3104-C040-B9B6-5D99872508F4}" type="presParOf" srcId="{E3177BE3-0393-C843-8611-03F0F15A4DB2}" destId="{3A73AD98-887D-F54D-9227-30A48A1DC750}" srcOrd="0" destOrd="0" presId="urn:microsoft.com/office/officeart/2016/7/layout/LinearBlockProcessNumbered"/>
    <dgm:cxn modelId="{2D01135E-9288-E443-B71F-C91B5E223828}" type="presParOf" srcId="{3A73AD98-887D-F54D-9227-30A48A1DC750}" destId="{D3B3368C-D3CA-1544-92AB-7617AE2731C4}" srcOrd="0" destOrd="0" presId="urn:microsoft.com/office/officeart/2016/7/layout/LinearBlockProcessNumbered"/>
    <dgm:cxn modelId="{26E1798F-8D7D-8A49-A6EA-13DEA2C818AE}" type="presParOf" srcId="{3A73AD98-887D-F54D-9227-30A48A1DC750}" destId="{19FAC834-BDDC-2840-A661-E5FF2AB28E25}" srcOrd="1" destOrd="0" presId="urn:microsoft.com/office/officeart/2016/7/layout/LinearBlockProcessNumbered"/>
    <dgm:cxn modelId="{62E7B2D9-A7A4-5D41-9239-55450BFD5963}" type="presParOf" srcId="{3A73AD98-887D-F54D-9227-30A48A1DC750}" destId="{A4C650EE-214A-2246-97E2-CAC4B8B81C65}" srcOrd="2" destOrd="0" presId="urn:microsoft.com/office/officeart/2016/7/layout/LinearBlockProcessNumbered"/>
    <dgm:cxn modelId="{8846FC88-21DC-954F-A30D-144EB14FE1DC}" type="presParOf" srcId="{E3177BE3-0393-C843-8611-03F0F15A4DB2}" destId="{97921A74-81FD-8B41-9E32-6EBAFDD62B2C}" srcOrd="1" destOrd="0" presId="urn:microsoft.com/office/officeart/2016/7/layout/LinearBlockProcessNumbered"/>
    <dgm:cxn modelId="{FF1FA2CA-D144-3548-9259-1199C0CCE8DF}" type="presParOf" srcId="{E3177BE3-0393-C843-8611-03F0F15A4DB2}" destId="{8B8D1A27-0C00-5246-BED0-EB76D3062154}" srcOrd="2" destOrd="0" presId="urn:microsoft.com/office/officeart/2016/7/layout/LinearBlockProcessNumbered"/>
    <dgm:cxn modelId="{3240D41F-355A-E74D-B849-C751037AAFF7}" type="presParOf" srcId="{8B8D1A27-0C00-5246-BED0-EB76D3062154}" destId="{B2D996A1-E2C5-9B4C-8451-A04423434BA4}" srcOrd="0" destOrd="0" presId="urn:microsoft.com/office/officeart/2016/7/layout/LinearBlockProcessNumbered"/>
    <dgm:cxn modelId="{54DF7767-FB7C-D149-831E-7C7CA82F6CCF}" type="presParOf" srcId="{8B8D1A27-0C00-5246-BED0-EB76D3062154}" destId="{B9BF1F90-0773-9643-92F7-CBF40AD400ED}" srcOrd="1" destOrd="0" presId="urn:microsoft.com/office/officeart/2016/7/layout/LinearBlockProcessNumbered"/>
    <dgm:cxn modelId="{5BEB6CEB-E28E-494B-B572-5D894C09E38B}" type="presParOf" srcId="{8B8D1A27-0C00-5246-BED0-EB76D3062154}" destId="{AD58A3A1-7BAB-E14A-9245-49C994EFFF2C}" srcOrd="2" destOrd="0" presId="urn:microsoft.com/office/officeart/2016/7/layout/LinearBlockProcessNumbered"/>
    <dgm:cxn modelId="{95E07302-D097-6D41-AA6A-C585C2AA8B3F}" type="presParOf" srcId="{E3177BE3-0393-C843-8611-03F0F15A4DB2}" destId="{F9E8AA08-782F-554E-9B5B-FDE9C3F3D646}" srcOrd="3" destOrd="0" presId="urn:microsoft.com/office/officeart/2016/7/layout/LinearBlockProcessNumbered"/>
    <dgm:cxn modelId="{3E12171F-BD5D-524E-A8D1-B1C2E9A2042E}" type="presParOf" srcId="{E3177BE3-0393-C843-8611-03F0F15A4DB2}" destId="{475D615F-4479-264D-A4EE-CD5D1BA7F6CF}" srcOrd="4" destOrd="0" presId="urn:microsoft.com/office/officeart/2016/7/layout/LinearBlockProcessNumbered"/>
    <dgm:cxn modelId="{65C148D9-B7C5-F944-87C0-6DADD7096357}" type="presParOf" srcId="{475D615F-4479-264D-A4EE-CD5D1BA7F6CF}" destId="{345883EA-7D8C-9040-8AE9-99A53E28CB06}" srcOrd="0" destOrd="0" presId="urn:microsoft.com/office/officeart/2016/7/layout/LinearBlockProcessNumbered"/>
    <dgm:cxn modelId="{2F2E47C9-92FB-EC41-B34E-A6C5C50C79AE}" type="presParOf" srcId="{475D615F-4479-264D-A4EE-CD5D1BA7F6CF}" destId="{67C9ED2A-5047-0346-B39C-A0A6363FA4E6}" srcOrd="1" destOrd="0" presId="urn:microsoft.com/office/officeart/2016/7/layout/LinearBlockProcessNumbered"/>
    <dgm:cxn modelId="{461EEA7D-F444-5B49-B8DC-1BDDA99E10B6}" type="presParOf" srcId="{475D615F-4479-264D-A4EE-CD5D1BA7F6CF}" destId="{3ECAC8C1-66BC-364E-A14F-90EB388AEA9F}" srcOrd="2" destOrd="0" presId="urn:microsoft.com/office/officeart/2016/7/layout/LinearBlock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3368C-D3CA-1544-92AB-7617AE2731C4}">
      <dsp:nvSpPr>
        <dsp:cNvPr id="0" name=""/>
        <dsp:cNvSpPr/>
      </dsp:nvSpPr>
      <dsp:spPr>
        <a:xfrm>
          <a:off x="821" y="0"/>
          <a:ext cx="3327201" cy="216333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933450">
            <a:lnSpc>
              <a:spcPct val="100000"/>
            </a:lnSpc>
            <a:spcBef>
              <a:spcPct val="0"/>
            </a:spcBef>
            <a:spcAft>
              <a:spcPct val="35000"/>
            </a:spcAft>
            <a:buNone/>
          </a:pPr>
          <a:r>
            <a:rPr lang="en-US" sz="2100" b="0" i="0" kern="1200"/>
            <a:t>Nombre </a:t>
          </a:r>
          <a:endParaRPr lang="en-US" sz="2100" kern="1200"/>
        </a:p>
      </dsp:txBody>
      <dsp:txXfrm>
        <a:off x="821" y="865334"/>
        <a:ext cx="3327201" cy="1298002"/>
      </dsp:txXfrm>
    </dsp:sp>
    <dsp:sp modelId="{19FAC834-BDDC-2840-A661-E5FF2AB28E25}">
      <dsp:nvSpPr>
        <dsp:cNvPr id="0" name=""/>
        <dsp:cNvSpPr/>
      </dsp:nvSpPr>
      <dsp:spPr>
        <a:xfrm>
          <a:off x="821" y="0"/>
          <a:ext cx="3327201" cy="86533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1778000">
            <a:lnSpc>
              <a:spcPct val="90000"/>
            </a:lnSpc>
            <a:spcBef>
              <a:spcPct val="0"/>
            </a:spcBef>
            <a:spcAft>
              <a:spcPct val="35000"/>
            </a:spcAft>
            <a:buNone/>
          </a:pPr>
          <a:r>
            <a:rPr lang="en-US" sz="4000" kern="1200"/>
            <a:t>01</a:t>
          </a:r>
        </a:p>
      </dsp:txBody>
      <dsp:txXfrm>
        <a:off x="821" y="0"/>
        <a:ext cx="3327201" cy="865334"/>
      </dsp:txXfrm>
    </dsp:sp>
    <dsp:sp modelId="{B2D996A1-E2C5-9B4C-8451-A04423434BA4}">
      <dsp:nvSpPr>
        <dsp:cNvPr id="0" name=""/>
        <dsp:cNvSpPr/>
      </dsp:nvSpPr>
      <dsp:spPr>
        <a:xfrm>
          <a:off x="3594199" y="0"/>
          <a:ext cx="3327201" cy="216333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933450">
            <a:lnSpc>
              <a:spcPct val="100000"/>
            </a:lnSpc>
            <a:spcBef>
              <a:spcPct val="0"/>
            </a:spcBef>
            <a:spcAft>
              <a:spcPct val="35000"/>
            </a:spcAft>
            <a:buNone/>
          </a:pPr>
          <a:r>
            <a:rPr lang="en-US" sz="2100" b="0" i="0" kern="1200"/>
            <a:t>Ubicación</a:t>
          </a:r>
          <a:endParaRPr lang="en-US" sz="2100" kern="1200"/>
        </a:p>
      </dsp:txBody>
      <dsp:txXfrm>
        <a:off x="3594199" y="865334"/>
        <a:ext cx="3327201" cy="1298002"/>
      </dsp:txXfrm>
    </dsp:sp>
    <dsp:sp modelId="{B9BF1F90-0773-9643-92F7-CBF40AD400ED}">
      <dsp:nvSpPr>
        <dsp:cNvPr id="0" name=""/>
        <dsp:cNvSpPr/>
      </dsp:nvSpPr>
      <dsp:spPr>
        <a:xfrm>
          <a:off x="3594199" y="0"/>
          <a:ext cx="3327201" cy="86533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1778000">
            <a:lnSpc>
              <a:spcPct val="90000"/>
            </a:lnSpc>
            <a:spcBef>
              <a:spcPct val="0"/>
            </a:spcBef>
            <a:spcAft>
              <a:spcPct val="35000"/>
            </a:spcAft>
            <a:buNone/>
          </a:pPr>
          <a:r>
            <a:rPr lang="en-US" sz="4000" kern="1200"/>
            <a:t>02</a:t>
          </a:r>
        </a:p>
      </dsp:txBody>
      <dsp:txXfrm>
        <a:off x="3594199" y="0"/>
        <a:ext cx="3327201" cy="865334"/>
      </dsp:txXfrm>
    </dsp:sp>
    <dsp:sp modelId="{345883EA-7D8C-9040-8AE9-99A53E28CB06}">
      <dsp:nvSpPr>
        <dsp:cNvPr id="0" name=""/>
        <dsp:cNvSpPr/>
      </dsp:nvSpPr>
      <dsp:spPr>
        <a:xfrm>
          <a:off x="7188398" y="0"/>
          <a:ext cx="3327201" cy="216333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933450">
            <a:lnSpc>
              <a:spcPct val="100000"/>
            </a:lnSpc>
            <a:spcBef>
              <a:spcPct val="0"/>
            </a:spcBef>
            <a:spcAft>
              <a:spcPct val="35000"/>
            </a:spcAft>
            <a:buNone/>
          </a:pPr>
          <a:r>
            <a:rPr lang="es-ES" sz="2100" b="0" i="0" kern="1200"/>
            <a:t>¿</a:t>
          </a:r>
          <a:r>
            <a:rPr lang="en-US" sz="2100" b="0" i="0" kern="1200"/>
            <a:t>Qué es UNA cosa que esperas aprender en este curso? </a:t>
          </a:r>
          <a:endParaRPr lang="en-US" sz="2100" kern="1200"/>
        </a:p>
      </dsp:txBody>
      <dsp:txXfrm>
        <a:off x="7188398" y="865334"/>
        <a:ext cx="3327201" cy="1298002"/>
      </dsp:txXfrm>
    </dsp:sp>
    <dsp:sp modelId="{67C9ED2A-5047-0346-B39C-A0A6363FA4E6}">
      <dsp:nvSpPr>
        <dsp:cNvPr id="0" name=""/>
        <dsp:cNvSpPr/>
      </dsp:nvSpPr>
      <dsp:spPr>
        <a:xfrm>
          <a:off x="7187576" y="0"/>
          <a:ext cx="3327201" cy="86533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1778000">
            <a:lnSpc>
              <a:spcPct val="90000"/>
            </a:lnSpc>
            <a:spcBef>
              <a:spcPct val="0"/>
            </a:spcBef>
            <a:spcAft>
              <a:spcPct val="35000"/>
            </a:spcAft>
            <a:buNone/>
          </a:pPr>
          <a:r>
            <a:rPr lang="en-US" sz="4000" kern="1200"/>
            <a:t>03</a:t>
          </a:r>
        </a:p>
      </dsp:txBody>
      <dsp:txXfrm>
        <a:off x="7187576" y="0"/>
        <a:ext cx="3327201" cy="865334"/>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s.wikipedia.org/wiki/Archivo:First_century_palestine-es.sv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a:spcBef>
                <a:spcPts val="0"/>
              </a:spcBef>
              <a:spcAft>
                <a:spcPts val="0"/>
              </a:spcAft>
            </a:pPr>
            <a:r>
              <a:rPr lang="es-ES" sz="1800" b="1" dirty="0">
                <a:effectLst/>
                <a:latin typeface="Times New Roman" panose="02020603050405020304" pitchFamily="18" charset="0"/>
                <a:ea typeface="Times New Roman" panose="02020603050405020304" pitchFamily="18" charset="0"/>
              </a:rPr>
              <a:t>Saludos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i="1" dirty="0">
                <a:solidFill>
                  <a:srgbClr val="00B050"/>
                </a:solidFill>
                <a:effectLst/>
                <a:latin typeface="Times New Roman" panose="02020603050405020304" pitchFamily="18" charset="0"/>
                <a:ea typeface="Times New Roman" panose="02020603050405020304" pitchFamily="18" charset="0"/>
              </a:rPr>
              <a:t>Pida a los estudiantes que compartan lo siguiente. Si hay demasiados estudiantes, puede pedirles que escriban sus respuestas en el chat.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effectLst/>
                <a:latin typeface="Times New Roman" panose="02020603050405020304" pitchFamily="18" charset="0"/>
                <a:ea typeface="Times New Roman" panose="02020603050405020304" pitchFamily="18" charset="0"/>
              </a:rPr>
              <a:t>1. Nombre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effectLst/>
                <a:latin typeface="Times New Roman" panose="02020603050405020304" pitchFamily="18" charset="0"/>
                <a:ea typeface="Times New Roman" panose="02020603050405020304" pitchFamily="18" charset="0"/>
              </a:rPr>
              <a:t>2. Ubicación</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effectLst/>
                <a:latin typeface="Times New Roman" panose="02020603050405020304" pitchFamily="18" charset="0"/>
                <a:ea typeface="Times New Roman" panose="02020603050405020304" pitchFamily="18" charset="0"/>
              </a:rPr>
              <a:t>3. 1 cosa que esperas aprender de este curso.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solidFill>
                  <a:srgbClr val="000000"/>
                </a:solidFill>
                <a:effectLst/>
                <a:latin typeface="Times New Roman" panose="02020603050405020304" pitchFamily="18" charset="0"/>
                <a:ea typeface="Times New Roman" panose="02020603050405020304" pitchFamily="18" charset="0"/>
              </a:rPr>
              <a:t>Presentación del Profesor@</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i="1" dirty="0">
                <a:solidFill>
                  <a:srgbClr val="00B050"/>
                </a:solidFill>
                <a:effectLst/>
                <a:latin typeface="Times New Roman" panose="02020603050405020304" pitchFamily="18" charset="0"/>
                <a:ea typeface="Times New Roman" panose="02020603050405020304" pitchFamily="18" charset="0"/>
              </a:rPr>
              <a:t>Compartir información acerca de ti al curso.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i="1" dirty="0">
                <a:solidFill>
                  <a:srgbClr val="00B05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effectLst/>
                <a:latin typeface="Times New Roman" panose="02020603050405020304" pitchFamily="18" charset="0"/>
                <a:ea typeface="Times New Roman" panose="02020603050405020304" pitchFamily="18" charset="0"/>
              </a:rPr>
              <a:t>Bienvenida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i="1" dirty="0">
                <a:solidFill>
                  <a:srgbClr val="00B050"/>
                </a:solidFill>
                <a:effectLst/>
                <a:latin typeface="Times New Roman" panose="02020603050405020304" pitchFamily="18" charset="0"/>
                <a:ea typeface="Times New Roman" panose="02020603050405020304" pitchFamily="18" charset="0"/>
              </a:rPr>
              <a:t>Después de saludos personales, se puede compartir la siguiente bienvenida al curso:</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i="1" dirty="0">
                <a:solidFill>
                  <a:srgbClr val="00B05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Muy bienvenidos al curso </a:t>
            </a:r>
            <a:r>
              <a:rPr lang="es-ES" sz="1800" i="1" dirty="0">
                <a:effectLst/>
                <a:latin typeface="Times New Roman" panose="02020603050405020304" pitchFamily="18" charset="0"/>
                <a:ea typeface="Calibri" panose="020F0502020204030204" pitchFamily="34" charset="0"/>
                <a:cs typeface="Times New Roman" panose="02020603050405020304" pitchFamily="18" charset="0"/>
              </a:rPr>
              <a:t>La Llegada del Salvador</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Este curso se enfoca en el cumplimiento de la gran promesa de Dios de enviarnos un Salvador para rescatarnos de las tinieblas del pecado. ¿Quién es nuestro Dios que nos amó tanto que envió a su Hijo unigénito para que todo el que cree en él no se pierda, sino que tenga vida eterna? ¿Quién es nuestro Salvador que vino a este mundo no para condenarlo, sino para salvarlo? Aprendamos juntos acerca de Él leyendo la misma Palabra que nos dio.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b="1" dirty="0">
                <a:solidFill>
                  <a:srgbClr val="000000"/>
                </a:solidFill>
                <a:effectLst/>
                <a:latin typeface="Times New Roman" panose="02020603050405020304" pitchFamily="18" charset="0"/>
                <a:ea typeface="Times New Roman" panose="02020603050405020304" pitchFamily="18" charset="0"/>
              </a:rPr>
              <a:t>Objetivos </a:t>
            </a:r>
            <a:r>
              <a:rPr lang="es-ES" sz="1800" i="1" dirty="0">
                <a:solidFill>
                  <a:srgbClr val="00B050"/>
                </a:solidFill>
                <a:effectLst/>
                <a:latin typeface="Times New Roman" panose="02020603050405020304" pitchFamily="18" charset="0"/>
                <a:ea typeface="Times New Roman" panose="02020603050405020304" pitchFamily="18" charset="0"/>
              </a:rPr>
              <a:t>Repasar los objetivos del Lección 1. Debido a que el objetivo uno y dos ya se lograron, ahora nos centraremos en el objetivo 3: vamos a leer y entender Lucas 1:26-56.</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52" name="Google Shape;15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2047766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b="1" dirty="0">
                <a:solidFill>
                  <a:srgbClr val="000000"/>
                </a:solidFill>
                <a:effectLst/>
                <a:latin typeface="Times New Roman" panose="02020603050405020304" pitchFamily="18" charset="0"/>
                <a:ea typeface="Times New Roman" panose="02020603050405020304" pitchFamily="18" charset="0"/>
              </a:rPr>
              <a:t>Captar </a:t>
            </a:r>
            <a:r>
              <a:rPr lang="es-ES" sz="1800" i="1" dirty="0">
                <a:solidFill>
                  <a:srgbClr val="00B050"/>
                </a:solidFill>
                <a:effectLst/>
                <a:latin typeface="Times New Roman" panose="02020603050405020304" pitchFamily="18" charset="0"/>
                <a:ea typeface="Times New Roman" panose="02020603050405020304" pitchFamily="18" charset="0"/>
              </a:rPr>
              <a:t>Un “Captar” es la introducción. Es algo interesante que capte la atención y los pone a pensar en el tema del día</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11</a:t>
            </a:fld>
            <a:endParaRPr lang="en-US"/>
          </a:p>
        </p:txBody>
      </p:sp>
    </p:spTree>
    <p:extLst>
      <p:ext uri="{BB962C8B-B14F-4D97-AF65-F5344CB8AC3E}">
        <p14:creationId xmlns:p14="http://schemas.microsoft.com/office/powerpoint/2010/main" val="3161836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i="1" dirty="0">
                <a:solidFill>
                  <a:srgbClr val="00B050"/>
                </a:solidFill>
                <a:effectLst/>
                <a:latin typeface="Times New Roman" panose="02020603050405020304" pitchFamily="18" charset="0"/>
                <a:ea typeface="Times New Roman" panose="02020603050405020304" pitchFamily="18" charset="0"/>
              </a:rPr>
              <a:t>Considerar juntos la tarea para esta lección.</a:t>
            </a:r>
            <a:r>
              <a:rPr lang="es-ES" sz="1800" dirty="0">
                <a:solidFill>
                  <a:srgbClr val="00B050"/>
                </a:solidFill>
                <a:effectLst/>
                <a:latin typeface="Times New Roman" panose="02020603050405020304" pitchFamily="18" charset="0"/>
                <a:ea typeface="Times New Roman" panose="02020603050405020304" pitchFamily="18" charset="0"/>
              </a:rPr>
              <a:t> </a:t>
            </a:r>
            <a:r>
              <a:rPr lang="es-ES" sz="1800" i="1" dirty="0">
                <a:solidFill>
                  <a:srgbClr val="00B050"/>
                </a:solidFill>
                <a:effectLst/>
                <a:latin typeface="Times New Roman" panose="02020603050405020304" pitchFamily="18" charset="0"/>
                <a:ea typeface="Times New Roman" panose="02020603050405020304" pitchFamily="18" charset="0"/>
              </a:rPr>
              <a:t>Permite que algunos estudiantes comparten respuestas. </a:t>
            </a: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effectLst/>
                <a:latin typeface="Times New Roman" panose="02020603050405020304" pitchFamily="18" charset="0"/>
                <a:ea typeface="Times New Roman" panose="02020603050405020304" pitchFamily="18" charset="0"/>
              </a:rPr>
              <a:t>En la historia de hoy, Gabriel se le aparece a María. ¿Quiénes son los ángeles de Dios? ¿A qué se dedican?</a:t>
            </a:r>
            <a:r>
              <a:rPr lang="es-ES" sz="1800" b="1"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46" name="Google Shape;14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200" i="1" dirty="0">
                <a:solidFill>
                  <a:srgbClr val="00B050"/>
                </a:solidFill>
                <a:effectLst/>
                <a:latin typeface="Times New Roman" panose="02020603050405020304" pitchFamily="18" charset="0"/>
                <a:ea typeface="Times New Roman" panose="02020603050405020304" pitchFamily="18" charset="0"/>
              </a:rPr>
              <a:t>Aquí están algunos puntos que puedes compartir como respuesta a esta pregunta de Captar. ¡OJO! Tienes 5 minutos no más para cumplir el Captar y por eso no es necesario usar toda esta información.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200" b="1" dirty="0">
                <a:effectLst/>
                <a:latin typeface="Times New Roman" panose="02020603050405020304" pitchFamily="18" charset="0"/>
                <a:ea typeface="Times New Roman" panose="02020603050405020304" pitchFamily="18" charset="0"/>
              </a:rPr>
              <a:t>1. Ángeles son siervos de Dios. Todo los que hacen es por mandato del Señor, por su poder.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effectLst/>
                <a:latin typeface="Times New Roman" panose="02020603050405020304" pitchFamily="18" charset="0"/>
                <a:ea typeface="Times New Roman" panose="02020603050405020304" pitchFamily="18" charset="0"/>
              </a:rPr>
              <a:t>Salmo 103:20 ¡Bendigan al Señor, ustedes, ángeles poderosos que cumplen sus órdenes y obedecen su voz!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effectLst/>
                <a:latin typeface="Times New Roman" panose="02020603050405020304" pitchFamily="18" charset="0"/>
                <a:ea typeface="Times New Roman" panose="02020603050405020304" pitchFamily="18" charset="0"/>
              </a:rPr>
              <a:t>Hebreos 1:13-14 ¿Y acaso no son todos ellos espíritus ministradores, enviados para servir a quienes serán los herederos de la salvación? </a:t>
            </a:r>
            <a:endParaRPr lang="en-US" sz="12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s-ES"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200" b="1" dirty="0">
                <a:effectLst/>
                <a:latin typeface="Times New Roman" panose="02020603050405020304" pitchFamily="18" charset="0"/>
                <a:ea typeface="Times New Roman" panose="02020603050405020304" pitchFamily="18" charset="0"/>
              </a:rPr>
              <a:t>2. Ángeles son mensajeros.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effectLst/>
                <a:latin typeface="Times New Roman" panose="02020603050405020304" pitchFamily="18" charset="0"/>
                <a:ea typeface="Times New Roman" panose="02020603050405020304" pitchFamily="18" charset="0"/>
              </a:rPr>
              <a:t>Anuncian el nacimiento de Juan, y el nacimiento de Jesús a María, a José, y luego a los pastores (Lucas 1 y 2)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effectLst/>
                <a:latin typeface="Times New Roman" panose="02020603050405020304" pitchFamily="18" charset="0"/>
                <a:ea typeface="Times New Roman" panose="02020603050405020304" pitchFamily="18" charset="0"/>
              </a:rPr>
              <a:t>Anuncian las noticias de la resurrección después de quitar la piedra de la tumba. (Mateo 28:2)</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effectLst/>
                <a:latin typeface="Times New Roman" panose="02020603050405020304" pitchFamily="18" charset="0"/>
                <a:ea typeface="Times New Roman" panose="02020603050405020304" pitchFamily="18" charset="0"/>
              </a:rPr>
              <a:t>Mensajeros de Disciplina y Justicia</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effectLst/>
                <a:latin typeface="Times New Roman" panose="02020603050405020304" pitchFamily="18" charset="0"/>
                <a:ea typeface="Times New Roman" panose="02020603050405020304" pitchFamily="18" charset="0"/>
              </a:rPr>
              <a:t>Después de un censo que no le agradó a Dios, un ángel ejecutó a setenta mil personas (70,000) en una plaga para disciplinar al rey David.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2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200" b="1" dirty="0">
                <a:effectLst/>
                <a:latin typeface="Times New Roman" panose="02020603050405020304" pitchFamily="18" charset="0"/>
                <a:ea typeface="Times New Roman" panose="02020603050405020304" pitchFamily="18" charset="0"/>
              </a:rPr>
              <a:t>3. Ángeles son vigilantes que nos protegen de mal y peligro.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effectLst/>
                <a:latin typeface="Times New Roman" panose="02020603050405020304" pitchFamily="18" charset="0"/>
                <a:ea typeface="Times New Roman" panose="02020603050405020304" pitchFamily="18" charset="0"/>
              </a:rPr>
              <a:t>Salmo 91:11 El Señor mandará sus ángeles a ti, para que te cuiden en todos tus caminos. Ellos te llevarán en sus brazos, y no tropezarán tus pies con ninguna piedra.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effectLst/>
                <a:latin typeface="Times New Roman" panose="02020603050405020304" pitchFamily="18" charset="0"/>
                <a:ea typeface="Times New Roman" panose="02020603050405020304" pitchFamily="18" charset="0"/>
              </a:rPr>
              <a:t>Daniel 3 Los tres en el horno ardiente</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effectLst/>
                <a:latin typeface="Times New Roman" panose="02020603050405020304" pitchFamily="18" charset="0"/>
                <a:ea typeface="Times New Roman" panose="02020603050405020304" pitchFamily="18" charset="0"/>
              </a:rPr>
              <a:t>Jesús pudo haber llamado 12 legiones de ángeles para evitar que lo arrestara la turba en Getsemaní</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2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200" b="1" dirty="0">
                <a:effectLst/>
                <a:latin typeface="Times New Roman" panose="02020603050405020304" pitchFamily="18" charset="0"/>
                <a:ea typeface="Times New Roman" panose="02020603050405020304" pitchFamily="18" charset="0"/>
              </a:rPr>
              <a:t>4. En el día final los ángeles juegan un papel clave.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effectLst/>
                <a:latin typeface="Times New Roman" panose="02020603050405020304" pitchFamily="18" charset="0"/>
                <a:ea typeface="Times New Roman" panose="02020603050405020304" pitchFamily="18" charset="0"/>
              </a:rPr>
              <a:t>Llevaron el almo de Lázaro al cielo (Lucas 16:22)</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effectLst/>
                <a:latin typeface="Times New Roman" panose="02020603050405020304" pitchFamily="18" charset="0"/>
                <a:ea typeface="Times New Roman" panose="02020603050405020304" pitchFamily="18" charset="0"/>
              </a:rPr>
              <a:t>Juntarán a todos delante del Juez en aquel día (Mateo 25:31-33)</a:t>
            </a:r>
            <a:endParaRPr lang="en-US" sz="12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80" name="Google Shape;18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b="1" dirty="0">
                <a:solidFill>
                  <a:srgbClr val="000000"/>
                </a:solidFill>
                <a:effectLst/>
                <a:latin typeface="Times New Roman" panose="02020603050405020304" pitchFamily="18" charset="0"/>
                <a:ea typeface="Times New Roman" panose="02020603050405020304" pitchFamily="18" charset="0"/>
              </a:rPr>
              <a:t>Contar </a:t>
            </a:r>
            <a:r>
              <a:rPr lang="es-ES" sz="1800" i="1" dirty="0">
                <a:solidFill>
                  <a:srgbClr val="00B050"/>
                </a:solidFill>
                <a:effectLst/>
                <a:latin typeface="Times New Roman" panose="02020603050405020304" pitchFamily="18" charset="0"/>
                <a:ea typeface="Times New Roman" panose="02020603050405020304" pitchFamily="18" charset="0"/>
              </a:rPr>
              <a:t>Explique que ahora va a repasar la historia de Lucas 1:26-56 y que demostrará como contar una historia bíblica. Deseamos que los escuchando sepan la historia. También deseamos contar la historia sin explicar, sin añadir comentarios, sin dar opiniones…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i="1" dirty="0">
                <a:solidFill>
                  <a:srgbClr val="00B05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i="1" dirty="0">
                <a:solidFill>
                  <a:srgbClr val="00B050"/>
                </a:solidFill>
                <a:effectLst/>
                <a:latin typeface="Times New Roman" panose="02020603050405020304" pitchFamily="18" charset="0"/>
                <a:ea typeface="Times New Roman" panose="02020603050405020304" pitchFamily="18" charset="0"/>
              </a:rPr>
              <a:t>Trate de tener la historia memorizada. Concéntrese en contar la historia con sus propias palabras, PERO asegúrese de que los detalles sean precisos.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effectLst/>
                <a:latin typeface="Times New Roman" panose="02020603050405020304" pitchFamily="18" charset="0"/>
                <a:ea typeface="Times New Roman" panose="02020603050405020304" pitchFamily="18" charset="0"/>
              </a:rPr>
              <a:t> </a:t>
            </a:r>
            <a:endParaRPr lang="en-US" dirty="0"/>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14</a:t>
            </a:fld>
            <a:endParaRPr lang="en-US"/>
          </a:p>
        </p:txBody>
      </p:sp>
    </p:spTree>
    <p:extLst>
      <p:ext uri="{BB962C8B-B14F-4D97-AF65-F5344CB8AC3E}">
        <p14:creationId xmlns:p14="http://schemas.microsoft.com/office/powerpoint/2010/main" val="2723977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b="1" dirty="0">
                <a:effectLst/>
                <a:latin typeface="Times New Roman" panose="02020603050405020304" pitchFamily="18" charset="0"/>
                <a:ea typeface="Times New Roman" panose="02020603050405020304" pitchFamily="18" charset="0"/>
              </a:rPr>
              <a:t>Lucas 1:26-56 (Dios Habla Hoy)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los seis meses, Dios mandó al ángel Gabriel a un pueblo de Galilea llamado Nazaret, donde vivía una joven llamada María; era virgen, pero estaba comprometida para casarse con un hombre llamado José, descendiente del rey David. El ángel entró en el lugar donde ella estaba, y le dijo:</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—¡Salve,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llena</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de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gracia</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El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Señor</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está</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contigo</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María se sorprendió de estas palabras, y se preguntaba qué significaría aquel saludo. El ángel le dijo:</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—María, no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tengas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miedo</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pues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tú</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gozas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del favor de Dios.</a:t>
            </a:r>
            <a:r>
              <a:rPr lang="es-E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Ahora vas a quedar encinta: tendrás un hijo, y le pondrás por nombre Jesús. Será un gran hombre, al que llamarán Hijo del Dios altísimo, y Dios el Señor lo hará Rey, como a su antepasado David, para que reine por siempre sobre el pueblo de Jacob. Su reinado no tendrá fin.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María preguntó al ángel: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Cómo</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podrá</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suceder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esto</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si</a:t>
            </a:r>
            <a:r>
              <a:rPr lang="en-US" sz="1800" dirty="0">
                <a:effectLst/>
                <a:latin typeface="Calibri" panose="020F0502020204030204" pitchFamily="34" charset="0"/>
                <a:ea typeface="Calibri" panose="020F0502020204030204" pitchFamily="34" charset="0"/>
                <a:cs typeface="Times New Roman" panose="02020603050405020304" pitchFamily="18" charset="0"/>
              </a:rPr>
              <a:t> no vivo con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ningún</a:t>
            </a:r>
            <a:r>
              <a:rPr lang="en-US" sz="1800" dirty="0">
                <a:effectLst/>
                <a:latin typeface="Calibri" panose="020F0502020204030204" pitchFamily="34" charset="0"/>
                <a:ea typeface="Calibri" panose="020F0502020204030204" pitchFamily="34" charset="0"/>
                <a:cs typeface="Times New Roman" panose="02020603050405020304" pitchFamily="18" charset="0"/>
              </a:rPr>
              <a:t> hombre?</a:t>
            </a:r>
          </a:p>
          <a:p>
            <a:pPr marL="0" marR="0">
              <a:spcBef>
                <a:spcPts val="0"/>
              </a:spcBef>
              <a:spcAft>
                <a:spcPts val="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El ángel le contestó:</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—El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Espíritu</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Santo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vendrá</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sobre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ti</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y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el</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poder</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del Dios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altísimo</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se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posará</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sobre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ti</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Por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eso</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el</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niño</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que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va</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nacer</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será</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llamado</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Santo e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Hijo</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de Dios.</a:t>
            </a:r>
            <a:r>
              <a:rPr lang="es-E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También tu parienta Isabel va a tener un hijo, a pesar de que es anciana; la que decían que no podía tener hijos, está encinta desde hace seis meses. Para Dios no hay nada imposible.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Entonces María dijo:</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Yo</a:t>
            </a:r>
            <a:r>
              <a:rPr lang="en-US" sz="1800" dirty="0">
                <a:effectLst/>
                <a:latin typeface="Calibri" panose="020F0502020204030204" pitchFamily="34" charset="0"/>
                <a:ea typeface="Calibri" panose="020F0502020204030204" pitchFamily="34" charset="0"/>
                <a:cs typeface="Times New Roman" panose="02020603050405020304" pitchFamily="18" charset="0"/>
              </a:rPr>
              <a:t> soy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esclava</a:t>
            </a:r>
            <a:r>
              <a:rPr lang="en-US" sz="1800" dirty="0">
                <a:effectLst/>
                <a:latin typeface="Calibri" panose="020F0502020204030204" pitchFamily="34" charset="0"/>
                <a:ea typeface="Calibri" panose="020F0502020204030204" pitchFamily="34" charset="0"/>
                <a:cs typeface="Times New Roman" panose="02020603050405020304" pitchFamily="18" charset="0"/>
              </a:rPr>
              <a:t> del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Señor</a:t>
            </a:r>
            <a:r>
              <a:rPr lang="en-US" sz="1800" dirty="0">
                <a:effectLst/>
                <a:latin typeface="Calibri" panose="020F0502020204030204" pitchFamily="34" charset="0"/>
                <a:ea typeface="Calibri" panose="020F0502020204030204" pitchFamily="34" charset="0"/>
                <a:cs typeface="Times New Roman" panose="02020603050405020304" pitchFamily="18" charset="0"/>
              </a:rPr>
              <a:t>; que Dios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haga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conmigo</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como</a:t>
            </a:r>
            <a:r>
              <a:rPr lang="en-US" sz="1800" dirty="0">
                <a:effectLst/>
                <a:latin typeface="Calibri" panose="020F0502020204030204" pitchFamily="34" charset="0"/>
                <a:ea typeface="Calibri" panose="020F0502020204030204" pitchFamily="34" charset="0"/>
                <a:cs typeface="Times New Roman" panose="02020603050405020304" pitchFamily="18" charset="0"/>
              </a:rPr>
              <a:t> me has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dicho</a:t>
            </a:r>
            <a:r>
              <a:rPr lang="en-US" sz="1800" dirty="0">
                <a:effectLst/>
                <a:latin typeface="Calibri" panose="020F0502020204030204" pitchFamily="34" charset="0"/>
                <a:ea typeface="Calibri" panose="020F0502020204030204" pitchFamily="34" charset="0"/>
                <a:cs typeface="Times New Roman" panose="02020603050405020304" pitchFamily="18" charset="0"/>
              </a:rPr>
              <a:t>. Con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esto</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ángel</a:t>
            </a:r>
            <a:r>
              <a:rPr lang="en-US" sz="1800" dirty="0">
                <a:effectLst/>
                <a:latin typeface="Calibri" panose="020F0502020204030204" pitchFamily="34" charset="0"/>
                <a:ea typeface="Calibri" panose="020F0502020204030204" pitchFamily="34" charset="0"/>
                <a:cs typeface="Times New Roman" panose="02020603050405020304" pitchFamily="18" charset="0"/>
              </a:rPr>
              <a:t> se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fue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15</a:t>
            </a:fld>
            <a:endParaRPr lang="en-US"/>
          </a:p>
        </p:txBody>
      </p:sp>
    </p:spTree>
    <p:extLst>
      <p:ext uri="{BB962C8B-B14F-4D97-AF65-F5344CB8AC3E}">
        <p14:creationId xmlns:p14="http://schemas.microsoft.com/office/powerpoint/2010/main" val="2421669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Por aquellos días, María se fue de prisa a un pueblo de la región montañosa de Judea, y entró en la casa de Zacarías y saludó a Isabel. Cuando Isabel oyó el saludo de María, la criatura se le estremeció en el vientre, y ella quedó llena del Espíritu Santo. Entonces, con voz muy fuerte, dijo:</a:t>
            </a:r>
            <a:r>
              <a:rPr lang="en-US" sz="1800" dirty="0">
                <a:effectLst/>
                <a:latin typeface="Calibri" panose="020F0502020204030204" pitchFamily="34" charset="0"/>
                <a:ea typeface="Calibri" panose="020F0502020204030204" pitchFamily="34" charset="0"/>
                <a:cs typeface="Times New Roman" panose="02020603050405020304" pitchFamily="18" charset="0"/>
              </a:rPr>
              <a:t> —¡Dios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te</a:t>
            </a:r>
            <a:r>
              <a:rPr lang="en-US" sz="1800" dirty="0">
                <a:effectLst/>
                <a:latin typeface="Calibri" panose="020F0502020204030204" pitchFamily="34" charset="0"/>
                <a:ea typeface="Calibri" panose="020F0502020204030204" pitchFamily="34" charset="0"/>
                <a:cs typeface="Times New Roman" panose="02020603050405020304" pitchFamily="18" charset="0"/>
              </a:rPr>
              <a:t> ha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bendecido</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más</a:t>
            </a:r>
            <a:r>
              <a:rPr lang="en-US" sz="1800" dirty="0">
                <a:effectLst/>
                <a:latin typeface="Calibri" panose="020F0502020204030204" pitchFamily="34" charset="0"/>
                <a:ea typeface="Calibri" panose="020F0502020204030204" pitchFamily="34" charset="0"/>
                <a:cs typeface="Times New Roman" panose="02020603050405020304" pitchFamily="18" charset="0"/>
              </a:rPr>
              <a:t> que 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todas</a:t>
            </a:r>
            <a:r>
              <a:rPr lang="en-US" sz="1800" dirty="0">
                <a:effectLst/>
                <a:latin typeface="Calibri" panose="020F0502020204030204" pitchFamily="34" charset="0"/>
                <a:ea typeface="Calibri" panose="020F0502020204030204" pitchFamily="34" charset="0"/>
                <a:cs typeface="Times New Roman" panose="02020603050405020304" pitchFamily="18" charset="0"/>
              </a:rPr>
              <a:t> las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mujeres</a:t>
            </a:r>
            <a:r>
              <a:rPr lang="en-US" sz="1800" dirty="0">
                <a:effectLst/>
                <a:latin typeface="Calibri" panose="020F0502020204030204" pitchFamily="34" charset="0"/>
                <a:ea typeface="Calibri" panose="020F0502020204030204" pitchFamily="34" charset="0"/>
                <a:cs typeface="Times New Roman" panose="02020603050405020304" pitchFamily="18" charset="0"/>
              </a:rPr>
              <a:t>, y ha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bendecido</a:t>
            </a:r>
            <a:r>
              <a:rPr lang="en-US" sz="1800" dirty="0">
                <a:effectLst/>
                <a:latin typeface="Calibri" panose="020F0502020204030204" pitchFamily="34" charset="0"/>
                <a:ea typeface="Calibri" panose="020F0502020204030204" pitchFamily="34" charset="0"/>
                <a:cs typeface="Times New Roman" panose="02020603050405020304" pitchFamily="18" charset="0"/>
              </a:rPr>
              <a:t> 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hijo</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baseline="300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Quién</a:t>
            </a:r>
            <a:r>
              <a:rPr lang="en-US" sz="1800" dirty="0">
                <a:effectLst/>
                <a:latin typeface="Calibri" panose="020F0502020204030204" pitchFamily="34" charset="0"/>
                <a:ea typeface="Calibri" panose="020F0502020204030204" pitchFamily="34" charset="0"/>
                <a:cs typeface="Times New Roman" panose="02020603050405020304" pitchFamily="18" charset="0"/>
              </a:rPr>
              <a:t> soy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yo</a:t>
            </a:r>
            <a:r>
              <a:rPr lang="en-US" sz="1800" dirty="0">
                <a:effectLst/>
                <a:latin typeface="Calibri" panose="020F0502020204030204" pitchFamily="34" charset="0"/>
                <a:ea typeface="Calibri" panose="020F0502020204030204" pitchFamily="34" charset="0"/>
                <a:cs typeface="Times New Roman" panose="02020603050405020304" pitchFamily="18" charset="0"/>
              </a:rPr>
              <a:t>, para que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venga</a:t>
            </a:r>
            <a:r>
              <a:rPr lang="en-US" sz="1800" dirty="0">
                <a:effectLst/>
                <a:latin typeface="Calibri" panose="020F0502020204030204" pitchFamily="34" charset="0"/>
                <a:ea typeface="Calibri" panose="020F0502020204030204" pitchFamily="34" charset="0"/>
                <a:cs typeface="Times New Roman" panose="02020603050405020304" pitchFamily="18" charset="0"/>
              </a:rPr>
              <a:t> 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visitarme</a:t>
            </a:r>
            <a:r>
              <a:rPr lang="en-US" sz="1800" dirty="0">
                <a:effectLst/>
                <a:latin typeface="Calibri" panose="020F0502020204030204" pitchFamily="34" charset="0"/>
                <a:ea typeface="Calibri" panose="020F0502020204030204" pitchFamily="34" charset="0"/>
                <a:cs typeface="Times New Roman" panose="02020603050405020304" pitchFamily="18" charset="0"/>
              </a:rPr>
              <a:t> la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madre</a:t>
            </a:r>
            <a:r>
              <a:rPr lang="en-US" sz="1800" dirty="0">
                <a:effectLst/>
                <a:latin typeface="Calibri" panose="020F0502020204030204" pitchFamily="34" charset="0"/>
                <a:ea typeface="Calibri" panose="020F0502020204030204" pitchFamily="34" charset="0"/>
                <a:cs typeface="Times New Roman" panose="02020603050405020304" pitchFamily="18" charset="0"/>
              </a:rPr>
              <a:t> de mi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Señor</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Pues tan pronto como oí tu saludo, mi hijo se estremeció de alegría en mi vientre. ¡Dichosa tú por haber creído que han de cumplirse las cosas que el Señor te ha dicho!</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n-US" dirty="0"/>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16</a:t>
            </a:fld>
            <a:endParaRPr lang="en-US"/>
          </a:p>
        </p:txBody>
      </p:sp>
    </p:spTree>
    <p:extLst>
      <p:ext uri="{BB962C8B-B14F-4D97-AF65-F5344CB8AC3E}">
        <p14:creationId xmlns:p14="http://schemas.microsoft.com/office/powerpoint/2010/main" val="4018162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i="1" dirty="0">
                <a:solidFill>
                  <a:srgbClr val="000000"/>
                </a:solidFill>
                <a:effectLst/>
                <a:latin typeface="Times New Roman" panose="02020603050405020304" pitchFamily="18" charset="0"/>
                <a:ea typeface="Times New Roman" panose="02020603050405020304" pitchFamily="18" charset="0"/>
              </a:rPr>
              <a:t>El cántico de María</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Entonces María dijo: Engrandece mi alma al Señor y mi espíritu se regocija en Dios mi Salvador,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porque ha mirado la bajeza de su sierva, pues desde ahora me dirán bienaventurada todas las generaciones, porque me ha hecho grandes cosas el Poderoso.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¡Santo es tu nombre, y su misericordia es de generación en generación a los que le teman!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Hizo proezas con su brazo; esparció a los soberbios en el pensamiento de sus corazones.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Quitó de los tronos a los poderosos y exaltó a los humildes.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A los hambrientes colmó de bienes y a los ricos envió vacíos.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Socorrió a Israel, su siervo, acordándose de su misericordia – de la cual habló a nuestros padres – para con Abraham y su descendencia para siempre.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Se quedó María con ella como tres meses; después se volvió a su casa. </a:t>
            </a:r>
            <a:endParaRPr lang="en-US" sz="1800" dirty="0">
              <a:effectLst/>
              <a:latin typeface="Times New Roman" panose="02020603050405020304" pitchFamily="18" charset="0"/>
              <a:ea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17</a:t>
            </a:fld>
            <a:endParaRPr lang="en-US"/>
          </a:p>
        </p:txBody>
      </p:sp>
    </p:spTree>
    <p:extLst>
      <p:ext uri="{BB962C8B-B14F-4D97-AF65-F5344CB8AC3E}">
        <p14:creationId xmlns:p14="http://schemas.microsoft.com/office/powerpoint/2010/main" val="1936485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b="1" dirty="0">
                <a:solidFill>
                  <a:srgbClr val="000000"/>
                </a:solidFill>
                <a:effectLst/>
                <a:latin typeface="Times New Roman" panose="02020603050405020304" pitchFamily="18" charset="0"/>
                <a:ea typeface="Times New Roman" panose="02020603050405020304" pitchFamily="18" charset="0"/>
              </a:rPr>
              <a:t>Considerar</a:t>
            </a:r>
            <a:r>
              <a:rPr lang="es-ES" sz="1800" i="1" dirty="0">
                <a:solidFill>
                  <a:srgbClr val="00B050"/>
                </a:solidFill>
                <a:effectLst/>
                <a:latin typeface="Times New Roman" panose="02020603050405020304" pitchFamily="18" charset="0"/>
                <a:ea typeface="Times New Roman" panose="02020603050405020304" pitchFamily="18" charset="0"/>
              </a:rPr>
              <a:t> Estas preguntas son muy útiles para estudiar cualquier historia bíblica, en un grupo o solo. Es la oración de Academia Cristo que ustedes las usen con sus propios familiares, conocidos y en un Grupo Sembrador (un grupo de evangelismo) un día.</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18</a:t>
            </a:fld>
            <a:endParaRPr lang="en-US"/>
          </a:p>
        </p:txBody>
      </p:sp>
    </p:spTree>
    <p:extLst>
      <p:ext uri="{BB962C8B-B14F-4D97-AF65-F5344CB8AC3E}">
        <p14:creationId xmlns:p14="http://schemas.microsoft.com/office/powerpoint/2010/main" val="206433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tabLst>
                <a:tab pos="772795" algn="l"/>
              </a:tabLst>
            </a:pPr>
            <a:r>
              <a:rPr lang="es-ES" sz="1800" dirty="0">
                <a:solidFill>
                  <a:srgbClr val="000000"/>
                </a:solidFill>
                <a:effectLst/>
                <a:latin typeface="Times New Roman" panose="02020603050405020304" pitchFamily="18" charset="0"/>
                <a:ea typeface="Times New Roman" panose="02020603050405020304" pitchFamily="18" charset="0"/>
              </a:rPr>
              <a:t>1. </a:t>
            </a:r>
            <a:r>
              <a:rPr lang="es-ES" sz="1800" b="1" dirty="0">
                <a:solidFill>
                  <a:srgbClr val="000000"/>
                </a:solidFill>
                <a:effectLst/>
                <a:latin typeface="Times New Roman" panose="02020603050405020304" pitchFamily="18" charset="0"/>
                <a:ea typeface="Times New Roman" panose="02020603050405020304" pitchFamily="18" charset="0"/>
              </a:rPr>
              <a:t>¿Quiénes son los personajes de esta historia?</a:t>
            </a:r>
            <a:r>
              <a:rPr lang="es-E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Times New Roman" panose="02020603050405020304" pitchFamily="18" charset="0"/>
                <a:ea typeface="Times New Roman" panose="02020603050405020304" pitchFamily="18" charset="0"/>
              </a:rPr>
              <a:t>Dios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Times New Roman" panose="02020603050405020304" pitchFamily="18" charset="0"/>
                <a:ea typeface="Times New Roman" panose="02020603050405020304" pitchFamily="18" charset="0"/>
              </a:rPr>
              <a:t>El hijo venidero: Jesús, Hijo del Altísimo gran hombre, el Señor, tiene </a:t>
            </a:r>
            <a:r>
              <a:rPr lang="es-ES" sz="1800" dirty="0" err="1">
                <a:solidFill>
                  <a:srgbClr val="000000"/>
                </a:solidFill>
                <a:effectLst/>
                <a:latin typeface="Times New Roman" panose="02020603050405020304" pitchFamily="18" charset="0"/>
                <a:ea typeface="Times New Roman" panose="02020603050405020304" pitchFamily="18" charset="0"/>
              </a:rPr>
              <a:t>the</a:t>
            </a:r>
            <a:r>
              <a:rPr lang="es-ES" sz="1800" dirty="0">
                <a:solidFill>
                  <a:srgbClr val="000000"/>
                </a:solidFill>
                <a:effectLst/>
                <a:latin typeface="Times New Roman" panose="02020603050405020304" pitchFamily="18" charset="0"/>
                <a:ea typeface="Times New Roman" panose="02020603050405020304" pitchFamily="18" charset="0"/>
              </a:rPr>
              <a:t> trono de David, el Santo Ser, Hijo de Dios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Times New Roman" panose="02020603050405020304" pitchFamily="18" charset="0"/>
                <a:ea typeface="Times New Roman" panose="02020603050405020304" pitchFamily="18" charset="0"/>
              </a:rPr>
              <a:t>El Espíritu Santo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Times New Roman" panose="02020603050405020304" pitchFamily="18" charset="0"/>
                <a:ea typeface="Times New Roman" panose="02020603050405020304" pitchFamily="18" charset="0"/>
              </a:rPr>
              <a:t>El ángel Gabriel</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Times New Roman" panose="02020603050405020304" pitchFamily="18" charset="0"/>
                <a:ea typeface="Times New Roman" panose="02020603050405020304" pitchFamily="18" charset="0"/>
              </a:rPr>
              <a:t>María, una virgen</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Times New Roman" panose="02020603050405020304" pitchFamily="18" charset="0"/>
                <a:ea typeface="Times New Roman" panose="02020603050405020304" pitchFamily="18" charset="0"/>
              </a:rPr>
              <a:t>José descendiente de David</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Times New Roman" panose="02020603050405020304" pitchFamily="18" charset="0"/>
                <a:ea typeface="Times New Roman" panose="02020603050405020304" pitchFamily="18" charset="0"/>
              </a:rPr>
              <a:t>Elizabet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Times New Roman" panose="02020603050405020304" pitchFamily="18" charset="0"/>
                <a:ea typeface="Times New Roman" panose="02020603050405020304" pitchFamily="18" charset="0"/>
              </a:rPr>
              <a:t>El bebé de Elizabet que todavía no ha nacido (Juan)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dirty="0"/>
          </a:p>
        </p:txBody>
      </p:sp>
      <p:sp>
        <p:nvSpPr>
          <p:cNvPr id="194" name="Google Shape;19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200" b="1" dirty="0">
                <a:effectLst/>
                <a:latin typeface="Times New Roman" panose="02020603050405020304" pitchFamily="18" charset="0"/>
                <a:ea typeface="Times New Roman" panose="02020603050405020304" pitchFamily="18" charset="0"/>
              </a:rPr>
              <a:t>Saludos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200" i="1" dirty="0">
                <a:solidFill>
                  <a:srgbClr val="00B050"/>
                </a:solidFill>
                <a:effectLst/>
                <a:latin typeface="Times New Roman" panose="02020603050405020304" pitchFamily="18" charset="0"/>
                <a:ea typeface="Times New Roman" panose="02020603050405020304" pitchFamily="18" charset="0"/>
              </a:rPr>
              <a:t>Pida a los estudiantes que compartan lo siguiente. Si hay demasiados estudiantes, puede pedirles que escriban sus respuestas en el chat.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200" dirty="0">
                <a:effectLst/>
                <a:latin typeface="Times New Roman" panose="02020603050405020304" pitchFamily="18" charset="0"/>
                <a:ea typeface="Times New Roman" panose="02020603050405020304" pitchFamily="18" charset="0"/>
              </a:rPr>
              <a:t>1. Nombre</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200" dirty="0">
                <a:effectLst/>
                <a:latin typeface="Times New Roman" panose="02020603050405020304" pitchFamily="18" charset="0"/>
                <a:ea typeface="Times New Roman" panose="02020603050405020304" pitchFamily="18" charset="0"/>
              </a:rPr>
              <a:t>2. Ubicación</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200" dirty="0">
                <a:effectLst/>
                <a:latin typeface="Times New Roman" panose="02020603050405020304" pitchFamily="18" charset="0"/>
                <a:ea typeface="Times New Roman" panose="02020603050405020304" pitchFamily="18" charset="0"/>
              </a:rPr>
              <a:t>3. 1 cosa que esperas aprender de este curso.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200" b="1" dirty="0">
                <a:solidFill>
                  <a:srgbClr val="000000"/>
                </a:solidFill>
                <a:effectLst/>
                <a:latin typeface="Times New Roman" panose="02020603050405020304" pitchFamily="18" charset="0"/>
                <a:ea typeface="Times New Roman" panose="02020603050405020304" pitchFamily="18" charset="0"/>
              </a:rPr>
              <a:t>Presentación del Profesor@</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200" i="1" dirty="0">
                <a:solidFill>
                  <a:srgbClr val="00B050"/>
                </a:solidFill>
                <a:effectLst/>
                <a:latin typeface="Times New Roman" panose="02020603050405020304" pitchFamily="18" charset="0"/>
                <a:ea typeface="Times New Roman" panose="02020603050405020304" pitchFamily="18" charset="0"/>
              </a:rPr>
              <a:t>Compartir información acerca de ti al curso.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200" i="1" dirty="0">
                <a:solidFill>
                  <a:srgbClr val="00B050"/>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200" b="1" dirty="0">
                <a:effectLst/>
                <a:latin typeface="Times New Roman" panose="02020603050405020304" pitchFamily="18" charset="0"/>
                <a:ea typeface="Times New Roman" panose="02020603050405020304" pitchFamily="18" charset="0"/>
              </a:rPr>
              <a:t>Bienvenida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200" i="1" dirty="0">
                <a:solidFill>
                  <a:srgbClr val="00B050"/>
                </a:solidFill>
                <a:effectLst/>
                <a:latin typeface="Times New Roman" panose="02020603050405020304" pitchFamily="18" charset="0"/>
                <a:ea typeface="Times New Roman" panose="02020603050405020304" pitchFamily="18" charset="0"/>
              </a:rPr>
              <a:t>Después de saludos personales, se puede compartir la siguiente bienvenida al curso:</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200" i="1" dirty="0">
                <a:solidFill>
                  <a:srgbClr val="00B050"/>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Muy bienvenidos al curso </a:t>
            </a:r>
            <a:r>
              <a:rPr lang="es-ES" sz="1200" i="1" dirty="0">
                <a:effectLst/>
                <a:latin typeface="Times New Roman" panose="02020603050405020304" pitchFamily="18" charset="0"/>
                <a:ea typeface="Calibri" panose="020F0502020204030204" pitchFamily="34" charset="0"/>
                <a:cs typeface="Times New Roman" panose="02020603050405020304" pitchFamily="18" charset="0"/>
              </a:rPr>
              <a:t>La Llegada del Salvador</a:t>
            </a: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 Este curso se enfoca en el cumplimiento de la gran promesa de Dios de enviarnos un Salvador para rescatarnos de las tinieblas del pecado. ¿Quién es nuestro Dios que nos amó tanto que envió a su Hijo unigénito para que todo el que cree en él no se pierda, sino que tenga vida eterna? ¿Quién es nuestro Salvador que vino a este mundo no para condenarlo, sino para salvarlo? Aprendamos juntos acerca de Él leyendo la misma Palabra que nos dio.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04" name="Google Shape;1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tabLst>
                <a:tab pos="772795" algn="l"/>
              </a:tabLst>
            </a:pPr>
            <a:r>
              <a:rPr lang="es-ES" sz="1800" b="1" dirty="0">
                <a:solidFill>
                  <a:srgbClr val="000000"/>
                </a:solidFill>
                <a:effectLst/>
                <a:latin typeface="Times New Roman" panose="02020603050405020304" pitchFamily="18" charset="0"/>
                <a:ea typeface="Times New Roman" panose="02020603050405020304" pitchFamily="18" charset="0"/>
              </a:rPr>
              <a:t>2. ¿Cuáles son los objetos de esta historia? (</a:t>
            </a:r>
            <a:r>
              <a:rPr lang="en-US" sz="1800" dirty="0" err="1">
                <a:solidFill>
                  <a:srgbClr val="000000"/>
                </a:solidFill>
                <a:effectLst/>
                <a:latin typeface="Times New Roman" panose="02020603050405020304" pitchFamily="18" charset="0"/>
                <a:ea typeface="Times New Roman" panose="02020603050405020304" pitchFamily="18" charset="0"/>
              </a:rPr>
              <a:t>si</a:t>
            </a:r>
            <a:r>
              <a:rPr lang="en-US" sz="1800" dirty="0">
                <a:solidFill>
                  <a:srgbClr val="000000"/>
                </a:solidFill>
                <a:effectLst/>
                <a:latin typeface="Times New Roman" panose="02020603050405020304" pitchFamily="18" charset="0"/>
                <a:ea typeface="Times New Roman" panose="02020603050405020304" pitchFamily="18" charset="0"/>
              </a:rPr>
              <a:t> es que hay)</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Times New Roman" panose="02020603050405020304" pitchFamily="18" charset="0"/>
                <a:ea typeface="Times New Roman" panose="02020603050405020304" pitchFamily="18" charset="0"/>
              </a:rPr>
              <a:t>No se aplica</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201" name="Google Shape;20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tabLst>
                <a:tab pos="772795" algn="l"/>
              </a:tabLst>
            </a:pPr>
            <a:r>
              <a:rPr lang="es-ES" sz="1800" b="1" dirty="0">
                <a:solidFill>
                  <a:srgbClr val="000000"/>
                </a:solidFill>
                <a:effectLst/>
                <a:latin typeface="Times New Roman" panose="02020603050405020304" pitchFamily="18" charset="0"/>
                <a:ea typeface="Times New Roman" panose="02020603050405020304" pitchFamily="18" charset="0"/>
              </a:rPr>
              <a:t>3. ¿Dónde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Times New Roman" panose="02020603050405020304" pitchFamily="18" charset="0"/>
                <a:ea typeface="Times New Roman" panose="02020603050405020304" pitchFamily="18" charset="0"/>
              </a:rPr>
              <a:t>La ciudad galilea de Nazaret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n-US" sz="1800" u="sng" dirty="0">
                <a:solidFill>
                  <a:srgbClr val="0563C1"/>
                </a:solidFill>
                <a:effectLst/>
                <a:latin typeface="Times New Roman" panose="02020603050405020304" pitchFamily="18" charset="0"/>
                <a:ea typeface="Times New Roman" panose="02020603050405020304" pitchFamily="18" charset="0"/>
                <a:hlinkClick r:id="rId3"/>
              </a:rPr>
              <a:t>https://es.wikipedia.org/wiki/Archivo:First_century_palestine-es.svg</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effectLst/>
                <a:latin typeface="Times New Roman" panose="02020603050405020304" pitchFamily="18" charset="0"/>
                <a:ea typeface="Times New Roman" panose="02020603050405020304" pitchFamily="18" charset="0"/>
              </a:rPr>
              <a:t>María va a una ciudad de Judá en las montañas.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208" name="Google Shape;20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tabLst>
                <a:tab pos="772795" algn="l"/>
              </a:tabLst>
            </a:pPr>
            <a:r>
              <a:rPr lang="es-ES" sz="1200" b="1" dirty="0">
                <a:solidFill>
                  <a:srgbClr val="000000"/>
                </a:solidFill>
                <a:effectLst/>
                <a:latin typeface="Times New Roman" panose="02020603050405020304" pitchFamily="18" charset="0"/>
                <a:ea typeface="Times New Roman" panose="02020603050405020304" pitchFamily="18" charset="0"/>
              </a:rPr>
              <a:t>4. ¿Cuándo ocurrió la historia?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Times New Roman" panose="02020603050405020304" pitchFamily="18" charset="0"/>
                <a:ea typeface="Times New Roman" panose="02020603050405020304" pitchFamily="18" charset="0"/>
              </a:rPr>
              <a:t>“Seis meses después…” de que Gabriel le anunció a Zacarías el nacimiento de Juan, o sea Elizabet tiene unos 6 meses embarazada.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Times New Roman" panose="02020603050405020304" pitchFamily="18" charset="0"/>
                <a:ea typeface="Times New Roman" panose="02020603050405020304" pitchFamily="18" charset="0"/>
              </a:rPr>
              <a:t>María va con Elizabet y se queda tres meses allí.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Times New Roman" panose="02020603050405020304" pitchFamily="18" charset="0"/>
                <a:ea typeface="Times New Roman" panose="02020603050405020304" pitchFamily="18" charset="0"/>
              </a:rPr>
              <a:t>Gálatas 4:4-5 Pero cuando se cumplió el tiempo señalado, Dios envió a su Hijo, que nació de una mujer…</a:t>
            </a:r>
            <a:endParaRPr lang="en-US" sz="12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216" name="Google Shape;21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Times New Roman" panose="02020603050405020304" pitchFamily="18" charset="0"/>
                <a:ea typeface="Times New Roman" panose="02020603050405020304" pitchFamily="18" charset="0"/>
              </a:rPr>
              <a:t>El Imperio Romano</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Times New Roman" panose="02020603050405020304" pitchFamily="18" charset="0"/>
                <a:ea typeface="Times New Roman" panose="02020603050405020304" pitchFamily="18" charset="0"/>
              </a:rPr>
              <a:t>La Paz Romana – El mundo mediterráneo gozó de un ambiente (relativamente) pacífico.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Times New Roman" panose="02020603050405020304" pitchFamily="18" charset="0"/>
                <a:ea typeface="Times New Roman" panose="02020603050405020304" pitchFamily="18" charset="0"/>
              </a:rPr>
              <a:t>Redes de Caminos – hizo más fácil y seguro el viajar</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Times New Roman" panose="02020603050405020304" pitchFamily="18" charset="0"/>
                <a:ea typeface="Times New Roman" panose="02020603050405020304" pitchFamily="18" charset="0"/>
              </a:rPr>
              <a:t>Sistema de mensajería – facilitó la comunicación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Times New Roman" panose="02020603050405020304" pitchFamily="18" charset="0"/>
                <a:ea typeface="Times New Roman" panose="02020603050405020304" pitchFamily="18" charset="0"/>
              </a:rPr>
              <a:t>Estableció un ejército permanente que ayudó en mantener el orden y la “paz.” Los rebeldes fueron castigados severamente (La crucifixión)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Times New Roman" panose="02020603050405020304" pitchFamily="18" charset="0"/>
                <a:ea typeface="Times New Roman" panose="02020603050405020304" pitchFamily="18" charset="0"/>
              </a:rPr>
              <a:t>Los ciudadanos romanos tenían derechos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Times New Roman" panose="02020603050405020304" pitchFamily="18" charset="0"/>
                <a:ea typeface="Times New Roman" panose="02020603050405020304" pitchFamily="18" charset="0"/>
              </a:rPr>
              <a:t>Sistema de censos e impuestos</a:t>
            </a:r>
            <a:endParaRPr lang="en-US" sz="12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30" name="Google Shape;23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tabLst>
                <a:tab pos="772795" algn="l"/>
              </a:tabLst>
            </a:pPr>
            <a:r>
              <a:rPr lang="es-ES" sz="1800" b="1" dirty="0">
                <a:solidFill>
                  <a:srgbClr val="000000"/>
                </a:solidFill>
                <a:effectLst/>
                <a:latin typeface="Times New Roman" panose="02020603050405020304" pitchFamily="18" charset="0"/>
                <a:ea typeface="Times New Roman" panose="02020603050405020304" pitchFamily="18" charset="0"/>
              </a:rPr>
              <a:t>5. ¿Cuál es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Times New Roman" panose="02020603050405020304" pitchFamily="18" charset="0"/>
                <a:ea typeface="Times New Roman" panose="02020603050405020304" pitchFamily="18" charset="0"/>
              </a:rPr>
              <a:t>Dios prometió un Mesías. Ya pasaron muchos años y Dios ha cumplido…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Times New Roman" panose="02020603050405020304" pitchFamily="18" charset="0"/>
                <a:ea typeface="Times New Roman" panose="02020603050405020304" pitchFamily="18" charset="0"/>
              </a:rPr>
              <a:t>María es virgen. Ni se ha casado. ¿Cómo va a tener un bebe? ¿Cómo puede ser el Hijo de Dios? Es imposible.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772795" algn="l"/>
              </a:tabLst>
            </a:pPr>
            <a:r>
              <a:rPr lang="es-E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772795" algn="l"/>
              </a:tabLst>
            </a:pPr>
            <a:r>
              <a:rPr lang="es-ES" sz="1800" b="1" dirty="0">
                <a:solidFill>
                  <a:srgbClr val="000000"/>
                </a:solidFill>
                <a:effectLst/>
                <a:latin typeface="Times New Roman" panose="02020603050405020304" pitchFamily="18" charset="0"/>
                <a:ea typeface="Times New Roman" panose="02020603050405020304" pitchFamily="18" charset="0"/>
              </a:rPr>
              <a:t>¿Se resuelve el problema? ¿Cómo?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Times New Roman" panose="02020603050405020304" pitchFamily="18" charset="0"/>
                <a:ea typeface="Times New Roman" panose="02020603050405020304" pitchFamily="18" charset="0"/>
              </a:rPr>
              <a:t>Ya llegó el Salvador.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Times New Roman" panose="02020603050405020304" pitchFamily="18" charset="0"/>
                <a:ea typeface="Times New Roman" panose="02020603050405020304" pitchFamily="18" charset="0"/>
              </a:rPr>
              <a:t>“¡Para Dios no hay nada imposible!” El Espíritu Santo vendrá sobre ti, y el poder del Altísimo te cubrirá con su sombra. </a:t>
            </a:r>
            <a:endParaRPr lang="en-US" sz="1800" dirty="0">
              <a:effectLst/>
              <a:latin typeface="Times New Roman" panose="02020603050405020304" pitchFamily="18" charset="0"/>
              <a:ea typeface="Times New Roman" panose="02020603050405020304" pitchFamily="18" charset="0"/>
            </a:endParaRP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237" name="Google Shape;23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b="1" dirty="0">
                <a:solidFill>
                  <a:srgbClr val="000000"/>
                </a:solidFill>
                <a:effectLst/>
                <a:latin typeface="Times New Roman" panose="02020603050405020304" pitchFamily="18" charset="0"/>
                <a:ea typeface="Times New Roman" panose="02020603050405020304" pitchFamily="18" charset="0"/>
              </a:rPr>
              <a:t>Consolidar </a:t>
            </a:r>
            <a:r>
              <a:rPr lang="es-ES" sz="1800" i="1" dirty="0">
                <a:solidFill>
                  <a:srgbClr val="00B050"/>
                </a:solidFill>
                <a:effectLst/>
                <a:latin typeface="Calibri" panose="020F0502020204030204" pitchFamily="34" charset="0"/>
                <a:ea typeface="Times New Roman" panose="02020603050405020304" pitchFamily="18" charset="0"/>
              </a:rPr>
              <a:t>Estas preguntas son muy útiles para aplicar cualquier historia bíblica a la vida personal. Es la oración de Academia Cristo que ustedes las usen para aplicar ley y evangelio a tus vidas propias.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25</a:t>
            </a:fld>
            <a:endParaRPr lang="en-US"/>
          </a:p>
        </p:txBody>
      </p:sp>
    </p:spTree>
    <p:extLst>
      <p:ext uri="{BB962C8B-B14F-4D97-AF65-F5344CB8AC3E}">
        <p14:creationId xmlns:p14="http://schemas.microsoft.com/office/powerpoint/2010/main" val="958325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Times New Roman" panose="02020603050405020304" pitchFamily="18" charset="0"/>
                <a:ea typeface="Times New Roman" panose="02020603050405020304" pitchFamily="18" charset="0"/>
              </a:rPr>
              <a:t>1. ¿De qué se trata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Gabriel aparece con las mejores noticias. La virgen María acepta las noticias con fe y humildad.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267" name="Google Shape;26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Times New Roman" panose="02020603050405020304" pitchFamily="18" charset="0"/>
                <a:ea typeface="Times New Roman" panose="02020603050405020304" pitchFamily="18" charset="0"/>
              </a:rPr>
              <a:t>2. ¿Qué pecado veo en esta historia y confieso en mi vida?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A veces no creo que Dios sea capaz de hacer lo imposible.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No me agrada lo que Dios pide de mí</a:t>
            </a:r>
            <a:endParaRPr lang="en-US" sz="1800" dirty="0">
              <a:effectLst/>
              <a:latin typeface="Times New Roman" panose="02020603050405020304" pitchFamily="18" charset="0"/>
              <a:ea typeface="Times New Roman" panose="02020603050405020304" pitchFamily="18" charset="0"/>
            </a:endParaRPr>
          </a:p>
          <a:p>
            <a:pPr marL="1828800" lvl="4"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274" name="Google Shape;27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Times New Roman" panose="02020603050405020304" pitchFamily="18" charset="0"/>
                <a:ea typeface="Times New Roman" panose="02020603050405020304" pitchFamily="18" charset="0"/>
              </a:rPr>
              <a:t>3. ¿En qué versos y palabras de esta historia veo el amor de Dios para mi vida?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Dios socorrió a su pueblo, se acordó de su misericordia, y cumplió su promesa de mandar al Salvador esperando por miles de años.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Dios usa su poder, no sujeto bajo las “reglas de la naturaleza,” y por el poder del Espíritu Santo es concebido el bebé en el vientre de María.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Dice María: “mi espíritu se regocija en Dios mi Salvador.” Pues, Jesús es MI salvador también. (Fíjense que María necesita de un salvador… ¿de qué? Ella es pecadora también, necesitada de un salvador. </a:t>
            </a:r>
            <a:endParaRPr lang="en-US" sz="1800" dirty="0">
              <a:effectLst/>
              <a:latin typeface="Times New Roman" panose="02020603050405020304" pitchFamily="18" charset="0"/>
              <a:ea typeface="Times New Roman" panose="02020603050405020304" pitchFamily="18" charset="0"/>
            </a:endParaRPr>
          </a:p>
          <a:p>
            <a:pPr marL="228600" marR="0" lvl="0" indent="-228600" algn="l" rtl="0">
              <a:lnSpc>
                <a:spcPct val="100000"/>
              </a:lnSpc>
              <a:spcBef>
                <a:spcPts val="0"/>
              </a:spcBef>
              <a:spcAft>
                <a:spcPts val="0"/>
              </a:spcAft>
              <a:buClr>
                <a:schemeClr val="dk1"/>
              </a:buClr>
              <a:buSzPts val="1200"/>
              <a:buFont typeface="Arial"/>
              <a:buAutoNum type="alphaLcPeriod" startAt="3"/>
            </a:pPr>
            <a:endParaRPr dirty="0"/>
          </a:p>
        </p:txBody>
      </p:sp>
      <p:sp>
        <p:nvSpPr>
          <p:cNvPr id="281" name="Google Shape;28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dirty="0">
                <a:effectLst/>
                <a:latin typeface="Times New Roman" panose="02020603050405020304" pitchFamily="18" charset="0"/>
                <a:ea typeface="Times New Roman" panose="02020603050405020304" pitchFamily="18" charset="0"/>
              </a:rPr>
              <a:t>Mi fiel Dios y Salvador, ayúdame a creer y confiar siempre en las promesas que tú me has hecho. Ayúdame también a siempre estar dispuesto a someter humildemente mi voluntad a la tuya. Te doy gracias por tu gran amor y porque enviaste a Jesús para que naciera de María para ser mi Salvador. Amén.</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16" name="Google Shape;11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Times New Roman" panose="02020603050405020304" pitchFamily="18" charset="0"/>
                <a:ea typeface="Times New Roman" panose="02020603050405020304" pitchFamily="18" charset="0"/>
              </a:rPr>
              <a:t>4. Ahora ¿Qué voy a pedir que Dios obre en mi para poner en práctica de esta palabra de Dios?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Dios quiere que confíe humildemente en sus promesas. María es un ejemplo de ese tipo de fe obrada por el Espíritu Santo.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Ayúdame a creer en tu palabra, aun cuando me parece ilógica o hasta imposible.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288" name="Google Shape;28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2" name="Google Shape;15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30116510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2" name="Google Shape;322;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B050"/>
                </a:solidFill>
                <a:effectLst/>
                <a:latin typeface="Times New Roman" panose="02020603050405020304" pitchFamily="18" charset="0"/>
                <a:ea typeface="Times New Roman" panose="02020603050405020304" pitchFamily="18" charset="0"/>
              </a:rPr>
              <a:t>Repasar las preguntas de Considerar: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772795" algn="l"/>
              </a:tabLst>
            </a:pPr>
            <a:r>
              <a:rPr lang="es-ES" sz="1800" dirty="0">
                <a:solidFill>
                  <a:srgbClr val="000000"/>
                </a:solidFill>
                <a:effectLst/>
                <a:latin typeface="Times New Roman" panose="02020603050405020304" pitchFamily="18" charset="0"/>
                <a:ea typeface="Times New Roman" panose="02020603050405020304" pitchFamily="18" charset="0"/>
              </a:rPr>
              <a:t>1. ¿Quiénes son los personajes de esta historia?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772795" algn="l"/>
              </a:tabLst>
            </a:pPr>
            <a:r>
              <a:rPr lang="es-ES" sz="1800" dirty="0">
                <a:solidFill>
                  <a:srgbClr val="000000"/>
                </a:solidFill>
                <a:effectLst/>
                <a:latin typeface="Times New Roman" panose="02020603050405020304" pitchFamily="18" charset="0"/>
                <a:ea typeface="Times New Roman" panose="02020603050405020304" pitchFamily="18" charset="0"/>
              </a:rPr>
              <a:t>2. ¿Cuáles son los objetos de esta historia? (</a:t>
            </a:r>
            <a:r>
              <a:rPr lang="en-US" sz="1800" dirty="0" err="1">
                <a:solidFill>
                  <a:srgbClr val="000000"/>
                </a:solidFill>
                <a:effectLst/>
                <a:latin typeface="Times New Roman" panose="02020603050405020304" pitchFamily="18" charset="0"/>
                <a:ea typeface="Times New Roman" panose="02020603050405020304" pitchFamily="18" charset="0"/>
              </a:rPr>
              <a:t>si</a:t>
            </a:r>
            <a:r>
              <a:rPr lang="en-US" sz="1800" dirty="0">
                <a:solidFill>
                  <a:srgbClr val="000000"/>
                </a:solidFill>
                <a:effectLst/>
                <a:latin typeface="Times New Roman" panose="02020603050405020304" pitchFamily="18" charset="0"/>
                <a:ea typeface="Times New Roman" panose="02020603050405020304" pitchFamily="18" charset="0"/>
              </a:rPr>
              <a:t> es que hay)</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772795" algn="l"/>
              </a:tabLst>
            </a:pPr>
            <a:r>
              <a:rPr lang="es-ES" sz="1800" dirty="0">
                <a:solidFill>
                  <a:srgbClr val="000000"/>
                </a:solidFill>
                <a:effectLst/>
                <a:latin typeface="Times New Roman" panose="02020603050405020304" pitchFamily="18" charset="0"/>
                <a:ea typeface="Times New Roman" panose="02020603050405020304" pitchFamily="18" charset="0"/>
              </a:rPr>
              <a:t>3. ¿Dónde ocurrió la historia?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772795" algn="l"/>
              </a:tabLst>
            </a:pPr>
            <a:r>
              <a:rPr lang="es-ES" sz="1800" dirty="0">
                <a:solidFill>
                  <a:srgbClr val="000000"/>
                </a:solidFill>
                <a:effectLst/>
                <a:latin typeface="Times New Roman" panose="02020603050405020304" pitchFamily="18" charset="0"/>
                <a:ea typeface="Times New Roman" panose="02020603050405020304" pitchFamily="18" charset="0"/>
              </a:rPr>
              <a:t>4. ¿Cuándo ocurrió la historia?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772795" algn="l"/>
              </a:tabLst>
            </a:pPr>
            <a:r>
              <a:rPr lang="es-ES" sz="1800" dirty="0">
                <a:solidFill>
                  <a:srgbClr val="000000"/>
                </a:solidFill>
                <a:effectLst/>
                <a:latin typeface="Times New Roman" panose="02020603050405020304" pitchFamily="18" charset="0"/>
                <a:ea typeface="Times New Roman" panose="02020603050405020304" pitchFamily="18" charset="0"/>
              </a:rPr>
              <a:t>5. ¿Cuál es el problema? ¿Se resuelve el problema? </a:t>
            </a:r>
          </a:p>
          <a:p>
            <a:pPr marL="0" marR="0">
              <a:spcBef>
                <a:spcPts val="0"/>
              </a:spcBef>
              <a:spcAft>
                <a:spcPts val="0"/>
              </a:spcAft>
              <a:tabLst>
                <a:tab pos="772795" algn="l"/>
              </a:tabLst>
            </a:pPr>
            <a:endParaRPr lang="es-ES" sz="1800" dirty="0">
              <a:solidFill>
                <a:srgbClr val="00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772795" algn="l"/>
              </a:tabLs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solidFill>
                  <a:srgbClr val="00B050"/>
                </a:solidFill>
                <a:effectLst/>
                <a:latin typeface="Times New Roman" panose="02020603050405020304" pitchFamily="18" charset="0"/>
                <a:ea typeface="Times New Roman" panose="02020603050405020304" pitchFamily="18" charset="0"/>
              </a:rPr>
              <a:t>Preguntar a los estudiantes la siguiente pregunta y deja con contestan. </a:t>
            </a:r>
            <a:endParaRPr lang="en-US" sz="18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solidFill>
                  <a:srgbClr val="000000"/>
                </a:solidFill>
                <a:effectLst/>
                <a:latin typeface="Times New Roman" panose="02020603050405020304" pitchFamily="18" charset="0"/>
                <a:ea typeface="Times New Roman" panose="02020603050405020304" pitchFamily="18" charset="0"/>
              </a:rPr>
              <a:t>¿Por qué con importantes las 5 preguntas de Considerar? ¿Son necesario? </a:t>
            </a:r>
            <a:endParaRPr lang="en-US" sz="1800" b="1"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329" name="Google Shape;329;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200" b="1" dirty="0">
                <a:solidFill>
                  <a:srgbClr val="000000"/>
                </a:solidFill>
                <a:effectLst/>
                <a:latin typeface="Times New Roman" panose="02020603050405020304" pitchFamily="18" charset="0"/>
                <a:ea typeface="Times New Roman" panose="02020603050405020304" pitchFamily="18" charset="0"/>
              </a:rPr>
              <a:t>Analizar la importancia de las preguntas de “Considerar”</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200" dirty="0">
                <a:solidFill>
                  <a:srgbClr val="000000"/>
                </a:solidFill>
                <a:effectLst/>
                <a:latin typeface="Times New Roman" panose="02020603050405020304" pitchFamily="18" charset="0"/>
                <a:ea typeface="Times New Roman" panose="02020603050405020304" pitchFamily="18" charset="0"/>
              </a:rPr>
              <a:t>Los detalles nos ayudan con la </a:t>
            </a:r>
            <a:r>
              <a:rPr lang="es-ES" sz="1200" b="1" dirty="0">
                <a:solidFill>
                  <a:srgbClr val="000000"/>
                </a:solidFill>
                <a:effectLst/>
                <a:latin typeface="Times New Roman" panose="02020603050405020304" pitchFamily="18" charset="0"/>
                <a:ea typeface="Times New Roman" panose="02020603050405020304" pitchFamily="18" charset="0"/>
              </a:rPr>
              <a:t>comprensión</a:t>
            </a:r>
            <a:r>
              <a:rPr lang="es-ES" sz="1200" dirty="0">
                <a:solidFill>
                  <a:srgbClr val="000000"/>
                </a:solidFill>
                <a:effectLst/>
                <a:latin typeface="Times New Roman" panose="02020603050405020304" pitchFamily="18" charset="0"/>
                <a:ea typeface="Times New Roman" panose="02020603050405020304" pitchFamily="18" charset="0"/>
              </a:rPr>
              <a:t> de la historia.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pPr>
            <a:r>
              <a:rPr lang="es-ES" sz="1200" dirty="0">
                <a:solidFill>
                  <a:srgbClr val="000000"/>
                </a:solidFill>
                <a:effectLst/>
                <a:latin typeface="Times New Roman" panose="02020603050405020304" pitchFamily="18" charset="0"/>
                <a:ea typeface="Times New Roman" panose="02020603050405020304" pitchFamily="18" charset="0"/>
              </a:rPr>
              <a:t>Identificar los detalles nos permite pintar una imagen precisa en nuestra mente de lo que la biblia realmente dice y muestra.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pPr>
            <a:r>
              <a:rPr lang="es-ES" sz="1200" dirty="0">
                <a:solidFill>
                  <a:srgbClr val="000000"/>
                </a:solidFill>
                <a:effectLst/>
                <a:latin typeface="Times New Roman" panose="02020603050405020304" pitchFamily="18" charset="0"/>
                <a:ea typeface="Times New Roman" panose="02020603050405020304" pitchFamily="18" charset="0"/>
              </a:rPr>
              <a:t>Considere la importancia de leer la biblia versus escuchar a otros (o videos) hablar sobre la Biblia. 2 Timoteo 3:16-17 Toda la Escritura es inspirada por Dios y útil para enseñar, para reprender, para corregir y para instruir en la justicia, a fin de que el siervo de dios esté enteramente capacitado para toda buena obra. </a:t>
            </a:r>
            <a:endParaRPr lang="en-US" sz="12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329" name="Google Shape;329;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extLst>
      <p:ext uri="{BB962C8B-B14F-4D97-AF65-F5344CB8AC3E}">
        <p14:creationId xmlns:p14="http://schemas.microsoft.com/office/powerpoint/2010/main" val="21795265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200" b="1" dirty="0">
                <a:solidFill>
                  <a:srgbClr val="000000"/>
                </a:solidFill>
                <a:effectLst/>
                <a:latin typeface="Times New Roman" panose="02020603050405020304" pitchFamily="18" charset="0"/>
                <a:ea typeface="Times New Roman" panose="02020603050405020304" pitchFamily="18" charset="0"/>
              </a:rPr>
              <a:t>Analizar la importancia de las preguntas de “Considerar”</a:t>
            </a:r>
            <a:endParaRPr lang="en-US" sz="1200" b="0" dirty="0">
              <a:solidFill>
                <a:schemeClr val="dk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200" b="0" dirty="0">
              <a:solidFill>
                <a:schemeClr val="dk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0" dirty="0">
                <a:solidFill>
                  <a:schemeClr val="dk1"/>
                </a:solidFill>
                <a:effectLst/>
                <a:latin typeface="Times New Roman" panose="02020603050405020304" pitchFamily="18" charset="0"/>
                <a:ea typeface="Times New Roman" panose="02020603050405020304" pitchFamily="18" charset="0"/>
              </a:rPr>
              <a:t>2. </a:t>
            </a:r>
            <a:r>
              <a:rPr lang="es-ES" sz="1200" b="1" dirty="0">
                <a:solidFill>
                  <a:srgbClr val="000000"/>
                </a:solidFill>
                <a:effectLst/>
                <a:latin typeface="Times New Roman" panose="02020603050405020304" pitchFamily="18" charset="0"/>
                <a:ea typeface="Times New Roman" panose="02020603050405020304" pitchFamily="18" charset="0"/>
              </a:rPr>
              <a:t>Deja que la Biblia se interprete a sí misma</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pPr>
            <a:r>
              <a:rPr lang="es-ES" sz="1200" dirty="0">
                <a:solidFill>
                  <a:srgbClr val="000000"/>
                </a:solidFill>
                <a:effectLst/>
                <a:latin typeface="Times New Roman" panose="02020603050405020304" pitchFamily="18" charset="0"/>
                <a:ea typeface="Times New Roman" panose="02020603050405020304" pitchFamily="18" charset="0"/>
              </a:rPr>
              <a:t>Cuando leemos secciones completas de la Biblia, estamos considerando todo el contexto en nuestra interpretación y no solo un versículo o expresión. Deseamos que la Biblia, la Palabra inspirada de Dios nos diga lo que significa.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pPr>
            <a:r>
              <a:rPr lang="es-ES" sz="1200" dirty="0">
                <a:solidFill>
                  <a:srgbClr val="000000"/>
                </a:solidFill>
                <a:effectLst/>
                <a:latin typeface="Times New Roman" panose="02020603050405020304" pitchFamily="18" charset="0"/>
                <a:ea typeface="Times New Roman" panose="02020603050405020304" pitchFamily="18" charset="0"/>
              </a:rPr>
              <a:t>Comparamos v.28 y v.47</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romanLcPeriod"/>
            </a:pPr>
            <a:r>
              <a:rPr lang="es-ES" sz="1200" dirty="0">
                <a:solidFill>
                  <a:srgbClr val="000000"/>
                </a:solidFill>
                <a:effectLst/>
                <a:latin typeface="Times New Roman" panose="02020603050405020304" pitchFamily="18" charset="0"/>
                <a:ea typeface="Times New Roman" panose="02020603050405020304" pitchFamily="18" charset="0"/>
              </a:rPr>
              <a:t>V. 28 María es “muy favorecida”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romanLcPeriod"/>
            </a:pPr>
            <a:r>
              <a:rPr lang="es-ES" sz="1200" dirty="0">
                <a:solidFill>
                  <a:srgbClr val="000000"/>
                </a:solidFill>
                <a:effectLst/>
                <a:latin typeface="Times New Roman" panose="02020603050405020304" pitchFamily="18" charset="0"/>
                <a:ea typeface="Times New Roman" panose="02020603050405020304" pitchFamily="18" charset="0"/>
              </a:rPr>
              <a:t>V. 47 María recogía en “Dios mi Salvador.”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romanLcPeriod"/>
            </a:pPr>
            <a:r>
              <a:rPr lang="es-ES" sz="1200" dirty="0">
                <a:solidFill>
                  <a:srgbClr val="000000"/>
                </a:solidFill>
                <a:effectLst/>
                <a:latin typeface="Times New Roman" panose="02020603050405020304" pitchFamily="18" charset="0"/>
                <a:ea typeface="Times New Roman" panose="02020603050405020304" pitchFamily="18" charset="0"/>
              </a:rPr>
              <a:t>¿Entonces… qué podemos decir sobre María? Es una mujer humana como nosotros, pero elegido por Dios para llevar al Señor. María misma se necesita un Salvador.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pPr>
            <a:r>
              <a:rPr lang="es-ES" sz="1200" dirty="0">
                <a:solidFill>
                  <a:srgbClr val="000000"/>
                </a:solidFill>
                <a:effectLst/>
                <a:latin typeface="Times New Roman" panose="02020603050405020304" pitchFamily="18" charset="0"/>
                <a:ea typeface="Times New Roman" panose="02020603050405020304" pitchFamily="18" charset="0"/>
              </a:rPr>
              <a:t>También consideramos otros textos de la Biblia: 1 Timoteo 2:5 Porque hay un solo Dios, y un solo mediador entre Dios y los hombre, Jesucristo hombre. </a:t>
            </a:r>
            <a:endParaRPr lang="en-US" sz="12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329" name="Google Shape;329;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extLst>
      <p:ext uri="{BB962C8B-B14F-4D97-AF65-F5344CB8AC3E}">
        <p14:creationId xmlns:p14="http://schemas.microsoft.com/office/powerpoint/2010/main" val="25739551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Times New Roman" panose="02020603050405020304" pitchFamily="18" charset="0"/>
                <a:ea typeface="Times New Roman" panose="02020603050405020304" pitchFamily="18" charset="0"/>
              </a:rPr>
              <a:t>Tarea para Lección 2</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Ver el siguiente video para la lección 2 </a:t>
            </a:r>
            <a:r>
              <a:rPr lang="es-ES" sz="1800" dirty="0">
                <a:effectLst/>
                <a:latin typeface="Times New Roman" panose="02020603050405020304" pitchFamily="18" charset="0"/>
                <a:ea typeface="Times New Roman" panose="02020603050405020304" pitchFamily="18" charset="0"/>
              </a:rPr>
              <a:t>https://</a:t>
            </a:r>
            <a:r>
              <a:rPr lang="es-ES" sz="1800" dirty="0" err="1">
                <a:effectLst/>
                <a:latin typeface="Times New Roman" panose="02020603050405020304" pitchFamily="18" charset="0"/>
                <a:ea typeface="Times New Roman" panose="02020603050405020304" pitchFamily="18" charset="0"/>
              </a:rPr>
              <a:t>www.youtube.com</a:t>
            </a:r>
            <a:r>
              <a:rPr lang="es-ES" sz="1800" dirty="0">
                <a:effectLst/>
                <a:latin typeface="Times New Roman" panose="02020603050405020304" pitchFamily="18" charset="0"/>
                <a:ea typeface="Times New Roman" panose="02020603050405020304" pitchFamily="18" charset="0"/>
              </a:rPr>
              <a:t>/</a:t>
            </a:r>
            <a:r>
              <a:rPr lang="es-ES" sz="1800" dirty="0" err="1">
                <a:effectLst/>
                <a:latin typeface="Times New Roman" panose="02020603050405020304" pitchFamily="18" charset="0"/>
                <a:ea typeface="Times New Roman" panose="02020603050405020304" pitchFamily="18" charset="0"/>
              </a:rPr>
              <a:t>watch?v</a:t>
            </a:r>
            <a:r>
              <a:rPr lang="es-ES" sz="1800" dirty="0">
                <a:effectLst/>
                <a:latin typeface="Times New Roman" panose="02020603050405020304" pitchFamily="18" charset="0"/>
                <a:ea typeface="Times New Roman" panose="02020603050405020304" pitchFamily="18" charset="0"/>
              </a:rPr>
              <a:t>=RfckWs6itLc</a:t>
            </a: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Leer Mateo 1:18-24 en sus Biblias</a:t>
            </a:r>
            <a:r>
              <a:rPr lang="en-US" dirty="0">
                <a:effectLst/>
              </a:rPr>
              <a:t> </a:t>
            </a:r>
            <a:endParaRPr sz="1200" dirty="0">
              <a:solidFill>
                <a:schemeClr val="dk1"/>
              </a:solidFill>
              <a:latin typeface="Calibri"/>
              <a:ea typeface="Calibri"/>
              <a:cs typeface="Calibri"/>
              <a:sym typeface="Calibri"/>
            </a:endParaRPr>
          </a:p>
        </p:txBody>
      </p:sp>
      <p:sp>
        <p:nvSpPr>
          <p:cNvPr id="343" name="Google Shape;343;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1" u="none" strike="noStrike" kern="1200" dirty="0">
                <a:solidFill>
                  <a:schemeClr val="tx1">
                    <a:lumMod val="50000"/>
                  </a:schemeClr>
                </a:solidFill>
                <a:effectLst/>
                <a:latin typeface="+mn-lt"/>
                <a:ea typeface="+mn-ea"/>
                <a:cs typeface="+mn-cs"/>
              </a:rPr>
              <a:t>El </a:t>
            </a:r>
            <a:r>
              <a:rPr lang="en-US" sz="1200" b="1" i="1" u="none" strike="noStrike" kern="1200" dirty="0" err="1">
                <a:solidFill>
                  <a:schemeClr val="tx1">
                    <a:lumMod val="50000"/>
                  </a:schemeClr>
                </a:solidFill>
                <a:effectLst/>
                <a:latin typeface="+mn-lt"/>
                <a:ea typeface="+mn-ea"/>
                <a:cs typeface="+mn-cs"/>
              </a:rPr>
              <a:t>Señor</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te</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bendiga</a:t>
            </a:r>
            <a:r>
              <a:rPr lang="en-US" sz="1200" b="1" i="1" u="none" strike="noStrike" kern="1200" dirty="0">
                <a:solidFill>
                  <a:schemeClr val="tx1">
                    <a:lumMod val="50000"/>
                  </a:schemeClr>
                </a:solidFill>
                <a:effectLst/>
                <a:latin typeface="+mn-lt"/>
                <a:ea typeface="+mn-ea"/>
                <a:cs typeface="+mn-cs"/>
              </a:rPr>
              <a:t> y </a:t>
            </a:r>
            <a:r>
              <a:rPr lang="en-US" sz="1200" b="1" i="1" u="none" strike="noStrike" kern="1200" dirty="0" err="1">
                <a:solidFill>
                  <a:schemeClr val="tx1">
                    <a:lumMod val="50000"/>
                  </a:schemeClr>
                </a:solidFill>
                <a:effectLst/>
                <a:latin typeface="+mn-lt"/>
                <a:ea typeface="+mn-ea"/>
                <a:cs typeface="+mn-cs"/>
              </a:rPr>
              <a:t>te</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guarde</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Haga</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el</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Señor</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resplandecer</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su</a:t>
            </a:r>
            <a:r>
              <a:rPr lang="en-US" sz="1200" b="1" i="1" u="none" strike="noStrike" kern="1200" dirty="0">
                <a:solidFill>
                  <a:schemeClr val="tx1">
                    <a:lumMod val="50000"/>
                  </a:schemeClr>
                </a:solidFill>
                <a:effectLst/>
                <a:latin typeface="+mn-lt"/>
                <a:ea typeface="+mn-ea"/>
                <a:cs typeface="+mn-cs"/>
              </a:rPr>
              <a:t> rostro </a:t>
            </a:r>
            <a:r>
              <a:rPr lang="en-US" sz="1200" b="1" i="1" u="none" strike="noStrike" kern="1200" dirty="0" err="1">
                <a:solidFill>
                  <a:schemeClr val="tx1">
                    <a:lumMod val="50000"/>
                  </a:schemeClr>
                </a:solidFill>
                <a:effectLst/>
                <a:latin typeface="+mn-lt"/>
                <a:ea typeface="+mn-ea"/>
                <a:cs typeface="+mn-cs"/>
              </a:rPr>
              <a:t>sobre</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ti</a:t>
            </a:r>
            <a:r>
              <a:rPr lang="en-US" sz="1200" b="1" i="1" u="none" strike="noStrike" kern="1200" dirty="0">
                <a:solidFill>
                  <a:schemeClr val="tx1">
                    <a:lumMod val="50000"/>
                  </a:schemeClr>
                </a:solidFill>
                <a:effectLst/>
                <a:latin typeface="+mn-lt"/>
                <a:ea typeface="+mn-ea"/>
                <a:cs typeface="+mn-cs"/>
              </a:rPr>
              <a:t> y </a:t>
            </a:r>
            <a:r>
              <a:rPr lang="en-US" sz="1200" b="1" i="1" u="none" strike="noStrike" kern="1200" dirty="0" err="1">
                <a:solidFill>
                  <a:schemeClr val="tx1">
                    <a:lumMod val="50000"/>
                  </a:schemeClr>
                </a:solidFill>
                <a:effectLst/>
                <a:latin typeface="+mn-lt"/>
                <a:ea typeface="+mn-ea"/>
                <a:cs typeface="+mn-cs"/>
              </a:rPr>
              <a:t>tenga</a:t>
            </a:r>
            <a:r>
              <a:rPr lang="en-US" sz="1200" b="1" i="1" u="none" strike="noStrike" kern="1200" dirty="0">
                <a:solidFill>
                  <a:schemeClr val="tx1">
                    <a:lumMod val="50000"/>
                  </a:schemeClr>
                </a:solidFill>
                <a:effectLst/>
                <a:latin typeface="+mn-lt"/>
                <a:ea typeface="+mn-ea"/>
                <a:cs typeface="+mn-cs"/>
              </a:rPr>
              <a:t> de </a:t>
            </a:r>
            <a:r>
              <a:rPr lang="en-US" sz="1200" b="1" i="1" u="none" strike="noStrike" kern="1200" dirty="0" err="1">
                <a:solidFill>
                  <a:schemeClr val="tx1">
                    <a:lumMod val="50000"/>
                  </a:schemeClr>
                </a:solidFill>
                <a:effectLst/>
                <a:latin typeface="+mn-lt"/>
                <a:ea typeface="+mn-ea"/>
                <a:cs typeface="+mn-cs"/>
              </a:rPr>
              <a:t>ti</a:t>
            </a:r>
            <a:r>
              <a:rPr lang="en-US" sz="1200" b="1" i="1" u="none" strike="noStrike" kern="1200" dirty="0">
                <a:solidFill>
                  <a:schemeClr val="tx1">
                    <a:lumMod val="50000"/>
                  </a:schemeClr>
                </a:solidFill>
                <a:effectLst/>
                <a:latin typeface="+mn-lt"/>
                <a:ea typeface="+mn-ea"/>
                <a:cs typeface="+mn-cs"/>
              </a:rPr>
              <a:t> misericordia. Vuelve </a:t>
            </a:r>
            <a:r>
              <a:rPr lang="en-US" sz="1200" b="1" i="1" u="none" strike="noStrike" kern="1200" dirty="0" err="1">
                <a:solidFill>
                  <a:schemeClr val="tx1">
                    <a:lumMod val="50000"/>
                  </a:schemeClr>
                </a:solidFill>
                <a:effectLst/>
                <a:latin typeface="+mn-lt"/>
                <a:ea typeface="+mn-ea"/>
                <a:cs typeface="+mn-cs"/>
              </a:rPr>
              <a:t>el</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Señor</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su</a:t>
            </a:r>
            <a:r>
              <a:rPr lang="en-US" sz="1200" b="1" i="1" u="none" strike="noStrike" kern="1200" dirty="0">
                <a:solidFill>
                  <a:schemeClr val="tx1">
                    <a:lumMod val="50000"/>
                  </a:schemeClr>
                </a:solidFill>
                <a:effectLst/>
                <a:latin typeface="+mn-lt"/>
                <a:ea typeface="+mn-ea"/>
                <a:cs typeface="+mn-cs"/>
              </a:rPr>
              <a:t> rostro a </a:t>
            </a:r>
            <a:r>
              <a:rPr lang="en-US" sz="1200" b="1" i="1" u="none" strike="noStrike" kern="1200" dirty="0" err="1">
                <a:solidFill>
                  <a:schemeClr val="tx1">
                    <a:lumMod val="50000"/>
                  </a:schemeClr>
                </a:solidFill>
                <a:effectLst/>
                <a:latin typeface="+mn-lt"/>
                <a:ea typeface="+mn-ea"/>
                <a:cs typeface="+mn-cs"/>
              </a:rPr>
              <a:t>ti</a:t>
            </a:r>
            <a:r>
              <a:rPr lang="en-US" sz="1200" b="1" i="1" u="none" strike="noStrike" kern="1200" dirty="0">
                <a:solidFill>
                  <a:schemeClr val="tx1">
                    <a:lumMod val="50000"/>
                  </a:schemeClr>
                </a:solidFill>
                <a:effectLst/>
                <a:latin typeface="+mn-lt"/>
                <a:ea typeface="+mn-ea"/>
                <a:cs typeface="+mn-cs"/>
              </a:rPr>
              <a:t>, y </a:t>
            </a:r>
            <a:r>
              <a:rPr lang="en-US" sz="1200" b="1" i="1" u="none" strike="noStrike" kern="1200" dirty="0" err="1">
                <a:solidFill>
                  <a:schemeClr val="tx1">
                    <a:lumMod val="50000"/>
                  </a:schemeClr>
                </a:solidFill>
                <a:effectLst/>
                <a:latin typeface="+mn-lt"/>
                <a:ea typeface="+mn-ea"/>
                <a:cs typeface="+mn-cs"/>
              </a:rPr>
              <a:t>te</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conceda</a:t>
            </a:r>
            <a:r>
              <a:rPr lang="en-US" sz="1200" b="1" i="1" u="none" strike="noStrike" kern="1200" dirty="0">
                <a:solidFill>
                  <a:schemeClr val="tx1">
                    <a:lumMod val="50000"/>
                  </a:schemeClr>
                </a:solidFill>
                <a:effectLst/>
                <a:latin typeface="+mn-lt"/>
                <a:ea typeface="+mn-ea"/>
                <a:cs typeface="+mn-cs"/>
              </a:rPr>
              <a:t> la </a:t>
            </a:r>
            <a:r>
              <a:rPr lang="en-US" sz="1200" b="1" i="1" u="none" strike="noStrike" kern="1200" dirty="0" err="1">
                <a:solidFill>
                  <a:schemeClr val="tx1">
                    <a:lumMod val="50000"/>
                  </a:schemeClr>
                </a:solidFill>
                <a:effectLst/>
                <a:latin typeface="+mn-lt"/>
                <a:ea typeface="+mn-ea"/>
                <a:cs typeface="+mn-cs"/>
              </a:rPr>
              <a:t>paz</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Amén</a:t>
            </a:r>
            <a:r>
              <a:rPr lang="en-US" sz="1200" b="1" i="1" u="none" strike="noStrike" kern="1200" dirty="0">
                <a:solidFill>
                  <a:schemeClr val="tx1">
                    <a:lumMod val="50000"/>
                  </a:schemeClr>
                </a:solidFill>
                <a:effectLst/>
                <a:latin typeface="+mn-lt"/>
                <a:ea typeface="+mn-ea"/>
                <a:cs typeface="+mn-cs"/>
              </a:rPr>
              <a:t>.</a:t>
            </a:r>
            <a:endParaRPr lang="es-ES" sz="1200" kern="1200" dirty="0">
              <a:solidFill>
                <a:schemeClr val="tx1">
                  <a:lumMod val="50000"/>
                </a:schemeClr>
              </a:solidFill>
              <a:effectLst/>
              <a:latin typeface="+mn-lt"/>
              <a:ea typeface="+mn-ea"/>
              <a:cs typeface="+mn-cs"/>
            </a:endParaRPr>
          </a:p>
          <a:p>
            <a:pPr marL="457200" lvl="1"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353" name="Google Shape;353;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Academia Cristo brinda capacitación para cumplir la Gran Comisión de Jesucristo  (Vayan y hagan discípulos de todas las naciones), ayudándoles a crecer en la palabra para llevar la Palabra a otros. </a:t>
            </a:r>
            <a:endParaRPr/>
          </a:p>
          <a:p>
            <a:pPr marL="171450" lvl="0" indent="-171450" algn="l" rtl="0">
              <a:spcBef>
                <a:spcPts val="0"/>
              </a:spcBef>
              <a:spcAft>
                <a:spcPts val="0"/>
              </a:spcAft>
              <a:buClr>
                <a:schemeClr val="dk1"/>
              </a:buClr>
              <a:buSzPts val="1200"/>
              <a:buFont typeface="Calibri"/>
              <a:buChar char="-"/>
            </a:pPr>
            <a:r>
              <a:rPr lang="en-US"/>
              <a:t>Nos dedicamos a ayudarles en conocer y entender las Escrituras, porque allí el Espíritu nos muestra el pecado, y allí conocemos la gracia de Jesucristo. </a:t>
            </a:r>
            <a:endParaRPr/>
          </a:p>
          <a:p>
            <a:pPr marL="171450" lvl="0" indent="-171450" algn="l" rtl="0">
              <a:spcBef>
                <a:spcPts val="0"/>
              </a:spcBef>
              <a:spcAft>
                <a:spcPts val="0"/>
              </a:spcAft>
              <a:buClr>
                <a:schemeClr val="dk1"/>
              </a:buClr>
              <a:buSzPts val="1200"/>
              <a:buFont typeface="Calibri"/>
              <a:buChar char="-"/>
            </a:pPr>
            <a:r>
              <a:rPr lang="en-US"/>
              <a:t>Y luego, ese conocimiento del amor de Cristo no se puede quedar con nosotros.  Jesucristo nos llama a llevar la palabra a otros.  </a:t>
            </a:r>
            <a:endParaRPr/>
          </a:p>
        </p:txBody>
      </p:sp>
      <p:sp>
        <p:nvSpPr>
          <p:cNvPr id="360" name="Google Shape;360;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Clr>
                <a:schemeClr val="dk1"/>
              </a:buClr>
              <a:buSzPts val="1100"/>
              <a:buFont typeface="Calibri"/>
              <a:buChar char="-"/>
            </a:pPr>
            <a:r>
              <a:rPr lang="en-US" sz="1100">
                <a:latin typeface="Calibri"/>
                <a:ea typeface="Calibri"/>
                <a:cs typeface="Calibri"/>
                <a:sym typeface="Calibri"/>
              </a:rPr>
              <a:t>Algunos nos han comentado: </a:t>
            </a:r>
            <a:endParaRPr/>
          </a:p>
          <a:p>
            <a:pPr marL="342900" marR="0" lvl="0" indent="-342900" algn="l" rtl="0">
              <a:lnSpc>
                <a:spcPct val="107000"/>
              </a:lnSpc>
              <a:spcBef>
                <a:spcPts val="0"/>
              </a:spcBef>
              <a:spcAft>
                <a:spcPts val="0"/>
              </a:spcAft>
              <a:buClr>
                <a:schemeClr val="dk1"/>
              </a:buClr>
              <a:buSzPts val="1100"/>
              <a:buFont typeface="Calibri"/>
              <a:buChar char="-"/>
            </a:pPr>
            <a:r>
              <a:rPr lang="en-US" sz="1100">
                <a:latin typeface="Calibri"/>
                <a:ea typeface="Calibri"/>
                <a:cs typeface="Calibri"/>
                <a:sym typeface="Calibri"/>
              </a:rPr>
              <a:t>Deseo juntar un grupo de personas para compartir lo aprendido y para estudiar la palabra donde vivo.  ¿Pueden orientarme?  </a:t>
            </a:r>
            <a:endParaRPr sz="1100">
              <a:latin typeface="Calibri"/>
              <a:ea typeface="Calibri"/>
              <a:cs typeface="Calibri"/>
              <a:sym typeface="Calibri"/>
            </a:endParaRPr>
          </a:p>
          <a:p>
            <a:pPr marL="742950" marR="0" lvl="1" indent="-285750" algn="l" rtl="0">
              <a:lnSpc>
                <a:spcPct val="107000"/>
              </a:lnSpc>
              <a:spcBef>
                <a:spcPts val="0"/>
              </a:spcBef>
              <a:spcAft>
                <a:spcPts val="0"/>
              </a:spcAft>
              <a:buClr>
                <a:schemeClr val="dk1"/>
              </a:buClr>
              <a:buSzPts val="1100"/>
              <a:buFont typeface="Courier New"/>
              <a:buChar char="o"/>
            </a:pPr>
            <a:r>
              <a:rPr lang="en-US" sz="1100">
                <a:latin typeface="Calibri"/>
                <a:ea typeface="Calibri"/>
                <a:cs typeface="Calibri"/>
                <a:sym typeface="Calibri"/>
              </a:rPr>
              <a:t>Claro que sí.  Nuestros profesores los pueden orientar o dirigirlos a uno de nuestros asesores quienes les ayudarán en formar un Grupo Sembrador.</a:t>
            </a:r>
            <a:endParaRPr/>
          </a:p>
          <a:p>
            <a:pPr marL="742950" marR="0" lvl="1" indent="-285750" algn="l" rtl="0">
              <a:lnSpc>
                <a:spcPct val="107000"/>
              </a:lnSpc>
              <a:spcBef>
                <a:spcPts val="0"/>
              </a:spcBef>
              <a:spcAft>
                <a:spcPts val="0"/>
              </a:spcAft>
              <a:buClr>
                <a:schemeClr val="dk1"/>
              </a:buClr>
              <a:buSzPts val="1800"/>
              <a:buFont typeface="Courier New"/>
              <a:buChar char="o"/>
            </a:pPr>
            <a:r>
              <a:rPr lang="en-US" sz="1800" b="1" u="sng">
                <a:latin typeface="Calibri"/>
                <a:ea typeface="Calibri"/>
                <a:cs typeface="Calibri"/>
                <a:sym typeface="Calibri"/>
              </a:rPr>
              <a:t>Un grupo sembrador</a:t>
            </a:r>
            <a:r>
              <a:rPr lang="en-US" sz="1800">
                <a:latin typeface="Calibri"/>
                <a:ea typeface="Calibri"/>
                <a:cs typeface="Calibri"/>
                <a:sym typeface="Calibri"/>
              </a:rPr>
              <a:t> existe para crecer juntos en las Buenas Nuevas de Jesucristo.  Estudiamos la Palabra, oramos, nos amamos el uno al otro, y alabamos al Señor.  El Grupo Sembrador es el primer paso de plantar una iglesia. </a:t>
            </a:r>
            <a:endParaRPr sz="1100">
              <a:latin typeface="Calibri"/>
              <a:ea typeface="Calibri"/>
              <a:cs typeface="Calibri"/>
              <a:sym typeface="Calibri"/>
            </a:endParaRPr>
          </a:p>
          <a:p>
            <a:pPr marL="742950" marR="0" lvl="1" indent="-285750" algn="l" rtl="0">
              <a:lnSpc>
                <a:spcPct val="107000"/>
              </a:lnSpc>
              <a:spcBef>
                <a:spcPts val="0"/>
              </a:spcBef>
              <a:spcAft>
                <a:spcPts val="0"/>
              </a:spcAft>
              <a:buClr>
                <a:schemeClr val="dk1"/>
              </a:buClr>
              <a:buSzPts val="1100"/>
              <a:buFont typeface="Courier New"/>
              <a:buChar char="o"/>
            </a:pPr>
            <a:r>
              <a:rPr lang="en-US" sz="1100">
                <a:latin typeface="Calibri"/>
                <a:ea typeface="Calibri"/>
                <a:cs typeface="Calibri"/>
                <a:sym typeface="Calibri"/>
              </a:rPr>
              <a:t>En algunos casos se puede hacer una consulta presencial con uno de nuestros asesores, sin costo alguno.  </a:t>
            </a:r>
            <a:endParaRPr/>
          </a:p>
          <a:p>
            <a:pPr marL="742950" marR="0" lvl="1" indent="-285750" algn="l" rtl="0">
              <a:lnSpc>
                <a:spcPct val="107000"/>
              </a:lnSpc>
              <a:spcBef>
                <a:spcPts val="800"/>
              </a:spcBef>
              <a:spcAft>
                <a:spcPts val="0"/>
              </a:spcAft>
              <a:buClr>
                <a:schemeClr val="dk1"/>
              </a:buClr>
              <a:buSzPts val="1100"/>
              <a:buFont typeface="Courier New"/>
              <a:buChar char="o"/>
            </a:pPr>
            <a:r>
              <a:rPr lang="en-US" sz="1100" b="1">
                <a:latin typeface="Calibri"/>
                <a:ea typeface="Calibri"/>
                <a:cs typeface="Calibri"/>
                <a:sym typeface="Calibri"/>
              </a:rPr>
              <a:t>Si le interesa plantar un Grupo Sembrador, hágaselo saber a su Profesor o cualquier de nuestros asesores.  </a:t>
            </a:r>
            <a:endParaRPr/>
          </a:p>
          <a:p>
            <a:pPr marL="742950" marR="0" lvl="1" indent="-285750" algn="l" rtl="0">
              <a:lnSpc>
                <a:spcPct val="107000"/>
              </a:lnSpc>
              <a:spcBef>
                <a:spcPts val="800"/>
              </a:spcBef>
              <a:spcAft>
                <a:spcPts val="0"/>
              </a:spcAft>
              <a:buClr>
                <a:srgbClr val="0C7837"/>
              </a:buClr>
              <a:buSzPts val="1100"/>
              <a:buFont typeface="Courier New"/>
              <a:buChar char="o"/>
            </a:pPr>
            <a:r>
              <a:rPr lang="en-US" sz="1100" b="0" i="0">
                <a:solidFill>
                  <a:srgbClr val="0C7837"/>
                </a:solidFill>
                <a:latin typeface="Overlock"/>
                <a:ea typeface="Overlock"/>
                <a:cs typeface="Overlock"/>
                <a:sym typeface="Overlock"/>
              </a:rPr>
              <a:t>Somos de Cristo.  Y los cristianos se juntan.  </a:t>
            </a:r>
            <a:r>
              <a:rPr lang="en-US" sz="1100" b="0" i="1">
                <a:solidFill>
                  <a:srgbClr val="0C7837"/>
                </a:solidFill>
                <a:latin typeface="Overlock"/>
                <a:ea typeface="Overlock"/>
                <a:cs typeface="Overlock"/>
                <a:sym typeface="Overlock"/>
              </a:rPr>
              <a:t>&gt;&gt;No dejemos de congregarnos, como es la costumbre de algunos, sino animémonos unos a otros; y con más razón ahora que vemos que aquel día se acerca.&lt;&lt; </a:t>
            </a:r>
            <a:r>
              <a:rPr lang="en-US" sz="1100" b="0" i="0">
                <a:solidFill>
                  <a:srgbClr val="0C7837"/>
                </a:solidFill>
                <a:latin typeface="Overlock"/>
                <a:ea typeface="Overlock"/>
                <a:cs typeface="Overlock"/>
                <a:sym typeface="Overlock"/>
              </a:rPr>
              <a:t>(Hebreos 10:25)</a:t>
            </a:r>
            <a:endParaRPr sz="1100">
              <a:solidFill>
                <a:srgbClr val="0C7837"/>
              </a:solidFill>
              <a:latin typeface="Overlock"/>
              <a:ea typeface="Overlock"/>
              <a:cs typeface="Overlock"/>
              <a:sym typeface="Overlock"/>
            </a:endParaRPr>
          </a:p>
          <a:p>
            <a:pPr marL="742950" marR="0" lvl="1" indent="-215900" algn="l" rtl="0">
              <a:lnSpc>
                <a:spcPct val="107000"/>
              </a:lnSpc>
              <a:spcBef>
                <a:spcPts val="800"/>
              </a:spcBef>
              <a:spcAft>
                <a:spcPts val="0"/>
              </a:spcAft>
              <a:buClr>
                <a:schemeClr val="dk1"/>
              </a:buClr>
              <a:buSzPts val="1100"/>
              <a:buFont typeface="Courier New"/>
              <a:buNone/>
            </a:pPr>
            <a:endParaRPr sz="1100" b="1">
              <a:latin typeface="Calibri"/>
              <a:ea typeface="Calibri"/>
              <a:cs typeface="Calibri"/>
              <a:sym typeface="Calibri"/>
            </a:endParaRPr>
          </a:p>
          <a:p>
            <a:pPr marL="742950" marR="0" lvl="1" indent="-215900" algn="l" rtl="0">
              <a:lnSpc>
                <a:spcPct val="107000"/>
              </a:lnSpc>
              <a:spcBef>
                <a:spcPts val="800"/>
              </a:spcBef>
              <a:spcAft>
                <a:spcPts val="0"/>
              </a:spcAft>
              <a:buClr>
                <a:schemeClr val="dk1"/>
              </a:buClr>
              <a:buSzPts val="1100"/>
              <a:buFont typeface="Courier New"/>
              <a:buNone/>
            </a:pPr>
            <a:endParaRPr sz="1100">
              <a:latin typeface="Calibri"/>
              <a:ea typeface="Calibri"/>
              <a:cs typeface="Calibri"/>
              <a:sym typeface="Calibri"/>
            </a:endParaRPr>
          </a:p>
          <a:p>
            <a:pPr marL="0" lvl="0" indent="0" algn="l" rtl="0">
              <a:spcBef>
                <a:spcPts val="800"/>
              </a:spcBef>
              <a:spcAft>
                <a:spcPts val="0"/>
              </a:spcAft>
              <a:buNone/>
            </a:pPr>
            <a:endParaRPr/>
          </a:p>
        </p:txBody>
      </p:sp>
      <p:sp>
        <p:nvSpPr>
          <p:cNvPr id="368" name="Google Shape;368;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2" name="Google Shape;15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605444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800">
                <a:latin typeface="Calibri"/>
                <a:ea typeface="Calibri"/>
                <a:cs typeface="Calibri"/>
                <a:sym typeface="Calibri"/>
              </a:rPr>
              <a:t>Deseo unirme a ustedes.  ¿Cómo se hace?</a:t>
            </a:r>
            <a:endParaRPr sz="1800">
              <a:latin typeface="Calibri"/>
              <a:ea typeface="Calibri"/>
              <a:cs typeface="Calibri"/>
              <a:sym typeface="Calibri"/>
            </a:endParaRPr>
          </a:p>
          <a:p>
            <a:pPr marL="342900" marR="0" lvl="0" indent="-342900" algn="l" rtl="0">
              <a:lnSpc>
                <a:spcPct val="107000"/>
              </a:lnSpc>
              <a:spcBef>
                <a:spcPts val="800"/>
              </a:spcBef>
              <a:spcAft>
                <a:spcPts val="0"/>
              </a:spcAft>
              <a:buClr>
                <a:schemeClr val="dk1"/>
              </a:buClr>
              <a:buSzPts val="1800"/>
              <a:buFont typeface="Arial"/>
              <a:buChar char="•"/>
            </a:pPr>
            <a:r>
              <a:rPr lang="en-US" sz="1800">
                <a:latin typeface="Calibri"/>
                <a:ea typeface="Calibri"/>
                <a:cs typeface="Calibri"/>
                <a:sym typeface="Calibri"/>
              </a:rPr>
              <a:t>Hable con su Profesor.   Los puede orientar en cómo empezar el proceso para establecer Unidad Doctrinal.  </a:t>
            </a:r>
            <a:endParaRPr sz="1800">
              <a:latin typeface="Calibri"/>
              <a:ea typeface="Calibri"/>
              <a:cs typeface="Calibri"/>
              <a:sym typeface="Calibri"/>
            </a:endParaRPr>
          </a:p>
          <a:p>
            <a:pPr marL="342900" marR="0" lvl="0" indent="-342900" algn="l" rtl="0">
              <a:lnSpc>
                <a:spcPct val="107000"/>
              </a:lnSpc>
              <a:spcBef>
                <a:spcPts val="800"/>
              </a:spcBef>
              <a:spcAft>
                <a:spcPts val="0"/>
              </a:spcAft>
              <a:buClr>
                <a:schemeClr val="dk1"/>
              </a:buClr>
              <a:buSzPts val="1800"/>
              <a:buFont typeface="Arial"/>
              <a:buChar char="•"/>
            </a:pPr>
            <a:r>
              <a:rPr lang="en-US" sz="1800">
                <a:latin typeface="Calibri"/>
                <a:ea typeface="Calibri"/>
                <a:cs typeface="Calibri"/>
                <a:sym typeface="Calibri"/>
              </a:rPr>
              <a:t>Para nosotros es importante que prediquemos el mismo mensaje, y que tengamos las mismas creencias.  Así podemos colaborar y apoyarnos mejor, así como dice el Apóstol Pablo:</a:t>
            </a:r>
            <a:endParaRPr sz="1800">
              <a:latin typeface="Calibri"/>
              <a:ea typeface="Calibri"/>
              <a:cs typeface="Calibri"/>
              <a:sym typeface="Calibri"/>
            </a:endParaRPr>
          </a:p>
          <a:p>
            <a:pPr marL="342900" marR="0" lvl="0" indent="-342900" algn="l" rtl="0">
              <a:lnSpc>
                <a:spcPct val="107000"/>
              </a:lnSpc>
              <a:spcBef>
                <a:spcPts val="800"/>
              </a:spcBef>
              <a:spcAft>
                <a:spcPts val="0"/>
              </a:spcAft>
              <a:buClr>
                <a:schemeClr val="dk1"/>
              </a:buClr>
              <a:buSzPts val="1800"/>
              <a:buFont typeface="Arial"/>
              <a:buChar char="•"/>
            </a:pPr>
            <a:r>
              <a:rPr lang="en-US" sz="1800" b="1" i="1">
                <a:latin typeface="Calibri"/>
                <a:ea typeface="Calibri"/>
                <a:cs typeface="Calibri"/>
                <a:sym typeface="Calibri"/>
              </a:rPr>
              <a:t>&gt;&gt;Hermanos, les ruego por el nombre de nuestro Señor Jesucristo, que se pongan de acuerdo y que no haya divisiones entre ustedes, sino que estén perfectamente unidos en un mismo sentir y en un mismo parecer.&lt;&lt;  (1 Corintios 1:10)</a:t>
            </a:r>
            <a:endParaRPr sz="1800" b="1">
              <a:latin typeface="Calibri"/>
              <a:ea typeface="Calibri"/>
              <a:cs typeface="Calibri"/>
              <a:sym typeface="Calibri"/>
            </a:endParaRPr>
          </a:p>
          <a:p>
            <a:pPr marL="0" marR="0" lvl="0" indent="0" algn="l" rtl="0">
              <a:lnSpc>
                <a:spcPct val="107000"/>
              </a:lnSpc>
              <a:spcBef>
                <a:spcPts val="80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p>
            <a:pPr marL="0" lvl="0" indent="0" algn="l" rtl="0">
              <a:spcBef>
                <a:spcPts val="800"/>
              </a:spcBef>
              <a:spcAft>
                <a:spcPts val="0"/>
              </a:spcAft>
              <a:buNone/>
            </a:pPr>
            <a:r>
              <a:rPr lang="en-US" i="1"/>
              <a:t>Nota para los profesores:  Si alguien menciona especificamente el deseo de unirse en acuerdo doctrinal o de formar un grupo sembrador, se le pide hacer dos cosas:  </a:t>
            </a:r>
            <a:endParaRPr/>
          </a:p>
          <a:p>
            <a:pPr marL="0" lvl="0" indent="0" algn="l" rtl="0">
              <a:spcBef>
                <a:spcPts val="0"/>
              </a:spcBef>
              <a:spcAft>
                <a:spcPts val="0"/>
              </a:spcAft>
              <a:buNone/>
            </a:pPr>
            <a:endParaRPr i="1"/>
          </a:p>
          <a:p>
            <a:pPr marL="0" lvl="0" indent="0" algn="l" rtl="0">
              <a:spcBef>
                <a:spcPts val="0"/>
              </a:spcBef>
              <a:spcAft>
                <a:spcPts val="0"/>
              </a:spcAft>
              <a:buNone/>
            </a:pPr>
            <a:r>
              <a:rPr lang="en-US" i="1"/>
              <a:t>1) Avisar de inmediato al director estudiantil (Andrew Johnston), director académico (Joel Sutton) o cualquier de nuestros misioneros o representantes de Academia Cristo.</a:t>
            </a:r>
            <a:endParaRPr/>
          </a:p>
          <a:p>
            <a:pPr marL="0" lvl="0" indent="0" algn="l" rtl="0">
              <a:spcBef>
                <a:spcPts val="0"/>
              </a:spcBef>
              <a:spcAft>
                <a:spcPts val="0"/>
              </a:spcAft>
              <a:buNone/>
            </a:pPr>
            <a:r>
              <a:rPr lang="en-US" i="1"/>
              <a:t>2) Notarlo en el informe al final de la clase.  </a:t>
            </a:r>
            <a:endParaRPr/>
          </a:p>
        </p:txBody>
      </p:sp>
      <p:sp>
        <p:nvSpPr>
          <p:cNvPr id="376" name="Google Shape;376;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Despedidas</a:t>
            </a:r>
            <a:endParaRPr/>
          </a:p>
        </p:txBody>
      </p:sp>
      <p:sp>
        <p:nvSpPr>
          <p:cNvPr id="390" name="Google Shape;390;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a:spcBef>
                <a:spcPts val="0"/>
              </a:spcBef>
              <a:spcAft>
                <a:spcPts val="0"/>
              </a:spcAft>
            </a:pPr>
            <a:r>
              <a:rPr lang="es-ES" sz="1800" b="1" dirty="0">
                <a:effectLst/>
                <a:latin typeface="Times New Roman" panose="02020603050405020304" pitchFamily="18" charset="0"/>
                <a:ea typeface="Times New Roman" panose="02020603050405020304" pitchFamily="18" charset="0"/>
              </a:rPr>
              <a:t>Descripción del curso</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Muy bienvenidos al curso </a:t>
            </a:r>
            <a:r>
              <a:rPr lang="es-ES" sz="1800" i="1" dirty="0">
                <a:effectLst/>
                <a:latin typeface="Calibri" panose="020F0502020204030204" pitchFamily="34" charset="0"/>
                <a:ea typeface="Calibri" panose="020F0502020204030204" pitchFamily="34" charset="0"/>
                <a:cs typeface="Times New Roman" panose="02020603050405020304" pitchFamily="18" charset="0"/>
              </a:rPr>
              <a:t>La Llegada del Salvador</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Este curso se enfoca en el cumplimiento de la gran promesa de Dios de enviarnos un Salvador para rescatarnos de las tinieblas del pecado.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Este curso fue diseñado con el fin de preparar a ustedes en compartir la Palabra de Dios por medio de historias bíblicas. </a:t>
            </a:r>
          </a:p>
          <a:p>
            <a:pPr marL="0" marR="0">
              <a:spcBef>
                <a:spcPts val="0"/>
              </a:spcBef>
              <a:spcAft>
                <a:spcPts val="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Mientras leemos historias clave de la primera parte de la vida y el ministerio de nuestro Salvador, Jesucristo, practicaremos el método de las Cuatro “C” que nos ayudará a comprender mejor lo que estamos leyendo y compartirlo con quienes nos rodean.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Mi oración es que Dios nos enseñe por medio de Su Palabra, y que Dios nos use para compartir estas historias de salvación con otros.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6655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2" name="Google Shape;15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1771446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Encuesta de Zoom </a:t>
            </a:r>
            <a:r>
              <a:rPr lang="es-ES" sz="18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Comparte la siguiente encuesta por Zoom. Las respuestas son anónimas. Mostrar los resultados a la clase en vivo y conversar sobre ellos.</a:t>
            </a:r>
            <a:r>
              <a:rPr lang="es-ES" sz="1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OJO: HAY QUE CREAR ESTA ENCUESTA EN ZOOM ANTES DE LA CLASE PARA PODER COMPARTIRLO.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En una escala de 1 al 5, ¿qué tan cómodo se siente preparándose para compartir una historia bíblica con alguien?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Times New Roman" panose="02020603050405020304" pitchFamily="18" charset="0"/>
                <a:ea typeface="Times New Roman" panose="02020603050405020304" pitchFamily="18" charset="0"/>
              </a:rPr>
              <a:t>Completamente incómodo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Times New Roman" panose="02020603050405020304" pitchFamily="18" charset="0"/>
                <a:ea typeface="Times New Roman" panose="02020603050405020304" pitchFamily="18" charset="0"/>
              </a:rPr>
              <a:t>incómodo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Times New Roman" panose="02020603050405020304" pitchFamily="18" charset="0"/>
                <a:ea typeface="Times New Roman" panose="02020603050405020304" pitchFamily="18" charset="0"/>
              </a:rPr>
              <a:t>¡No sé! Nunca lo he intentado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Times New Roman" panose="02020603050405020304" pitchFamily="18" charset="0"/>
                <a:ea typeface="Times New Roman" panose="02020603050405020304" pitchFamily="18" charset="0"/>
              </a:rPr>
              <a:t>Cómodo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Times New Roman" panose="02020603050405020304" pitchFamily="18" charset="0"/>
                <a:ea typeface="Times New Roman" panose="02020603050405020304" pitchFamily="18" charset="0"/>
              </a:rPr>
              <a:t>Extremadamente cómodo</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52" name="Google Shape;15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777131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effectLst/>
                <a:latin typeface="Times New Roman" panose="02020603050405020304" pitchFamily="18" charset="0"/>
                <a:ea typeface="Calibri" panose="020F0502020204030204" pitchFamily="34" charset="0"/>
                <a:cs typeface="Times New Roman" panose="02020603050405020304" pitchFamily="18" charset="0"/>
              </a:rPr>
              <a:t>Proyecto Final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El proyecto final es preparar una historia bíblica tomada del curso utilizando el método de las Cuatro “C”. Deseamos que practiquen “el arte de contar” una historia bíblica, con énfasis en la ley y evangelio (el mensaje amargo de Dios y el mensaje dulce de Dios).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52" name="Google Shape;15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032273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effectLst/>
                <a:latin typeface="Times New Roman" panose="02020603050405020304" pitchFamily="18" charset="0"/>
                <a:ea typeface="Calibri" panose="020F0502020204030204" pitchFamily="34" charset="0"/>
                <a:cs typeface="Times New Roman" panose="02020603050405020304" pitchFamily="18" charset="0"/>
              </a:rPr>
              <a:t>Esquema del curso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El curso consta de 8 lecciones con períodos de clases en vivo que duran aproximadamente una hora cada una. Las tareas generalmente incluyen un video, una lectura de la Biblia y algunas preguntas. Las tareas están creadas para ayudar a ustedes a prepararse para la próxima sesión en vivo y contienen información valiosa y necesaria para completar el curso con éxito.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Cada clase comenzará con un saludo y una oración. Después de analizar el tema del día, la clase se centrará en una historia clave de la primera parte de la vida y el ministerio de Jesús y en oportunidades de utilizar y practicar el método de las Cuatro “C”. Es muy importante participar tanto como pueden. Termine la clase revisando la tarea para la siguiente clase, concluyendo con una oración o bendición. Estudiantes siempre están invitados quedar después de las clases si tienen más preguntas, dudas o comentarios.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dirty="0"/>
          </a:p>
        </p:txBody>
      </p:sp>
      <p:sp>
        <p:nvSpPr>
          <p:cNvPr id="152" name="Google Shape;15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2776359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Overlo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5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5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6000"/>
              <a:buFont typeface="Overlock"/>
              <a:buNone/>
              <a:defRPr sz="6000">
                <a:latin typeface="Overlock"/>
                <a:ea typeface="Overlock"/>
                <a:cs typeface="Overlock"/>
                <a:sym typeface="Overlo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571500" algn="l">
              <a:lnSpc>
                <a:spcPct val="90000"/>
              </a:lnSpc>
              <a:spcBef>
                <a:spcPts val="1000"/>
              </a:spcBef>
              <a:spcAft>
                <a:spcPts val="0"/>
              </a:spcAft>
              <a:buClr>
                <a:schemeClr val="dk1"/>
              </a:buClr>
              <a:buSzPts val="5400"/>
              <a:buChar char="•"/>
              <a:defRPr sz="5400">
                <a:latin typeface="Overlock"/>
                <a:ea typeface="Overlock"/>
                <a:cs typeface="Overlock"/>
                <a:sym typeface="Overlock"/>
              </a:defRPr>
            </a:lvl1pPr>
            <a:lvl2pPr marL="914400" lvl="1" indent="-533400" algn="l">
              <a:lnSpc>
                <a:spcPct val="90000"/>
              </a:lnSpc>
              <a:spcBef>
                <a:spcPts val="500"/>
              </a:spcBef>
              <a:spcAft>
                <a:spcPts val="0"/>
              </a:spcAft>
              <a:buClr>
                <a:schemeClr val="dk1"/>
              </a:buClr>
              <a:buSzPts val="4800"/>
              <a:buChar char="•"/>
              <a:defRPr sz="4800">
                <a:latin typeface="Overlock"/>
                <a:ea typeface="Overlock"/>
                <a:cs typeface="Overlock"/>
                <a:sym typeface="Overlock"/>
              </a:defRPr>
            </a:lvl2pPr>
            <a:lvl3pPr marL="1371600" lvl="2" indent="-508000" algn="l">
              <a:lnSpc>
                <a:spcPct val="90000"/>
              </a:lnSpc>
              <a:spcBef>
                <a:spcPts val="500"/>
              </a:spcBef>
              <a:spcAft>
                <a:spcPts val="0"/>
              </a:spcAft>
              <a:buClr>
                <a:schemeClr val="dk1"/>
              </a:buClr>
              <a:buSzPts val="4400"/>
              <a:buChar char="•"/>
              <a:defRPr sz="4400">
                <a:latin typeface="Overlock"/>
                <a:ea typeface="Overlock"/>
                <a:cs typeface="Overlock"/>
                <a:sym typeface="Overlock"/>
              </a:defRPr>
            </a:lvl3pPr>
            <a:lvl4pPr marL="1828800" lvl="3" indent="-482600" algn="l">
              <a:lnSpc>
                <a:spcPct val="90000"/>
              </a:lnSpc>
              <a:spcBef>
                <a:spcPts val="500"/>
              </a:spcBef>
              <a:spcAft>
                <a:spcPts val="0"/>
              </a:spcAft>
              <a:buClr>
                <a:schemeClr val="dk1"/>
              </a:buClr>
              <a:buSzPts val="4000"/>
              <a:buChar char="•"/>
              <a:defRPr sz="4000">
                <a:latin typeface="Overlock"/>
                <a:ea typeface="Overlock"/>
                <a:cs typeface="Overlock"/>
                <a:sym typeface="Overlock"/>
              </a:defRPr>
            </a:lvl4pPr>
            <a:lvl5pPr marL="2286000" lvl="4" indent="-482600" algn="l">
              <a:lnSpc>
                <a:spcPct val="90000"/>
              </a:lnSpc>
              <a:spcBef>
                <a:spcPts val="500"/>
              </a:spcBef>
              <a:spcAft>
                <a:spcPts val="0"/>
              </a:spcAft>
              <a:buClr>
                <a:schemeClr val="dk1"/>
              </a:buClr>
              <a:buSzPts val="4000"/>
              <a:buChar char="•"/>
              <a:defRPr sz="4000">
                <a:latin typeface="Overlock"/>
                <a:ea typeface="Overlock"/>
                <a:cs typeface="Overlock"/>
                <a:sym typeface="Overlock"/>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45" descr="A close up of a sign&#10;&#10;Description automatically generated"/>
          <p:cNvPicPr preferRelativeResize="0"/>
          <p:nvPr/>
        </p:nvPicPr>
        <p:blipFill rotWithShape="1">
          <a:blip r:embed="rId2">
            <a:alphaModFix/>
          </a:blip>
          <a:srcRect/>
          <a:stretch/>
        </p:blipFill>
        <p:spPr>
          <a:xfrm>
            <a:off x="10727866" y="5930283"/>
            <a:ext cx="1464133" cy="92390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4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Overlo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4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4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4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4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5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verlo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5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5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5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verlo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52"/>
          <p:cNvSpPr>
            <a:spLocks noGrp="1"/>
          </p:cNvSpPr>
          <p:nvPr>
            <p:ph type="pic" idx="2"/>
          </p:nvPr>
        </p:nvSpPr>
        <p:spPr>
          <a:xfrm>
            <a:off x="5183188" y="987425"/>
            <a:ext cx="6172200" cy="4873625"/>
          </a:xfrm>
          <a:prstGeom prst="rect">
            <a:avLst/>
          </a:prstGeom>
          <a:noFill/>
          <a:ln>
            <a:noFill/>
          </a:ln>
        </p:spPr>
      </p:sp>
      <p:sp>
        <p:nvSpPr>
          <p:cNvPr id="70" name="Google Shape;70;p5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Overlock"/>
              <a:buNone/>
              <a:defRPr sz="5400" b="0" i="0" u="none" strike="noStrike" cap="none">
                <a:solidFill>
                  <a:schemeClr val="dk1"/>
                </a:solidFill>
                <a:latin typeface="Overlock"/>
                <a:ea typeface="Overlock"/>
                <a:cs typeface="Overlock"/>
                <a:sym typeface="Overlo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571500" algn="l" rtl="0">
              <a:lnSpc>
                <a:spcPct val="90000"/>
              </a:lnSpc>
              <a:spcBef>
                <a:spcPts val="1000"/>
              </a:spcBef>
              <a:spcAft>
                <a:spcPts val="0"/>
              </a:spcAft>
              <a:buClr>
                <a:schemeClr val="dk1"/>
              </a:buClr>
              <a:buSzPts val="5400"/>
              <a:buFont typeface="Arial"/>
              <a:buChar char="•"/>
              <a:defRPr sz="5400" b="0" i="0" u="none" strike="noStrike" cap="none">
                <a:solidFill>
                  <a:schemeClr val="dk1"/>
                </a:solidFill>
                <a:latin typeface="Overlock"/>
                <a:ea typeface="Overlock"/>
                <a:cs typeface="Overlock"/>
                <a:sym typeface="Overlock"/>
              </a:defRPr>
            </a:lvl1pPr>
            <a:lvl2pPr marL="914400" marR="0" lvl="1" indent="-533400" algn="l" rtl="0">
              <a:lnSpc>
                <a:spcPct val="90000"/>
              </a:lnSpc>
              <a:spcBef>
                <a:spcPts val="500"/>
              </a:spcBef>
              <a:spcAft>
                <a:spcPts val="0"/>
              </a:spcAft>
              <a:buClr>
                <a:schemeClr val="dk1"/>
              </a:buClr>
              <a:buSzPts val="4800"/>
              <a:buFont typeface="Arial"/>
              <a:buChar char="•"/>
              <a:defRPr sz="4800" b="0" i="0" u="none" strike="noStrike" cap="none">
                <a:solidFill>
                  <a:schemeClr val="dk1"/>
                </a:solidFill>
                <a:latin typeface="Overlock"/>
                <a:ea typeface="Overlock"/>
                <a:cs typeface="Overlock"/>
                <a:sym typeface="Overlock"/>
              </a:defRPr>
            </a:lvl2pPr>
            <a:lvl3pPr marL="1371600" marR="0" lvl="2" indent="-508000" algn="l" rtl="0">
              <a:lnSpc>
                <a:spcPct val="90000"/>
              </a:lnSpc>
              <a:spcBef>
                <a:spcPts val="500"/>
              </a:spcBef>
              <a:spcAft>
                <a:spcPts val="0"/>
              </a:spcAft>
              <a:buClr>
                <a:schemeClr val="dk1"/>
              </a:buClr>
              <a:buSzPts val="4400"/>
              <a:buFont typeface="Arial"/>
              <a:buChar char="•"/>
              <a:defRPr sz="4400" b="0" i="0" u="none" strike="noStrike" cap="none">
                <a:solidFill>
                  <a:schemeClr val="dk1"/>
                </a:solidFill>
                <a:latin typeface="Overlock"/>
                <a:ea typeface="Overlock"/>
                <a:cs typeface="Overlock"/>
                <a:sym typeface="Overlock"/>
              </a:defRPr>
            </a:lvl3pPr>
            <a:lvl4pPr marL="1828800" marR="0" lvl="3" indent="-482600" algn="l" rtl="0">
              <a:lnSpc>
                <a:spcPct val="90000"/>
              </a:lnSpc>
              <a:spcBef>
                <a:spcPts val="500"/>
              </a:spcBef>
              <a:spcAft>
                <a:spcPts val="0"/>
              </a:spcAft>
              <a:buClr>
                <a:schemeClr val="dk1"/>
              </a:buClr>
              <a:buSzPts val="4000"/>
              <a:buFont typeface="Arial"/>
              <a:buChar char="•"/>
              <a:defRPr sz="4000" b="0" i="0" u="none" strike="noStrike" cap="none">
                <a:solidFill>
                  <a:schemeClr val="dk1"/>
                </a:solidFill>
                <a:latin typeface="Overlock"/>
                <a:ea typeface="Overlock"/>
                <a:cs typeface="Overlock"/>
                <a:sym typeface="Overlock"/>
              </a:defRPr>
            </a:lvl4pPr>
            <a:lvl5pPr marL="2286000" marR="0" lvl="4" indent="-482600" algn="l" rtl="0">
              <a:lnSpc>
                <a:spcPct val="90000"/>
              </a:lnSpc>
              <a:spcBef>
                <a:spcPts val="500"/>
              </a:spcBef>
              <a:spcAft>
                <a:spcPts val="0"/>
              </a:spcAft>
              <a:buClr>
                <a:schemeClr val="dk1"/>
              </a:buClr>
              <a:buSzPts val="4000"/>
              <a:buFont typeface="Arial"/>
              <a:buChar char="•"/>
              <a:defRPr sz="4000" b="0" i="0" u="none" strike="noStrike" cap="none">
                <a:solidFill>
                  <a:schemeClr val="dk1"/>
                </a:solidFill>
                <a:latin typeface="Overlock"/>
                <a:ea typeface="Overlock"/>
                <a:cs typeface="Overlock"/>
                <a:sym typeface="Overlock"/>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Overlock"/>
              <a:buNone/>
            </a:pPr>
            <a:endParaRPr/>
          </a:p>
        </p:txBody>
      </p:sp>
      <p:sp>
        <p:nvSpPr>
          <p:cNvPr id="91" name="Google Shape;91;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92" name="Google Shape;92;p1"/>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613318"/>
              </a:buClr>
              <a:buSzPts val="6000"/>
              <a:buFont typeface="Overlock"/>
              <a:buNone/>
            </a:pPr>
            <a:r>
              <a:rPr lang="en-US" b="1" dirty="0" err="1">
                <a:solidFill>
                  <a:srgbClr val="00B050"/>
                </a:solidFill>
              </a:rPr>
              <a:t>Objetivos</a:t>
            </a:r>
            <a:r>
              <a:rPr lang="en-US" b="1" dirty="0">
                <a:solidFill>
                  <a:srgbClr val="00B050"/>
                </a:solidFill>
              </a:rPr>
              <a:t> de </a:t>
            </a:r>
            <a:r>
              <a:rPr lang="en-US" b="1" dirty="0" err="1">
                <a:solidFill>
                  <a:srgbClr val="00B050"/>
                </a:solidFill>
              </a:rPr>
              <a:t>Lección</a:t>
            </a:r>
            <a:r>
              <a:rPr lang="en-US" b="1" dirty="0">
                <a:solidFill>
                  <a:srgbClr val="00B050"/>
                </a:solidFill>
              </a:rPr>
              <a:t> 1</a:t>
            </a:r>
            <a:endParaRPr b="1" dirty="0">
              <a:solidFill>
                <a:srgbClr val="00B050"/>
              </a:solidFill>
            </a:endParaRPr>
          </a:p>
        </p:txBody>
      </p:sp>
      <p:graphicFrame>
        <p:nvGraphicFramePr>
          <p:cNvPr id="4" name="Table 4">
            <a:extLst>
              <a:ext uri="{FF2B5EF4-FFF2-40B4-BE49-F238E27FC236}">
                <a16:creationId xmlns:a16="http://schemas.microsoft.com/office/drawing/2014/main" id="{ACD28580-2267-1E11-53D2-D19A6F7F8D81}"/>
              </a:ext>
            </a:extLst>
          </p:cNvPr>
          <p:cNvGraphicFramePr>
            <a:graphicFrameLocks noGrp="1"/>
          </p:cNvGraphicFramePr>
          <p:nvPr>
            <p:extLst>
              <p:ext uri="{D42A27DB-BD31-4B8C-83A1-F6EECF244321}">
                <p14:modId xmlns:p14="http://schemas.microsoft.com/office/powerpoint/2010/main" val="1635680322"/>
              </p:ext>
            </p:extLst>
          </p:nvPr>
        </p:nvGraphicFramePr>
        <p:xfrm>
          <a:off x="838198" y="1938713"/>
          <a:ext cx="10515599" cy="4028440"/>
        </p:xfrm>
        <a:graphic>
          <a:graphicData uri="http://schemas.openxmlformats.org/drawingml/2006/table">
            <a:tbl>
              <a:tblPr firstRow="1" bandRow="1">
                <a:tableStyleId>{93296810-A885-4BE3-A3E7-6D5BEEA58F35}</a:tableStyleId>
              </a:tblPr>
              <a:tblGrid>
                <a:gridCol w="680970">
                  <a:extLst>
                    <a:ext uri="{9D8B030D-6E8A-4147-A177-3AD203B41FA5}">
                      <a16:colId xmlns:a16="http://schemas.microsoft.com/office/drawing/2014/main" val="1947932735"/>
                    </a:ext>
                  </a:extLst>
                </a:gridCol>
                <a:gridCol w="9834629">
                  <a:extLst>
                    <a:ext uri="{9D8B030D-6E8A-4147-A177-3AD203B41FA5}">
                      <a16:colId xmlns:a16="http://schemas.microsoft.com/office/drawing/2014/main" val="3176867156"/>
                    </a:ext>
                  </a:extLst>
                </a:gridCol>
              </a:tblGrid>
              <a:tr h="370840">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562046980"/>
                  </a:ext>
                </a:extLst>
              </a:tr>
              <a:tr h="370840">
                <a:tc>
                  <a:txBody>
                    <a:bodyPr/>
                    <a:lstStyle/>
                    <a:p>
                      <a:r>
                        <a:rPr lang="en-US" sz="3600" dirty="0"/>
                        <a:t>1</a:t>
                      </a:r>
                    </a:p>
                  </a:txBody>
                  <a:tcPr/>
                </a:tc>
                <a:tc>
                  <a:txBody>
                    <a:bodyPr/>
                    <a:lstStyle/>
                    <a:p>
                      <a:r>
                        <a:rPr lang="en-US" sz="3600" dirty="0" err="1"/>
                        <a:t>Presentarnos</a:t>
                      </a:r>
                      <a:endParaRPr lang="en-US" sz="3600" dirty="0"/>
                    </a:p>
                  </a:txBody>
                  <a:tcPr/>
                </a:tc>
                <a:extLst>
                  <a:ext uri="{0D108BD9-81ED-4DB2-BD59-A6C34878D82A}">
                    <a16:rowId xmlns:a16="http://schemas.microsoft.com/office/drawing/2014/main" val="2074825541"/>
                  </a:ext>
                </a:extLst>
              </a:tr>
              <a:tr h="370840">
                <a:tc>
                  <a:txBody>
                    <a:bodyPr/>
                    <a:lstStyle/>
                    <a:p>
                      <a:r>
                        <a:rPr lang="en-US" sz="3600" dirty="0"/>
                        <a:t>2</a:t>
                      </a:r>
                    </a:p>
                  </a:txBody>
                  <a:tcPr/>
                </a:tc>
                <a:tc>
                  <a:txBody>
                    <a:bodyPr/>
                    <a:lstStyle/>
                    <a:p>
                      <a:r>
                        <a:rPr lang="en-US" sz="3600" dirty="0" err="1"/>
                        <a:t>Identifcar</a:t>
                      </a:r>
                      <a:r>
                        <a:rPr lang="en-US" sz="3600" dirty="0"/>
                        <a:t> </a:t>
                      </a:r>
                      <a:r>
                        <a:rPr lang="en-US" sz="3600" dirty="0" err="1"/>
                        <a:t>el</a:t>
                      </a:r>
                      <a:r>
                        <a:rPr lang="en-US" sz="3600" dirty="0"/>
                        <a:t> </a:t>
                      </a:r>
                      <a:r>
                        <a:rPr lang="en-US" sz="3600" dirty="0" err="1"/>
                        <a:t>propósito</a:t>
                      </a:r>
                      <a:r>
                        <a:rPr lang="en-US" sz="3600" dirty="0"/>
                        <a:t> y </a:t>
                      </a:r>
                      <a:r>
                        <a:rPr lang="en-US" sz="3600" dirty="0" err="1"/>
                        <a:t>los</a:t>
                      </a:r>
                      <a:r>
                        <a:rPr lang="en-US" sz="3600" dirty="0"/>
                        <a:t> </a:t>
                      </a:r>
                      <a:r>
                        <a:rPr lang="en-US" sz="3600" dirty="0" err="1"/>
                        <a:t>objetivos</a:t>
                      </a:r>
                      <a:r>
                        <a:rPr lang="en-US" sz="3600" dirty="0"/>
                        <a:t> del </a:t>
                      </a:r>
                      <a:r>
                        <a:rPr lang="en-US" sz="3600" dirty="0" err="1"/>
                        <a:t>curso</a:t>
                      </a:r>
                      <a:endParaRPr lang="en-US" sz="3600" dirty="0"/>
                    </a:p>
                  </a:txBody>
                  <a:tcPr/>
                </a:tc>
                <a:extLst>
                  <a:ext uri="{0D108BD9-81ED-4DB2-BD59-A6C34878D82A}">
                    <a16:rowId xmlns:a16="http://schemas.microsoft.com/office/drawing/2014/main" val="1242118565"/>
                  </a:ext>
                </a:extLst>
              </a:tr>
              <a:tr h="370840">
                <a:tc>
                  <a:txBody>
                    <a:bodyPr/>
                    <a:lstStyle/>
                    <a:p>
                      <a:r>
                        <a:rPr lang="en-US" sz="3600" b="1" dirty="0"/>
                        <a:t>3</a:t>
                      </a:r>
                    </a:p>
                  </a:txBody>
                  <a:tcPr/>
                </a:tc>
                <a:tc>
                  <a:txBody>
                    <a:bodyPr/>
                    <a:lstStyle/>
                    <a:p>
                      <a:r>
                        <a:rPr lang="en-US" sz="3600" b="1" dirty="0"/>
                        <a:t>Usar </a:t>
                      </a:r>
                      <a:r>
                        <a:rPr lang="en-US" sz="3600" b="1" dirty="0" err="1"/>
                        <a:t>el</a:t>
                      </a:r>
                      <a:r>
                        <a:rPr lang="en-US" sz="3600" b="1" dirty="0"/>
                        <a:t> </a:t>
                      </a:r>
                      <a:r>
                        <a:rPr lang="en-US" sz="3600" b="1" dirty="0" err="1"/>
                        <a:t>método</a:t>
                      </a:r>
                      <a:r>
                        <a:rPr lang="en-US" sz="3600" b="1" dirty="0"/>
                        <a:t> de las Cuatro “C” para leer y </a:t>
                      </a:r>
                      <a:r>
                        <a:rPr lang="en-US" sz="3600" b="1" dirty="0" err="1"/>
                        <a:t>entender</a:t>
                      </a:r>
                      <a:r>
                        <a:rPr lang="en-US" sz="3600" b="1" dirty="0"/>
                        <a:t> Lucas 1:26-56</a:t>
                      </a:r>
                    </a:p>
                  </a:txBody>
                  <a:tcPr/>
                </a:tc>
                <a:extLst>
                  <a:ext uri="{0D108BD9-81ED-4DB2-BD59-A6C34878D82A}">
                    <a16:rowId xmlns:a16="http://schemas.microsoft.com/office/drawing/2014/main" val="2315153907"/>
                  </a:ext>
                </a:extLst>
              </a:tr>
              <a:tr h="370840">
                <a:tc>
                  <a:txBody>
                    <a:bodyPr/>
                    <a:lstStyle/>
                    <a:p>
                      <a:r>
                        <a:rPr lang="en-US" sz="3600" dirty="0"/>
                        <a:t>4</a:t>
                      </a:r>
                    </a:p>
                  </a:txBody>
                  <a:tcPr/>
                </a:tc>
                <a:tc>
                  <a:txBody>
                    <a:bodyPr/>
                    <a:lstStyle/>
                    <a:p>
                      <a:r>
                        <a:rPr lang="en-US" sz="3600" dirty="0" err="1"/>
                        <a:t>Analizar</a:t>
                      </a:r>
                      <a:r>
                        <a:rPr lang="en-US" sz="3600" dirty="0"/>
                        <a:t> la </a:t>
                      </a:r>
                      <a:r>
                        <a:rPr lang="en-US" sz="3600" dirty="0" err="1"/>
                        <a:t>importancia</a:t>
                      </a:r>
                      <a:r>
                        <a:rPr lang="en-US" sz="3600" dirty="0"/>
                        <a:t> de las </a:t>
                      </a:r>
                      <a:r>
                        <a:rPr lang="en-US" sz="3600" dirty="0" err="1"/>
                        <a:t>preguntas</a:t>
                      </a:r>
                      <a:r>
                        <a:rPr lang="en-US" sz="3600" dirty="0"/>
                        <a:t> de “</a:t>
                      </a:r>
                      <a:r>
                        <a:rPr lang="en-US" sz="3600" dirty="0" err="1"/>
                        <a:t>Considerar</a:t>
                      </a:r>
                      <a:r>
                        <a:rPr lang="en-US" sz="3600" dirty="0"/>
                        <a:t>” </a:t>
                      </a:r>
                    </a:p>
                  </a:txBody>
                  <a:tcPr/>
                </a:tc>
                <a:extLst>
                  <a:ext uri="{0D108BD9-81ED-4DB2-BD59-A6C34878D82A}">
                    <a16:rowId xmlns:a16="http://schemas.microsoft.com/office/drawing/2014/main" val="1721000141"/>
                  </a:ext>
                </a:extLst>
              </a:tr>
            </a:tbl>
          </a:graphicData>
        </a:graphic>
      </p:graphicFrame>
    </p:spTree>
    <p:extLst>
      <p:ext uri="{BB962C8B-B14F-4D97-AF65-F5344CB8AC3E}">
        <p14:creationId xmlns:p14="http://schemas.microsoft.com/office/powerpoint/2010/main" val="620605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9FF61-A901-4DEF-8E9B-E434F3CC3CDD}"/>
              </a:ext>
            </a:extLst>
          </p:cNvPr>
          <p:cNvSpPr>
            <a:spLocks noGrp="1"/>
          </p:cNvSpPr>
          <p:nvPr>
            <p:ph type="title"/>
          </p:nvPr>
        </p:nvSpPr>
        <p:spPr/>
        <p:txBody>
          <a:bodyPr/>
          <a:lstStyle/>
          <a:p>
            <a:pPr algn="ctr"/>
            <a:r>
              <a:rPr lang="en-US" dirty="0"/>
              <a:t>Las Cuatro C</a:t>
            </a:r>
          </a:p>
        </p:txBody>
      </p:sp>
      <p:sp>
        <p:nvSpPr>
          <p:cNvPr id="5" name="TextBox 4">
            <a:extLst>
              <a:ext uri="{FF2B5EF4-FFF2-40B4-BE49-F238E27FC236}">
                <a16:creationId xmlns:a16="http://schemas.microsoft.com/office/drawing/2014/main" id="{8588F62C-CC8F-47F3-B0A0-D6CA4A7E2965}"/>
              </a:ext>
            </a:extLst>
          </p:cNvPr>
          <p:cNvSpPr txBox="1"/>
          <p:nvPr/>
        </p:nvSpPr>
        <p:spPr>
          <a:xfrm>
            <a:off x="690880" y="1950720"/>
            <a:ext cx="10850880" cy="3785652"/>
          </a:xfrm>
          <a:prstGeom prst="rect">
            <a:avLst/>
          </a:prstGeom>
          <a:noFill/>
        </p:spPr>
        <p:txBody>
          <a:bodyPr wrap="square" rtlCol="0">
            <a:spAutoFit/>
          </a:bodyPr>
          <a:lstStyle/>
          <a:p>
            <a:r>
              <a:rPr lang="en-US" sz="4800" b="1" dirty="0" err="1"/>
              <a:t>Captar</a:t>
            </a:r>
            <a:r>
              <a:rPr lang="en-US" sz="4800" b="1" dirty="0"/>
              <a:t>: </a:t>
            </a:r>
            <a:r>
              <a:rPr lang="en-US" sz="4800" dirty="0"/>
              <a:t>La </a:t>
            </a:r>
            <a:r>
              <a:rPr lang="en-US" sz="4800" dirty="0" err="1"/>
              <a:t>introducción</a:t>
            </a:r>
            <a:r>
              <a:rPr lang="en-US" sz="4800" dirty="0"/>
              <a:t>, </a:t>
            </a:r>
            <a:r>
              <a:rPr lang="en-US" sz="4800" dirty="0" err="1"/>
              <a:t>el</a:t>
            </a:r>
            <a:r>
              <a:rPr lang="en-US" sz="4800" dirty="0"/>
              <a:t> </a:t>
            </a:r>
            <a:r>
              <a:rPr lang="en-US" sz="4800" dirty="0" err="1"/>
              <a:t>gancho</a:t>
            </a:r>
            <a:r>
              <a:rPr lang="en-US" sz="4800" dirty="0"/>
              <a:t> que </a:t>
            </a:r>
            <a:r>
              <a:rPr lang="en-US" sz="4800" dirty="0" err="1"/>
              <a:t>nos</a:t>
            </a:r>
            <a:r>
              <a:rPr lang="en-US" sz="4800" dirty="0"/>
              <a:t> </a:t>
            </a:r>
            <a:r>
              <a:rPr lang="en-US" sz="4800" dirty="0" err="1"/>
              <a:t>lleva</a:t>
            </a:r>
            <a:r>
              <a:rPr lang="en-US" sz="4800" dirty="0"/>
              <a:t> al </a:t>
            </a:r>
            <a:r>
              <a:rPr lang="en-US" sz="4800" dirty="0" err="1"/>
              <a:t>tema</a:t>
            </a:r>
            <a:r>
              <a:rPr lang="en-US" sz="4800" dirty="0"/>
              <a:t> del día</a:t>
            </a:r>
            <a:endParaRPr lang="en-US" sz="4800" b="1" dirty="0"/>
          </a:p>
          <a:p>
            <a:r>
              <a:rPr lang="en-US" sz="4800" b="1" dirty="0" err="1"/>
              <a:t>Contar</a:t>
            </a:r>
            <a:endParaRPr lang="en-US" sz="4800" b="1" dirty="0"/>
          </a:p>
          <a:p>
            <a:r>
              <a:rPr lang="en-US" sz="4800" b="1" dirty="0" err="1"/>
              <a:t>Considerar</a:t>
            </a:r>
            <a:endParaRPr lang="en-US" sz="4800" b="1" dirty="0"/>
          </a:p>
          <a:p>
            <a:r>
              <a:rPr lang="en-US" sz="4800" b="1" dirty="0" err="1"/>
              <a:t>Consolidar</a:t>
            </a:r>
            <a:endParaRPr lang="en-US" sz="4800" b="1" dirty="0"/>
          </a:p>
        </p:txBody>
      </p:sp>
    </p:spTree>
    <p:extLst>
      <p:ext uri="{BB962C8B-B14F-4D97-AF65-F5344CB8AC3E}">
        <p14:creationId xmlns:p14="http://schemas.microsoft.com/office/powerpoint/2010/main" val="2491903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8"/>
          <p:cNvSpPr txBox="1">
            <a:spLocks noGrp="1"/>
          </p:cNvSpPr>
          <p:nvPr>
            <p:ph type="title"/>
          </p:nvPr>
        </p:nvSpPr>
        <p:spPr>
          <a:xfrm>
            <a:off x="783336" y="757989"/>
            <a:ext cx="10515600" cy="499310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613318"/>
              </a:buClr>
              <a:buSzPts val="10000"/>
              <a:buFont typeface="Overlock"/>
              <a:buNone/>
            </a:pPr>
            <a:r>
              <a:rPr lang="en-US" i="1" dirty="0">
                <a:solidFill>
                  <a:srgbClr val="613318"/>
                </a:solidFill>
              </a:rPr>
              <a:t>¿</a:t>
            </a:r>
            <a:r>
              <a:rPr lang="en-US" i="1" dirty="0" err="1">
                <a:solidFill>
                  <a:srgbClr val="613318"/>
                </a:solidFill>
              </a:rPr>
              <a:t>Quiénes</a:t>
            </a:r>
            <a:r>
              <a:rPr lang="en-US" i="1" dirty="0">
                <a:solidFill>
                  <a:srgbClr val="613318"/>
                </a:solidFill>
              </a:rPr>
              <a:t> son </a:t>
            </a:r>
            <a:r>
              <a:rPr lang="en-US" i="1" dirty="0" err="1">
                <a:solidFill>
                  <a:srgbClr val="613318"/>
                </a:solidFill>
              </a:rPr>
              <a:t>los</a:t>
            </a:r>
            <a:r>
              <a:rPr lang="en-US" i="1" dirty="0">
                <a:solidFill>
                  <a:srgbClr val="613318"/>
                </a:solidFill>
              </a:rPr>
              <a:t> </a:t>
            </a:r>
            <a:r>
              <a:rPr lang="en-US" i="1" dirty="0" err="1">
                <a:solidFill>
                  <a:srgbClr val="613318"/>
                </a:solidFill>
              </a:rPr>
              <a:t>ángeles</a:t>
            </a:r>
            <a:r>
              <a:rPr lang="en-US" i="1" dirty="0">
                <a:solidFill>
                  <a:srgbClr val="613318"/>
                </a:solidFill>
              </a:rPr>
              <a:t> de Dios?  ¿A </a:t>
            </a:r>
            <a:r>
              <a:rPr lang="en-US" i="1" dirty="0" err="1">
                <a:solidFill>
                  <a:srgbClr val="613318"/>
                </a:solidFill>
              </a:rPr>
              <a:t>qué</a:t>
            </a:r>
            <a:r>
              <a:rPr lang="en-US" i="1" dirty="0">
                <a:solidFill>
                  <a:srgbClr val="613318"/>
                </a:solidFill>
              </a:rPr>
              <a:t> se </a:t>
            </a:r>
            <a:r>
              <a:rPr lang="en-US" i="1" dirty="0" err="1">
                <a:solidFill>
                  <a:srgbClr val="613318"/>
                </a:solidFill>
              </a:rPr>
              <a:t>dedican</a:t>
            </a:r>
            <a:r>
              <a:rPr lang="en-US" i="1" dirty="0">
                <a:solidFill>
                  <a:srgbClr val="613318"/>
                </a:solidFill>
              </a:rPr>
              <a:t>? </a:t>
            </a:r>
            <a:endParaRPr sz="4800" dirty="0">
              <a:solidFill>
                <a:srgbClr val="613318"/>
              </a:solidFill>
              <a:latin typeface="Overlock"/>
              <a:ea typeface="Overlock"/>
              <a:cs typeface="Overlock"/>
              <a:sym typeface="Overlock"/>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342900" algn="l" rtl="0">
              <a:lnSpc>
                <a:spcPct val="90000"/>
              </a:lnSpc>
              <a:spcBef>
                <a:spcPts val="0"/>
              </a:spcBef>
              <a:spcAft>
                <a:spcPts val="0"/>
              </a:spcAft>
              <a:buClr>
                <a:srgbClr val="613318"/>
              </a:buClr>
              <a:buSzPts val="5400"/>
              <a:buFont typeface="Overlock"/>
              <a:buChar char="-"/>
            </a:pPr>
            <a:r>
              <a:rPr lang="en-US">
                <a:solidFill>
                  <a:srgbClr val="613318"/>
                </a:solidFill>
              </a:rPr>
              <a:t>Son siervos.</a:t>
            </a:r>
            <a:endParaRPr/>
          </a:p>
          <a:p>
            <a:pPr marL="228600" lvl="0" indent="-342900" algn="l" rtl="0">
              <a:lnSpc>
                <a:spcPct val="90000"/>
              </a:lnSpc>
              <a:spcBef>
                <a:spcPts val="1000"/>
              </a:spcBef>
              <a:spcAft>
                <a:spcPts val="0"/>
              </a:spcAft>
              <a:buClr>
                <a:srgbClr val="613318"/>
              </a:buClr>
              <a:buSzPts val="5400"/>
              <a:buFont typeface="Overlock"/>
              <a:buChar char="-"/>
            </a:pPr>
            <a:r>
              <a:rPr lang="en-US">
                <a:solidFill>
                  <a:srgbClr val="613318"/>
                </a:solidFill>
              </a:rPr>
              <a:t>Son mensajeros.</a:t>
            </a:r>
            <a:endParaRPr/>
          </a:p>
          <a:p>
            <a:pPr marL="228600" lvl="0" indent="-342900" algn="l" rtl="0">
              <a:lnSpc>
                <a:spcPct val="90000"/>
              </a:lnSpc>
              <a:spcBef>
                <a:spcPts val="1000"/>
              </a:spcBef>
              <a:spcAft>
                <a:spcPts val="0"/>
              </a:spcAft>
              <a:buClr>
                <a:srgbClr val="613318"/>
              </a:buClr>
              <a:buSzPts val="5400"/>
              <a:buFont typeface="Overlock"/>
              <a:buChar char="-"/>
            </a:pPr>
            <a:r>
              <a:rPr lang="en-US">
                <a:solidFill>
                  <a:srgbClr val="613318"/>
                </a:solidFill>
              </a:rPr>
              <a:t>Son vigilantes</a:t>
            </a:r>
            <a:endParaRPr/>
          </a:p>
          <a:p>
            <a:pPr marL="228600" lvl="0" indent="-342900" algn="l" rtl="0">
              <a:lnSpc>
                <a:spcPct val="90000"/>
              </a:lnSpc>
              <a:spcBef>
                <a:spcPts val="1000"/>
              </a:spcBef>
              <a:spcAft>
                <a:spcPts val="0"/>
              </a:spcAft>
              <a:buClr>
                <a:srgbClr val="613318"/>
              </a:buClr>
              <a:buSzPts val="5400"/>
              <a:buFont typeface="Overlock"/>
              <a:buChar char="-"/>
            </a:pPr>
            <a:r>
              <a:rPr lang="en-US">
                <a:solidFill>
                  <a:srgbClr val="613318"/>
                </a:solidFill>
              </a:rPr>
              <a:t>En la muerte y en el último día</a:t>
            </a:r>
            <a:endParaRPr>
              <a:solidFill>
                <a:srgbClr val="613318"/>
              </a:solidFill>
            </a:endParaRPr>
          </a:p>
          <a:p>
            <a:pPr marL="228600" lvl="0" indent="0" algn="l" rtl="0">
              <a:lnSpc>
                <a:spcPct val="90000"/>
              </a:lnSpc>
              <a:spcBef>
                <a:spcPts val="1000"/>
              </a:spcBef>
              <a:spcAft>
                <a:spcPts val="0"/>
              </a:spcAft>
              <a:buClr>
                <a:schemeClr val="dk1"/>
              </a:buClr>
              <a:buSzPts val="5400"/>
              <a:buFont typeface="Overlock"/>
              <a:buNone/>
            </a:pPr>
            <a:endParaRPr>
              <a:solidFill>
                <a:srgbClr val="613318"/>
              </a:solidFill>
            </a:endParaRPr>
          </a:p>
          <a:p>
            <a:pPr marL="228600" lvl="0" indent="0" algn="l" rtl="0">
              <a:lnSpc>
                <a:spcPct val="90000"/>
              </a:lnSpc>
              <a:spcBef>
                <a:spcPts val="1000"/>
              </a:spcBef>
              <a:spcAft>
                <a:spcPts val="0"/>
              </a:spcAft>
              <a:buClr>
                <a:schemeClr val="dk1"/>
              </a:buClr>
              <a:buSzPts val="5400"/>
              <a:buFont typeface="Overlock"/>
              <a:buNone/>
            </a:pPr>
            <a:endParaRPr>
              <a:solidFill>
                <a:srgbClr val="613318"/>
              </a:solidFill>
            </a:endParaRPr>
          </a:p>
        </p:txBody>
      </p:sp>
      <p:sp>
        <p:nvSpPr>
          <p:cNvPr id="4" name="Google Shape;154;p9">
            <a:extLst>
              <a:ext uri="{FF2B5EF4-FFF2-40B4-BE49-F238E27FC236}">
                <a16:creationId xmlns:a16="http://schemas.microsoft.com/office/drawing/2014/main" id="{745C2364-07C1-A3EC-99B4-A7410E559610}"/>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13318"/>
              </a:buClr>
              <a:buSzPts val="6000"/>
              <a:buFont typeface="Overlock"/>
              <a:buNone/>
            </a:pPr>
            <a:r>
              <a:rPr lang="en-US" b="1" dirty="0">
                <a:solidFill>
                  <a:srgbClr val="00B050"/>
                </a:solidFill>
              </a:rPr>
              <a:t>¿</a:t>
            </a:r>
            <a:r>
              <a:rPr lang="en-US" b="1" dirty="0" err="1">
                <a:solidFill>
                  <a:srgbClr val="00B050"/>
                </a:solidFill>
              </a:rPr>
              <a:t>Quiénes</a:t>
            </a:r>
            <a:r>
              <a:rPr lang="en-US" b="1" dirty="0">
                <a:solidFill>
                  <a:srgbClr val="00B050"/>
                </a:solidFill>
              </a:rPr>
              <a:t> son </a:t>
            </a:r>
            <a:r>
              <a:rPr lang="en-US" b="1" dirty="0" err="1">
                <a:solidFill>
                  <a:srgbClr val="00B050"/>
                </a:solidFill>
              </a:rPr>
              <a:t>los</a:t>
            </a:r>
            <a:r>
              <a:rPr lang="en-US" b="1" dirty="0">
                <a:solidFill>
                  <a:srgbClr val="00B050"/>
                </a:solidFill>
              </a:rPr>
              <a:t> </a:t>
            </a:r>
            <a:r>
              <a:rPr lang="en-US" b="1" dirty="0" err="1">
                <a:solidFill>
                  <a:srgbClr val="00B050"/>
                </a:solidFill>
              </a:rPr>
              <a:t>ángeles</a:t>
            </a:r>
            <a:r>
              <a:rPr lang="en-US" b="1" dirty="0">
                <a:solidFill>
                  <a:srgbClr val="00B050"/>
                </a:solidFill>
              </a:rPr>
              <a:t>?</a:t>
            </a:r>
            <a:endParaRPr b="1" dirty="0">
              <a:solidFill>
                <a:srgbClr val="00B05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9FF61-A901-4DEF-8E9B-E434F3CC3CDD}"/>
              </a:ext>
            </a:extLst>
          </p:cNvPr>
          <p:cNvSpPr>
            <a:spLocks noGrp="1"/>
          </p:cNvSpPr>
          <p:nvPr>
            <p:ph type="title"/>
          </p:nvPr>
        </p:nvSpPr>
        <p:spPr/>
        <p:txBody>
          <a:bodyPr/>
          <a:lstStyle/>
          <a:p>
            <a:pPr algn="ctr"/>
            <a:r>
              <a:rPr lang="en-US" dirty="0"/>
              <a:t>Las Cuatro C</a:t>
            </a:r>
          </a:p>
        </p:txBody>
      </p:sp>
      <p:sp>
        <p:nvSpPr>
          <p:cNvPr id="5" name="TextBox 4">
            <a:extLst>
              <a:ext uri="{FF2B5EF4-FFF2-40B4-BE49-F238E27FC236}">
                <a16:creationId xmlns:a16="http://schemas.microsoft.com/office/drawing/2014/main" id="{8588F62C-CC8F-47F3-B0A0-D6CA4A7E2965}"/>
              </a:ext>
            </a:extLst>
          </p:cNvPr>
          <p:cNvSpPr txBox="1"/>
          <p:nvPr/>
        </p:nvSpPr>
        <p:spPr>
          <a:xfrm>
            <a:off x="690880" y="1950720"/>
            <a:ext cx="10850880" cy="3046988"/>
          </a:xfrm>
          <a:prstGeom prst="rect">
            <a:avLst/>
          </a:prstGeom>
          <a:noFill/>
        </p:spPr>
        <p:txBody>
          <a:bodyPr wrap="square" rtlCol="0">
            <a:spAutoFit/>
          </a:bodyPr>
          <a:lstStyle/>
          <a:p>
            <a:r>
              <a:rPr lang="en-US" sz="4800" b="1" dirty="0" err="1"/>
              <a:t>Captar</a:t>
            </a:r>
            <a:endParaRPr lang="en-US" sz="4800" b="1" dirty="0"/>
          </a:p>
          <a:p>
            <a:r>
              <a:rPr lang="en-US" sz="4800" b="1" dirty="0" err="1"/>
              <a:t>Contar</a:t>
            </a:r>
            <a:r>
              <a:rPr lang="en-US" sz="4800" b="1" dirty="0"/>
              <a:t>: </a:t>
            </a:r>
            <a:r>
              <a:rPr lang="en-US" sz="4800" dirty="0"/>
              <a:t>Se </a:t>
            </a:r>
            <a:r>
              <a:rPr lang="en-US" sz="4800" dirty="0" err="1"/>
              <a:t>cuenta</a:t>
            </a:r>
            <a:r>
              <a:rPr lang="en-US" sz="4800" dirty="0"/>
              <a:t> la </a:t>
            </a:r>
            <a:r>
              <a:rPr lang="en-US" sz="4800" dirty="0" err="1"/>
              <a:t>historia</a:t>
            </a:r>
            <a:r>
              <a:rPr lang="en-US" sz="4800" dirty="0"/>
              <a:t> </a:t>
            </a:r>
            <a:r>
              <a:rPr lang="en-US" sz="4800" dirty="0" err="1"/>
              <a:t>bíblica</a:t>
            </a:r>
            <a:r>
              <a:rPr lang="en-US" sz="4800" dirty="0"/>
              <a:t> </a:t>
            </a:r>
            <a:endParaRPr lang="en-US" sz="4800" b="1" dirty="0"/>
          </a:p>
          <a:p>
            <a:r>
              <a:rPr lang="en-US" sz="4800" b="1" dirty="0" err="1"/>
              <a:t>Considerar</a:t>
            </a:r>
            <a:endParaRPr lang="en-US" sz="4800" b="1" dirty="0"/>
          </a:p>
          <a:p>
            <a:r>
              <a:rPr lang="en-US" sz="4800" b="1" dirty="0" err="1"/>
              <a:t>Consolidar</a:t>
            </a:r>
            <a:endParaRPr lang="en-US" sz="4800" b="1" dirty="0"/>
          </a:p>
        </p:txBody>
      </p:sp>
    </p:spTree>
    <p:extLst>
      <p:ext uri="{BB962C8B-B14F-4D97-AF65-F5344CB8AC3E}">
        <p14:creationId xmlns:p14="http://schemas.microsoft.com/office/powerpoint/2010/main" val="1693681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person, outdoor&#10;&#10;Description automatically generated">
            <a:extLst>
              <a:ext uri="{FF2B5EF4-FFF2-40B4-BE49-F238E27FC236}">
                <a16:creationId xmlns:a16="http://schemas.microsoft.com/office/drawing/2014/main" id="{7C25E226-F637-82E1-98EA-DD21820FA139}"/>
              </a:ext>
            </a:extLst>
          </p:cNvPr>
          <p:cNvPicPr>
            <a:picLocks noChangeAspect="1"/>
          </p:cNvPicPr>
          <p:nvPr/>
        </p:nvPicPr>
        <p:blipFill>
          <a:blip r:embed="rId3"/>
          <a:stretch>
            <a:fillRect/>
          </a:stretch>
        </p:blipFill>
        <p:spPr>
          <a:xfrm>
            <a:off x="1391920" y="-10788"/>
            <a:ext cx="9408160" cy="6868788"/>
          </a:xfrm>
          <a:prstGeom prst="rect">
            <a:avLst/>
          </a:prstGeom>
        </p:spPr>
      </p:pic>
    </p:spTree>
    <p:extLst>
      <p:ext uri="{BB962C8B-B14F-4D97-AF65-F5344CB8AC3E}">
        <p14:creationId xmlns:p14="http://schemas.microsoft.com/office/powerpoint/2010/main" val="1703102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tree, outdoor, person&#10;&#10;Description automatically generated">
            <a:extLst>
              <a:ext uri="{FF2B5EF4-FFF2-40B4-BE49-F238E27FC236}">
                <a16:creationId xmlns:a16="http://schemas.microsoft.com/office/drawing/2014/main" id="{A7769801-236F-EFDD-3994-3867BA18848D}"/>
              </a:ext>
            </a:extLst>
          </p:cNvPr>
          <p:cNvPicPr>
            <a:picLocks noChangeAspect="1"/>
          </p:cNvPicPr>
          <p:nvPr/>
        </p:nvPicPr>
        <p:blipFill>
          <a:blip r:embed="rId3"/>
          <a:stretch>
            <a:fillRect/>
          </a:stretch>
        </p:blipFill>
        <p:spPr>
          <a:xfrm>
            <a:off x="1587333" y="0"/>
            <a:ext cx="9017333" cy="6861611"/>
          </a:xfrm>
          <a:prstGeom prst="rect">
            <a:avLst/>
          </a:prstGeom>
        </p:spPr>
      </p:pic>
    </p:spTree>
    <p:extLst>
      <p:ext uri="{BB962C8B-B14F-4D97-AF65-F5344CB8AC3E}">
        <p14:creationId xmlns:p14="http://schemas.microsoft.com/office/powerpoint/2010/main" val="3027006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6F3EC2-B830-EDCB-B799-41C4825A40DE}"/>
              </a:ext>
            </a:extLst>
          </p:cNvPr>
          <p:cNvSpPr txBox="1"/>
          <p:nvPr/>
        </p:nvSpPr>
        <p:spPr>
          <a:xfrm>
            <a:off x="812800" y="853440"/>
            <a:ext cx="10566400" cy="4739759"/>
          </a:xfrm>
          <a:prstGeom prst="rect">
            <a:avLst/>
          </a:prstGeom>
          <a:noFill/>
        </p:spPr>
        <p:txBody>
          <a:bodyPr wrap="square" rtlCol="0">
            <a:spAutoFit/>
          </a:bodyPr>
          <a:lstStyle/>
          <a:p>
            <a:pPr marL="0" marR="0">
              <a:spcBef>
                <a:spcPts val="0"/>
              </a:spcBef>
              <a:spcAft>
                <a:spcPts val="0"/>
              </a:spcAft>
            </a:pPr>
            <a:r>
              <a:rPr lang="es-ES" sz="3200" i="1" dirty="0">
                <a:solidFill>
                  <a:srgbClr val="000000"/>
                </a:solidFill>
                <a:effectLst/>
                <a:latin typeface="Times New Roman" panose="02020603050405020304" pitchFamily="18" charset="0"/>
                <a:ea typeface="Times New Roman" panose="02020603050405020304" pitchFamily="18" charset="0"/>
              </a:rPr>
              <a:t>El cántico de María</a:t>
            </a:r>
          </a:p>
          <a:p>
            <a:pPr marL="0" marR="0">
              <a:spcBef>
                <a:spcPts val="0"/>
              </a:spcBef>
              <a:spcAft>
                <a:spcPts val="0"/>
              </a:spcAft>
            </a:pPr>
            <a:endParaRPr lang="en-US" sz="3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3200" dirty="0">
                <a:solidFill>
                  <a:srgbClr val="000000"/>
                </a:solidFill>
                <a:effectLst/>
                <a:latin typeface="Times New Roman" panose="02020603050405020304" pitchFamily="18" charset="0"/>
                <a:ea typeface="Times New Roman" panose="02020603050405020304" pitchFamily="18" charset="0"/>
              </a:rPr>
              <a:t>Engrandece mi alma al Señor y mi espíritu se regocija en Dios mi Salvador, porque ha mirado la bajeza de su sierva, pues desde ahora me dirán bienaventurada todas las generaciones, porque me ha hecho grandes cosas el Poderoso. </a:t>
            </a:r>
          </a:p>
          <a:p>
            <a:pPr marL="0" marR="0">
              <a:spcBef>
                <a:spcPts val="0"/>
              </a:spcBef>
              <a:spcAft>
                <a:spcPts val="0"/>
              </a:spcAft>
            </a:pPr>
            <a:endParaRPr lang="en-US" sz="3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3200" dirty="0">
                <a:solidFill>
                  <a:srgbClr val="000000"/>
                </a:solidFill>
                <a:effectLst/>
                <a:latin typeface="Times New Roman" panose="02020603050405020304" pitchFamily="18" charset="0"/>
                <a:ea typeface="Times New Roman" panose="02020603050405020304" pitchFamily="18" charset="0"/>
              </a:rPr>
              <a:t>¡Santo es tu nombre, y su misericordia es de generación en generación a los que le teman! </a:t>
            </a:r>
            <a:endParaRPr lang="en-US" sz="32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676337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9FF61-A901-4DEF-8E9B-E434F3CC3CDD}"/>
              </a:ext>
            </a:extLst>
          </p:cNvPr>
          <p:cNvSpPr>
            <a:spLocks noGrp="1"/>
          </p:cNvSpPr>
          <p:nvPr>
            <p:ph type="title"/>
          </p:nvPr>
        </p:nvSpPr>
        <p:spPr/>
        <p:txBody>
          <a:bodyPr/>
          <a:lstStyle/>
          <a:p>
            <a:pPr algn="ctr"/>
            <a:r>
              <a:rPr lang="en-US" dirty="0"/>
              <a:t>Las Cuatro C</a:t>
            </a:r>
          </a:p>
        </p:txBody>
      </p:sp>
      <p:sp>
        <p:nvSpPr>
          <p:cNvPr id="5" name="TextBox 4">
            <a:extLst>
              <a:ext uri="{FF2B5EF4-FFF2-40B4-BE49-F238E27FC236}">
                <a16:creationId xmlns:a16="http://schemas.microsoft.com/office/drawing/2014/main" id="{8588F62C-CC8F-47F3-B0A0-D6CA4A7E2965}"/>
              </a:ext>
            </a:extLst>
          </p:cNvPr>
          <p:cNvSpPr txBox="1"/>
          <p:nvPr/>
        </p:nvSpPr>
        <p:spPr>
          <a:xfrm>
            <a:off x="690880" y="1950720"/>
            <a:ext cx="10850880" cy="3785652"/>
          </a:xfrm>
          <a:prstGeom prst="rect">
            <a:avLst/>
          </a:prstGeom>
          <a:noFill/>
        </p:spPr>
        <p:txBody>
          <a:bodyPr wrap="square" rtlCol="0">
            <a:spAutoFit/>
          </a:bodyPr>
          <a:lstStyle/>
          <a:p>
            <a:r>
              <a:rPr lang="en-US" sz="4800" b="1" dirty="0" err="1"/>
              <a:t>Captar</a:t>
            </a:r>
            <a:endParaRPr lang="en-US" sz="4800" b="1" dirty="0"/>
          </a:p>
          <a:p>
            <a:r>
              <a:rPr lang="en-US" sz="4800" b="1" dirty="0" err="1"/>
              <a:t>Contar</a:t>
            </a:r>
            <a:endParaRPr lang="en-US" sz="4800" b="1" dirty="0"/>
          </a:p>
          <a:p>
            <a:r>
              <a:rPr lang="en-US" sz="4800" b="1" dirty="0" err="1"/>
              <a:t>Considerar</a:t>
            </a:r>
            <a:r>
              <a:rPr lang="en-US" sz="4800" b="1" dirty="0"/>
              <a:t>: </a:t>
            </a:r>
            <a:r>
              <a:rPr lang="en-US" sz="4800" dirty="0"/>
              <a:t>Con seis </a:t>
            </a:r>
            <a:r>
              <a:rPr lang="en-US" sz="4800" dirty="0" err="1"/>
              <a:t>preguntas</a:t>
            </a:r>
            <a:r>
              <a:rPr lang="en-US" sz="4800" dirty="0"/>
              <a:t>, </a:t>
            </a:r>
            <a:r>
              <a:rPr lang="en-US" sz="4800" dirty="0" err="1"/>
              <a:t>repasamos</a:t>
            </a:r>
            <a:r>
              <a:rPr lang="en-US" sz="4800" dirty="0"/>
              <a:t> </a:t>
            </a:r>
            <a:r>
              <a:rPr lang="en-US" sz="4800" dirty="0" err="1"/>
              <a:t>los</a:t>
            </a:r>
            <a:r>
              <a:rPr lang="en-US" sz="4800" dirty="0"/>
              <a:t> </a:t>
            </a:r>
            <a:r>
              <a:rPr lang="en-US" sz="4800" dirty="0" err="1"/>
              <a:t>hechos</a:t>
            </a:r>
            <a:r>
              <a:rPr lang="en-US" sz="4800" dirty="0"/>
              <a:t> de la </a:t>
            </a:r>
            <a:r>
              <a:rPr lang="en-US" sz="4800" dirty="0" err="1"/>
              <a:t>historia</a:t>
            </a:r>
            <a:r>
              <a:rPr lang="en-US" sz="4800" dirty="0"/>
              <a:t> </a:t>
            </a:r>
            <a:endParaRPr lang="en-US" sz="4800" b="1" dirty="0"/>
          </a:p>
          <a:p>
            <a:r>
              <a:rPr lang="en-US" sz="4800" b="1" dirty="0" err="1"/>
              <a:t>Consolidar</a:t>
            </a:r>
            <a:endParaRPr lang="en-US" sz="4800" b="1" dirty="0"/>
          </a:p>
        </p:txBody>
      </p:sp>
    </p:spTree>
    <p:extLst>
      <p:ext uri="{BB962C8B-B14F-4D97-AF65-F5344CB8AC3E}">
        <p14:creationId xmlns:p14="http://schemas.microsoft.com/office/powerpoint/2010/main" val="3099039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13318"/>
              </a:buClr>
              <a:buSzPts val="6000"/>
              <a:buFont typeface="Overlock"/>
              <a:buNone/>
            </a:pPr>
            <a:r>
              <a:rPr lang="en-US">
                <a:solidFill>
                  <a:srgbClr val="613318"/>
                </a:solidFill>
              </a:rPr>
              <a:t>Considerar- Lucas 1:26-56</a:t>
            </a:r>
            <a:endParaRPr/>
          </a:p>
        </p:txBody>
      </p:sp>
      <p:sp>
        <p:nvSpPr>
          <p:cNvPr id="197" name="Google Shape;197;p15"/>
          <p:cNvSpPr txBox="1">
            <a:spLocks noGrp="1"/>
          </p:cNvSpPr>
          <p:nvPr>
            <p:ph type="body" idx="1"/>
          </p:nvPr>
        </p:nvSpPr>
        <p:spPr>
          <a:xfrm>
            <a:off x="838200" y="1690688"/>
            <a:ext cx="9805988" cy="4486275"/>
          </a:xfrm>
          <a:prstGeom prst="rect">
            <a:avLst/>
          </a:prstGeom>
          <a:noFill/>
          <a:ln>
            <a:noFill/>
          </a:ln>
        </p:spPr>
        <p:txBody>
          <a:bodyPr spcFirstLastPara="1" wrap="square" lIns="91425" tIns="45700" rIns="91425" bIns="45700" anchor="t" anchorCtr="0">
            <a:noAutofit/>
          </a:bodyPr>
          <a:lstStyle/>
          <a:p>
            <a:pPr marL="514350" lvl="0" indent="-514350" algn="l" rtl="0">
              <a:lnSpc>
                <a:spcPct val="90000"/>
              </a:lnSpc>
              <a:spcBef>
                <a:spcPts val="0"/>
              </a:spcBef>
              <a:spcAft>
                <a:spcPts val="0"/>
              </a:spcAft>
              <a:buClr>
                <a:srgbClr val="613318"/>
              </a:buClr>
              <a:buSzPts val="4800"/>
              <a:buAutoNum type="arabicPeriod"/>
            </a:pPr>
            <a:r>
              <a:rPr lang="en-US" sz="4800">
                <a:solidFill>
                  <a:srgbClr val="613318"/>
                </a:solidFill>
              </a:rPr>
              <a:t>¿</a:t>
            </a:r>
            <a:r>
              <a:rPr lang="en-US" sz="4800" u="sng">
                <a:solidFill>
                  <a:srgbClr val="613318"/>
                </a:solidFill>
              </a:rPr>
              <a:t>Quiénes</a:t>
            </a:r>
            <a:r>
              <a:rPr lang="en-US" sz="4800">
                <a:solidFill>
                  <a:srgbClr val="613318"/>
                </a:solidFill>
              </a:rPr>
              <a:t> son los personajes de esta historia?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pic>
        <p:nvPicPr>
          <p:cNvPr id="106" name="Google Shape;106;p3" descr="A picture containing person, indoor, holding, hand&#10;&#10;Description automatically generated"/>
          <p:cNvPicPr preferRelativeResize="0">
            <a:picLocks noGrp="1"/>
          </p:cNvPicPr>
          <p:nvPr>
            <p:ph type="body" idx="1"/>
          </p:nvPr>
        </p:nvPicPr>
        <p:blipFill rotWithShape="1">
          <a:blip r:embed="rId3">
            <a:alphaModFix/>
          </a:blip>
          <a:srcRect t="855" b="17028"/>
          <a:stretch/>
        </p:blipFill>
        <p:spPr>
          <a:xfrm>
            <a:off x="0" y="-1605270"/>
            <a:ext cx="12191980" cy="6857990"/>
          </a:xfrm>
          <a:prstGeom prst="rect">
            <a:avLst/>
          </a:prstGeom>
          <a:noFill/>
          <a:ln>
            <a:noFill/>
          </a:ln>
        </p:spPr>
      </p:pic>
      <p:graphicFrame>
        <p:nvGraphicFramePr>
          <p:cNvPr id="108" name="Title 1">
            <a:extLst>
              <a:ext uri="{FF2B5EF4-FFF2-40B4-BE49-F238E27FC236}">
                <a16:creationId xmlns:a16="http://schemas.microsoft.com/office/drawing/2014/main" id="{F45863B9-9EEE-9162-0836-341B83D58710}"/>
              </a:ext>
            </a:extLst>
          </p:cNvPr>
          <p:cNvGraphicFramePr/>
          <p:nvPr>
            <p:extLst>
              <p:ext uri="{D42A27DB-BD31-4B8C-83A1-F6EECF244321}">
                <p14:modId xmlns:p14="http://schemas.microsoft.com/office/powerpoint/2010/main" val="2356968402"/>
              </p:ext>
            </p:extLst>
          </p:nvPr>
        </p:nvGraphicFramePr>
        <p:xfrm>
          <a:off x="838200" y="4527391"/>
          <a:ext cx="10515600" cy="21633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13318"/>
              </a:buClr>
              <a:buSzPts val="6000"/>
              <a:buFont typeface="Overlock"/>
              <a:buNone/>
            </a:pPr>
            <a:r>
              <a:rPr lang="en-US">
                <a:solidFill>
                  <a:srgbClr val="613318"/>
                </a:solidFill>
              </a:rPr>
              <a:t>Considerar- Lucas 1:26-56</a:t>
            </a:r>
            <a:endParaRPr/>
          </a:p>
        </p:txBody>
      </p:sp>
      <p:sp>
        <p:nvSpPr>
          <p:cNvPr id="204" name="Google Shape;204;p16"/>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4800"/>
              <a:buNone/>
            </a:pPr>
            <a:r>
              <a:rPr lang="en-US" sz="4800">
                <a:solidFill>
                  <a:srgbClr val="613318"/>
                </a:solidFill>
              </a:rPr>
              <a:t>2. ¿</a:t>
            </a:r>
            <a:r>
              <a:rPr lang="en-US" sz="4800" u="sng">
                <a:solidFill>
                  <a:srgbClr val="613318"/>
                </a:solidFill>
              </a:rPr>
              <a:t>Cuáles</a:t>
            </a:r>
            <a:r>
              <a:rPr lang="en-US" sz="4800">
                <a:solidFill>
                  <a:srgbClr val="613318"/>
                </a:solidFill>
              </a:rPr>
              <a:t> son los </a:t>
            </a:r>
            <a:r>
              <a:rPr lang="en-US" sz="4800" u="sng">
                <a:solidFill>
                  <a:srgbClr val="613318"/>
                </a:solidFill>
              </a:rPr>
              <a:t>objetos</a:t>
            </a:r>
            <a:r>
              <a:rPr lang="en-US" sz="4800">
                <a:solidFill>
                  <a:srgbClr val="613318"/>
                </a:solidFill>
              </a:rPr>
              <a:t> de esta historia?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13318"/>
              </a:buClr>
              <a:buSzPts val="6000"/>
              <a:buFont typeface="Overlock"/>
              <a:buNone/>
            </a:pPr>
            <a:r>
              <a:rPr lang="en-US">
                <a:solidFill>
                  <a:srgbClr val="613318"/>
                </a:solidFill>
              </a:rPr>
              <a:t>Considerar- Lucas 1:26-56</a:t>
            </a:r>
            <a:endParaRPr/>
          </a:p>
        </p:txBody>
      </p:sp>
      <p:sp>
        <p:nvSpPr>
          <p:cNvPr id="211" name="Google Shape;211;p17"/>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4800"/>
              <a:buNone/>
            </a:pPr>
            <a:r>
              <a:rPr lang="en-US" sz="4800">
                <a:solidFill>
                  <a:srgbClr val="613318"/>
                </a:solidFill>
              </a:rPr>
              <a:t>3. ¿</a:t>
            </a:r>
            <a:r>
              <a:rPr lang="en-US" sz="4800" u="sng">
                <a:solidFill>
                  <a:srgbClr val="613318"/>
                </a:solidFill>
              </a:rPr>
              <a:t>Dónde</a:t>
            </a:r>
            <a:r>
              <a:rPr lang="en-US" sz="4800">
                <a:solidFill>
                  <a:srgbClr val="613318"/>
                </a:solidFill>
              </a:rPr>
              <a:t> ocurrió esta historia? </a:t>
            </a:r>
            <a:endParaRPr/>
          </a:p>
        </p:txBody>
      </p:sp>
      <p:pic>
        <p:nvPicPr>
          <p:cNvPr id="212" name="Google Shape;212;p17"/>
          <p:cNvPicPr preferRelativeResize="0"/>
          <p:nvPr/>
        </p:nvPicPr>
        <p:blipFill rotWithShape="1">
          <a:blip r:embed="rId3">
            <a:alphaModFix/>
          </a:blip>
          <a:srcRect/>
          <a:stretch/>
        </p:blipFill>
        <p:spPr>
          <a:xfrm>
            <a:off x="2755232" y="-1889645"/>
            <a:ext cx="7218947" cy="9900270"/>
          </a:xfrm>
          <a:prstGeom prst="rect">
            <a:avLst/>
          </a:prstGeom>
          <a:noFill/>
          <a:ln>
            <a:noFill/>
          </a:ln>
        </p:spPr>
      </p:pic>
      <p:cxnSp>
        <p:nvCxnSpPr>
          <p:cNvPr id="3" name="Straight Arrow Connector 2">
            <a:extLst>
              <a:ext uri="{FF2B5EF4-FFF2-40B4-BE49-F238E27FC236}">
                <a16:creationId xmlns:a16="http://schemas.microsoft.com/office/drawing/2014/main" id="{DED03E0F-1EFA-F3BF-2E6A-DCB9D41D1527}"/>
              </a:ext>
            </a:extLst>
          </p:cNvPr>
          <p:cNvCxnSpPr/>
          <p:nvPr/>
        </p:nvCxnSpPr>
        <p:spPr>
          <a:xfrm>
            <a:off x="4328160" y="1544320"/>
            <a:ext cx="1524000" cy="0"/>
          </a:xfrm>
          <a:prstGeom prst="straightConnector1">
            <a:avLst/>
          </a:prstGeom>
          <a:ln w="2698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13318"/>
              </a:buClr>
              <a:buSzPts val="6000"/>
              <a:buFont typeface="Overlock"/>
              <a:buNone/>
            </a:pPr>
            <a:r>
              <a:rPr lang="en-US">
                <a:solidFill>
                  <a:srgbClr val="613318"/>
                </a:solidFill>
              </a:rPr>
              <a:t>Considerar- Lucas 1:26-56</a:t>
            </a:r>
            <a:endParaRPr/>
          </a:p>
        </p:txBody>
      </p:sp>
      <p:sp>
        <p:nvSpPr>
          <p:cNvPr id="219" name="Google Shape;219;p18"/>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4800"/>
              <a:buNone/>
            </a:pPr>
            <a:r>
              <a:rPr lang="en-US" sz="4800" dirty="0">
                <a:solidFill>
                  <a:srgbClr val="613318"/>
                </a:solidFill>
              </a:rPr>
              <a:t>4. ¿</a:t>
            </a:r>
            <a:r>
              <a:rPr lang="en-US" sz="4800" u="sng" dirty="0" err="1">
                <a:solidFill>
                  <a:srgbClr val="613318"/>
                </a:solidFill>
              </a:rPr>
              <a:t>Cuándo</a:t>
            </a:r>
            <a:r>
              <a:rPr lang="en-US" sz="4800" dirty="0">
                <a:solidFill>
                  <a:srgbClr val="613318"/>
                </a:solidFill>
              </a:rPr>
              <a:t> </a:t>
            </a:r>
            <a:r>
              <a:rPr lang="en-US" sz="4800" dirty="0" err="1">
                <a:solidFill>
                  <a:srgbClr val="613318"/>
                </a:solidFill>
              </a:rPr>
              <a:t>ocurrió</a:t>
            </a:r>
            <a:r>
              <a:rPr lang="en-US" sz="4800" dirty="0">
                <a:solidFill>
                  <a:srgbClr val="613318"/>
                </a:solidFill>
              </a:rPr>
              <a:t> la </a:t>
            </a:r>
            <a:r>
              <a:rPr lang="en-US" sz="4800" dirty="0" err="1">
                <a:solidFill>
                  <a:srgbClr val="613318"/>
                </a:solidFill>
              </a:rPr>
              <a:t>historia</a:t>
            </a:r>
            <a:r>
              <a:rPr lang="en-US" sz="4800" dirty="0">
                <a:solidFill>
                  <a:srgbClr val="613318"/>
                </a:solidFill>
              </a:rPr>
              <a:t>?</a:t>
            </a:r>
            <a:endParaRPr dirty="0"/>
          </a:p>
        </p:txBody>
      </p:sp>
      <p:sp>
        <p:nvSpPr>
          <p:cNvPr id="220" name="Google Shape;220;p18"/>
          <p:cNvSpPr txBox="1"/>
          <p:nvPr/>
        </p:nvSpPr>
        <p:spPr>
          <a:xfrm>
            <a:off x="838200" y="3016251"/>
            <a:ext cx="10515600" cy="316071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8000"/>
              </a:buClr>
              <a:buSzPts val="5400"/>
              <a:buFont typeface="Arial"/>
              <a:buNone/>
            </a:pPr>
            <a:r>
              <a:rPr lang="en-US" sz="5400" b="0" i="1" u="none" strike="noStrike" cap="none">
                <a:solidFill>
                  <a:srgbClr val="008000"/>
                </a:solidFill>
                <a:latin typeface="Overlock"/>
                <a:ea typeface="Overlock"/>
                <a:cs typeface="Overlock"/>
                <a:sym typeface="Overlock"/>
              </a:rPr>
              <a:t>Gálatas 4:4-5-    </a:t>
            </a:r>
            <a:r>
              <a:rPr lang="en-US" sz="5400" b="1" i="1" u="none" strike="noStrike" cap="none" baseline="30000">
                <a:solidFill>
                  <a:srgbClr val="008000"/>
                </a:solidFill>
                <a:latin typeface="Overlock"/>
                <a:ea typeface="Overlock"/>
                <a:cs typeface="Overlock"/>
                <a:sym typeface="Overlock"/>
              </a:rPr>
              <a:t>4 </a:t>
            </a:r>
            <a:r>
              <a:rPr lang="en-US" sz="5400" b="0" i="1" u="none" strike="noStrike" cap="none">
                <a:solidFill>
                  <a:srgbClr val="008000"/>
                </a:solidFill>
                <a:latin typeface="Overlock"/>
                <a:ea typeface="Overlock"/>
                <a:cs typeface="Overlock"/>
                <a:sym typeface="Overlock"/>
              </a:rPr>
              <a:t>Pero cuando se cumplió el tiempo señalado, Dios envió a su Hijo, que nació de una mujer…</a:t>
            </a:r>
            <a:endParaRPr sz="5400" b="0" i="0" u="none" strike="noStrike" cap="none">
              <a:solidFill>
                <a:srgbClr val="008000"/>
              </a:solidFill>
              <a:latin typeface="Overlock"/>
              <a:ea typeface="Overlock"/>
              <a:cs typeface="Overlock"/>
              <a:sym typeface="Overlock"/>
            </a:endParaRPr>
          </a:p>
          <a:p>
            <a:pPr marL="228600" marR="0" lvl="0" indent="0" algn="l" rtl="0">
              <a:lnSpc>
                <a:spcPct val="90000"/>
              </a:lnSpc>
              <a:spcBef>
                <a:spcPts val="1000"/>
              </a:spcBef>
              <a:spcAft>
                <a:spcPts val="0"/>
              </a:spcAft>
              <a:buClr>
                <a:schemeClr val="dk1"/>
              </a:buClr>
              <a:buSzPts val="5400"/>
              <a:buFont typeface="Arial"/>
              <a:buNone/>
            </a:pPr>
            <a:endParaRPr sz="5400" b="0" i="0" u="none" strike="noStrike" cap="none">
              <a:solidFill>
                <a:schemeClr val="dk1"/>
              </a:solidFill>
              <a:latin typeface="Overlock"/>
              <a:ea typeface="Overlock"/>
              <a:cs typeface="Overlock"/>
              <a:sym typeface="Overlock"/>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20"/>
          <p:cNvPicPr preferRelativeResize="0"/>
          <p:nvPr/>
        </p:nvPicPr>
        <p:blipFill rotWithShape="1">
          <a:blip r:embed="rId3">
            <a:alphaModFix/>
          </a:blip>
          <a:srcRect/>
          <a:stretch/>
        </p:blipFill>
        <p:spPr>
          <a:xfrm>
            <a:off x="0" y="-1954221"/>
            <a:ext cx="12192000" cy="10766442"/>
          </a:xfrm>
          <a:prstGeom prst="rect">
            <a:avLst/>
          </a:prstGeom>
          <a:noFill/>
          <a:ln>
            <a:noFill/>
          </a:ln>
        </p:spPr>
      </p:pic>
      <p:sp>
        <p:nvSpPr>
          <p:cNvPr id="233" name="Google Shape;233;p20"/>
          <p:cNvSpPr txBox="1">
            <a:spLocks noGrp="1"/>
          </p:cNvSpPr>
          <p:nvPr>
            <p:ph type="title"/>
          </p:nvPr>
        </p:nvSpPr>
        <p:spPr>
          <a:xfrm>
            <a:off x="8490857" y="136526"/>
            <a:ext cx="4561114" cy="15779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613318"/>
              </a:buClr>
              <a:buSzPct val="100000"/>
              <a:buFont typeface="Overlock"/>
              <a:buNone/>
            </a:pPr>
            <a:r>
              <a:rPr lang="en-US">
                <a:solidFill>
                  <a:srgbClr val="613318"/>
                </a:solidFill>
              </a:rPr>
              <a:t>El Imperio Romano</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13318"/>
              </a:buClr>
              <a:buSzPts val="6000"/>
              <a:buFont typeface="Overlock"/>
              <a:buNone/>
            </a:pPr>
            <a:r>
              <a:rPr lang="en-US">
                <a:solidFill>
                  <a:srgbClr val="613318"/>
                </a:solidFill>
              </a:rPr>
              <a:t>Considerar- Lucas 1:26-56</a:t>
            </a:r>
            <a:endParaRPr/>
          </a:p>
        </p:txBody>
      </p:sp>
      <p:sp>
        <p:nvSpPr>
          <p:cNvPr id="240" name="Google Shape;240;p21"/>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4800"/>
              <a:buNone/>
            </a:pPr>
            <a:r>
              <a:rPr lang="en-US" sz="4800" dirty="0">
                <a:solidFill>
                  <a:srgbClr val="613318"/>
                </a:solidFill>
              </a:rPr>
              <a:t>5. ¿</a:t>
            </a:r>
            <a:r>
              <a:rPr lang="en-US" sz="4800" u="sng" dirty="0" err="1">
                <a:solidFill>
                  <a:srgbClr val="613318"/>
                </a:solidFill>
              </a:rPr>
              <a:t>Cuál</a:t>
            </a:r>
            <a:r>
              <a:rPr lang="en-US" sz="4800" dirty="0">
                <a:solidFill>
                  <a:srgbClr val="613318"/>
                </a:solidFill>
              </a:rPr>
              <a:t> es </a:t>
            </a:r>
            <a:r>
              <a:rPr lang="en-US" sz="4800" dirty="0" err="1">
                <a:solidFill>
                  <a:srgbClr val="613318"/>
                </a:solidFill>
              </a:rPr>
              <a:t>el</a:t>
            </a:r>
            <a:r>
              <a:rPr lang="en-US" sz="4800" dirty="0">
                <a:solidFill>
                  <a:srgbClr val="613318"/>
                </a:solidFill>
              </a:rPr>
              <a:t> </a:t>
            </a:r>
            <a:r>
              <a:rPr lang="en-US" sz="4800" dirty="0" err="1">
                <a:solidFill>
                  <a:srgbClr val="613318"/>
                </a:solidFill>
              </a:rPr>
              <a:t>problema</a:t>
            </a:r>
            <a:r>
              <a:rPr lang="en-US" sz="4800" dirty="0">
                <a:solidFill>
                  <a:srgbClr val="613318"/>
                </a:solidFill>
              </a:rPr>
              <a:t>? </a:t>
            </a:r>
          </a:p>
          <a:p>
            <a:pPr marL="0" lvl="0" indent="0" algn="l" rtl="0">
              <a:lnSpc>
                <a:spcPct val="90000"/>
              </a:lnSpc>
              <a:spcBef>
                <a:spcPts val="0"/>
              </a:spcBef>
              <a:spcAft>
                <a:spcPts val="0"/>
              </a:spcAft>
              <a:buClr>
                <a:srgbClr val="613318"/>
              </a:buClr>
              <a:buSzPts val="4800"/>
              <a:buNone/>
            </a:pPr>
            <a:r>
              <a:rPr lang="en-US" sz="4800" dirty="0">
                <a:solidFill>
                  <a:srgbClr val="613318"/>
                </a:solidFill>
              </a:rPr>
              <a:t>6. ¿</a:t>
            </a:r>
            <a:r>
              <a:rPr lang="en-US" sz="4800" u="sng" dirty="0">
                <a:solidFill>
                  <a:srgbClr val="613318"/>
                </a:solidFill>
              </a:rPr>
              <a:t>Se </a:t>
            </a:r>
            <a:r>
              <a:rPr lang="en-US" sz="4800" u="sng" dirty="0" err="1">
                <a:solidFill>
                  <a:srgbClr val="613318"/>
                </a:solidFill>
              </a:rPr>
              <a:t>soluciona</a:t>
            </a:r>
            <a:r>
              <a:rPr lang="en-US" sz="4800" u="sng" dirty="0">
                <a:solidFill>
                  <a:srgbClr val="613318"/>
                </a:solidFill>
              </a:rPr>
              <a:t> </a:t>
            </a:r>
            <a:r>
              <a:rPr lang="en-US" sz="4800" dirty="0" err="1">
                <a:solidFill>
                  <a:srgbClr val="613318"/>
                </a:solidFill>
              </a:rPr>
              <a:t>el</a:t>
            </a:r>
            <a:r>
              <a:rPr lang="en-US" sz="4800" dirty="0">
                <a:solidFill>
                  <a:srgbClr val="613318"/>
                </a:solidFill>
              </a:rPr>
              <a:t> </a:t>
            </a:r>
            <a:r>
              <a:rPr lang="en-US" sz="4800" dirty="0" err="1">
                <a:solidFill>
                  <a:srgbClr val="613318"/>
                </a:solidFill>
              </a:rPr>
              <a:t>problema</a:t>
            </a:r>
            <a:r>
              <a:rPr lang="en-US" sz="4800" dirty="0">
                <a:solidFill>
                  <a:srgbClr val="613318"/>
                </a:solidFill>
              </a:rPr>
              <a:t>?</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9FF61-A901-4DEF-8E9B-E434F3CC3CDD}"/>
              </a:ext>
            </a:extLst>
          </p:cNvPr>
          <p:cNvSpPr>
            <a:spLocks noGrp="1"/>
          </p:cNvSpPr>
          <p:nvPr>
            <p:ph type="title"/>
          </p:nvPr>
        </p:nvSpPr>
        <p:spPr/>
        <p:txBody>
          <a:bodyPr/>
          <a:lstStyle/>
          <a:p>
            <a:pPr algn="ctr"/>
            <a:r>
              <a:rPr lang="en-US" dirty="0"/>
              <a:t>Las Cuatro C</a:t>
            </a:r>
          </a:p>
        </p:txBody>
      </p:sp>
      <p:sp>
        <p:nvSpPr>
          <p:cNvPr id="5" name="TextBox 4">
            <a:extLst>
              <a:ext uri="{FF2B5EF4-FFF2-40B4-BE49-F238E27FC236}">
                <a16:creationId xmlns:a16="http://schemas.microsoft.com/office/drawing/2014/main" id="{8588F62C-CC8F-47F3-B0A0-D6CA4A7E2965}"/>
              </a:ext>
            </a:extLst>
          </p:cNvPr>
          <p:cNvSpPr txBox="1"/>
          <p:nvPr/>
        </p:nvSpPr>
        <p:spPr>
          <a:xfrm>
            <a:off x="690880" y="1422400"/>
            <a:ext cx="10850880" cy="5262979"/>
          </a:xfrm>
          <a:prstGeom prst="rect">
            <a:avLst/>
          </a:prstGeom>
          <a:noFill/>
        </p:spPr>
        <p:txBody>
          <a:bodyPr wrap="square" rtlCol="0">
            <a:spAutoFit/>
          </a:bodyPr>
          <a:lstStyle/>
          <a:p>
            <a:r>
              <a:rPr lang="en-US" sz="4800" b="1" dirty="0" err="1"/>
              <a:t>Captar</a:t>
            </a:r>
            <a:endParaRPr lang="en-US" sz="4800" b="1" dirty="0"/>
          </a:p>
          <a:p>
            <a:r>
              <a:rPr lang="en-US" sz="4800" b="1" dirty="0" err="1"/>
              <a:t>Contar</a:t>
            </a:r>
            <a:endParaRPr lang="en-US" sz="4800" b="1" dirty="0"/>
          </a:p>
          <a:p>
            <a:r>
              <a:rPr lang="en-US" sz="4800" b="1" dirty="0" err="1"/>
              <a:t>Considerar</a:t>
            </a:r>
            <a:endParaRPr lang="en-US" sz="4800" b="1" dirty="0"/>
          </a:p>
          <a:p>
            <a:r>
              <a:rPr lang="en-US" sz="4800" b="1" dirty="0" err="1"/>
              <a:t>Consolidar</a:t>
            </a:r>
            <a:r>
              <a:rPr lang="en-US" sz="4800" b="1" dirty="0"/>
              <a:t>: </a:t>
            </a:r>
            <a:r>
              <a:rPr lang="en-US" sz="4800" dirty="0"/>
              <a:t>Con cuatro </a:t>
            </a:r>
            <a:r>
              <a:rPr lang="en-US" sz="4800" dirty="0" err="1"/>
              <a:t>preguntas</a:t>
            </a:r>
            <a:r>
              <a:rPr lang="en-US" sz="4800" dirty="0"/>
              <a:t>, </a:t>
            </a:r>
            <a:r>
              <a:rPr lang="en-US" sz="4800" dirty="0" err="1"/>
              <a:t>resaltamos</a:t>
            </a:r>
            <a:r>
              <a:rPr lang="en-US" sz="4800" dirty="0"/>
              <a:t> </a:t>
            </a:r>
            <a:r>
              <a:rPr lang="en-US" sz="4800" dirty="0" err="1"/>
              <a:t>el</a:t>
            </a:r>
            <a:r>
              <a:rPr lang="en-US" sz="4800" dirty="0"/>
              <a:t> </a:t>
            </a:r>
            <a:r>
              <a:rPr lang="en-US" sz="4800" dirty="0" err="1"/>
              <a:t>pecado</a:t>
            </a:r>
            <a:r>
              <a:rPr lang="en-US" sz="4800" dirty="0"/>
              <a:t>, las </a:t>
            </a:r>
            <a:r>
              <a:rPr lang="en-US" sz="4800" dirty="0" err="1"/>
              <a:t>buenas</a:t>
            </a:r>
            <a:r>
              <a:rPr lang="en-US" sz="4800" dirty="0"/>
              <a:t> </a:t>
            </a:r>
            <a:r>
              <a:rPr lang="en-US" sz="4800" dirty="0" err="1"/>
              <a:t>noticias</a:t>
            </a:r>
            <a:r>
              <a:rPr lang="en-US" sz="4800" dirty="0"/>
              <a:t> de Dios, y la </a:t>
            </a:r>
            <a:r>
              <a:rPr lang="en-US" sz="4800" dirty="0" err="1"/>
              <a:t>aplicación</a:t>
            </a:r>
            <a:r>
              <a:rPr lang="en-US" sz="4800" dirty="0"/>
              <a:t> para </a:t>
            </a:r>
            <a:r>
              <a:rPr lang="en-US" sz="4800" dirty="0" err="1"/>
              <a:t>nuestras</a:t>
            </a:r>
            <a:r>
              <a:rPr lang="en-US" sz="4800" dirty="0"/>
              <a:t> </a:t>
            </a:r>
            <a:r>
              <a:rPr lang="en-US" sz="4800" dirty="0" err="1"/>
              <a:t>vidas</a:t>
            </a:r>
            <a:endParaRPr lang="en-US" sz="4800" b="1" dirty="0"/>
          </a:p>
        </p:txBody>
      </p:sp>
    </p:spTree>
    <p:extLst>
      <p:ext uri="{BB962C8B-B14F-4D97-AF65-F5344CB8AC3E}">
        <p14:creationId xmlns:p14="http://schemas.microsoft.com/office/powerpoint/2010/main" val="1460422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9"/>
        <p:cNvGrpSpPr/>
        <p:nvPr/>
      </p:nvGrpSpPr>
      <p:grpSpPr>
        <a:xfrm>
          <a:off x="0" y="0"/>
          <a:ext cx="0" cy="0"/>
          <a:chOff x="0" y="0"/>
          <a:chExt cx="0" cy="0"/>
        </a:xfrm>
      </p:grpSpPr>
      <p:pic>
        <p:nvPicPr>
          <p:cNvPr id="260" name="Google Shape;260;p24" descr="A person in a dark room&#10;&#10;Description automatically generated"/>
          <p:cNvPicPr preferRelativeResize="0"/>
          <p:nvPr/>
        </p:nvPicPr>
        <p:blipFill rotWithShape="1">
          <a:blip r:embed="rId3">
            <a:alphaModFix/>
          </a:blip>
          <a:srcRect l="5499" r="6499" b="-1"/>
          <a:stretch/>
        </p:blipFill>
        <p:spPr>
          <a:xfrm>
            <a:off x="20" y="10"/>
            <a:ext cx="12191980" cy="6857990"/>
          </a:xfrm>
          <a:prstGeom prst="rect">
            <a:avLst/>
          </a:prstGeom>
          <a:noFill/>
          <a:ln>
            <a:noFill/>
          </a:ln>
        </p:spPr>
      </p:pic>
      <p:sp>
        <p:nvSpPr>
          <p:cNvPr id="261" name="Google Shape;261;p24"/>
          <p:cNvSpPr/>
          <p:nvPr/>
        </p:nvSpPr>
        <p:spPr>
          <a:xfrm>
            <a:off x="7488621" y="2277613"/>
            <a:ext cx="4703379" cy="4580387"/>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803"/>
            </a:schemeClr>
          </a:solid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262" name="Google Shape;262;p24"/>
          <p:cNvSpPr txBox="1">
            <a:spLocks noGrp="1"/>
          </p:cNvSpPr>
          <p:nvPr>
            <p:ph type="title"/>
          </p:nvPr>
        </p:nvSpPr>
        <p:spPr>
          <a:xfrm>
            <a:off x="8022021" y="3231931"/>
            <a:ext cx="3852041" cy="183405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613318"/>
              </a:buClr>
              <a:buSzPts val="4400"/>
              <a:buFont typeface="Overlock"/>
              <a:buNone/>
            </a:pPr>
            <a:r>
              <a:rPr lang="en-US" sz="4400">
                <a:solidFill>
                  <a:srgbClr val="613318"/>
                </a:solidFill>
                <a:latin typeface="Overlock"/>
                <a:ea typeface="Overlock"/>
                <a:cs typeface="Overlock"/>
                <a:sym typeface="Overlock"/>
              </a:rPr>
              <a:t>Consolidar- Lucas 1:26-56</a:t>
            </a:r>
            <a:endParaRPr/>
          </a:p>
        </p:txBody>
      </p:sp>
      <p:cxnSp>
        <p:nvCxnSpPr>
          <p:cNvPr id="263" name="Google Shape;263;p24"/>
          <p:cNvCxnSpPr/>
          <p:nvPr/>
        </p:nvCxnSpPr>
        <p:spPr>
          <a:xfrm>
            <a:off x="9480331" y="5123793"/>
            <a:ext cx="935420" cy="0"/>
          </a:xfrm>
          <a:prstGeom prst="straightConnector1">
            <a:avLst/>
          </a:prstGeom>
          <a:noFill/>
          <a:ln w="25400" cap="sq" cmpd="sng">
            <a:solidFill>
              <a:srgbClr val="262626"/>
            </a:solidFill>
            <a:prstDash val="solid"/>
            <a:bevel/>
            <a:headEnd type="none" w="sm" len="sm"/>
            <a:tailEnd type="none" w="sm" len="sm"/>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13318"/>
              </a:buClr>
              <a:buSzPts val="6000"/>
              <a:buFont typeface="Overlock"/>
              <a:buNone/>
            </a:pPr>
            <a:r>
              <a:rPr lang="en-US">
                <a:solidFill>
                  <a:srgbClr val="613318"/>
                </a:solidFill>
              </a:rPr>
              <a:t>Consolidar- Lucas 1:26-56</a:t>
            </a:r>
            <a:endParaRPr/>
          </a:p>
        </p:txBody>
      </p:sp>
      <p:sp>
        <p:nvSpPr>
          <p:cNvPr id="270" name="Google Shape;270;p25"/>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5400" dirty="0">
                <a:solidFill>
                  <a:srgbClr val="613318"/>
                </a:solidFill>
              </a:rPr>
              <a:t>1. ¿</a:t>
            </a:r>
            <a:r>
              <a:rPr lang="en-US" dirty="0" err="1">
                <a:solidFill>
                  <a:srgbClr val="613318"/>
                </a:solidFill>
              </a:rPr>
              <a:t>Cuál</a:t>
            </a:r>
            <a:r>
              <a:rPr lang="en-US" dirty="0">
                <a:solidFill>
                  <a:srgbClr val="613318"/>
                </a:solidFill>
              </a:rPr>
              <a:t> es </a:t>
            </a:r>
            <a:r>
              <a:rPr lang="en-US" dirty="0" err="1">
                <a:solidFill>
                  <a:srgbClr val="613318"/>
                </a:solidFill>
              </a:rPr>
              <a:t>el</a:t>
            </a:r>
            <a:r>
              <a:rPr lang="en-US" dirty="0">
                <a:solidFill>
                  <a:srgbClr val="613318"/>
                </a:solidFill>
              </a:rPr>
              <a:t> punto principal de la </a:t>
            </a:r>
            <a:r>
              <a:rPr lang="en-US" dirty="0" err="1">
                <a:solidFill>
                  <a:srgbClr val="613318"/>
                </a:solidFill>
              </a:rPr>
              <a:t>historia</a:t>
            </a:r>
            <a:r>
              <a:rPr lang="en-US" sz="5400" dirty="0">
                <a:solidFill>
                  <a:srgbClr val="613318"/>
                </a:solidFill>
              </a:rPr>
              <a:t>?</a:t>
            </a:r>
            <a:endParaRPr dirty="0"/>
          </a:p>
        </p:txBody>
      </p:sp>
      <p:sp>
        <p:nvSpPr>
          <p:cNvPr id="3" name="TextBox 2">
            <a:extLst>
              <a:ext uri="{FF2B5EF4-FFF2-40B4-BE49-F238E27FC236}">
                <a16:creationId xmlns:a16="http://schemas.microsoft.com/office/drawing/2014/main" id="{9C65C209-8121-2C69-F115-1CA5075D0009}"/>
              </a:ext>
            </a:extLst>
          </p:cNvPr>
          <p:cNvSpPr txBox="1"/>
          <p:nvPr/>
        </p:nvSpPr>
        <p:spPr>
          <a:xfrm>
            <a:off x="838200" y="3631517"/>
            <a:ext cx="10091737" cy="2123658"/>
          </a:xfrm>
          <a:prstGeom prst="rect">
            <a:avLst/>
          </a:prstGeom>
          <a:noFill/>
        </p:spPr>
        <p:txBody>
          <a:bodyPr wrap="square">
            <a:spAutoFit/>
          </a:bodyPr>
          <a:lstStyle/>
          <a:p>
            <a:pPr marR="0" lvl="0">
              <a:spcBef>
                <a:spcPts val="0"/>
              </a:spcBef>
              <a:spcAft>
                <a:spcPts val="0"/>
              </a:spcAft>
            </a:pPr>
            <a:r>
              <a:rPr lang="es-ES" sz="4400" dirty="0">
                <a:solidFill>
                  <a:srgbClr val="000000"/>
                </a:solidFill>
                <a:effectLst/>
                <a:latin typeface="Times New Roman" panose="02020603050405020304" pitchFamily="18" charset="0"/>
                <a:ea typeface="Times New Roman" panose="02020603050405020304" pitchFamily="18" charset="0"/>
              </a:rPr>
              <a:t>Gabriel aparece con las mejores noticias. La virgen María acepta las noticias con fe y humildad. </a:t>
            </a:r>
            <a:endParaRPr lang="en-US" sz="44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13318"/>
              </a:buClr>
              <a:buSzPts val="6000"/>
              <a:buFont typeface="Overlock"/>
              <a:buNone/>
            </a:pPr>
            <a:r>
              <a:rPr lang="en-US">
                <a:solidFill>
                  <a:srgbClr val="613318"/>
                </a:solidFill>
              </a:rPr>
              <a:t>Consolidar- Lucas 1:26-56</a:t>
            </a:r>
            <a:endParaRPr/>
          </a:p>
        </p:txBody>
      </p:sp>
      <p:sp>
        <p:nvSpPr>
          <p:cNvPr id="277" name="Google Shape;277;p26"/>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5400" dirty="0">
                <a:solidFill>
                  <a:srgbClr val="613318"/>
                </a:solidFill>
              </a:rPr>
              <a:t>2. ¿</a:t>
            </a:r>
            <a:r>
              <a:rPr lang="en-US" sz="5400" dirty="0" err="1">
                <a:solidFill>
                  <a:srgbClr val="613318"/>
                </a:solidFill>
              </a:rPr>
              <a:t>Qué</a:t>
            </a:r>
            <a:r>
              <a:rPr lang="en-US" sz="5400" dirty="0">
                <a:solidFill>
                  <a:srgbClr val="613318"/>
                </a:solidFill>
              </a:rPr>
              <a:t> </a:t>
            </a:r>
            <a:r>
              <a:rPr lang="en-US" sz="5400" u="sng" dirty="0" err="1">
                <a:solidFill>
                  <a:srgbClr val="613318"/>
                </a:solidFill>
              </a:rPr>
              <a:t>pecado</a:t>
            </a:r>
            <a:r>
              <a:rPr lang="en-US" sz="5400" dirty="0">
                <a:solidFill>
                  <a:srgbClr val="613318"/>
                </a:solidFill>
              </a:rPr>
              <a:t> </a:t>
            </a:r>
            <a:r>
              <a:rPr lang="en-US" sz="5400" dirty="0" err="1">
                <a:solidFill>
                  <a:srgbClr val="613318"/>
                </a:solidFill>
              </a:rPr>
              <a:t>veo</a:t>
            </a:r>
            <a:r>
              <a:rPr lang="en-US" sz="5400" dirty="0">
                <a:solidFill>
                  <a:srgbClr val="613318"/>
                </a:solidFill>
              </a:rPr>
              <a:t> </a:t>
            </a:r>
            <a:r>
              <a:rPr lang="en-US" sz="5400" dirty="0" err="1">
                <a:solidFill>
                  <a:srgbClr val="613318"/>
                </a:solidFill>
              </a:rPr>
              <a:t>en</a:t>
            </a:r>
            <a:r>
              <a:rPr lang="en-US" sz="5400" dirty="0">
                <a:solidFill>
                  <a:srgbClr val="613318"/>
                </a:solidFill>
              </a:rPr>
              <a:t> </a:t>
            </a:r>
            <a:r>
              <a:rPr lang="en-US" sz="5400" dirty="0" err="1">
                <a:solidFill>
                  <a:srgbClr val="613318"/>
                </a:solidFill>
              </a:rPr>
              <a:t>esta</a:t>
            </a:r>
            <a:r>
              <a:rPr lang="en-US" sz="5400" dirty="0">
                <a:solidFill>
                  <a:srgbClr val="613318"/>
                </a:solidFill>
              </a:rPr>
              <a:t> </a:t>
            </a:r>
            <a:r>
              <a:rPr lang="en-US" sz="5400" dirty="0" err="1">
                <a:solidFill>
                  <a:srgbClr val="613318"/>
                </a:solidFill>
              </a:rPr>
              <a:t>historia</a:t>
            </a:r>
            <a:r>
              <a:rPr lang="en-US" sz="5400" dirty="0">
                <a:solidFill>
                  <a:srgbClr val="613318"/>
                </a:solidFill>
              </a:rPr>
              <a:t> y </a:t>
            </a:r>
            <a:r>
              <a:rPr lang="en-US" sz="5400" dirty="0" err="1">
                <a:solidFill>
                  <a:srgbClr val="613318"/>
                </a:solidFill>
              </a:rPr>
              <a:t>confieso</a:t>
            </a:r>
            <a:r>
              <a:rPr lang="en-US" sz="5400" dirty="0">
                <a:solidFill>
                  <a:srgbClr val="613318"/>
                </a:solidFill>
              </a:rPr>
              <a:t> </a:t>
            </a:r>
            <a:r>
              <a:rPr lang="en-US" sz="5400" dirty="0" err="1">
                <a:solidFill>
                  <a:srgbClr val="613318"/>
                </a:solidFill>
              </a:rPr>
              <a:t>en</a:t>
            </a:r>
            <a:r>
              <a:rPr lang="en-US" sz="5400" dirty="0">
                <a:solidFill>
                  <a:srgbClr val="613318"/>
                </a:solidFill>
              </a:rPr>
              <a:t> mi </a:t>
            </a:r>
            <a:r>
              <a:rPr lang="en-US" sz="5400" dirty="0" err="1">
                <a:solidFill>
                  <a:srgbClr val="613318"/>
                </a:solidFill>
              </a:rPr>
              <a:t>vida</a:t>
            </a:r>
            <a:r>
              <a:rPr lang="en-US" sz="5400" dirty="0">
                <a:solidFill>
                  <a:srgbClr val="613318"/>
                </a:solidFill>
              </a:rPr>
              <a:t>?</a:t>
            </a:r>
            <a:endParaRPr dirty="0"/>
          </a:p>
          <a:p>
            <a:pPr marL="0" lvl="0" indent="0" algn="l" rtl="0">
              <a:lnSpc>
                <a:spcPct val="90000"/>
              </a:lnSpc>
              <a:spcBef>
                <a:spcPts val="1000"/>
              </a:spcBef>
              <a:spcAft>
                <a:spcPts val="0"/>
              </a:spcAft>
              <a:buClr>
                <a:schemeClr val="dk1"/>
              </a:buClr>
              <a:buSzPts val="4000"/>
              <a:buNone/>
            </a:pPr>
            <a:r>
              <a:rPr lang="en-US" sz="4000" dirty="0"/>
              <a:t> </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13318"/>
              </a:buClr>
              <a:buSzPts val="6000"/>
              <a:buFont typeface="Overlock"/>
              <a:buNone/>
            </a:pPr>
            <a:r>
              <a:rPr lang="en-US">
                <a:solidFill>
                  <a:srgbClr val="613318"/>
                </a:solidFill>
              </a:rPr>
              <a:t>Consolidar- Lucas 1:26-56</a:t>
            </a:r>
            <a:endParaRPr/>
          </a:p>
        </p:txBody>
      </p:sp>
      <p:sp>
        <p:nvSpPr>
          <p:cNvPr id="284" name="Google Shape;284;p27"/>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5400" dirty="0">
                <a:solidFill>
                  <a:srgbClr val="613318"/>
                </a:solidFill>
              </a:rPr>
              <a:t>3. ¿</a:t>
            </a:r>
            <a:r>
              <a:rPr lang="en-US" dirty="0" err="1">
                <a:solidFill>
                  <a:srgbClr val="613318"/>
                </a:solidFill>
              </a:rPr>
              <a:t>En</a:t>
            </a:r>
            <a:r>
              <a:rPr lang="en-US" dirty="0">
                <a:solidFill>
                  <a:srgbClr val="613318"/>
                </a:solidFill>
              </a:rPr>
              <a:t> </a:t>
            </a:r>
            <a:r>
              <a:rPr lang="en-US" dirty="0" err="1">
                <a:solidFill>
                  <a:srgbClr val="613318"/>
                </a:solidFill>
              </a:rPr>
              <a:t>qué</a:t>
            </a:r>
            <a:r>
              <a:rPr lang="en-US" dirty="0">
                <a:solidFill>
                  <a:srgbClr val="613318"/>
                </a:solidFill>
              </a:rPr>
              <a:t> versos y palabras de </a:t>
            </a:r>
            <a:r>
              <a:rPr lang="en-US" dirty="0" err="1">
                <a:solidFill>
                  <a:srgbClr val="613318"/>
                </a:solidFill>
              </a:rPr>
              <a:t>esta</a:t>
            </a:r>
            <a:r>
              <a:rPr lang="en-US" dirty="0">
                <a:solidFill>
                  <a:srgbClr val="613318"/>
                </a:solidFill>
              </a:rPr>
              <a:t> </a:t>
            </a:r>
            <a:r>
              <a:rPr lang="en-US" dirty="0" err="1">
                <a:solidFill>
                  <a:srgbClr val="613318"/>
                </a:solidFill>
              </a:rPr>
              <a:t>historia</a:t>
            </a:r>
            <a:r>
              <a:rPr lang="en-US" dirty="0">
                <a:solidFill>
                  <a:srgbClr val="613318"/>
                </a:solidFill>
              </a:rPr>
              <a:t> </a:t>
            </a:r>
            <a:r>
              <a:rPr lang="en-US" dirty="0" err="1">
                <a:solidFill>
                  <a:srgbClr val="613318"/>
                </a:solidFill>
              </a:rPr>
              <a:t>veo</a:t>
            </a:r>
            <a:r>
              <a:rPr lang="en-US" dirty="0">
                <a:solidFill>
                  <a:srgbClr val="613318"/>
                </a:solidFill>
              </a:rPr>
              <a:t> </a:t>
            </a:r>
            <a:r>
              <a:rPr lang="en-US" dirty="0" err="1">
                <a:solidFill>
                  <a:srgbClr val="613318"/>
                </a:solidFill>
              </a:rPr>
              <a:t>el</a:t>
            </a:r>
            <a:r>
              <a:rPr lang="en-US" dirty="0">
                <a:solidFill>
                  <a:srgbClr val="613318"/>
                </a:solidFill>
              </a:rPr>
              <a:t> amor de Dios para </a:t>
            </a:r>
            <a:r>
              <a:rPr lang="en-US" dirty="0" err="1">
                <a:solidFill>
                  <a:srgbClr val="613318"/>
                </a:solidFill>
              </a:rPr>
              <a:t>conmigo</a:t>
            </a:r>
            <a:r>
              <a:rPr lang="en-US" sz="5400" dirty="0">
                <a:solidFill>
                  <a:srgbClr val="613318"/>
                </a:solidFill>
              </a:rPr>
              <a:t>? </a:t>
            </a:r>
            <a:endParaRPr dirty="0"/>
          </a:p>
          <a:p>
            <a:pPr marL="0" lvl="0" indent="0" algn="l" rtl="0">
              <a:lnSpc>
                <a:spcPct val="90000"/>
              </a:lnSpc>
              <a:spcBef>
                <a:spcPts val="1000"/>
              </a:spcBef>
              <a:spcAft>
                <a:spcPts val="0"/>
              </a:spcAft>
              <a:buClr>
                <a:schemeClr val="dk1"/>
              </a:buClr>
              <a:buSzPts val="4000"/>
              <a:buNone/>
            </a:pPr>
            <a:r>
              <a:rPr lang="en-US" sz="4000" dirty="0"/>
              <a:t>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a:spLocks noGrp="1"/>
          </p:cNvSpPr>
          <p:nvPr>
            <p:ph type="title"/>
          </p:nvPr>
        </p:nvSpPr>
        <p:spPr>
          <a:xfrm>
            <a:off x="644236" y="2766218"/>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13318"/>
              </a:buClr>
              <a:buSzPts val="6000"/>
              <a:buFont typeface="Overlock"/>
              <a:buNone/>
            </a:pPr>
            <a:r>
              <a:rPr lang="en-US" dirty="0" err="1">
                <a:solidFill>
                  <a:srgbClr val="613318"/>
                </a:solidFill>
              </a:rPr>
              <a:t>Oremos</a:t>
            </a:r>
            <a:endParaRPr dirty="0">
              <a:solidFill>
                <a:srgbClr val="613318"/>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13318"/>
              </a:buClr>
              <a:buSzPts val="6000"/>
              <a:buFont typeface="Overlock"/>
              <a:buNone/>
            </a:pPr>
            <a:r>
              <a:rPr lang="en-US">
                <a:solidFill>
                  <a:srgbClr val="613318"/>
                </a:solidFill>
              </a:rPr>
              <a:t>Consolidar- Lucas 1:26-56</a:t>
            </a:r>
            <a:endParaRPr/>
          </a:p>
        </p:txBody>
      </p:sp>
      <p:sp>
        <p:nvSpPr>
          <p:cNvPr id="291" name="Google Shape;291;p28"/>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5400" dirty="0">
                <a:solidFill>
                  <a:srgbClr val="613318"/>
                </a:solidFill>
              </a:rPr>
              <a:t>4. ¿</a:t>
            </a:r>
            <a:r>
              <a:rPr lang="en-US" sz="5400" dirty="0" err="1">
                <a:solidFill>
                  <a:srgbClr val="613318"/>
                </a:solidFill>
              </a:rPr>
              <a:t>Qué</a:t>
            </a:r>
            <a:r>
              <a:rPr lang="en-US" sz="5400" dirty="0">
                <a:solidFill>
                  <a:srgbClr val="613318"/>
                </a:solidFill>
              </a:rPr>
              <a:t> </a:t>
            </a:r>
            <a:r>
              <a:rPr lang="en-US" sz="5400" dirty="0" err="1">
                <a:solidFill>
                  <a:srgbClr val="613318"/>
                </a:solidFill>
              </a:rPr>
              <a:t>pediré</a:t>
            </a:r>
            <a:r>
              <a:rPr lang="en-US" sz="5400" dirty="0">
                <a:solidFill>
                  <a:srgbClr val="613318"/>
                </a:solidFill>
              </a:rPr>
              <a:t> que Dios </a:t>
            </a:r>
            <a:r>
              <a:rPr lang="en-US" sz="5400" dirty="0" err="1">
                <a:solidFill>
                  <a:srgbClr val="613318"/>
                </a:solidFill>
              </a:rPr>
              <a:t>obre</a:t>
            </a:r>
            <a:r>
              <a:rPr lang="en-US" sz="5400" dirty="0">
                <a:solidFill>
                  <a:srgbClr val="613318"/>
                </a:solidFill>
              </a:rPr>
              <a:t> </a:t>
            </a:r>
            <a:r>
              <a:rPr lang="en-US" sz="5400" dirty="0" err="1">
                <a:solidFill>
                  <a:srgbClr val="613318"/>
                </a:solidFill>
              </a:rPr>
              <a:t>en</a:t>
            </a:r>
            <a:r>
              <a:rPr lang="en-US" sz="5400" dirty="0">
                <a:solidFill>
                  <a:srgbClr val="613318"/>
                </a:solidFill>
              </a:rPr>
              <a:t> mi para </a:t>
            </a:r>
            <a:r>
              <a:rPr lang="en-US" sz="5400" dirty="0" err="1">
                <a:solidFill>
                  <a:srgbClr val="613318"/>
                </a:solidFill>
              </a:rPr>
              <a:t>poner</a:t>
            </a:r>
            <a:r>
              <a:rPr lang="en-US" sz="5400" dirty="0">
                <a:solidFill>
                  <a:srgbClr val="613318"/>
                </a:solidFill>
              </a:rPr>
              <a:t> </a:t>
            </a:r>
            <a:r>
              <a:rPr lang="en-US" sz="5400" dirty="0" err="1">
                <a:solidFill>
                  <a:srgbClr val="613318"/>
                </a:solidFill>
              </a:rPr>
              <a:t>en</a:t>
            </a:r>
            <a:r>
              <a:rPr lang="en-US" sz="5400" dirty="0">
                <a:solidFill>
                  <a:srgbClr val="613318"/>
                </a:solidFill>
              </a:rPr>
              <a:t> </a:t>
            </a:r>
            <a:r>
              <a:rPr lang="en-US" sz="5400" dirty="0" err="1">
                <a:solidFill>
                  <a:srgbClr val="613318"/>
                </a:solidFill>
              </a:rPr>
              <a:t>práctica</a:t>
            </a:r>
            <a:r>
              <a:rPr lang="en-US" sz="5400" dirty="0">
                <a:solidFill>
                  <a:srgbClr val="613318"/>
                </a:solidFill>
              </a:rPr>
              <a:t> </a:t>
            </a:r>
            <a:r>
              <a:rPr lang="en-US" sz="5400" dirty="0" err="1">
                <a:solidFill>
                  <a:srgbClr val="613318"/>
                </a:solidFill>
              </a:rPr>
              <a:t>esta</a:t>
            </a:r>
            <a:r>
              <a:rPr lang="en-US" sz="5400" dirty="0">
                <a:solidFill>
                  <a:srgbClr val="613318"/>
                </a:solidFill>
              </a:rPr>
              <a:t> palabra de Dios?</a:t>
            </a:r>
            <a:endParaRPr sz="5400" dirty="0">
              <a:solidFill>
                <a:srgbClr val="613318"/>
              </a:solidFill>
            </a:endParaRPr>
          </a:p>
          <a:p>
            <a:pPr marL="0" lvl="0" indent="0" algn="l" rtl="0">
              <a:lnSpc>
                <a:spcPct val="90000"/>
              </a:lnSpc>
              <a:spcBef>
                <a:spcPts val="1000"/>
              </a:spcBef>
              <a:spcAft>
                <a:spcPts val="0"/>
              </a:spcAft>
              <a:buClr>
                <a:schemeClr val="dk1"/>
              </a:buClr>
              <a:buSzPts val="4000"/>
              <a:buNone/>
            </a:pPr>
            <a:endParaRPr sz="4000" dirty="0"/>
          </a:p>
          <a:p>
            <a:pPr marL="0" lvl="0" indent="0" algn="l" rtl="0">
              <a:lnSpc>
                <a:spcPct val="90000"/>
              </a:lnSpc>
              <a:spcBef>
                <a:spcPts val="1000"/>
              </a:spcBef>
              <a:spcAft>
                <a:spcPts val="0"/>
              </a:spcAft>
              <a:buClr>
                <a:schemeClr val="dk1"/>
              </a:buClr>
              <a:buSzPts val="4000"/>
              <a:buNone/>
            </a:pPr>
            <a:r>
              <a:rPr lang="en-US" sz="4000" dirty="0"/>
              <a:t> </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613318"/>
              </a:buClr>
              <a:buSzPts val="6000"/>
              <a:buFont typeface="Overlock"/>
              <a:buNone/>
            </a:pPr>
            <a:r>
              <a:rPr lang="en-US" b="1" dirty="0" err="1">
                <a:solidFill>
                  <a:srgbClr val="00B050"/>
                </a:solidFill>
              </a:rPr>
              <a:t>Objetivos</a:t>
            </a:r>
            <a:r>
              <a:rPr lang="en-US" b="1" dirty="0">
                <a:solidFill>
                  <a:srgbClr val="00B050"/>
                </a:solidFill>
              </a:rPr>
              <a:t> de </a:t>
            </a:r>
            <a:r>
              <a:rPr lang="en-US" b="1" dirty="0" err="1">
                <a:solidFill>
                  <a:srgbClr val="00B050"/>
                </a:solidFill>
              </a:rPr>
              <a:t>Lección</a:t>
            </a:r>
            <a:r>
              <a:rPr lang="en-US" b="1" dirty="0">
                <a:solidFill>
                  <a:srgbClr val="00B050"/>
                </a:solidFill>
              </a:rPr>
              <a:t> 1</a:t>
            </a:r>
            <a:endParaRPr b="1" dirty="0">
              <a:solidFill>
                <a:srgbClr val="00B050"/>
              </a:solidFill>
            </a:endParaRPr>
          </a:p>
        </p:txBody>
      </p:sp>
      <p:graphicFrame>
        <p:nvGraphicFramePr>
          <p:cNvPr id="4" name="Table 4">
            <a:extLst>
              <a:ext uri="{FF2B5EF4-FFF2-40B4-BE49-F238E27FC236}">
                <a16:creationId xmlns:a16="http://schemas.microsoft.com/office/drawing/2014/main" id="{ACD28580-2267-1E11-53D2-D19A6F7F8D81}"/>
              </a:ext>
            </a:extLst>
          </p:cNvPr>
          <p:cNvGraphicFramePr>
            <a:graphicFrameLocks noGrp="1"/>
          </p:cNvGraphicFramePr>
          <p:nvPr>
            <p:extLst>
              <p:ext uri="{D42A27DB-BD31-4B8C-83A1-F6EECF244321}">
                <p14:modId xmlns:p14="http://schemas.microsoft.com/office/powerpoint/2010/main" val="2763797854"/>
              </p:ext>
            </p:extLst>
          </p:nvPr>
        </p:nvGraphicFramePr>
        <p:xfrm>
          <a:off x="838198" y="1938713"/>
          <a:ext cx="10515599" cy="4028440"/>
        </p:xfrm>
        <a:graphic>
          <a:graphicData uri="http://schemas.openxmlformats.org/drawingml/2006/table">
            <a:tbl>
              <a:tblPr firstRow="1" bandRow="1">
                <a:tableStyleId>{93296810-A885-4BE3-A3E7-6D5BEEA58F35}</a:tableStyleId>
              </a:tblPr>
              <a:tblGrid>
                <a:gridCol w="680970">
                  <a:extLst>
                    <a:ext uri="{9D8B030D-6E8A-4147-A177-3AD203B41FA5}">
                      <a16:colId xmlns:a16="http://schemas.microsoft.com/office/drawing/2014/main" val="1947932735"/>
                    </a:ext>
                  </a:extLst>
                </a:gridCol>
                <a:gridCol w="9834629">
                  <a:extLst>
                    <a:ext uri="{9D8B030D-6E8A-4147-A177-3AD203B41FA5}">
                      <a16:colId xmlns:a16="http://schemas.microsoft.com/office/drawing/2014/main" val="3176867156"/>
                    </a:ext>
                  </a:extLst>
                </a:gridCol>
              </a:tblGrid>
              <a:tr h="370840">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562046980"/>
                  </a:ext>
                </a:extLst>
              </a:tr>
              <a:tr h="370840">
                <a:tc>
                  <a:txBody>
                    <a:bodyPr/>
                    <a:lstStyle/>
                    <a:p>
                      <a:r>
                        <a:rPr lang="en-US" sz="3600" dirty="0"/>
                        <a:t>1</a:t>
                      </a:r>
                    </a:p>
                  </a:txBody>
                  <a:tcPr/>
                </a:tc>
                <a:tc>
                  <a:txBody>
                    <a:bodyPr/>
                    <a:lstStyle/>
                    <a:p>
                      <a:r>
                        <a:rPr lang="en-US" sz="3600" dirty="0" err="1"/>
                        <a:t>Presentarnos</a:t>
                      </a:r>
                      <a:endParaRPr lang="en-US" sz="3600" dirty="0"/>
                    </a:p>
                  </a:txBody>
                  <a:tcPr/>
                </a:tc>
                <a:extLst>
                  <a:ext uri="{0D108BD9-81ED-4DB2-BD59-A6C34878D82A}">
                    <a16:rowId xmlns:a16="http://schemas.microsoft.com/office/drawing/2014/main" val="2074825541"/>
                  </a:ext>
                </a:extLst>
              </a:tr>
              <a:tr h="370840">
                <a:tc>
                  <a:txBody>
                    <a:bodyPr/>
                    <a:lstStyle/>
                    <a:p>
                      <a:r>
                        <a:rPr lang="en-US" sz="3600" dirty="0"/>
                        <a:t>2</a:t>
                      </a:r>
                    </a:p>
                  </a:txBody>
                  <a:tcPr/>
                </a:tc>
                <a:tc>
                  <a:txBody>
                    <a:bodyPr/>
                    <a:lstStyle/>
                    <a:p>
                      <a:r>
                        <a:rPr lang="en-US" sz="3600" dirty="0" err="1"/>
                        <a:t>Identifcar</a:t>
                      </a:r>
                      <a:r>
                        <a:rPr lang="en-US" sz="3600" dirty="0"/>
                        <a:t> </a:t>
                      </a:r>
                      <a:r>
                        <a:rPr lang="en-US" sz="3600" dirty="0" err="1"/>
                        <a:t>el</a:t>
                      </a:r>
                      <a:r>
                        <a:rPr lang="en-US" sz="3600" dirty="0"/>
                        <a:t> </a:t>
                      </a:r>
                      <a:r>
                        <a:rPr lang="en-US" sz="3600" dirty="0" err="1"/>
                        <a:t>propósito</a:t>
                      </a:r>
                      <a:r>
                        <a:rPr lang="en-US" sz="3600" dirty="0"/>
                        <a:t> y </a:t>
                      </a:r>
                      <a:r>
                        <a:rPr lang="en-US" sz="3600" dirty="0" err="1"/>
                        <a:t>los</a:t>
                      </a:r>
                      <a:r>
                        <a:rPr lang="en-US" sz="3600" dirty="0"/>
                        <a:t> </a:t>
                      </a:r>
                      <a:r>
                        <a:rPr lang="en-US" sz="3600" dirty="0" err="1"/>
                        <a:t>objetivos</a:t>
                      </a:r>
                      <a:r>
                        <a:rPr lang="en-US" sz="3600" dirty="0"/>
                        <a:t> del </a:t>
                      </a:r>
                      <a:r>
                        <a:rPr lang="en-US" sz="3600" dirty="0" err="1"/>
                        <a:t>curso</a:t>
                      </a:r>
                      <a:endParaRPr lang="en-US" sz="3600" dirty="0"/>
                    </a:p>
                  </a:txBody>
                  <a:tcPr/>
                </a:tc>
                <a:extLst>
                  <a:ext uri="{0D108BD9-81ED-4DB2-BD59-A6C34878D82A}">
                    <a16:rowId xmlns:a16="http://schemas.microsoft.com/office/drawing/2014/main" val="1242118565"/>
                  </a:ext>
                </a:extLst>
              </a:tr>
              <a:tr h="370840">
                <a:tc>
                  <a:txBody>
                    <a:bodyPr/>
                    <a:lstStyle/>
                    <a:p>
                      <a:r>
                        <a:rPr lang="en-US" sz="3600" b="0" dirty="0"/>
                        <a:t>3</a:t>
                      </a:r>
                    </a:p>
                  </a:txBody>
                  <a:tcPr/>
                </a:tc>
                <a:tc>
                  <a:txBody>
                    <a:bodyPr/>
                    <a:lstStyle/>
                    <a:p>
                      <a:r>
                        <a:rPr lang="en-US" sz="3600" b="0" dirty="0"/>
                        <a:t>Usar </a:t>
                      </a:r>
                      <a:r>
                        <a:rPr lang="en-US" sz="3600" b="0" dirty="0" err="1"/>
                        <a:t>el</a:t>
                      </a:r>
                      <a:r>
                        <a:rPr lang="en-US" sz="3600" b="0" dirty="0"/>
                        <a:t> </a:t>
                      </a:r>
                      <a:r>
                        <a:rPr lang="en-US" sz="3600" b="0" dirty="0" err="1"/>
                        <a:t>método</a:t>
                      </a:r>
                      <a:r>
                        <a:rPr lang="en-US" sz="3600" b="0" dirty="0"/>
                        <a:t> de las Cuatro “C” para leer y </a:t>
                      </a:r>
                      <a:r>
                        <a:rPr lang="en-US" sz="3600" b="0" dirty="0" err="1"/>
                        <a:t>entender</a:t>
                      </a:r>
                      <a:r>
                        <a:rPr lang="en-US" sz="3600" b="0" dirty="0"/>
                        <a:t> Lucas 1:26-56</a:t>
                      </a:r>
                    </a:p>
                  </a:txBody>
                  <a:tcPr/>
                </a:tc>
                <a:extLst>
                  <a:ext uri="{0D108BD9-81ED-4DB2-BD59-A6C34878D82A}">
                    <a16:rowId xmlns:a16="http://schemas.microsoft.com/office/drawing/2014/main" val="2315153907"/>
                  </a:ext>
                </a:extLst>
              </a:tr>
              <a:tr h="370840">
                <a:tc>
                  <a:txBody>
                    <a:bodyPr/>
                    <a:lstStyle/>
                    <a:p>
                      <a:r>
                        <a:rPr lang="en-US" sz="3600" b="1" dirty="0"/>
                        <a:t>4</a:t>
                      </a:r>
                    </a:p>
                  </a:txBody>
                  <a:tcPr/>
                </a:tc>
                <a:tc>
                  <a:txBody>
                    <a:bodyPr/>
                    <a:lstStyle/>
                    <a:p>
                      <a:r>
                        <a:rPr lang="en-US" sz="3600" b="1" dirty="0" err="1"/>
                        <a:t>Analizar</a:t>
                      </a:r>
                      <a:r>
                        <a:rPr lang="en-US" sz="3600" b="1" dirty="0"/>
                        <a:t> la </a:t>
                      </a:r>
                      <a:r>
                        <a:rPr lang="en-US" sz="3600" b="1" dirty="0" err="1"/>
                        <a:t>importancia</a:t>
                      </a:r>
                      <a:r>
                        <a:rPr lang="en-US" sz="3600" b="1" dirty="0"/>
                        <a:t> de las </a:t>
                      </a:r>
                      <a:r>
                        <a:rPr lang="en-US" sz="3600" b="1" dirty="0" err="1"/>
                        <a:t>preguntas</a:t>
                      </a:r>
                      <a:r>
                        <a:rPr lang="en-US" sz="3600" b="1" dirty="0"/>
                        <a:t> de “</a:t>
                      </a:r>
                      <a:r>
                        <a:rPr lang="en-US" sz="3600" b="1" dirty="0" err="1"/>
                        <a:t>Considerar</a:t>
                      </a:r>
                      <a:r>
                        <a:rPr lang="en-US" sz="3600" b="1" dirty="0"/>
                        <a:t>” </a:t>
                      </a:r>
                    </a:p>
                  </a:txBody>
                  <a:tcPr/>
                </a:tc>
                <a:extLst>
                  <a:ext uri="{0D108BD9-81ED-4DB2-BD59-A6C34878D82A}">
                    <a16:rowId xmlns:a16="http://schemas.microsoft.com/office/drawing/2014/main" val="1721000141"/>
                  </a:ext>
                </a:extLst>
              </a:tr>
            </a:tbl>
          </a:graphicData>
        </a:graphic>
      </p:graphicFrame>
    </p:spTree>
    <p:extLst>
      <p:ext uri="{BB962C8B-B14F-4D97-AF65-F5344CB8AC3E}">
        <p14:creationId xmlns:p14="http://schemas.microsoft.com/office/powerpoint/2010/main" val="4280123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8000"/>
              </a:buClr>
              <a:buSzPts val="6000"/>
              <a:buFont typeface="Overlock"/>
              <a:buNone/>
            </a:pPr>
            <a:r>
              <a:rPr lang="en-US">
                <a:solidFill>
                  <a:srgbClr val="008000"/>
                </a:solidFill>
              </a:rPr>
              <a:t>Las 4 C</a:t>
            </a:r>
            <a:endParaRPr/>
          </a:p>
        </p:txBody>
      </p:sp>
      <p:sp>
        <p:nvSpPr>
          <p:cNvPr id="325" name="Google Shape;325;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342900" algn="l" rtl="0">
              <a:lnSpc>
                <a:spcPct val="90000"/>
              </a:lnSpc>
              <a:spcBef>
                <a:spcPts val="0"/>
              </a:spcBef>
              <a:spcAft>
                <a:spcPts val="0"/>
              </a:spcAft>
              <a:buClr>
                <a:srgbClr val="613318"/>
              </a:buClr>
              <a:buSzPts val="5400"/>
              <a:buChar char="•"/>
            </a:pPr>
            <a:r>
              <a:rPr lang="en-US" dirty="0">
                <a:solidFill>
                  <a:srgbClr val="613318"/>
                </a:solidFill>
              </a:rPr>
              <a:t>CAPTAR</a:t>
            </a:r>
            <a:endParaRPr dirty="0"/>
          </a:p>
          <a:p>
            <a:pPr marL="228600" lvl="0" indent="-342900" algn="l" rtl="0">
              <a:lnSpc>
                <a:spcPct val="90000"/>
              </a:lnSpc>
              <a:spcBef>
                <a:spcPts val="1000"/>
              </a:spcBef>
              <a:spcAft>
                <a:spcPts val="0"/>
              </a:spcAft>
              <a:buClr>
                <a:srgbClr val="613318"/>
              </a:buClr>
              <a:buSzPts val="5400"/>
              <a:buChar char="•"/>
            </a:pPr>
            <a:r>
              <a:rPr lang="en-US" dirty="0">
                <a:solidFill>
                  <a:srgbClr val="613318"/>
                </a:solidFill>
              </a:rPr>
              <a:t>CONTAR</a:t>
            </a:r>
            <a:endParaRPr dirty="0"/>
          </a:p>
          <a:p>
            <a:pPr marL="228600" lvl="0" indent="-342900" algn="l" rtl="0">
              <a:lnSpc>
                <a:spcPct val="90000"/>
              </a:lnSpc>
              <a:spcBef>
                <a:spcPts val="1000"/>
              </a:spcBef>
              <a:spcAft>
                <a:spcPts val="0"/>
              </a:spcAft>
              <a:buClr>
                <a:srgbClr val="613318"/>
              </a:buClr>
              <a:buSzPts val="5400"/>
              <a:buChar char="•"/>
            </a:pPr>
            <a:r>
              <a:rPr lang="en-US" u="sng" dirty="0">
                <a:solidFill>
                  <a:srgbClr val="613318"/>
                </a:solidFill>
              </a:rPr>
              <a:t>CONSIDERAR </a:t>
            </a:r>
            <a:endParaRPr u="sng" dirty="0"/>
          </a:p>
          <a:p>
            <a:pPr marL="228600" lvl="0" indent="-342900" algn="l" rtl="0">
              <a:lnSpc>
                <a:spcPct val="90000"/>
              </a:lnSpc>
              <a:spcBef>
                <a:spcPts val="1000"/>
              </a:spcBef>
              <a:spcAft>
                <a:spcPts val="0"/>
              </a:spcAft>
              <a:buClr>
                <a:srgbClr val="613318"/>
              </a:buClr>
              <a:buSzPts val="5400"/>
              <a:buChar char="•"/>
            </a:pPr>
            <a:r>
              <a:rPr lang="en-US" dirty="0">
                <a:solidFill>
                  <a:srgbClr val="613318"/>
                </a:solidFill>
              </a:rPr>
              <a:t>CONSOLIDAR</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8000"/>
              </a:buClr>
              <a:buSzPts val="6000"/>
              <a:buFont typeface="Overlock"/>
              <a:buNone/>
            </a:pPr>
            <a:r>
              <a:rPr lang="en-US">
                <a:solidFill>
                  <a:srgbClr val="008000"/>
                </a:solidFill>
              </a:rPr>
              <a:t>Las 4 C - Considerar</a:t>
            </a:r>
            <a:endParaRPr>
              <a:solidFill>
                <a:srgbClr val="008000"/>
              </a:solidFill>
            </a:endParaRPr>
          </a:p>
        </p:txBody>
      </p:sp>
      <p:sp>
        <p:nvSpPr>
          <p:cNvPr id="332" name="Google Shape;332;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371600" lvl="1" indent="-914400" algn="l" rtl="0">
              <a:lnSpc>
                <a:spcPct val="90000"/>
              </a:lnSpc>
              <a:spcBef>
                <a:spcPts val="0"/>
              </a:spcBef>
              <a:spcAft>
                <a:spcPts val="0"/>
              </a:spcAft>
              <a:buClr>
                <a:srgbClr val="613318"/>
              </a:buClr>
              <a:buSzPct val="100000"/>
              <a:buFont typeface="Calibri"/>
              <a:buAutoNum type="arabicPeriod"/>
            </a:pPr>
            <a:r>
              <a:rPr lang="en-US" sz="4000" b="1" dirty="0">
                <a:solidFill>
                  <a:srgbClr val="613318"/>
                </a:solidFill>
              </a:rPr>
              <a:t>¿</a:t>
            </a:r>
            <a:r>
              <a:rPr lang="en-US" sz="4000" b="1" dirty="0" err="1">
                <a:solidFill>
                  <a:srgbClr val="613318"/>
                </a:solidFill>
              </a:rPr>
              <a:t>Quiénes</a:t>
            </a:r>
            <a:r>
              <a:rPr lang="en-US" sz="4000" b="1" dirty="0">
                <a:solidFill>
                  <a:srgbClr val="613318"/>
                </a:solidFill>
              </a:rPr>
              <a:t> son </a:t>
            </a:r>
            <a:r>
              <a:rPr lang="en-US" sz="4000" b="1" dirty="0" err="1">
                <a:solidFill>
                  <a:srgbClr val="613318"/>
                </a:solidFill>
              </a:rPr>
              <a:t>los</a:t>
            </a:r>
            <a:r>
              <a:rPr lang="en-US" sz="4000" b="1" dirty="0">
                <a:solidFill>
                  <a:srgbClr val="613318"/>
                </a:solidFill>
              </a:rPr>
              <a:t> </a:t>
            </a:r>
            <a:r>
              <a:rPr lang="en-US" sz="4000" b="1" dirty="0" err="1">
                <a:solidFill>
                  <a:srgbClr val="613318"/>
                </a:solidFill>
              </a:rPr>
              <a:t>personajes</a:t>
            </a:r>
            <a:r>
              <a:rPr lang="en-US" sz="4000" b="1" dirty="0">
                <a:solidFill>
                  <a:srgbClr val="613318"/>
                </a:solidFill>
              </a:rPr>
              <a:t> de </a:t>
            </a:r>
            <a:r>
              <a:rPr lang="en-US" sz="4000" b="1" dirty="0" err="1">
                <a:solidFill>
                  <a:srgbClr val="613318"/>
                </a:solidFill>
              </a:rPr>
              <a:t>esta</a:t>
            </a:r>
            <a:r>
              <a:rPr lang="en-US" sz="4000" b="1" dirty="0">
                <a:solidFill>
                  <a:srgbClr val="613318"/>
                </a:solidFill>
              </a:rPr>
              <a:t> </a:t>
            </a:r>
            <a:r>
              <a:rPr lang="en-US" sz="4000" b="1" dirty="0" err="1">
                <a:solidFill>
                  <a:srgbClr val="613318"/>
                </a:solidFill>
              </a:rPr>
              <a:t>historia</a:t>
            </a:r>
            <a:r>
              <a:rPr lang="en-US" sz="4000" b="1" dirty="0">
                <a:solidFill>
                  <a:srgbClr val="613318"/>
                </a:solidFill>
              </a:rPr>
              <a:t>?</a:t>
            </a:r>
            <a:endParaRPr sz="4000" b="1" dirty="0">
              <a:solidFill>
                <a:srgbClr val="613318"/>
              </a:solidFill>
            </a:endParaRPr>
          </a:p>
          <a:p>
            <a:pPr marL="1371600" lvl="1" indent="-914400" algn="l" rtl="0">
              <a:lnSpc>
                <a:spcPct val="90000"/>
              </a:lnSpc>
              <a:spcBef>
                <a:spcPts val="500"/>
              </a:spcBef>
              <a:spcAft>
                <a:spcPts val="0"/>
              </a:spcAft>
              <a:buClr>
                <a:srgbClr val="613318"/>
              </a:buClr>
              <a:buSzPct val="100000"/>
              <a:buFont typeface="Calibri"/>
              <a:buAutoNum type="arabicPeriod"/>
            </a:pPr>
            <a:r>
              <a:rPr lang="en-US" sz="4000" b="1" dirty="0">
                <a:solidFill>
                  <a:srgbClr val="613318"/>
                </a:solidFill>
              </a:rPr>
              <a:t>¿</a:t>
            </a:r>
            <a:r>
              <a:rPr lang="en-US" sz="4000" b="1" dirty="0" err="1">
                <a:solidFill>
                  <a:srgbClr val="613318"/>
                </a:solidFill>
              </a:rPr>
              <a:t>Cuáles</a:t>
            </a:r>
            <a:r>
              <a:rPr lang="en-US" sz="4000" b="1" dirty="0">
                <a:solidFill>
                  <a:srgbClr val="613318"/>
                </a:solidFill>
              </a:rPr>
              <a:t> son </a:t>
            </a:r>
            <a:r>
              <a:rPr lang="en-US" sz="4000" b="1" dirty="0" err="1">
                <a:solidFill>
                  <a:srgbClr val="613318"/>
                </a:solidFill>
              </a:rPr>
              <a:t>los</a:t>
            </a:r>
            <a:r>
              <a:rPr lang="en-US" sz="4000" b="1" dirty="0">
                <a:solidFill>
                  <a:srgbClr val="613318"/>
                </a:solidFill>
              </a:rPr>
              <a:t> </a:t>
            </a:r>
            <a:r>
              <a:rPr lang="en-US" sz="4000" b="1" dirty="0" err="1">
                <a:solidFill>
                  <a:srgbClr val="613318"/>
                </a:solidFill>
              </a:rPr>
              <a:t>objetos</a:t>
            </a:r>
            <a:r>
              <a:rPr lang="en-US" sz="4000" b="1" dirty="0">
                <a:solidFill>
                  <a:srgbClr val="613318"/>
                </a:solidFill>
              </a:rPr>
              <a:t> de </a:t>
            </a:r>
            <a:r>
              <a:rPr lang="en-US" sz="4000" b="1" dirty="0" err="1">
                <a:solidFill>
                  <a:srgbClr val="613318"/>
                </a:solidFill>
              </a:rPr>
              <a:t>esta</a:t>
            </a:r>
            <a:r>
              <a:rPr lang="en-US" sz="4000" b="1" dirty="0">
                <a:solidFill>
                  <a:srgbClr val="613318"/>
                </a:solidFill>
              </a:rPr>
              <a:t> </a:t>
            </a:r>
            <a:r>
              <a:rPr lang="en-US" sz="4000" b="1" dirty="0" err="1">
                <a:solidFill>
                  <a:srgbClr val="613318"/>
                </a:solidFill>
              </a:rPr>
              <a:t>historia</a:t>
            </a:r>
            <a:r>
              <a:rPr lang="en-US" sz="4000" b="1" dirty="0">
                <a:solidFill>
                  <a:srgbClr val="613318"/>
                </a:solidFill>
              </a:rPr>
              <a:t>?</a:t>
            </a:r>
            <a:endParaRPr sz="4000" b="1" dirty="0">
              <a:solidFill>
                <a:srgbClr val="613318"/>
              </a:solidFill>
            </a:endParaRPr>
          </a:p>
          <a:p>
            <a:pPr marL="1371600" lvl="1" indent="-914400" algn="l" rtl="0">
              <a:lnSpc>
                <a:spcPct val="90000"/>
              </a:lnSpc>
              <a:spcBef>
                <a:spcPts val="500"/>
              </a:spcBef>
              <a:spcAft>
                <a:spcPts val="0"/>
              </a:spcAft>
              <a:buClr>
                <a:srgbClr val="613318"/>
              </a:buClr>
              <a:buSzPct val="100000"/>
              <a:buFont typeface="Calibri"/>
              <a:buAutoNum type="arabicPeriod"/>
            </a:pPr>
            <a:r>
              <a:rPr lang="en-US" sz="4000" b="1" dirty="0">
                <a:solidFill>
                  <a:srgbClr val="613318"/>
                </a:solidFill>
              </a:rPr>
              <a:t>¿</a:t>
            </a:r>
            <a:r>
              <a:rPr lang="en-US" sz="4000" b="1" dirty="0" err="1">
                <a:solidFill>
                  <a:srgbClr val="613318"/>
                </a:solidFill>
              </a:rPr>
              <a:t>Dónde</a:t>
            </a:r>
            <a:r>
              <a:rPr lang="en-US" sz="4000" b="1" dirty="0">
                <a:solidFill>
                  <a:srgbClr val="613318"/>
                </a:solidFill>
              </a:rPr>
              <a:t> </a:t>
            </a:r>
            <a:r>
              <a:rPr lang="en-US" sz="4000" b="1" dirty="0" err="1">
                <a:solidFill>
                  <a:srgbClr val="613318"/>
                </a:solidFill>
              </a:rPr>
              <a:t>ocurrió</a:t>
            </a:r>
            <a:r>
              <a:rPr lang="en-US" sz="4000" b="1" dirty="0">
                <a:solidFill>
                  <a:srgbClr val="613318"/>
                </a:solidFill>
              </a:rPr>
              <a:t> la </a:t>
            </a:r>
            <a:r>
              <a:rPr lang="en-US" sz="4000" b="1" dirty="0" err="1">
                <a:solidFill>
                  <a:srgbClr val="613318"/>
                </a:solidFill>
              </a:rPr>
              <a:t>historia</a:t>
            </a:r>
            <a:r>
              <a:rPr lang="en-US" sz="4000" b="1" dirty="0">
                <a:solidFill>
                  <a:srgbClr val="613318"/>
                </a:solidFill>
              </a:rPr>
              <a:t>?</a:t>
            </a:r>
            <a:endParaRPr sz="4000" b="1" dirty="0">
              <a:solidFill>
                <a:srgbClr val="613318"/>
              </a:solidFill>
            </a:endParaRPr>
          </a:p>
          <a:p>
            <a:pPr marL="1371600" lvl="1" indent="-914400" algn="l" rtl="0">
              <a:lnSpc>
                <a:spcPct val="90000"/>
              </a:lnSpc>
              <a:spcBef>
                <a:spcPts val="500"/>
              </a:spcBef>
              <a:spcAft>
                <a:spcPts val="0"/>
              </a:spcAft>
              <a:buClr>
                <a:srgbClr val="613318"/>
              </a:buClr>
              <a:buSzPct val="100000"/>
              <a:buFont typeface="Calibri"/>
              <a:buAutoNum type="arabicPeriod"/>
            </a:pPr>
            <a:r>
              <a:rPr lang="en-US" sz="4000" b="1" dirty="0">
                <a:solidFill>
                  <a:srgbClr val="613318"/>
                </a:solidFill>
              </a:rPr>
              <a:t>¿</a:t>
            </a:r>
            <a:r>
              <a:rPr lang="en-US" sz="4000" b="1" dirty="0" err="1">
                <a:solidFill>
                  <a:srgbClr val="613318"/>
                </a:solidFill>
              </a:rPr>
              <a:t>Cuándo</a:t>
            </a:r>
            <a:r>
              <a:rPr lang="en-US" sz="4000" b="1" dirty="0">
                <a:solidFill>
                  <a:srgbClr val="613318"/>
                </a:solidFill>
              </a:rPr>
              <a:t> </a:t>
            </a:r>
            <a:r>
              <a:rPr lang="en-US" sz="4000" b="1" dirty="0" err="1">
                <a:solidFill>
                  <a:srgbClr val="613318"/>
                </a:solidFill>
              </a:rPr>
              <a:t>ocurrió</a:t>
            </a:r>
            <a:r>
              <a:rPr lang="en-US" sz="4000" b="1" dirty="0">
                <a:solidFill>
                  <a:srgbClr val="613318"/>
                </a:solidFill>
              </a:rPr>
              <a:t> la </a:t>
            </a:r>
            <a:r>
              <a:rPr lang="en-US" sz="4000" b="1" dirty="0" err="1">
                <a:solidFill>
                  <a:srgbClr val="613318"/>
                </a:solidFill>
              </a:rPr>
              <a:t>historia</a:t>
            </a:r>
            <a:r>
              <a:rPr lang="en-US" sz="4000" b="1" dirty="0">
                <a:solidFill>
                  <a:srgbClr val="613318"/>
                </a:solidFill>
              </a:rPr>
              <a:t>?</a:t>
            </a:r>
          </a:p>
          <a:p>
            <a:pPr marL="1371600" lvl="1" indent="-914400" algn="l" rtl="0">
              <a:lnSpc>
                <a:spcPct val="90000"/>
              </a:lnSpc>
              <a:spcBef>
                <a:spcPts val="500"/>
              </a:spcBef>
              <a:spcAft>
                <a:spcPts val="0"/>
              </a:spcAft>
              <a:buClr>
                <a:srgbClr val="613318"/>
              </a:buClr>
              <a:buSzPct val="100000"/>
              <a:buFont typeface="Calibri"/>
              <a:buAutoNum type="arabicPeriod"/>
            </a:pPr>
            <a:r>
              <a:rPr lang="en-US" sz="4000" b="1" dirty="0">
                <a:solidFill>
                  <a:srgbClr val="613318"/>
                </a:solidFill>
              </a:rPr>
              <a:t>¿</a:t>
            </a:r>
            <a:r>
              <a:rPr lang="en-US" sz="4000" b="1" dirty="0" err="1">
                <a:solidFill>
                  <a:srgbClr val="613318"/>
                </a:solidFill>
              </a:rPr>
              <a:t>Cuál</a:t>
            </a:r>
            <a:r>
              <a:rPr lang="en-US" sz="4000" b="1" dirty="0">
                <a:solidFill>
                  <a:srgbClr val="613318"/>
                </a:solidFill>
              </a:rPr>
              <a:t> es </a:t>
            </a:r>
            <a:r>
              <a:rPr lang="en-US" sz="4000" b="1" dirty="0" err="1">
                <a:solidFill>
                  <a:srgbClr val="613318"/>
                </a:solidFill>
              </a:rPr>
              <a:t>el</a:t>
            </a:r>
            <a:r>
              <a:rPr lang="en-US" sz="4000" b="1" dirty="0">
                <a:solidFill>
                  <a:srgbClr val="613318"/>
                </a:solidFill>
              </a:rPr>
              <a:t> </a:t>
            </a:r>
            <a:r>
              <a:rPr lang="en-US" sz="4000" b="1" dirty="0" err="1">
                <a:solidFill>
                  <a:srgbClr val="613318"/>
                </a:solidFill>
              </a:rPr>
              <a:t>problema</a:t>
            </a:r>
            <a:r>
              <a:rPr lang="en-US" sz="4000" b="1" dirty="0">
                <a:solidFill>
                  <a:srgbClr val="613318"/>
                </a:solidFill>
              </a:rPr>
              <a:t>? ¿Se </a:t>
            </a:r>
            <a:r>
              <a:rPr lang="en-US" sz="4000" b="1" dirty="0" err="1">
                <a:solidFill>
                  <a:srgbClr val="613318"/>
                </a:solidFill>
              </a:rPr>
              <a:t>soluciona</a:t>
            </a:r>
            <a:r>
              <a:rPr lang="en-US" sz="4000" b="1" dirty="0">
                <a:solidFill>
                  <a:srgbClr val="613318"/>
                </a:solidFill>
              </a:rPr>
              <a:t> </a:t>
            </a:r>
            <a:r>
              <a:rPr lang="en-US" sz="4000" b="1" dirty="0" err="1">
                <a:solidFill>
                  <a:srgbClr val="613318"/>
                </a:solidFill>
              </a:rPr>
              <a:t>el</a:t>
            </a:r>
            <a:r>
              <a:rPr lang="en-US" sz="4000" b="1" dirty="0">
                <a:solidFill>
                  <a:srgbClr val="613318"/>
                </a:solidFill>
              </a:rPr>
              <a:t> </a:t>
            </a:r>
            <a:r>
              <a:rPr lang="en-US" sz="4000" b="1" dirty="0" err="1">
                <a:solidFill>
                  <a:srgbClr val="613318"/>
                </a:solidFill>
              </a:rPr>
              <a:t>problema</a:t>
            </a:r>
            <a:r>
              <a:rPr lang="en-US" sz="4000" b="1" dirty="0">
                <a:solidFill>
                  <a:srgbClr val="613318"/>
                </a:solidFill>
              </a:rPr>
              <a:t>? </a:t>
            </a:r>
            <a:endParaRPr sz="4000" b="1" dirty="0">
              <a:solidFill>
                <a:srgbClr val="613318"/>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ts val="6000"/>
              <a:buFont typeface="Overlock"/>
              <a:buNone/>
            </a:pPr>
            <a:r>
              <a:rPr lang="en-US" dirty="0">
                <a:solidFill>
                  <a:srgbClr val="008000"/>
                </a:solidFill>
              </a:rPr>
              <a:t>La </a:t>
            </a:r>
            <a:r>
              <a:rPr lang="en-US" dirty="0" err="1">
                <a:solidFill>
                  <a:srgbClr val="008000"/>
                </a:solidFill>
              </a:rPr>
              <a:t>Importancia</a:t>
            </a:r>
            <a:r>
              <a:rPr lang="en-US" dirty="0">
                <a:solidFill>
                  <a:srgbClr val="008000"/>
                </a:solidFill>
              </a:rPr>
              <a:t> de </a:t>
            </a:r>
            <a:r>
              <a:rPr lang="en-US" dirty="0" err="1">
                <a:solidFill>
                  <a:srgbClr val="008000"/>
                </a:solidFill>
              </a:rPr>
              <a:t>Considerar</a:t>
            </a:r>
            <a:endParaRPr dirty="0">
              <a:solidFill>
                <a:srgbClr val="008000"/>
              </a:solidFill>
            </a:endParaRPr>
          </a:p>
        </p:txBody>
      </p:sp>
      <p:sp>
        <p:nvSpPr>
          <p:cNvPr id="332" name="Google Shape;332;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371600" lvl="1" indent="-914400" algn="l" rtl="0">
              <a:lnSpc>
                <a:spcPct val="90000"/>
              </a:lnSpc>
              <a:spcBef>
                <a:spcPts val="0"/>
              </a:spcBef>
              <a:spcAft>
                <a:spcPts val="0"/>
              </a:spcAft>
              <a:buClr>
                <a:srgbClr val="613318"/>
              </a:buClr>
              <a:buSzPct val="100000"/>
              <a:buFont typeface="Calibri"/>
              <a:buAutoNum type="arabicPeriod"/>
            </a:pPr>
            <a:r>
              <a:rPr lang="en-US" sz="4000" b="1" dirty="0" err="1">
                <a:solidFill>
                  <a:srgbClr val="613318"/>
                </a:solidFill>
              </a:rPr>
              <a:t>Comprensión</a:t>
            </a:r>
            <a:r>
              <a:rPr lang="en-US" sz="4000" b="1" dirty="0">
                <a:solidFill>
                  <a:srgbClr val="613318"/>
                </a:solidFill>
              </a:rPr>
              <a:t> de la </a:t>
            </a:r>
            <a:r>
              <a:rPr lang="en-US" sz="4000" b="1" dirty="0" err="1">
                <a:solidFill>
                  <a:srgbClr val="613318"/>
                </a:solidFill>
              </a:rPr>
              <a:t>historia</a:t>
            </a:r>
            <a:endParaRPr lang="en-US" sz="4000" b="1" dirty="0">
              <a:solidFill>
                <a:srgbClr val="613318"/>
              </a:solidFill>
            </a:endParaRPr>
          </a:p>
          <a:p>
            <a:pPr marL="457200" lvl="1" indent="0" algn="l" rtl="0">
              <a:lnSpc>
                <a:spcPct val="90000"/>
              </a:lnSpc>
              <a:spcBef>
                <a:spcPts val="0"/>
              </a:spcBef>
              <a:spcAft>
                <a:spcPts val="0"/>
              </a:spcAft>
              <a:buClr>
                <a:srgbClr val="613318"/>
              </a:buClr>
              <a:buSzPct val="100000"/>
              <a:buNone/>
            </a:pPr>
            <a:endParaRPr sz="4000" b="1" dirty="0">
              <a:solidFill>
                <a:srgbClr val="613318"/>
              </a:solidFill>
            </a:endParaRPr>
          </a:p>
        </p:txBody>
      </p:sp>
    </p:spTree>
    <p:extLst>
      <p:ext uri="{BB962C8B-B14F-4D97-AF65-F5344CB8AC3E}">
        <p14:creationId xmlns:p14="http://schemas.microsoft.com/office/powerpoint/2010/main" val="1018782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ts val="6000"/>
              <a:buFont typeface="Overlock"/>
              <a:buNone/>
            </a:pPr>
            <a:r>
              <a:rPr lang="en-US" dirty="0">
                <a:solidFill>
                  <a:srgbClr val="008000"/>
                </a:solidFill>
              </a:rPr>
              <a:t>La </a:t>
            </a:r>
            <a:r>
              <a:rPr lang="en-US" dirty="0" err="1">
                <a:solidFill>
                  <a:srgbClr val="008000"/>
                </a:solidFill>
              </a:rPr>
              <a:t>Importancia</a:t>
            </a:r>
            <a:r>
              <a:rPr lang="en-US" dirty="0">
                <a:solidFill>
                  <a:srgbClr val="008000"/>
                </a:solidFill>
              </a:rPr>
              <a:t> de </a:t>
            </a:r>
            <a:r>
              <a:rPr lang="en-US" dirty="0" err="1">
                <a:solidFill>
                  <a:srgbClr val="008000"/>
                </a:solidFill>
              </a:rPr>
              <a:t>Considerar</a:t>
            </a:r>
            <a:endParaRPr dirty="0">
              <a:solidFill>
                <a:srgbClr val="008000"/>
              </a:solidFill>
            </a:endParaRPr>
          </a:p>
        </p:txBody>
      </p:sp>
      <p:sp>
        <p:nvSpPr>
          <p:cNvPr id="332" name="Google Shape;332;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371600" lvl="1" indent="-914400" algn="l" rtl="0">
              <a:lnSpc>
                <a:spcPct val="90000"/>
              </a:lnSpc>
              <a:spcBef>
                <a:spcPts val="0"/>
              </a:spcBef>
              <a:spcAft>
                <a:spcPts val="0"/>
              </a:spcAft>
              <a:buClr>
                <a:srgbClr val="613318"/>
              </a:buClr>
              <a:buSzPct val="100000"/>
              <a:buFont typeface="Calibri"/>
              <a:buAutoNum type="arabicPeriod"/>
            </a:pPr>
            <a:r>
              <a:rPr lang="en-US" sz="4000" dirty="0" err="1">
                <a:solidFill>
                  <a:srgbClr val="613318"/>
                </a:solidFill>
              </a:rPr>
              <a:t>Comprensión</a:t>
            </a:r>
            <a:r>
              <a:rPr lang="en-US" sz="4000" dirty="0">
                <a:solidFill>
                  <a:srgbClr val="613318"/>
                </a:solidFill>
              </a:rPr>
              <a:t> de la </a:t>
            </a:r>
            <a:r>
              <a:rPr lang="en-US" sz="4000" dirty="0" err="1">
                <a:solidFill>
                  <a:srgbClr val="613318"/>
                </a:solidFill>
              </a:rPr>
              <a:t>historia</a:t>
            </a:r>
            <a:endParaRPr lang="en-US" sz="4000" dirty="0">
              <a:solidFill>
                <a:srgbClr val="613318"/>
              </a:solidFill>
            </a:endParaRPr>
          </a:p>
          <a:p>
            <a:pPr marL="1371600" lvl="1" indent="-914400" algn="l" rtl="0">
              <a:lnSpc>
                <a:spcPct val="90000"/>
              </a:lnSpc>
              <a:spcBef>
                <a:spcPts val="0"/>
              </a:spcBef>
              <a:spcAft>
                <a:spcPts val="0"/>
              </a:spcAft>
              <a:buClr>
                <a:srgbClr val="613318"/>
              </a:buClr>
              <a:buSzPct val="100000"/>
              <a:buFont typeface="Calibri"/>
              <a:buAutoNum type="arabicPeriod"/>
            </a:pPr>
            <a:endParaRPr lang="en-US" sz="4000" dirty="0">
              <a:solidFill>
                <a:srgbClr val="613318"/>
              </a:solidFill>
            </a:endParaRPr>
          </a:p>
          <a:p>
            <a:pPr marL="1371600" lvl="1" indent="-914400" algn="l" rtl="0">
              <a:lnSpc>
                <a:spcPct val="90000"/>
              </a:lnSpc>
              <a:spcBef>
                <a:spcPts val="0"/>
              </a:spcBef>
              <a:spcAft>
                <a:spcPts val="0"/>
              </a:spcAft>
              <a:buClr>
                <a:srgbClr val="613318"/>
              </a:buClr>
              <a:buSzPct val="100000"/>
              <a:buFont typeface="Calibri"/>
              <a:buAutoNum type="arabicPeriod"/>
            </a:pPr>
            <a:r>
              <a:rPr lang="en-US" sz="4000" b="1" dirty="0">
                <a:solidFill>
                  <a:srgbClr val="613318"/>
                </a:solidFill>
              </a:rPr>
              <a:t>Deja que la Biblia se </a:t>
            </a:r>
            <a:r>
              <a:rPr lang="en-US" sz="4000" b="1" dirty="0" err="1">
                <a:solidFill>
                  <a:srgbClr val="613318"/>
                </a:solidFill>
              </a:rPr>
              <a:t>interprete</a:t>
            </a:r>
            <a:r>
              <a:rPr lang="en-US" sz="4000" b="1" dirty="0">
                <a:solidFill>
                  <a:srgbClr val="613318"/>
                </a:solidFill>
              </a:rPr>
              <a:t> a </a:t>
            </a:r>
            <a:r>
              <a:rPr lang="en-US" sz="4000" b="1" dirty="0" err="1">
                <a:solidFill>
                  <a:srgbClr val="613318"/>
                </a:solidFill>
              </a:rPr>
              <a:t>sí</a:t>
            </a:r>
            <a:r>
              <a:rPr lang="en-US" sz="4000" b="1" dirty="0">
                <a:solidFill>
                  <a:srgbClr val="613318"/>
                </a:solidFill>
              </a:rPr>
              <a:t> </a:t>
            </a:r>
            <a:r>
              <a:rPr lang="en-US" sz="4000" b="1" dirty="0" err="1">
                <a:solidFill>
                  <a:srgbClr val="613318"/>
                </a:solidFill>
              </a:rPr>
              <a:t>misma</a:t>
            </a:r>
            <a:r>
              <a:rPr lang="en-US" sz="4000" b="1" dirty="0">
                <a:solidFill>
                  <a:srgbClr val="613318"/>
                </a:solidFill>
              </a:rPr>
              <a:t> </a:t>
            </a:r>
          </a:p>
          <a:p>
            <a:pPr marL="457200" lvl="1" indent="0" algn="l" rtl="0">
              <a:lnSpc>
                <a:spcPct val="90000"/>
              </a:lnSpc>
              <a:spcBef>
                <a:spcPts val="0"/>
              </a:spcBef>
              <a:spcAft>
                <a:spcPts val="0"/>
              </a:spcAft>
              <a:buClr>
                <a:srgbClr val="613318"/>
              </a:buClr>
              <a:buSzPct val="100000"/>
              <a:buNone/>
            </a:pPr>
            <a:endParaRPr sz="4000" b="1" dirty="0">
              <a:solidFill>
                <a:srgbClr val="613318"/>
              </a:solidFill>
            </a:endParaRPr>
          </a:p>
        </p:txBody>
      </p:sp>
    </p:spTree>
    <p:extLst>
      <p:ext uri="{BB962C8B-B14F-4D97-AF65-F5344CB8AC3E}">
        <p14:creationId xmlns:p14="http://schemas.microsoft.com/office/powerpoint/2010/main" val="2167446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4"/>
        <p:cNvGrpSpPr/>
        <p:nvPr/>
      </p:nvGrpSpPr>
      <p:grpSpPr>
        <a:xfrm>
          <a:off x="0" y="0"/>
          <a:ext cx="0" cy="0"/>
          <a:chOff x="0" y="0"/>
          <a:chExt cx="0" cy="0"/>
        </a:xfrm>
      </p:grpSpPr>
      <p:sp>
        <p:nvSpPr>
          <p:cNvPr id="346" name="Google Shape;346;p36"/>
          <p:cNvSpPr/>
          <p:nvPr/>
        </p:nvSpPr>
        <p:spPr>
          <a:xfrm>
            <a:off x="0" y="-2008"/>
            <a:ext cx="5609220" cy="5840278"/>
          </a:xfrm>
          <a:custGeom>
            <a:avLst/>
            <a:gdLst/>
            <a:ahLst/>
            <a:cxnLst/>
            <a:rect l="l" t="t" r="r" b="b"/>
            <a:pathLst>
              <a:path w="5609220" h="5840278" extrusionOk="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lt1">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7" name="Google Shape;347;p36"/>
          <p:cNvSpPr/>
          <p:nvPr/>
        </p:nvSpPr>
        <p:spPr>
          <a:xfrm>
            <a:off x="-2333" y="-2"/>
            <a:ext cx="5441859" cy="5654940"/>
          </a:xfrm>
          <a:custGeom>
            <a:avLst/>
            <a:gdLst/>
            <a:ahLst/>
            <a:cxnLst/>
            <a:rect l="l" t="t" r="r" b="b"/>
            <a:pathLst>
              <a:path w="5441859" h="5654940" extrusionOk="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lt1">
              <a:alpha val="7490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8" name="Google Shape;348;p36"/>
          <p:cNvSpPr txBox="1">
            <a:spLocks noGrp="1"/>
          </p:cNvSpPr>
          <p:nvPr>
            <p:ph type="title"/>
          </p:nvPr>
        </p:nvSpPr>
        <p:spPr>
          <a:xfrm>
            <a:off x="520242" y="232937"/>
            <a:ext cx="4062643" cy="10434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500"/>
              <a:buFont typeface="Overlock"/>
              <a:buNone/>
            </a:pPr>
            <a:r>
              <a:rPr lang="en-US" sz="4500">
                <a:solidFill>
                  <a:schemeClr val="dk1"/>
                </a:solidFill>
              </a:rPr>
              <a:t>La Tarea</a:t>
            </a:r>
            <a:endParaRPr sz="4500">
              <a:solidFill>
                <a:schemeClr val="dk1"/>
              </a:solidFill>
            </a:endParaRPr>
          </a:p>
        </p:txBody>
      </p:sp>
      <p:sp>
        <p:nvSpPr>
          <p:cNvPr id="349" name="Google Shape;349;p36"/>
          <p:cNvSpPr txBox="1">
            <a:spLocks noGrp="1"/>
          </p:cNvSpPr>
          <p:nvPr>
            <p:ph type="body" idx="2"/>
          </p:nvPr>
        </p:nvSpPr>
        <p:spPr>
          <a:xfrm>
            <a:off x="350547" y="1203061"/>
            <a:ext cx="4490394" cy="3702426"/>
          </a:xfrm>
          <a:prstGeom prst="rect">
            <a:avLst/>
          </a:prstGeom>
          <a:noFill/>
          <a:ln>
            <a:noFill/>
          </a:ln>
        </p:spPr>
        <p:txBody>
          <a:bodyPr spcFirstLastPara="1" wrap="square" lIns="91425" tIns="45700" rIns="91425" bIns="45700" anchor="t" anchorCtr="0">
            <a:normAutofit fontScale="92500" lnSpcReduction="10000"/>
          </a:bodyPr>
          <a:lstStyle/>
          <a:p>
            <a:pPr marL="1143000" lvl="2" indent="-258444" algn="l" rtl="0">
              <a:lnSpc>
                <a:spcPct val="90000"/>
              </a:lnSpc>
              <a:spcBef>
                <a:spcPts val="0"/>
              </a:spcBef>
              <a:spcAft>
                <a:spcPts val="0"/>
              </a:spcAft>
              <a:buClr>
                <a:schemeClr val="dk1"/>
              </a:buClr>
              <a:buSzPct val="100000"/>
              <a:buChar char="•"/>
            </a:pPr>
            <a:r>
              <a:rPr lang="en-US" b="1"/>
              <a:t>Ver</a:t>
            </a:r>
            <a:r>
              <a:rPr lang="en-US"/>
              <a:t> el siguiente video para la lección 2</a:t>
            </a:r>
            <a:endParaRPr/>
          </a:p>
          <a:p>
            <a:pPr marL="1143000" lvl="2" indent="-258444" algn="l" rtl="0">
              <a:lnSpc>
                <a:spcPct val="90000"/>
              </a:lnSpc>
              <a:spcBef>
                <a:spcPts val="500"/>
              </a:spcBef>
              <a:spcAft>
                <a:spcPts val="0"/>
              </a:spcAft>
              <a:buClr>
                <a:schemeClr val="dk1"/>
              </a:buClr>
              <a:buSzPct val="100000"/>
              <a:buChar char="•"/>
            </a:pPr>
            <a:r>
              <a:rPr lang="en-US" b="1"/>
              <a:t>Leer</a:t>
            </a:r>
            <a:r>
              <a:rPr lang="en-US"/>
              <a:t> Mateo 1:18-24 en sus Biblias</a:t>
            </a:r>
            <a:endParaRPr/>
          </a:p>
          <a:p>
            <a:pPr marL="228600" lvl="0" indent="0" algn="l" rtl="0">
              <a:lnSpc>
                <a:spcPct val="90000"/>
              </a:lnSpc>
              <a:spcBef>
                <a:spcPts val="1000"/>
              </a:spcBef>
              <a:spcAft>
                <a:spcPts val="0"/>
              </a:spcAft>
              <a:buClr>
                <a:schemeClr val="dk1"/>
              </a:buClr>
              <a:buSzPct val="100000"/>
              <a:buNone/>
            </a:pPr>
            <a:endParaRPr sz="4000">
              <a:solidFill>
                <a:schemeClr val="dk1"/>
              </a:solidFill>
            </a:endParaRPr>
          </a:p>
        </p:txBody>
      </p:sp>
      <p:pic>
        <p:nvPicPr>
          <p:cNvPr id="1026" name="Picture 2" descr="Over 10M Android Users Infected by GriftHorse Trojan">
            <a:extLst>
              <a:ext uri="{FF2B5EF4-FFF2-40B4-BE49-F238E27FC236}">
                <a16:creationId xmlns:a16="http://schemas.microsoft.com/office/drawing/2014/main" id="{EA6E63B1-9360-D5FF-5CE9-EE38C4DFE0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726" r="4381" b="4525"/>
          <a:stretch/>
        </p:blipFill>
        <p:spPr bwMode="auto">
          <a:xfrm>
            <a:off x="5609220" y="2593389"/>
            <a:ext cx="6232233" cy="4001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37"/>
          <p:cNvPicPr preferRelativeResize="0"/>
          <p:nvPr/>
        </p:nvPicPr>
        <p:blipFill rotWithShape="1">
          <a:blip r:embed="rId3">
            <a:alphaModFix/>
          </a:blip>
          <a:srcRect/>
          <a:stretch/>
        </p:blipFill>
        <p:spPr>
          <a:xfrm>
            <a:off x="0" y="0"/>
            <a:ext cx="12192000" cy="6875906"/>
          </a:xfrm>
          <a:prstGeom prst="rect">
            <a:avLst/>
          </a:prstGeom>
          <a:noFill/>
          <a:ln>
            <a:noFill/>
          </a:ln>
        </p:spPr>
      </p:pic>
      <p:sp>
        <p:nvSpPr>
          <p:cNvPr id="356" name="Google Shape;356;p37"/>
          <p:cNvSpPr txBox="1">
            <a:spLocks noGrp="1"/>
          </p:cNvSpPr>
          <p:nvPr>
            <p:ph type="body" idx="1"/>
          </p:nvPr>
        </p:nvSpPr>
        <p:spPr>
          <a:xfrm>
            <a:off x="1126958" y="4345272"/>
            <a:ext cx="10515600" cy="463264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10000"/>
              <a:buNone/>
            </a:pPr>
            <a:r>
              <a:rPr lang="en-US" sz="10000" dirty="0">
                <a:solidFill>
                  <a:schemeClr val="lt1"/>
                </a:solidFill>
                <a:latin typeface="Overlock"/>
                <a:ea typeface="Overlock"/>
                <a:cs typeface="Overlock"/>
                <a:sym typeface="Overlock"/>
              </a:rPr>
              <a:t>La </a:t>
            </a:r>
            <a:r>
              <a:rPr lang="en-US" sz="10000" dirty="0" err="1">
                <a:solidFill>
                  <a:schemeClr val="lt1"/>
                </a:solidFill>
              </a:rPr>
              <a:t>Bendición</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E3D22"/>
              </a:buClr>
              <a:buSzPts val="6000"/>
              <a:buFont typeface="Overlock"/>
              <a:buNone/>
            </a:pPr>
            <a:r>
              <a:rPr lang="en-US">
                <a:solidFill>
                  <a:srgbClr val="5E3D22"/>
                </a:solidFill>
                <a:latin typeface="Overlock"/>
                <a:ea typeface="Overlock"/>
                <a:cs typeface="Overlock"/>
                <a:sym typeface="Overlock"/>
              </a:rPr>
              <a:t>El Propósito de Academia Cristo</a:t>
            </a:r>
            <a:endParaRPr/>
          </a:p>
        </p:txBody>
      </p:sp>
      <p:sp>
        <p:nvSpPr>
          <p:cNvPr id="363" name="Google Shape;363;p38"/>
          <p:cNvSpPr txBox="1">
            <a:spLocks noGrp="1"/>
          </p:cNvSpPr>
          <p:nvPr>
            <p:ph type="body" idx="1"/>
          </p:nvPr>
        </p:nvSpPr>
        <p:spPr>
          <a:xfrm>
            <a:off x="4811697" y="1926455"/>
            <a:ext cx="6542103" cy="4250508"/>
          </a:xfrm>
          <a:prstGeom prst="rect">
            <a:avLst/>
          </a:prstGeom>
          <a:noFill/>
          <a:ln>
            <a:noFill/>
          </a:ln>
        </p:spPr>
        <p:txBody>
          <a:bodyPr spcFirstLastPara="1" wrap="square" lIns="91425" tIns="45700" rIns="91425" bIns="45700" anchor="t" anchorCtr="0">
            <a:noAutofit/>
          </a:bodyPr>
          <a:lstStyle/>
          <a:p>
            <a:pPr marL="228600" lvl="0" indent="-254000" algn="l" rtl="0">
              <a:lnSpc>
                <a:spcPct val="90000"/>
              </a:lnSpc>
              <a:spcBef>
                <a:spcPts val="0"/>
              </a:spcBef>
              <a:spcAft>
                <a:spcPts val="0"/>
              </a:spcAft>
              <a:buClr>
                <a:srgbClr val="0C7837"/>
              </a:buClr>
              <a:buSzPts val="4000"/>
              <a:buChar char="•"/>
            </a:pPr>
            <a:r>
              <a:rPr lang="en-US" sz="4000">
                <a:solidFill>
                  <a:srgbClr val="0C7837"/>
                </a:solidFill>
                <a:latin typeface="Overlock"/>
                <a:ea typeface="Overlock"/>
                <a:cs typeface="Overlock"/>
                <a:sym typeface="Overlock"/>
              </a:rPr>
              <a:t>Capacitación para cumplir la Gran Comisión. </a:t>
            </a:r>
            <a:endParaRPr/>
          </a:p>
          <a:p>
            <a:pPr marL="228600" lvl="0" indent="-254000" algn="l" rtl="0">
              <a:lnSpc>
                <a:spcPct val="90000"/>
              </a:lnSpc>
              <a:spcBef>
                <a:spcPts val="1000"/>
              </a:spcBef>
              <a:spcAft>
                <a:spcPts val="0"/>
              </a:spcAft>
              <a:buClr>
                <a:srgbClr val="0C7837"/>
              </a:buClr>
              <a:buSzPts val="4000"/>
              <a:buChar char="•"/>
            </a:pPr>
            <a:r>
              <a:rPr lang="en-US" sz="4000">
                <a:solidFill>
                  <a:srgbClr val="0C7837"/>
                </a:solidFill>
                <a:latin typeface="Overlock"/>
                <a:ea typeface="Overlock"/>
                <a:cs typeface="Overlock"/>
                <a:sym typeface="Overlock"/>
              </a:rPr>
              <a:t>Crecer en la Palabra </a:t>
            </a:r>
            <a:endParaRPr/>
          </a:p>
          <a:p>
            <a:pPr marL="228600" lvl="0" indent="-254000" algn="l" rtl="0">
              <a:lnSpc>
                <a:spcPct val="90000"/>
              </a:lnSpc>
              <a:spcBef>
                <a:spcPts val="1000"/>
              </a:spcBef>
              <a:spcAft>
                <a:spcPts val="0"/>
              </a:spcAft>
              <a:buClr>
                <a:srgbClr val="0C7837"/>
              </a:buClr>
              <a:buSzPts val="4000"/>
              <a:buChar char="•"/>
            </a:pPr>
            <a:r>
              <a:rPr lang="en-US" sz="4000">
                <a:solidFill>
                  <a:srgbClr val="0C7837"/>
                </a:solidFill>
                <a:latin typeface="Overlock"/>
                <a:ea typeface="Overlock"/>
                <a:cs typeface="Overlock"/>
                <a:sym typeface="Overlock"/>
              </a:rPr>
              <a:t>Llevar la Palabra a otros. </a:t>
            </a:r>
            <a:endParaRPr sz="4000">
              <a:latin typeface="Overlock"/>
              <a:ea typeface="Overlock"/>
              <a:cs typeface="Overlock"/>
              <a:sym typeface="Overlock"/>
            </a:endParaRPr>
          </a:p>
        </p:txBody>
      </p:sp>
      <p:pic>
        <p:nvPicPr>
          <p:cNvPr id="364" name="Google Shape;364;p38" descr="A close up of a sign&#10;&#10;Description automatically generated"/>
          <p:cNvPicPr preferRelativeResize="0"/>
          <p:nvPr/>
        </p:nvPicPr>
        <p:blipFill rotWithShape="1">
          <a:blip r:embed="rId3">
            <a:alphaModFix/>
          </a:blip>
          <a:srcRect/>
          <a:stretch/>
        </p:blipFill>
        <p:spPr>
          <a:xfrm>
            <a:off x="1121238" y="2396258"/>
            <a:ext cx="3273208" cy="206548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5E3D22"/>
              </a:buClr>
              <a:buSzPct val="100000"/>
              <a:buFont typeface="Overlock"/>
              <a:buNone/>
            </a:pPr>
            <a:r>
              <a:rPr lang="en-US" sz="4400">
                <a:solidFill>
                  <a:srgbClr val="5E3D22"/>
                </a:solidFill>
                <a:latin typeface="Overlock"/>
                <a:ea typeface="Overlock"/>
                <a:cs typeface="Overlock"/>
                <a:sym typeface="Overlock"/>
              </a:rPr>
              <a:t>“Quiero juntar un grupo</a:t>
            </a:r>
            <a:r>
              <a:rPr lang="en-US">
                <a:solidFill>
                  <a:srgbClr val="5E3D22"/>
                </a:solidFill>
                <a:latin typeface="Overlock"/>
                <a:ea typeface="Overlock"/>
                <a:cs typeface="Overlock"/>
                <a:sym typeface="Overlock"/>
              </a:rPr>
              <a:t>. </a:t>
            </a:r>
            <a:br>
              <a:rPr lang="en-US" sz="4400">
                <a:solidFill>
                  <a:srgbClr val="5E3D22"/>
                </a:solidFill>
                <a:latin typeface="Overlock"/>
                <a:ea typeface="Overlock"/>
                <a:cs typeface="Overlock"/>
                <a:sym typeface="Overlock"/>
              </a:rPr>
            </a:br>
            <a:r>
              <a:rPr lang="en-US" sz="4400">
                <a:solidFill>
                  <a:srgbClr val="5E3D22"/>
                </a:solidFill>
                <a:latin typeface="Overlock"/>
                <a:ea typeface="Overlock"/>
                <a:cs typeface="Overlock"/>
                <a:sym typeface="Overlock"/>
              </a:rPr>
              <a:t>¿Pueden orientarme?”</a:t>
            </a:r>
            <a:endParaRPr>
              <a:latin typeface="Overlock"/>
              <a:ea typeface="Overlock"/>
              <a:cs typeface="Overlock"/>
              <a:sym typeface="Overlock"/>
            </a:endParaRPr>
          </a:p>
        </p:txBody>
      </p:sp>
      <p:sp>
        <p:nvSpPr>
          <p:cNvPr id="371" name="Google Shape;371;p39"/>
          <p:cNvSpPr txBox="1">
            <a:spLocks noGrp="1"/>
          </p:cNvSpPr>
          <p:nvPr>
            <p:ph type="body" idx="1"/>
          </p:nvPr>
        </p:nvSpPr>
        <p:spPr>
          <a:xfrm>
            <a:off x="4811697" y="1926455"/>
            <a:ext cx="6542103" cy="425050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C7837"/>
              </a:buClr>
              <a:buSzPts val="3600"/>
              <a:buChar char="•"/>
            </a:pPr>
            <a:r>
              <a:rPr lang="en-US" sz="3600">
                <a:solidFill>
                  <a:srgbClr val="0C7837"/>
                </a:solidFill>
                <a:latin typeface="Overlock"/>
                <a:ea typeface="Overlock"/>
                <a:cs typeface="Overlock"/>
                <a:sym typeface="Overlock"/>
              </a:rPr>
              <a:t>Hable con su profesor</a:t>
            </a:r>
            <a:endParaRPr sz="3600">
              <a:solidFill>
                <a:srgbClr val="0C7837"/>
              </a:solidFill>
              <a:latin typeface="Overlock"/>
              <a:ea typeface="Overlock"/>
              <a:cs typeface="Overlock"/>
              <a:sym typeface="Overlock"/>
            </a:endParaRPr>
          </a:p>
          <a:p>
            <a:pPr marL="228600" lvl="0" indent="-228600" algn="l" rtl="0">
              <a:lnSpc>
                <a:spcPct val="90000"/>
              </a:lnSpc>
              <a:spcBef>
                <a:spcPts val="1000"/>
              </a:spcBef>
              <a:spcAft>
                <a:spcPts val="0"/>
              </a:spcAft>
              <a:buClr>
                <a:srgbClr val="0C7837"/>
              </a:buClr>
              <a:buSzPts val="3600"/>
              <a:buChar char="•"/>
            </a:pPr>
            <a:r>
              <a:rPr lang="en-US" sz="3600">
                <a:solidFill>
                  <a:srgbClr val="0C7837"/>
                </a:solidFill>
                <a:latin typeface="Overlock"/>
                <a:ea typeface="Overlock"/>
                <a:cs typeface="Overlock"/>
                <a:sym typeface="Overlock"/>
              </a:rPr>
              <a:t>Orientación: Grupo Sembrador</a:t>
            </a:r>
            <a:endParaRPr sz="3600">
              <a:solidFill>
                <a:srgbClr val="0C7837"/>
              </a:solidFill>
              <a:latin typeface="Overlock"/>
              <a:ea typeface="Overlock"/>
              <a:cs typeface="Overlock"/>
              <a:sym typeface="Overlock"/>
            </a:endParaRPr>
          </a:p>
          <a:p>
            <a:pPr marL="228600" lvl="0" indent="-228600" algn="l" rtl="0">
              <a:lnSpc>
                <a:spcPct val="90000"/>
              </a:lnSpc>
              <a:spcBef>
                <a:spcPts val="1000"/>
              </a:spcBef>
              <a:spcAft>
                <a:spcPts val="0"/>
              </a:spcAft>
              <a:buClr>
                <a:srgbClr val="0C7837"/>
              </a:buClr>
              <a:buSzPts val="3600"/>
              <a:buChar char="•"/>
            </a:pPr>
            <a:r>
              <a:rPr lang="en-US" sz="3600" b="0" i="1">
                <a:solidFill>
                  <a:srgbClr val="0C7837"/>
                </a:solidFill>
                <a:latin typeface="Overlock"/>
                <a:ea typeface="Overlock"/>
                <a:cs typeface="Overlock"/>
                <a:sym typeface="Overlock"/>
              </a:rPr>
              <a:t>&gt;&gt;No dejemos de congregarnos, como es la costumbre de algunos, sino animémonos unos a otros; y con más razón ahora que vemos que aquel día se acerca.&lt;&lt; </a:t>
            </a:r>
            <a:r>
              <a:rPr lang="en-US" sz="3600" b="0" i="0">
                <a:solidFill>
                  <a:srgbClr val="0C7837"/>
                </a:solidFill>
                <a:latin typeface="Overlock"/>
                <a:ea typeface="Overlock"/>
                <a:cs typeface="Overlock"/>
                <a:sym typeface="Overlock"/>
              </a:rPr>
              <a:t>(Hebreos 10:25)</a:t>
            </a:r>
            <a:endParaRPr sz="3600">
              <a:solidFill>
                <a:srgbClr val="0C7837"/>
              </a:solidFill>
              <a:latin typeface="Overlock"/>
              <a:ea typeface="Overlock"/>
              <a:cs typeface="Overlock"/>
              <a:sym typeface="Overlock"/>
            </a:endParaRPr>
          </a:p>
        </p:txBody>
      </p:sp>
      <p:pic>
        <p:nvPicPr>
          <p:cNvPr id="372" name="Google Shape;372;p39" descr="A close up of a sign&#10;&#10;Description automatically generated"/>
          <p:cNvPicPr preferRelativeResize="0"/>
          <p:nvPr/>
        </p:nvPicPr>
        <p:blipFill rotWithShape="1">
          <a:blip r:embed="rId3">
            <a:alphaModFix/>
          </a:blip>
          <a:srcRect/>
          <a:stretch/>
        </p:blipFill>
        <p:spPr>
          <a:xfrm>
            <a:off x="1121238" y="2396258"/>
            <a:ext cx="3273208" cy="206548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613318"/>
              </a:buClr>
              <a:buSzPts val="6000"/>
              <a:buFont typeface="Overlock"/>
              <a:buNone/>
            </a:pPr>
            <a:r>
              <a:rPr lang="en-US" b="1" dirty="0" err="1">
                <a:solidFill>
                  <a:srgbClr val="00B050"/>
                </a:solidFill>
              </a:rPr>
              <a:t>Objetivos</a:t>
            </a:r>
            <a:r>
              <a:rPr lang="en-US" b="1" dirty="0">
                <a:solidFill>
                  <a:srgbClr val="00B050"/>
                </a:solidFill>
              </a:rPr>
              <a:t> de </a:t>
            </a:r>
            <a:r>
              <a:rPr lang="en-US" b="1" dirty="0" err="1">
                <a:solidFill>
                  <a:srgbClr val="00B050"/>
                </a:solidFill>
              </a:rPr>
              <a:t>Lección</a:t>
            </a:r>
            <a:r>
              <a:rPr lang="en-US" b="1" dirty="0">
                <a:solidFill>
                  <a:srgbClr val="00B050"/>
                </a:solidFill>
              </a:rPr>
              <a:t> 1</a:t>
            </a:r>
            <a:endParaRPr b="1" dirty="0">
              <a:solidFill>
                <a:srgbClr val="00B050"/>
              </a:solidFill>
            </a:endParaRPr>
          </a:p>
        </p:txBody>
      </p:sp>
      <p:graphicFrame>
        <p:nvGraphicFramePr>
          <p:cNvPr id="4" name="Table 4">
            <a:extLst>
              <a:ext uri="{FF2B5EF4-FFF2-40B4-BE49-F238E27FC236}">
                <a16:creationId xmlns:a16="http://schemas.microsoft.com/office/drawing/2014/main" id="{ACD28580-2267-1E11-53D2-D19A6F7F8D81}"/>
              </a:ext>
            </a:extLst>
          </p:cNvPr>
          <p:cNvGraphicFramePr>
            <a:graphicFrameLocks noGrp="1"/>
          </p:cNvGraphicFramePr>
          <p:nvPr>
            <p:extLst>
              <p:ext uri="{D42A27DB-BD31-4B8C-83A1-F6EECF244321}">
                <p14:modId xmlns:p14="http://schemas.microsoft.com/office/powerpoint/2010/main" val="1795252618"/>
              </p:ext>
            </p:extLst>
          </p:nvPr>
        </p:nvGraphicFramePr>
        <p:xfrm>
          <a:off x="838198" y="1689332"/>
          <a:ext cx="10515599" cy="4577080"/>
        </p:xfrm>
        <a:graphic>
          <a:graphicData uri="http://schemas.openxmlformats.org/drawingml/2006/table">
            <a:tbl>
              <a:tblPr firstRow="1" bandRow="1">
                <a:tableStyleId>{93296810-A885-4BE3-A3E7-6D5BEEA58F35}</a:tableStyleId>
              </a:tblPr>
              <a:tblGrid>
                <a:gridCol w="680970">
                  <a:extLst>
                    <a:ext uri="{9D8B030D-6E8A-4147-A177-3AD203B41FA5}">
                      <a16:colId xmlns:a16="http://schemas.microsoft.com/office/drawing/2014/main" val="1947932735"/>
                    </a:ext>
                  </a:extLst>
                </a:gridCol>
                <a:gridCol w="9834629">
                  <a:extLst>
                    <a:ext uri="{9D8B030D-6E8A-4147-A177-3AD203B41FA5}">
                      <a16:colId xmlns:a16="http://schemas.microsoft.com/office/drawing/2014/main" val="3176867156"/>
                    </a:ext>
                  </a:extLst>
                </a:gridCol>
              </a:tblGrid>
              <a:tr h="370840">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562046980"/>
                  </a:ext>
                </a:extLst>
              </a:tr>
              <a:tr h="370840">
                <a:tc>
                  <a:txBody>
                    <a:bodyPr/>
                    <a:lstStyle/>
                    <a:p>
                      <a:r>
                        <a:rPr lang="en-US" sz="3600" b="0" dirty="0"/>
                        <a:t>1</a:t>
                      </a:r>
                    </a:p>
                  </a:txBody>
                  <a:tcPr/>
                </a:tc>
                <a:tc>
                  <a:txBody>
                    <a:bodyPr/>
                    <a:lstStyle/>
                    <a:p>
                      <a:r>
                        <a:rPr lang="en-US" sz="3600" b="0" dirty="0" err="1"/>
                        <a:t>Presentarnos</a:t>
                      </a:r>
                      <a:endParaRPr lang="en-US" sz="3600" b="0" dirty="0"/>
                    </a:p>
                  </a:txBody>
                  <a:tcPr/>
                </a:tc>
                <a:extLst>
                  <a:ext uri="{0D108BD9-81ED-4DB2-BD59-A6C34878D82A}">
                    <a16:rowId xmlns:a16="http://schemas.microsoft.com/office/drawing/2014/main" val="2074825541"/>
                  </a:ext>
                </a:extLst>
              </a:tr>
              <a:tr h="370840">
                <a:tc>
                  <a:txBody>
                    <a:bodyPr/>
                    <a:lstStyle/>
                    <a:p>
                      <a:r>
                        <a:rPr lang="en-US" sz="3600" b="1" dirty="0"/>
                        <a:t>2</a:t>
                      </a:r>
                    </a:p>
                  </a:txBody>
                  <a:tcPr/>
                </a:tc>
                <a:tc>
                  <a:txBody>
                    <a:bodyPr/>
                    <a:lstStyle/>
                    <a:p>
                      <a:r>
                        <a:rPr lang="en-US" sz="3600" b="1" dirty="0" err="1"/>
                        <a:t>Identifcar</a:t>
                      </a:r>
                      <a:r>
                        <a:rPr lang="en-US" sz="3600" b="1" dirty="0"/>
                        <a:t> </a:t>
                      </a:r>
                      <a:r>
                        <a:rPr lang="en-US" sz="3600" b="1" dirty="0" err="1"/>
                        <a:t>el</a:t>
                      </a:r>
                      <a:r>
                        <a:rPr lang="en-US" sz="3600" b="1" dirty="0"/>
                        <a:t> </a:t>
                      </a:r>
                      <a:r>
                        <a:rPr lang="en-US" sz="3600" b="1" dirty="0" err="1"/>
                        <a:t>propósito</a:t>
                      </a:r>
                      <a:r>
                        <a:rPr lang="en-US" sz="3600" b="1" dirty="0"/>
                        <a:t> y </a:t>
                      </a:r>
                      <a:r>
                        <a:rPr lang="en-US" sz="3600" b="1" dirty="0" err="1"/>
                        <a:t>los</a:t>
                      </a:r>
                      <a:r>
                        <a:rPr lang="en-US" sz="3600" b="1" dirty="0"/>
                        <a:t> </a:t>
                      </a:r>
                      <a:r>
                        <a:rPr lang="en-US" sz="3600" b="1" dirty="0" err="1"/>
                        <a:t>objetivos</a:t>
                      </a:r>
                      <a:r>
                        <a:rPr lang="en-US" sz="3600" b="1" dirty="0"/>
                        <a:t> del </a:t>
                      </a:r>
                      <a:r>
                        <a:rPr lang="en-US" sz="3600" b="1" dirty="0" err="1"/>
                        <a:t>curso</a:t>
                      </a:r>
                      <a:endParaRPr lang="en-US" sz="3600" b="1" dirty="0"/>
                    </a:p>
                  </a:txBody>
                  <a:tcPr/>
                </a:tc>
                <a:extLst>
                  <a:ext uri="{0D108BD9-81ED-4DB2-BD59-A6C34878D82A}">
                    <a16:rowId xmlns:a16="http://schemas.microsoft.com/office/drawing/2014/main" val="1242118565"/>
                  </a:ext>
                </a:extLst>
              </a:tr>
              <a:tr h="370840">
                <a:tc>
                  <a:txBody>
                    <a:bodyPr/>
                    <a:lstStyle/>
                    <a:p>
                      <a:r>
                        <a:rPr lang="en-US" sz="3600" dirty="0"/>
                        <a:t>3</a:t>
                      </a:r>
                    </a:p>
                  </a:txBody>
                  <a:tcPr/>
                </a:tc>
                <a:tc>
                  <a:txBody>
                    <a:bodyPr/>
                    <a:lstStyle/>
                    <a:p>
                      <a:r>
                        <a:rPr lang="en-US" sz="3600" dirty="0"/>
                        <a:t>Usar </a:t>
                      </a:r>
                      <a:r>
                        <a:rPr lang="en-US" sz="3600" dirty="0" err="1"/>
                        <a:t>el</a:t>
                      </a:r>
                      <a:r>
                        <a:rPr lang="en-US" sz="3600" dirty="0"/>
                        <a:t> </a:t>
                      </a:r>
                      <a:r>
                        <a:rPr lang="en-US" sz="3600" dirty="0" err="1"/>
                        <a:t>método</a:t>
                      </a:r>
                      <a:r>
                        <a:rPr lang="en-US" sz="3600" dirty="0"/>
                        <a:t> de las Cuatro “C” para leer y </a:t>
                      </a:r>
                      <a:r>
                        <a:rPr lang="en-US" sz="3600" dirty="0" err="1"/>
                        <a:t>entender</a:t>
                      </a:r>
                      <a:r>
                        <a:rPr lang="en-US" sz="3600" dirty="0"/>
                        <a:t> Lucas 1:26-56</a:t>
                      </a:r>
                    </a:p>
                  </a:txBody>
                  <a:tcPr/>
                </a:tc>
                <a:extLst>
                  <a:ext uri="{0D108BD9-81ED-4DB2-BD59-A6C34878D82A}">
                    <a16:rowId xmlns:a16="http://schemas.microsoft.com/office/drawing/2014/main" val="2315153907"/>
                  </a:ext>
                </a:extLst>
              </a:tr>
              <a:tr h="370840">
                <a:tc>
                  <a:txBody>
                    <a:bodyPr/>
                    <a:lstStyle/>
                    <a:p>
                      <a:r>
                        <a:rPr lang="en-US" sz="3600" dirty="0"/>
                        <a:t>4</a:t>
                      </a:r>
                    </a:p>
                  </a:txBody>
                  <a:tcPr/>
                </a:tc>
                <a:tc>
                  <a:txBody>
                    <a:bodyPr/>
                    <a:lstStyle/>
                    <a:p>
                      <a:r>
                        <a:rPr lang="en-US" sz="3600" dirty="0" err="1"/>
                        <a:t>Analizar</a:t>
                      </a:r>
                      <a:r>
                        <a:rPr lang="en-US" sz="3600" dirty="0"/>
                        <a:t> la </a:t>
                      </a:r>
                      <a:r>
                        <a:rPr lang="en-US" sz="3600" dirty="0" err="1"/>
                        <a:t>importancia</a:t>
                      </a:r>
                      <a:r>
                        <a:rPr lang="en-US" sz="3600" dirty="0"/>
                        <a:t> de las </a:t>
                      </a:r>
                      <a:r>
                        <a:rPr lang="en-US" sz="3600" dirty="0" err="1"/>
                        <a:t>preguntas</a:t>
                      </a:r>
                      <a:r>
                        <a:rPr lang="en-US" sz="3600" dirty="0"/>
                        <a:t> de “</a:t>
                      </a:r>
                      <a:r>
                        <a:rPr lang="en-US" sz="3600" dirty="0" err="1"/>
                        <a:t>Considerar</a:t>
                      </a:r>
                      <a:r>
                        <a:rPr lang="en-US" sz="3600" dirty="0"/>
                        <a:t>” </a:t>
                      </a:r>
                    </a:p>
                  </a:txBody>
                  <a:tcPr/>
                </a:tc>
                <a:extLst>
                  <a:ext uri="{0D108BD9-81ED-4DB2-BD59-A6C34878D82A}">
                    <a16:rowId xmlns:a16="http://schemas.microsoft.com/office/drawing/2014/main" val="1721000141"/>
                  </a:ext>
                </a:extLst>
              </a:tr>
            </a:tbl>
          </a:graphicData>
        </a:graphic>
      </p:graphicFrame>
    </p:spTree>
    <p:extLst>
      <p:ext uri="{BB962C8B-B14F-4D97-AF65-F5344CB8AC3E}">
        <p14:creationId xmlns:p14="http://schemas.microsoft.com/office/powerpoint/2010/main" val="19357245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5E3D22"/>
              </a:buClr>
              <a:buSzPct val="100000"/>
              <a:buFont typeface="Overlock"/>
              <a:buNone/>
            </a:pPr>
            <a:r>
              <a:rPr lang="en-US">
                <a:solidFill>
                  <a:srgbClr val="5E3D22"/>
                </a:solidFill>
                <a:latin typeface="Overlock"/>
                <a:ea typeface="Overlock"/>
                <a:cs typeface="Overlock"/>
                <a:sym typeface="Overlock"/>
              </a:rPr>
              <a:t>Deseo unirme a ustedes.  ¿Cómo se hace?</a:t>
            </a:r>
            <a:endParaRPr/>
          </a:p>
        </p:txBody>
      </p:sp>
      <p:sp>
        <p:nvSpPr>
          <p:cNvPr id="379" name="Google Shape;379;p40"/>
          <p:cNvSpPr txBox="1">
            <a:spLocks noGrp="1"/>
          </p:cNvSpPr>
          <p:nvPr>
            <p:ph type="body" idx="1"/>
          </p:nvPr>
        </p:nvSpPr>
        <p:spPr>
          <a:xfrm>
            <a:off x="4811697" y="1690688"/>
            <a:ext cx="6898858" cy="448627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C7837"/>
              </a:buClr>
              <a:buSzPts val="3400"/>
              <a:buChar char="•"/>
            </a:pPr>
            <a:r>
              <a:rPr lang="en-US" sz="3400">
                <a:solidFill>
                  <a:srgbClr val="0C7837"/>
                </a:solidFill>
                <a:latin typeface="Overlock"/>
                <a:ea typeface="Overlock"/>
                <a:cs typeface="Overlock"/>
                <a:sym typeface="Overlock"/>
              </a:rPr>
              <a:t>Hable con su Profesor</a:t>
            </a:r>
            <a:endParaRPr sz="3400">
              <a:solidFill>
                <a:srgbClr val="0C7837"/>
              </a:solidFill>
              <a:latin typeface="Overlock"/>
              <a:ea typeface="Overlock"/>
              <a:cs typeface="Overlock"/>
              <a:sym typeface="Overlock"/>
            </a:endParaRPr>
          </a:p>
          <a:p>
            <a:pPr marL="228600" lvl="0" indent="-228600" algn="l" rtl="0">
              <a:lnSpc>
                <a:spcPct val="90000"/>
              </a:lnSpc>
              <a:spcBef>
                <a:spcPts val="1000"/>
              </a:spcBef>
              <a:spcAft>
                <a:spcPts val="0"/>
              </a:spcAft>
              <a:buClr>
                <a:srgbClr val="0C7837"/>
              </a:buClr>
              <a:buSzPts val="3400"/>
              <a:buChar char="•"/>
            </a:pPr>
            <a:r>
              <a:rPr lang="en-US" sz="3400">
                <a:solidFill>
                  <a:srgbClr val="0C7837"/>
                </a:solidFill>
                <a:latin typeface="Overlock"/>
                <a:ea typeface="Overlock"/>
                <a:cs typeface="Overlock"/>
                <a:sym typeface="Overlock"/>
              </a:rPr>
              <a:t>Se establece Unidad Doctrinal</a:t>
            </a:r>
            <a:endParaRPr/>
          </a:p>
          <a:p>
            <a:pPr marL="228600" lvl="0" indent="-228600" algn="l" rtl="0">
              <a:lnSpc>
                <a:spcPct val="90000"/>
              </a:lnSpc>
              <a:spcBef>
                <a:spcPts val="1000"/>
              </a:spcBef>
              <a:spcAft>
                <a:spcPts val="0"/>
              </a:spcAft>
              <a:buClr>
                <a:srgbClr val="0C7837"/>
              </a:buClr>
              <a:buSzPts val="3400"/>
              <a:buChar char="•"/>
            </a:pPr>
            <a:r>
              <a:rPr lang="en-US" sz="3400" b="0" i="1">
                <a:solidFill>
                  <a:srgbClr val="0C7837"/>
                </a:solidFill>
                <a:latin typeface="Overlock"/>
                <a:ea typeface="Overlock"/>
                <a:cs typeface="Overlock"/>
                <a:sym typeface="Overlock"/>
              </a:rPr>
              <a:t>&gt;&gt;Hermanos, les ruego por el nombre de nuestro Señor Jesucristo, que se pongan de acuerdo y que no haya divisiones entre ustedes, sino que estén perfectamente unidos en un mismo sentir y en un mismo parecer.&lt;&lt;  (1 Corintios 1:10)</a:t>
            </a:r>
            <a:endParaRPr sz="3400">
              <a:latin typeface="Overlock"/>
              <a:ea typeface="Overlock"/>
              <a:cs typeface="Overlock"/>
              <a:sym typeface="Overlock"/>
            </a:endParaRPr>
          </a:p>
        </p:txBody>
      </p:sp>
      <p:pic>
        <p:nvPicPr>
          <p:cNvPr id="380" name="Google Shape;380;p40" descr="A close up of a sign&#10;&#10;Description automatically generated"/>
          <p:cNvPicPr preferRelativeResize="0"/>
          <p:nvPr/>
        </p:nvPicPr>
        <p:blipFill rotWithShape="1">
          <a:blip r:embed="rId3">
            <a:alphaModFix/>
          </a:blip>
          <a:srcRect/>
          <a:stretch/>
        </p:blipFill>
        <p:spPr>
          <a:xfrm>
            <a:off x="1121238" y="2396258"/>
            <a:ext cx="3273208" cy="206548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Overlock"/>
              <a:buNone/>
            </a:pPr>
            <a:endParaRPr/>
          </a:p>
        </p:txBody>
      </p:sp>
      <p:sp>
        <p:nvSpPr>
          <p:cNvPr id="393" name="Google Shape;393;p4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394" name="Google Shape;394;p42" descr="Screen Clipping"/>
          <p:cNvPicPr preferRelativeResize="0"/>
          <p:nvPr/>
        </p:nvPicPr>
        <p:blipFill rotWithShape="1">
          <a:blip r:embed="rId3">
            <a:alphaModFix/>
          </a:blip>
          <a:srcRect/>
          <a:stretch/>
        </p:blipFill>
        <p:spPr>
          <a:xfrm>
            <a:off x="1011936" y="265451"/>
            <a:ext cx="10168128" cy="66731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Overlock"/>
              <a:buNone/>
            </a:pPr>
            <a:endParaRPr/>
          </a:p>
        </p:txBody>
      </p:sp>
      <p:sp>
        <p:nvSpPr>
          <p:cNvPr id="91" name="Google Shape;91;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92" name="Google Shape;92;p1"/>
          <p:cNvPicPr preferRelativeResize="0"/>
          <p:nvPr/>
        </p:nvPicPr>
        <p:blipFill>
          <a:blip r:embed="rId3">
            <a:alphaModFix/>
          </a:blip>
          <a:stretch>
            <a:fill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2447303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613318"/>
              </a:buClr>
              <a:buSzPts val="6000"/>
              <a:buFont typeface="Overlock"/>
              <a:buNone/>
            </a:pPr>
            <a:r>
              <a:rPr lang="en-US" b="1" dirty="0" err="1">
                <a:solidFill>
                  <a:srgbClr val="00B050"/>
                </a:solidFill>
              </a:rPr>
              <a:t>Objetivos</a:t>
            </a:r>
            <a:r>
              <a:rPr lang="en-US" b="1" dirty="0">
                <a:solidFill>
                  <a:srgbClr val="00B050"/>
                </a:solidFill>
              </a:rPr>
              <a:t> del </a:t>
            </a:r>
            <a:r>
              <a:rPr lang="en-US" b="1" dirty="0" err="1">
                <a:solidFill>
                  <a:srgbClr val="00B050"/>
                </a:solidFill>
              </a:rPr>
              <a:t>curso</a:t>
            </a:r>
            <a:endParaRPr b="1" dirty="0">
              <a:solidFill>
                <a:srgbClr val="00B050"/>
              </a:solidFill>
            </a:endParaRPr>
          </a:p>
        </p:txBody>
      </p:sp>
      <p:sp>
        <p:nvSpPr>
          <p:cNvPr id="155" name="Google Shape;155;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0" indent="0">
              <a:spcBef>
                <a:spcPts val="0"/>
              </a:spcBef>
              <a:buNone/>
            </a:pPr>
            <a:r>
              <a:rPr lang="es-ES" sz="4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Leer y entender historias clave de la primera parte de la vida y el ministerio de Jesús utilizando el método de las Cuatro “C” (Captar, Contar, Considerar, Consolidar)</a:t>
            </a:r>
            <a:endParaRPr lang="en-US" sz="44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spcBef>
                <a:spcPts val="0"/>
              </a:spcBef>
              <a:spcAft>
                <a:spcPts val="0"/>
              </a:spcAft>
              <a:buNone/>
            </a:pPr>
            <a:endParaRPr lang="es-ES" sz="4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spcBef>
                <a:spcPts val="0"/>
              </a:spcBef>
              <a:spcAft>
                <a:spcPts val="0"/>
              </a:spcAft>
              <a:buNone/>
            </a:pPr>
            <a:r>
              <a:rPr lang="es-ES" sz="4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a:t>
            </a:r>
            <a:r>
              <a:rPr lang="es-ES" sz="4400" b="1" dirty="0">
                <a:solidFill>
                  <a:srgbClr val="000000"/>
                </a:solidFill>
                <a:latin typeface="Calibri" panose="020F0502020204030204" pitchFamily="34" charset="0"/>
                <a:ea typeface="Calibri" panose="020F0502020204030204" pitchFamily="34" charset="0"/>
                <a:cs typeface="Calibri" panose="020F0502020204030204" pitchFamily="34" charset="0"/>
              </a:rPr>
              <a:t>Preparar para c</a:t>
            </a:r>
            <a:r>
              <a:rPr lang="es-ES" sz="4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ompartir </a:t>
            </a:r>
            <a:r>
              <a:rPr lang="es-ES" sz="4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Palabra de Dios por medio de historias bíblicas utilizando el método de las Cuatro “C” (Captar, Contar, Considerar, Consolidar)</a:t>
            </a:r>
            <a:endParaRPr lang="en-US" sz="4400" dirty="0">
              <a:effectLst/>
              <a:latin typeface="Calibri" panose="020F0502020204030204" pitchFamily="34" charset="0"/>
              <a:ea typeface="Calibri" panose="020F0502020204030204" pitchFamily="34" charset="0"/>
              <a:cs typeface="Calibri" panose="020F0502020204030204" pitchFamily="34" charset="0"/>
            </a:endParaRPr>
          </a:p>
          <a:p>
            <a:pPr marL="228600" lvl="0" indent="-342900" algn="l" rtl="0">
              <a:lnSpc>
                <a:spcPct val="90000"/>
              </a:lnSpc>
              <a:spcBef>
                <a:spcPts val="0"/>
              </a:spcBef>
              <a:spcAft>
                <a:spcPts val="0"/>
              </a:spcAft>
              <a:buClr>
                <a:srgbClr val="613318"/>
              </a:buClr>
              <a:buSzPts val="5400"/>
              <a:buFont typeface="Overlock"/>
              <a:buChar char="-"/>
            </a:pPr>
            <a:endParaRPr dirty="0">
              <a:solidFill>
                <a:srgbClr val="613318"/>
              </a:solidFill>
            </a:endParaRPr>
          </a:p>
        </p:txBody>
      </p:sp>
    </p:spTree>
    <p:extLst>
      <p:ext uri="{BB962C8B-B14F-4D97-AF65-F5344CB8AC3E}">
        <p14:creationId xmlns:p14="http://schemas.microsoft.com/office/powerpoint/2010/main" val="3546632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
          <p:cNvSpPr txBox="1">
            <a:spLocks noGrp="1"/>
          </p:cNvSpPr>
          <p:nvPr>
            <p:ph type="title"/>
          </p:nvPr>
        </p:nvSpPr>
        <p:spPr>
          <a:xfrm>
            <a:off x="838200" y="2766218"/>
            <a:ext cx="10515600" cy="1325563"/>
          </a:xfrm>
          <a:prstGeom prst="rect">
            <a:avLst/>
          </a:prstGeom>
          <a:noFill/>
          <a:ln>
            <a:noFill/>
          </a:ln>
        </p:spPr>
        <p:txBody>
          <a:bodyPr spcFirstLastPara="1" wrap="square" lIns="91425" tIns="45700" rIns="91425" bIns="45700" anchor="ctr" anchorCtr="0">
            <a:normAutofit fontScale="90000"/>
          </a:bodyPr>
          <a:lstStyle/>
          <a:p>
            <a:pPr algn="ctr">
              <a:buClr>
                <a:srgbClr val="613318"/>
              </a:buClr>
            </a:pPr>
            <a:br>
              <a:rPr lang="en-US" b="1" dirty="0">
                <a:solidFill>
                  <a:srgbClr val="00B050"/>
                </a:solidFill>
              </a:rPr>
            </a:br>
            <a:r>
              <a:rPr lang="es-ES" sz="6000" dirty="0">
                <a:solidFill>
                  <a:srgbClr val="000000"/>
                </a:solidFill>
                <a:effectLst/>
                <a:latin typeface="Times New Roman" panose="02020603050405020304" pitchFamily="18" charset="0"/>
                <a:ea typeface="Times New Roman" panose="02020603050405020304" pitchFamily="18" charset="0"/>
              </a:rPr>
              <a:t>En una escala de 1 al 5, </a:t>
            </a:r>
            <a:br>
              <a:rPr lang="es-ES" sz="6000" dirty="0">
                <a:solidFill>
                  <a:srgbClr val="000000"/>
                </a:solidFill>
                <a:effectLst/>
                <a:latin typeface="Times New Roman" panose="02020603050405020304" pitchFamily="18" charset="0"/>
                <a:ea typeface="Times New Roman" panose="02020603050405020304" pitchFamily="18" charset="0"/>
              </a:rPr>
            </a:br>
            <a:r>
              <a:rPr lang="es-ES" sz="6000" dirty="0">
                <a:solidFill>
                  <a:srgbClr val="000000"/>
                </a:solidFill>
                <a:effectLst/>
                <a:latin typeface="Times New Roman" panose="02020603050405020304" pitchFamily="18" charset="0"/>
                <a:ea typeface="Times New Roman" panose="02020603050405020304" pitchFamily="18" charset="0"/>
              </a:rPr>
              <a:t>¿qué tan cómodo se siente </a:t>
            </a:r>
            <a:r>
              <a:rPr lang="es-ES" sz="6000" u="sng" dirty="0">
                <a:solidFill>
                  <a:srgbClr val="000000"/>
                </a:solidFill>
                <a:effectLst/>
                <a:latin typeface="Times New Roman" panose="02020603050405020304" pitchFamily="18" charset="0"/>
                <a:ea typeface="Times New Roman" panose="02020603050405020304" pitchFamily="18" charset="0"/>
              </a:rPr>
              <a:t>preparándose</a:t>
            </a:r>
            <a:r>
              <a:rPr lang="es-ES" sz="6000" dirty="0">
                <a:solidFill>
                  <a:srgbClr val="000000"/>
                </a:solidFill>
                <a:effectLst/>
                <a:latin typeface="Times New Roman" panose="02020603050405020304" pitchFamily="18" charset="0"/>
                <a:ea typeface="Times New Roman" panose="02020603050405020304" pitchFamily="18" charset="0"/>
              </a:rPr>
              <a:t> para compartir una historia bíblica con alguien? </a:t>
            </a:r>
            <a:br>
              <a:rPr lang="en-US" sz="6000" dirty="0">
                <a:effectLst/>
                <a:latin typeface="Times New Roman" panose="02020603050405020304" pitchFamily="18" charset="0"/>
                <a:ea typeface="Times New Roman" panose="02020603050405020304" pitchFamily="18" charset="0"/>
              </a:rPr>
            </a:br>
            <a:endParaRPr b="1" dirty="0">
              <a:solidFill>
                <a:srgbClr val="00B050"/>
              </a:solidFill>
            </a:endParaRPr>
          </a:p>
        </p:txBody>
      </p:sp>
    </p:spTree>
    <p:extLst>
      <p:ext uri="{BB962C8B-B14F-4D97-AF65-F5344CB8AC3E}">
        <p14:creationId xmlns:p14="http://schemas.microsoft.com/office/powerpoint/2010/main" val="2349865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613318"/>
              </a:buClr>
              <a:buSzPts val="6000"/>
              <a:buFont typeface="Overlock"/>
              <a:buNone/>
            </a:pPr>
            <a:r>
              <a:rPr lang="en-US" b="1" dirty="0">
                <a:solidFill>
                  <a:srgbClr val="00B050"/>
                </a:solidFill>
              </a:rPr>
              <a:t>Proyecto Final</a:t>
            </a:r>
            <a:endParaRPr b="1" dirty="0">
              <a:solidFill>
                <a:srgbClr val="00B050"/>
              </a:solidFill>
            </a:endParaRPr>
          </a:p>
        </p:txBody>
      </p:sp>
      <p:sp>
        <p:nvSpPr>
          <p:cNvPr id="155" name="Google Shape;155;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indent="0">
              <a:spcBef>
                <a:spcPts val="0"/>
              </a:spcBef>
              <a:buNone/>
            </a:pPr>
            <a:r>
              <a:rPr lang="es-ES" sz="4000" dirty="0">
                <a:effectLst/>
                <a:latin typeface="Calibri" panose="020F0502020204030204" pitchFamily="34" charset="0"/>
                <a:ea typeface="Calibri" panose="020F0502020204030204" pitchFamily="34" charset="0"/>
                <a:cs typeface="Calibri" panose="020F0502020204030204" pitchFamily="34" charset="0"/>
              </a:rPr>
              <a:t>El proyecto final es preparar una historia bíblica tomada del curso utilizando el método de las Cuatro “C”. </a:t>
            </a:r>
            <a:endParaRPr dirty="0">
              <a:solidFill>
                <a:srgbClr val="613318"/>
              </a:solidFill>
            </a:endParaRPr>
          </a:p>
        </p:txBody>
      </p:sp>
    </p:spTree>
    <p:extLst>
      <p:ext uri="{BB962C8B-B14F-4D97-AF65-F5344CB8AC3E}">
        <p14:creationId xmlns:p14="http://schemas.microsoft.com/office/powerpoint/2010/main" val="1036539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2" name="Picture 1" descr="Table&#10;&#10;Description automatically generated">
            <a:extLst>
              <a:ext uri="{FF2B5EF4-FFF2-40B4-BE49-F238E27FC236}">
                <a16:creationId xmlns:a16="http://schemas.microsoft.com/office/drawing/2014/main" id="{33364F0E-51A5-D309-D201-8A35823C43F5}"/>
              </a:ext>
            </a:extLst>
          </p:cNvPr>
          <p:cNvPicPr>
            <a:picLocks noChangeAspect="1"/>
          </p:cNvPicPr>
          <p:nvPr/>
        </p:nvPicPr>
        <p:blipFill rotWithShape="1">
          <a:blip r:embed="rId3"/>
          <a:srcRect l="15179"/>
          <a:stretch/>
        </p:blipFill>
        <p:spPr>
          <a:xfrm>
            <a:off x="1146601" y="0"/>
            <a:ext cx="9898797" cy="6858000"/>
          </a:xfrm>
          <a:prstGeom prst="rect">
            <a:avLst/>
          </a:prstGeom>
        </p:spPr>
      </p:pic>
    </p:spTree>
    <p:extLst>
      <p:ext uri="{BB962C8B-B14F-4D97-AF65-F5344CB8AC3E}">
        <p14:creationId xmlns:p14="http://schemas.microsoft.com/office/powerpoint/2010/main" val="117135265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TotalTime>
  <Words>4395</Words>
  <Application>Microsoft Macintosh PowerPoint</Application>
  <PresentationFormat>Widescreen</PresentationFormat>
  <Paragraphs>369</Paragraphs>
  <Slides>41</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Calibri</vt:lpstr>
      <vt:lpstr>Overlock</vt:lpstr>
      <vt:lpstr>Courier New</vt:lpstr>
      <vt:lpstr>Symbol</vt:lpstr>
      <vt:lpstr>Arial</vt:lpstr>
      <vt:lpstr>Times New Roman</vt:lpstr>
      <vt:lpstr>Office Theme</vt:lpstr>
      <vt:lpstr>PowerPoint Presentation</vt:lpstr>
      <vt:lpstr>PowerPoint Presentation</vt:lpstr>
      <vt:lpstr>Oremos</vt:lpstr>
      <vt:lpstr>Objetivos de Lección 1</vt:lpstr>
      <vt:lpstr>PowerPoint Presentation</vt:lpstr>
      <vt:lpstr>Objetivos del curso</vt:lpstr>
      <vt:lpstr> En una escala de 1 al 5,  ¿qué tan cómodo se siente preparándose para compartir una historia bíblica con alguien?  </vt:lpstr>
      <vt:lpstr>Proyecto Final</vt:lpstr>
      <vt:lpstr>PowerPoint Presentation</vt:lpstr>
      <vt:lpstr>Objetivos de Lección 1</vt:lpstr>
      <vt:lpstr>Las Cuatro C</vt:lpstr>
      <vt:lpstr>¿Quiénes son los ángeles de Dios?  ¿A qué se dedican? </vt:lpstr>
      <vt:lpstr>¿Quiénes son los ángeles?</vt:lpstr>
      <vt:lpstr>Las Cuatro C</vt:lpstr>
      <vt:lpstr>PowerPoint Presentation</vt:lpstr>
      <vt:lpstr>PowerPoint Presentation</vt:lpstr>
      <vt:lpstr>PowerPoint Presentation</vt:lpstr>
      <vt:lpstr>Las Cuatro C</vt:lpstr>
      <vt:lpstr>Considerar- Lucas 1:26-56</vt:lpstr>
      <vt:lpstr>Considerar- Lucas 1:26-56</vt:lpstr>
      <vt:lpstr>Considerar- Lucas 1:26-56</vt:lpstr>
      <vt:lpstr>Considerar- Lucas 1:26-56</vt:lpstr>
      <vt:lpstr>El Imperio Romano</vt:lpstr>
      <vt:lpstr>Considerar- Lucas 1:26-56</vt:lpstr>
      <vt:lpstr>Las Cuatro C</vt:lpstr>
      <vt:lpstr>Consolidar- Lucas 1:26-56</vt:lpstr>
      <vt:lpstr>Consolidar- Lucas 1:26-56</vt:lpstr>
      <vt:lpstr>Consolidar- Lucas 1:26-56</vt:lpstr>
      <vt:lpstr>Consolidar- Lucas 1:26-56</vt:lpstr>
      <vt:lpstr>Consolidar- Lucas 1:26-56</vt:lpstr>
      <vt:lpstr>Objetivos de Lección 1</vt:lpstr>
      <vt:lpstr>Las 4 C</vt:lpstr>
      <vt:lpstr>Las 4 C - Considerar</vt:lpstr>
      <vt:lpstr>La Importancia de Considerar</vt:lpstr>
      <vt:lpstr>La Importancia de Considerar</vt:lpstr>
      <vt:lpstr>La Tarea</vt:lpstr>
      <vt:lpstr>PowerPoint Presentation</vt:lpstr>
      <vt:lpstr>El Propósito de Academia Cristo</vt:lpstr>
      <vt:lpstr>“Quiero juntar un grupo.  ¿Pueden orientarme?”</vt:lpstr>
      <vt:lpstr>Deseo unirme a ustedes.  ¿Cómo se hace?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Sutton</dc:creator>
  <cp:lastModifiedBy>juan david escobar amaya</cp:lastModifiedBy>
  <cp:revision>41</cp:revision>
  <dcterms:created xsi:type="dcterms:W3CDTF">2020-01-17T07:53:14Z</dcterms:created>
  <dcterms:modified xsi:type="dcterms:W3CDTF">2023-05-24T20:33:40Z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