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embeddedFontLst>
    <p:embeddedFont>
      <p:font typeface="Overlock"/>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g2HmzphEvcH+y3+Voyq3wSjiv/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Overlock-bold.fntdata"/><Relationship Id="rId45" Type="http://schemas.openxmlformats.org/officeDocument/2006/relationships/font" Target="fonts/Overloc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verlock-boldItalic.fntdata"/><Relationship Id="rId47" Type="http://schemas.openxmlformats.org/officeDocument/2006/relationships/font" Target="fonts/Overlock-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wikipedia.org/wiki/Archivo:First_century_palestine-es.sv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1/1a/Omnibus_de_25_de_Diciembre.jp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165923671).jpe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xhere.com/en/photo/144891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71be38f3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71be38f3c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171be38f3c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	José, descendiente de David</a:t>
            </a:r>
            <a:endParaRPr/>
          </a:p>
          <a:p>
            <a:pPr indent="0" lvl="0" marL="0" rtl="0" algn="l">
              <a:spcBef>
                <a:spcPts val="0"/>
              </a:spcBef>
              <a:spcAft>
                <a:spcPts val="0"/>
              </a:spcAft>
              <a:buClr>
                <a:schemeClr val="dk1"/>
              </a:buClr>
              <a:buSzPts val="1200"/>
              <a:buFont typeface="Calibri"/>
              <a:buNone/>
            </a:pPr>
            <a:r>
              <a:rPr lang="en-US"/>
              <a:t>b. María</a:t>
            </a:r>
            <a:endParaRPr/>
          </a:p>
          <a:p>
            <a:pPr indent="0" lvl="0" marL="0" rtl="0" algn="l">
              <a:spcBef>
                <a:spcPts val="0"/>
              </a:spcBef>
              <a:spcAft>
                <a:spcPts val="0"/>
              </a:spcAft>
              <a:buClr>
                <a:schemeClr val="dk1"/>
              </a:buClr>
              <a:buSzPts val="1200"/>
              <a:buFont typeface="Calibri"/>
              <a:buNone/>
            </a:pPr>
            <a:r>
              <a:rPr lang="en-US"/>
              <a:t>c. El Espíritu Santo</a:t>
            </a:r>
            <a:endParaRPr/>
          </a:p>
          <a:p>
            <a:pPr indent="0" lvl="0" marL="0" rtl="0" algn="l">
              <a:spcBef>
                <a:spcPts val="0"/>
              </a:spcBef>
              <a:spcAft>
                <a:spcPts val="0"/>
              </a:spcAft>
              <a:buClr>
                <a:schemeClr val="dk1"/>
              </a:buClr>
              <a:buSzPts val="1200"/>
              <a:buFont typeface="Calibri"/>
              <a:buNone/>
            </a:pPr>
            <a:r>
              <a:rPr lang="en-US"/>
              <a:t>d.	El hijo primogénito</a:t>
            </a:r>
            <a:endParaRPr/>
          </a:p>
          <a:p>
            <a:pPr indent="0" lvl="0" marL="0" rtl="0" algn="l">
              <a:spcBef>
                <a:spcPts val="0"/>
              </a:spcBef>
              <a:spcAft>
                <a:spcPts val="0"/>
              </a:spcAft>
              <a:buClr>
                <a:schemeClr val="dk1"/>
              </a:buClr>
              <a:buSzPts val="1200"/>
              <a:buFont typeface="Calibri"/>
              <a:buNone/>
            </a:pPr>
            <a:r>
              <a:rPr lang="en-US"/>
              <a:t>e.	Los pastores</a:t>
            </a:r>
            <a:endParaRPr/>
          </a:p>
          <a:p>
            <a:pPr indent="0" lvl="0" marL="0" rtl="0" algn="l">
              <a:spcBef>
                <a:spcPts val="0"/>
              </a:spcBef>
              <a:spcAft>
                <a:spcPts val="0"/>
              </a:spcAft>
              <a:buClr>
                <a:schemeClr val="dk1"/>
              </a:buClr>
              <a:buSzPts val="1200"/>
              <a:buFont typeface="Calibri"/>
              <a:buNone/>
            </a:pPr>
            <a:r>
              <a:rPr lang="en-US"/>
              <a:t>f.	Un ángel del Señor</a:t>
            </a:r>
            <a:endParaRPr/>
          </a:p>
          <a:p>
            <a:pPr indent="0" lvl="0" marL="0" rtl="0" algn="l">
              <a:spcBef>
                <a:spcPts val="0"/>
              </a:spcBef>
              <a:spcAft>
                <a:spcPts val="0"/>
              </a:spcAft>
              <a:buClr>
                <a:schemeClr val="dk1"/>
              </a:buClr>
              <a:buSzPts val="1200"/>
              <a:buFont typeface="Calibri"/>
              <a:buNone/>
            </a:pPr>
            <a:r>
              <a:rPr lang="en-US"/>
              <a:t>g.	El profeta</a:t>
            </a:r>
            <a:endParaRPr/>
          </a:p>
        </p:txBody>
      </p:sp>
      <p:sp>
        <p:nvSpPr>
          <p:cNvPr id="200" name="Google Shape;2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Nazaret en Galilea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https://es.wikipedia.org/wiki/Archivo:First_century_palestine-es.svg</a:t>
            </a:r>
            <a:endParaRPr/>
          </a:p>
        </p:txBody>
      </p:sp>
      <p:sp>
        <p:nvSpPr>
          <p:cNvPr id="214" name="Google Shape;2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Durante el reinado de Augusto César (vea Lucas 2)</a:t>
            </a:r>
            <a:endParaRPr/>
          </a:p>
          <a:p>
            <a:pPr indent="0" lvl="0" marL="0" rtl="0" algn="l">
              <a:spcBef>
                <a:spcPts val="0"/>
              </a:spcBef>
              <a:spcAft>
                <a:spcPts val="0"/>
              </a:spcAft>
              <a:buNone/>
            </a:pPr>
            <a:r>
              <a:rPr lang="en-US"/>
              <a:t>b.	Muchos opinan que Jesús nació en el año 6 a.C.</a:t>
            </a:r>
            <a:endParaRPr/>
          </a:p>
          <a:p>
            <a:pPr indent="0" lvl="0" marL="0" rtl="0" algn="l">
              <a:spcBef>
                <a:spcPts val="0"/>
              </a:spcBef>
              <a:spcAft>
                <a:spcPts val="0"/>
              </a:spcAft>
              <a:buNone/>
            </a:pPr>
            <a:r>
              <a:t/>
            </a:r>
            <a:endParaRPr/>
          </a:p>
        </p:txBody>
      </p:sp>
      <p:sp>
        <p:nvSpPr>
          <p:cNvPr id="222" name="Google Shape;22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José quiere separarse de María.</a:t>
            </a:r>
            <a:endParaRPr/>
          </a:p>
        </p:txBody>
      </p:sp>
      <p:sp>
        <p:nvSpPr>
          <p:cNvPr id="229" name="Google Shape;22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6" name="Google Shape;23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Dios manda un ángel a José.</a:t>
            </a:r>
            <a:endParaRPr/>
          </a:p>
          <a:p>
            <a:pPr indent="-228600" lvl="4" marL="20574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José cree y desposa a María.</a:t>
            </a:r>
            <a:endParaRPr/>
          </a:p>
          <a:p>
            <a:pPr indent="-228600" lvl="4" marL="20574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Jesús nace.</a:t>
            </a:r>
            <a:endParaRPr/>
          </a:p>
          <a:p>
            <a:pPr indent="0" lvl="0" marL="0" rtl="0" algn="l">
              <a:spcBef>
                <a:spcPts val="0"/>
              </a:spcBef>
              <a:spcAft>
                <a:spcPts val="0"/>
              </a:spcAft>
              <a:buNone/>
            </a:pPr>
            <a:r>
              <a:t/>
            </a:r>
            <a:endParaRPr/>
          </a:p>
        </p:txBody>
      </p:sp>
      <p:sp>
        <p:nvSpPr>
          <p:cNvPr id="243" name="Google Shape;24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Como Dios había prometido por miles de años, Cristo el Señor nació de una virgen, como descendiente de David cumpliendo con las palabras anunciadas por el ángel para salvarnos de nuestros pecados.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0" name="Google Shape;26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Por medio de mi naturaleza pecaminosa muchas de las veces no atiendo a Dios y su Palabra sino que sigo las ideas y prejuicios que mi corazón pecaminoso pone en mi mente.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7" name="Google Shape;26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Por gracia, Dios hizo que María fuera la madre de su Hijo eterno, José su padre legal fue uno de los primeros testigos, aunque fueron seres humanos pecadores; y así por gracia Dios también ha revelado este maravilloso evento a mí para que yo también confíe en mi Salvador en vez de confiar en mí mismo.</a:t>
            </a:r>
            <a:endParaRPr sz="1200">
              <a:solidFill>
                <a:schemeClr val="dk1"/>
              </a:solidFill>
              <a:latin typeface="Calibri"/>
              <a:ea typeface="Calibri"/>
              <a:cs typeface="Calibri"/>
              <a:sym typeface="Calibri"/>
            </a:endParaRPr>
          </a:p>
          <a:p>
            <a:pPr indent="-228600" lvl="4" marL="20574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Al igual que José, Dios viene a mí con su Palabra y me revela la verdad del Salvador de mis pecados y el cumplimiento de sus promesas.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274" name="Google Shape;27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4" marL="0" marR="0" rtl="0" algn="l">
              <a:lnSpc>
                <a:spcPct val="100000"/>
              </a:lnSpc>
              <a:spcBef>
                <a:spcPts val="0"/>
              </a:spcBef>
              <a:spcAft>
                <a:spcPts val="0"/>
              </a:spcAft>
              <a:buClr>
                <a:schemeClr val="dk1"/>
              </a:buClr>
              <a:buSzPts val="1200"/>
              <a:buFont typeface="Calibri"/>
              <a:buNone/>
            </a:pPr>
            <a:r>
              <a:rPr lang="en-US"/>
              <a:t>a.	</a:t>
            </a:r>
            <a:r>
              <a:rPr lang="en-US" sz="1200">
                <a:solidFill>
                  <a:schemeClr val="dk1"/>
                </a:solidFill>
                <a:latin typeface="Calibri"/>
                <a:ea typeface="Calibri"/>
                <a:cs typeface="Calibri"/>
                <a:sym typeface="Calibri"/>
              </a:rPr>
              <a:t>El estar atento a la voz de su Palabra y el ir y hacer conforme a su voluntad por más imposible y maravilloso que eso sea.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81" name="Google Shape;28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En diciembre y enero cuando la población está hablando de estos temas. </a:t>
            </a:r>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Cuando las personas dudan en cuanto al cuidado de Dios para con ellos.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8" name="Google Shape;28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i="1" lang="en-US" sz="1200">
                <a:solidFill>
                  <a:schemeClr val="dk1"/>
                </a:solidFill>
                <a:latin typeface="Calibri"/>
                <a:ea typeface="Calibri"/>
                <a:cs typeface="Calibri"/>
                <a:sym typeface="Calibri"/>
              </a:rPr>
              <a:t>El ángel Gabriel dejó en claro que el niño que le iba a nacer a María sería “un gran hombre,” y a la vez “el Hijo de Dios.”</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i="1" lang="en-US" sz="1200">
                <a:solidFill>
                  <a:schemeClr val="dk1"/>
                </a:solidFill>
                <a:latin typeface="Calibri"/>
                <a:ea typeface="Calibri"/>
                <a:cs typeface="Calibri"/>
                <a:sym typeface="Calibri"/>
              </a:rPr>
              <a:t>Jesús es verdadero Dios: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i="1" lang="en-US" sz="1200">
                <a:solidFill>
                  <a:schemeClr val="dk1"/>
                </a:solidFill>
                <a:latin typeface="Calibri"/>
                <a:ea typeface="Calibri"/>
                <a:cs typeface="Calibri"/>
                <a:sym typeface="Calibri"/>
              </a:rPr>
              <a:t>Juan 1 dice, “En el principio era el Verbo, y el Verbo era con Dios, y </a:t>
            </a:r>
            <a:r>
              <a:rPr i="1" lang="en-US" sz="1200" u="sng">
                <a:solidFill>
                  <a:schemeClr val="dk1"/>
                </a:solidFill>
                <a:latin typeface="Calibri"/>
                <a:ea typeface="Calibri"/>
                <a:cs typeface="Calibri"/>
                <a:sym typeface="Calibri"/>
              </a:rPr>
              <a:t>el Verbo era Dios</a:t>
            </a:r>
            <a:r>
              <a:rPr i="1" lang="en-US" sz="1200">
                <a:solidFill>
                  <a:schemeClr val="dk1"/>
                </a:solidFill>
                <a:latin typeface="Calibri"/>
                <a:ea typeface="Calibri"/>
                <a:cs typeface="Calibri"/>
                <a:sym typeface="Calibri"/>
              </a:rPr>
              <a:t>… Y aquel Verbo fue hecho carne, y habitó entre nosotros (y vimos su gloria, gloria como del unigénito del Padre), lleno de gracia y de verdad.</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i="1" lang="en-US" sz="1200">
                <a:solidFill>
                  <a:schemeClr val="dk1"/>
                </a:solidFill>
                <a:latin typeface="Calibri"/>
                <a:ea typeface="Calibri"/>
                <a:cs typeface="Calibri"/>
                <a:sym typeface="Calibri"/>
              </a:rPr>
              <a:t>Hizo milagros.  </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i="1" lang="en-US" sz="1200">
                <a:solidFill>
                  <a:schemeClr val="dk1"/>
                </a:solidFill>
                <a:latin typeface="Calibri"/>
                <a:ea typeface="Calibri"/>
                <a:cs typeface="Calibri"/>
                <a:sym typeface="Calibri"/>
              </a:rPr>
              <a:t>Jesús es verdadero Hombre: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i="1" lang="en-US" sz="1200">
                <a:solidFill>
                  <a:schemeClr val="dk1"/>
                </a:solidFill>
                <a:latin typeface="Calibri"/>
                <a:ea typeface="Calibri"/>
                <a:cs typeface="Calibri"/>
                <a:sym typeface="Calibri"/>
              </a:rPr>
              <a:t>Cuando Jesús habla de sí mismo se llama, “El Hijo del Hombre.”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i="1" lang="en-US" sz="1200">
                <a:solidFill>
                  <a:schemeClr val="dk1"/>
                </a:solidFill>
                <a:latin typeface="Calibri"/>
                <a:ea typeface="Calibri"/>
                <a:cs typeface="Calibri"/>
                <a:sym typeface="Calibri"/>
              </a:rPr>
              <a:t>Nació, murió, tuvo hambre, sed, sueño.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i="1" lang="en-US" sz="1200">
                <a:solidFill>
                  <a:schemeClr val="dk1"/>
                </a:solidFill>
                <a:latin typeface="Calibri"/>
                <a:ea typeface="Calibri"/>
                <a:cs typeface="Calibri"/>
                <a:sym typeface="Calibri"/>
              </a:rPr>
              <a:t>Fue tentado, igual que nosotros, pero sin pecar.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03" name="Google Shape;30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	¿Por qué tuvo que ser Dios y hombre en una persona?</a:t>
            </a:r>
            <a:endParaRPr/>
          </a:p>
          <a:p>
            <a:pPr indent="0" lvl="0" marL="0" rtl="0" algn="l">
              <a:spcBef>
                <a:spcPts val="0"/>
              </a:spcBef>
              <a:spcAft>
                <a:spcPts val="0"/>
              </a:spcAft>
              <a:buNone/>
            </a:pPr>
            <a:r>
              <a:rPr lang="en-US"/>
              <a:t>i.	Tuvo que ser verdadero Hombre: Gál.4:4-5 Dios envió a su Hijo, que nació de una mujer y sujeto a la ley, 5 para que redimiera a los que estaban sujetos a la ley, a fin de que recibiéramos la adopción de hijos. Y Gál. 3:13 dice, “Cristo nos redimió de la maldición de la ley, y por nosotros se hizo maldición (porque está escrito: «Maldito todo el que es colgado en un madero»)” </a:t>
            </a:r>
            <a:endParaRPr/>
          </a:p>
          <a:p>
            <a:pPr indent="-228600" lvl="0" marL="228600" rtl="0" algn="l">
              <a:spcBef>
                <a:spcPts val="0"/>
              </a:spcBef>
              <a:spcAft>
                <a:spcPts val="0"/>
              </a:spcAft>
              <a:buClr>
                <a:schemeClr val="dk1"/>
              </a:buClr>
              <a:buSzPts val="1200"/>
              <a:buFont typeface="Calibri"/>
              <a:buAutoNum type="arabicPeriod"/>
            </a:pPr>
            <a:r>
              <a:rPr lang="en-US"/>
              <a:t>O sea, un hombre tiene que cumplir la ley – lo que nosotros no hemos podido.  Y un hombre tiene que recibir la maldición que nos correspondía a nosotros.  Es la justicia de Dios.  El pecado no puede quedar sin castigo. </a:t>
            </a:r>
            <a:endParaRPr/>
          </a:p>
          <a:p>
            <a:pPr indent="-152400" lvl="0" marL="228600" rtl="0" algn="l">
              <a:spcBef>
                <a:spcPts val="0"/>
              </a:spcBef>
              <a:spcAft>
                <a:spcPts val="0"/>
              </a:spcAft>
              <a:buClr>
                <a:schemeClr val="dk1"/>
              </a:buClr>
              <a:buSzPts val="1200"/>
              <a:buFont typeface="Calibri"/>
              <a:buNone/>
            </a:pPr>
            <a:r>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i="1" lang="en-US" sz="1200">
                <a:solidFill>
                  <a:schemeClr val="dk1"/>
                </a:solidFill>
                <a:latin typeface="Calibri"/>
                <a:ea typeface="Calibri"/>
                <a:cs typeface="Calibri"/>
                <a:sym typeface="Calibri"/>
              </a:rPr>
              <a:t>Al mismo tiempo, tuvo que ser verdadero Dios: Aún si un hombre guardara perfectamente la ley de Dios, sólo podría hacerlo por él mismo, no podría hacerlo por todo el mundo. Por lo tanto, para sustituir a todo el mundo, guardar la ley por todos, sufrir el castigo de los pecados de todos, Jesús tenía que ser verdadero Dios (Mt. 20:28). A su tiempo, Jesús asumió en su naturaleza divina una verdadera naturaleza humana, para poder llegar a </a:t>
            </a:r>
            <a:r>
              <a:rPr i="1" lang="en-US" sz="1200" u="sng">
                <a:solidFill>
                  <a:schemeClr val="dk1"/>
                </a:solidFill>
                <a:latin typeface="Calibri"/>
                <a:ea typeface="Calibri"/>
                <a:cs typeface="Calibri"/>
                <a:sym typeface="Calibri"/>
              </a:rPr>
              <a:t>ser nuestro Salvador del castigo que merecemos por el pecado</a:t>
            </a:r>
            <a:r>
              <a:rPr i="1" lang="en-US" sz="1200">
                <a:solidFill>
                  <a:schemeClr val="dk1"/>
                </a:solidFill>
                <a:latin typeface="Calibri"/>
                <a:ea typeface="Calibri"/>
                <a:cs typeface="Calibri"/>
                <a:sym typeface="Calibri"/>
              </a:rPr>
              <a:t>.  Jesús, verdadero Dios, se hizo hombre para salvarnos.  </a:t>
            </a:r>
            <a:endParaRPr sz="1200">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a:p>
        </p:txBody>
      </p:sp>
      <p:sp>
        <p:nvSpPr>
          <p:cNvPr id="310" name="Google Shape;31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En ninguna parte de la Biblia tenemos un mandato de celebrar la Navidad o específicamente conmemorar su nacimiento.  Tampoco queda prohibido en las Escrituras.</a:t>
            </a:r>
            <a:endParaRPr/>
          </a:p>
          <a:p>
            <a:pPr indent="0" lvl="0" marL="0" rtl="0" algn="l">
              <a:spcBef>
                <a:spcPts val="0"/>
              </a:spcBef>
              <a:spcAft>
                <a:spcPts val="0"/>
              </a:spcAft>
              <a:buNone/>
            </a:pPr>
            <a:r>
              <a:rPr lang="en-US"/>
              <a:t>ii.	El recordar que Jesucristo vino al mundo para salvarnos: pues, eso es bueno.  Sin duda tenemos permiso de alabarlo igual que los ángeles y los pastores.  Conmemorar algo es para que no nos olvidemos de ello.  </a:t>
            </a:r>
            <a:endParaRPr/>
          </a:p>
          <a:p>
            <a:pPr indent="-285750" lvl="0" marL="285750" rtl="0" algn="l">
              <a:spcBef>
                <a:spcPts val="0"/>
              </a:spcBef>
              <a:spcAft>
                <a:spcPts val="0"/>
              </a:spcAft>
              <a:buClr>
                <a:schemeClr val="dk1"/>
              </a:buClr>
              <a:buSzPts val="1200"/>
              <a:buFont typeface="Calibri"/>
              <a:buAutoNum type="romanLcPeriod" startAt="3"/>
            </a:pPr>
            <a:r>
              <a:rPr lang="en-US"/>
              <a:t>Tengamos cuidado de perdernos en la comercialización que se ve en muchos países hoy en día.  Mantengan sus ojos puestos en Cristo, el autor de nuestra salvación.  O sea, no tiene nada de mal dar regalos.  Pero, que el enfoque siempre sea en el mejor regalo, dado por Dios, su Hijo, nuestro Salvador, Jesucristo.  </a:t>
            </a:r>
            <a:endParaRPr/>
          </a:p>
          <a:p>
            <a:pPr indent="-285750" lvl="0" marL="285750" rtl="0" algn="l">
              <a:spcBef>
                <a:spcPts val="0"/>
              </a:spcBef>
              <a:spcAft>
                <a:spcPts val="0"/>
              </a:spcAft>
              <a:buClr>
                <a:schemeClr val="dk1"/>
              </a:buClr>
              <a:buSzPts val="1200"/>
              <a:buFont typeface="Calibri"/>
              <a:buAutoNum type="romanLcPeriod" startAt="3"/>
            </a:pPr>
            <a:r>
              <a:rPr lang="en-US"/>
              <a:t>También hay que tener cuidado de no confundir a los niños con los mitos.  Enseñenles a distinguir lo que es veraz de lo que es mito (Santa Claus, etc….)</a:t>
            </a:r>
            <a:endParaRPr/>
          </a:p>
          <a:p>
            <a:pPr indent="0" lvl="0" marL="0" rtl="0" algn="l">
              <a:spcBef>
                <a:spcPts val="0"/>
              </a:spcBef>
              <a:spcAft>
                <a:spcPts val="0"/>
              </a:spcAft>
              <a:buNone/>
            </a:pPr>
            <a:r>
              <a:t/>
            </a:r>
            <a:endParaRPr/>
          </a:p>
        </p:txBody>
      </p:sp>
      <p:sp>
        <p:nvSpPr>
          <p:cNvPr id="317" name="Google Shape;31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https://upload.wikimedia.org/wikipedia/commons/1/1a/Omnibus_de_25_de_Diciembre.jpg</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Algunos se obsesionan con el hecho de que por las mismas fechas había festejos paganos en el mundo romano.  </a:t>
            </a:r>
            <a:endParaRPr/>
          </a:p>
          <a:p>
            <a:pPr indent="0" lvl="0" marL="0" marR="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Y en algunas culturas ponen un pino de decoración- y dicen que es de origen pagano.  </a:t>
            </a:r>
            <a:endParaRPr/>
          </a:p>
          <a:p>
            <a:pPr indent="0" lvl="0" marL="0" marR="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Los orígenes de una cosa no dictan el significado para nosotros.  La cruz- es un instrumento de muerte.  Para nosotros: un símbolo que nos recuerda de la salvación que Jesús nos ganó.  No dejemos que el mal uso de algo hace siglos nos impida glorificar a Dios en el día de hoy, en cualquier día del año.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24" name="Google Shape;32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b="1" lang="en-US" sz="1200">
                <a:solidFill>
                  <a:schemeClr val="dk1"/>
                </a:solidFill>
                <a:latin typeface="Calibri"/>
                <a:ea typeface="Calibri"/>
                <a:cs typeface="Calibri"/>
                <a:sym typeface="Calibri"/>
              </a:rPr>
              <a:t>Ver</a:t>
            </a:r>
            <a:r>
              <a:rPr lang="en-US" sz="1200">
                <a:solidFill>
                  <a:schemeClr val="dk1"/>
                </a:solidFill>
                <a:latin typeface="Calibri"/>
                <a:ea typeface="Calibri"/>
                <a:cs typeface="Calibri"/>
                <a:sym typeface="Calibri"/>
              </a:rPr>
              <a:t> el siguiente video para la lección 2</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a:solidFill>
                  <a:schemeClr val="dk1"/>
                </a:solidFill>
                <a:latin typeface="Calibri"/>
                <a:ea typeface="Calibri"/>
                <a:cs typeface="Calibri"/>
                <a:sym typeface="Calibri"/>
              </a:rPr>
              <a:t>Leer </a:t>
            </a:r>
            <a:r>
              <a:rPr lang="en-US" sz="1200">
                <a:solidFill>
                  <a:schemeClr val="dk1"/>
                </a:solidFill>
                <a:latin typeface="Calibri"/>
                <a:ea typeface="Calibri"/>
                <a:cs typeface="Calibri"/>
                <a:sym typeface="Calibri"/>
              </a:rPr>
              <a:t>Mateo 1:18-24; Lucas 2:1-21 en sus Biblias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https://pxhere.com/en/photo/847459</a:t>
            </a:r>
            <a:endParaRPr/>
          </a:p>
        </p:txBody>
      </p:sp>
      <p:sp>
        <p:nvSpPr>
          <p:cNvPr id="344" name="Google Shape;34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 Ex corde</a:t>
            </a:r>
            <a:endParaRPr sz="1200">
              <a:solidFill>
                <a:schemeClr val="dk1"/>
              </a:solidFill>
              <a:latin typeface="Calibri"/>
              <a:ea typeface="Calibri"/>
              <a:cs typeface="Calibri"/>
              <a:sym typeface="Calibri"/>
            </a:endParaRPr>
          </a:p>
        </p:txBody>
      </p:sp>
      <p:sp>
        <p:nvSpPr>
          <p:cNvPr id="354" name="Google Shape;35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61" name="Google Shape;36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69" name="Google Shape;36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800"/>
              </a:spcBef>
              <a:spcAft>
                <a:spcPts val="0"/>
              </a:spcAft>
              <a:buNone/>
            </a:pPr>
            <a:r>
              <a:rPr i="1" lang="en-US"/>
              <a:t>Nota para los profesores:  Si alguien menciona especificamente el deseo de unirse en acuerdo doctrinal o de formar un grupo sembrador, se le pide hacer dos cosas: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1) Avisar de inmediato al director estudiantil (Andrew Johnston), director académico (Joel Sutton) o cualquier de nuestros misioneros o representantes de Academia Cristo.</a:t>
            </a:r>
            <a:endParaRPr/>
          </a:p>
          <a:p>
            <a:pPr indent="0" lvl="0" marL="0" rtl="0" algn="l">
              <a:spcBef>
                <a:spcPts val="0"/>
              </a:spcBef>
              <a:spcAft>
                <a:spcPts val="0"/>
              </a:spcAft>
              <a:buNone/>
            </a:pPr>
            <a:r>
              <a:rPr i="1" lang="en-US"/>
              <a:t>2) Notarlo en el informe al final de la clase.  </a:t>
            </a:r>
            <a:endParaRPr/>
          </a:p>
        </p:txBody>
      </p:sp>
      <p:sp>
        <p:nvSpPr>
          <p:cNvPr id="377" name="Google Shape;377;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Despedidas</a:t>
            </a:r>
            <a:endParaRPr/>
          </a:p>
        </p:txBody>
      </p:sp>
      <p:sp>
        <p:nvSpPr>
          <p:cNvPr id="385" name="Google Shape;385;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 bienvenidos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https://pxhere.com/en/photo/1448915</a:t>
            </a:r>
            <a:endParaRPr/>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Haz seguro que se está grabando la clase (si se aplica).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Este curso es parte del Discipulado de Academia Cristo.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Son 13 cursos en total.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6 cursos La Biblia serie.  3 del Antiguo Testamento, 3 del Nuevo Testamento. Estudiamos historias biblicas y vamos perfeccionando el método de las 4 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 dos cursos “Identificación Espiritual” y “Legalismo” vemos las diferencias claves entre las diferentes Iglesias cristianas.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 la serie titulada “La Palabra Crece” recibiremos capacitación en hacer discípulos, la multiplicación de discípulos, y la multiplicación de Iglesias.  La serie empieza en el “Discipulado,” y continua en el “Discipulado Dos.”</a:t>
            </a:r>
            <a:endParaRPr/>
          </a:p>
        </p:txBody>
      </p:sp>
      <p:sp>
        <p:nvSpPr>
          <p:cNvPr id="151" name="Google Shape;1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&lt;Deja que lo platiquen un rato, después el profesor comparte lo siguiente.&gt;</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98" name="Google Shape;98;p44"/>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41"/>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42"/>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0"/>
          <p:cNvSpPr/>
          <p:nvPr>
            <p:ph idx="2" type="pic"/>
          </p:nvPr>
        </p:nvSpPr>
        <p:spPr>
          <a:xfrm>
            <a:off x="5183188" y="987425"/>
            <a:ext cx="6172200" cy="4873625"/>
          </a:xfrm>
          <a:prstGeom prst="rect">
            <a:avLst/>
          </a:prstGeom>
          <a:noFill/>
          <a:ln>
            <a:noFill/>
          </a:ln>
        </p:spPr>
      </p:sp>
      <p:sp>
        <p:nvSpPr>
          <p:cNvPr id="70" name="Google Shape;70;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Overlock"/>
              <a:buNone/>
              <a:defRPr b="0" i="0" sz="5400" u="none" cap="none" strike="noStrike">
                <a:solidFill>
                  <a:schemeClr val="lt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lt1"/>
              </a:buClr>
              <a:buSzPts val="4800"/>
              <a:buFont typeface="Arial"/>
              <a:buChar char="•"/>
              <a:defRPr b="0" i="0" sz="4800" u="none" cap="none" strike="noStrike">
                <a:solidFill>
                  <a:schemeClr val="lt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 name="Google Shape;9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71be38f3c1_0_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105" name="Google Shape;105;g171be38f3c1_0_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106" name="Google Shape;106;g171be38f3c1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¿Mito o realidad?</a:t>
            </a:r>
            <a:endParaRPr/>
          </a:p>
        </p:txBody>
      </p:sp>
      <p:sp>
        <p:nvSpPr>
          <p:cNvPr id="176" name="Google Shape;176;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rgbClr val="613318"/>
              </a:buClr>
              <a:buSzPct val="100000"/>
              <a:buNone/>
            </a:pPr>
            <a:r>
              <a:rPr i="1" lang="en-US">
                <a:solidFill>
                  <a:srgbClr val="613318"/>
                </a:solidFill>
              </a:rPr>
              <a:t>Fue una noche fría, el 24 de diciembre en el año cero.  María iba montada en un burrito, camino a Belén, José caminando a un lado suyo.  Llegan justo a tiempo, pero el posadero les dice que no hay lugar en los hoteles.  Terminan en un establo, rodeados por el buey, la vaca, y la ovejita.  </a:t>
            </a:r>
            <a:endParaRPr>
              <a:solidFill>
                <a:srgbClr val="613318"/>
              </a:solidFill>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¿Mito o realidad?</a:t>
            </a:r>
            <a:endParaRPr/>
          </a:p>
        </p:txBody>
      </p:sp>
      <p:sp>
        <p:nvSpPr>
          <p:cNvPr id="182" name="Google Shape;182;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613318"/>
              </a:buClr>
              <a:buSzPct val="100000"/>
              <a:buNone/>
            </a:pPr>
            <a:r>
              <a:rPr i="1" lang="en-US">
                <a:solidFill>
                  <a:srgbClr val="613318"/>
                </a:solidFill>
              </a:rPr>
              <a:t>Ya en la madrugada del 25 de diciembre el bebé Jesús, el Salvador del mundo, nació en un establo. Era una noche de paz, noche de amor, y todo duerme en derredor. De repente se escuchan campanas sobre campanas… Belén, campanas de Belén, que los ángeles tocan.  Avisados por los ángeles, llegan los pastores para alabarlo, junto con el muchacho del burrito sabanero que con su cuatrico va cantando, si lo ven, si lo ven, va camino a Belén…</a:t>
            </a:r>
            <a:endParaRPr>
              <a:solidFill>
                <a:srgbClr val="61331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¿Mito o realidad?</a:t>
            </a:r>
            <a:endParaRPr/>
          </a:p>
        </p:txBody>
      </p:sp>
      <p:sp>
        <p:nvSpPr>
          <p:cNvPr id="188" name="Google Shape;188;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613318"/>
              </a:buClr>
              <a:buSzPct val="100000"/>
              <a:buNone/>
            </a:pPr>
            <a:r>
              <a:rPr i="1" lang="en-US">
                <a:solidFill>
                  <a:srgbClr val="613318"/>
                </a:solidFill>
              </a:rPr>
              <a:t>Encuentran a la mamá y al bebé todos brillantes, con una luz del cielo iluminándolos.  Y no nos olvidemos al niño tambor tocando su batería, un pastelero que quiere regalar a Jesús, María y José tres pastelitos, uno para cada uno. Pero los pastelitos van desapareciendo por el camino y sólo llega uno al portal. Jesús lo toca y ¡wauuuuu! salen mil…  Y en eso llegan los tres reyes magos, Melchor, Gaspar, y Baltasar, montados sobre un caballo, un camello, y en elefante respectivamente.  </a:t>
            </a:r>
            <a:endParaRPr>
              <a:solidFill>
                <a:srgbClr val="613318"/>
              </a:solidFill>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3" name="Shape 193"/>
        <p:cNvGrpSpPr/>
        <p:nvPr/>
      </p:nvGrpSpPr>
      <p:grpSpPr>
        <a:xfrm>
          <a:off x="0" y="0"/>
          <a:ext cx="0" cy="0"/>
          <a:chOff x="0" y="0"/>
          <a:chExt cx="0" cy="0"/>
        </a:xfrm>
      </p:grpSpPr>
      <p:sp>
        <p:nvSpPr>
          <p:cNvPr id="194" name="Google Shape;194;p12"/>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erson standing on top of a dirt field&#10;&#10;Description automatically generated" id="195" name="Google Shape;195;p12"/>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196" name="Google Shape;196;p12"/>
          <p:cNvSpPr txBox="1"/>
          <p:nvPr>
            <p:ph type="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Overlock"/>
              <a:buNone/>
            </a:pPr>
            <a:r>
              <a:rPr lang="en-US">
                <a:solidFill>
                  <a:srgbClr val="FFFFFF"/>
                </a:solidFill>
                <a:latin typeface="Overlock"/>
                <a:ea typeface="Overlock"/>
                <a:cs typeface="Overlock"/>
                <a:sym typeface="Overlock"/>
              </a:rPr>
              <a:t>Considerar- Mateo 1:18-24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a:p>
        </p:txBody>
      </p:sp>
      <p:sp>
        <p:nvSpPr>
          <p:cNvPr id="203" name="Google Shape;203;p13"/>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sz="4400"/>
          </a:p>
        </p:txBody>
      </p:sp>
      <p:sp>
        <p:nvSpPr>
          <p:cNvPr id="210" name="Google Shape;210;p1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sz="4400"/>
          </a:p>
        </p:txBody>
      </p:sp>
      <p:sp>
        <p:nvSpPr>
          <p:cNvPr id="217" name="Google Shape;217;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3. ¿</a:t>
            </a:r>
            <a:r>
              <a:rPr lang="en-US" sz="4800" u="sng">
                <a:solidFill>
                  <a:srgbClr val="613318"/>
                </a:solidFill>
              </a:rPr>
              <a:t>Dónde</a:t>
            </a:r>
            <a:r>
              <a:rPr lang="en-US" sz="4800">
                <a:solidFill>
                  <a:srgbClr val="613318"/>
                </a:solidFill>
              </a:rPr>
              <a:t> ocurrió esta historia? </a:t>
            </a:r>
            <a:endParaRPr/>
          </a:p>
        </p:txBody>
      </p:sp>
      <p:pic>
        <p:nvPicPr>
          <p:cNvPr id="218" name="Google Shape;218;p15"/>
          <p:cNvPicPr preferRelativeResize="0"/>
          <p:nvPr/>
        </p:nvPicPr>
        <p:blipFill rotWithShape="1">
          <a:blip r:embed="rId3">
            <a:alphaModFix/>
          </a:blip>
          <a:srcRect b="0" l="0" r="0" t="0"/>
          <a:stretch/>
        </p:blipFill>
        <p:spPr>
          <a:xfrm>
            <a:off x="1557462" y="-44053"/>
            <a:ext cx="9077075" cy="124420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75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sz="4400"/>
          </a:p>
        </p:txBody>
      </p:sp>
      <p:sp>
        <p:nvSpPr>
          <p:cNvPr id="225" name="Google Shape;225;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4. ¿</a:t>
            </a:r>
            <a:r>
              <a:rPr lang="en-US" sz="4800" u="sng">
                <a:solidFill>
                  <a:srgbClr val="613318"/>
                </a:solidFill>
              </a:rPr>
              <a:t>Cuándo</a:t>
            </a:r>
            <a:r>
              <a:rPr lang="en-US" sz="4800">
                <a:solidFill>
                  <a:srgbClr val="613318"/>
                </a:solidFill>
              </a:rPr>
              <a:t> ocurrió esta historia?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sz="4400"/>
          </a:p>
        </p:txBody>
      </p:sp>
      <p:sp>
        <p:nvSpPr>
          <p:cNvPr id="232" name="Google Shape;232;p1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5. ¿</a:t>
            </a:r>
            <a:r>
              <a:rPr lang="en-US" sz="4800" u="sng">
                <a:solidFill>
                  <a:srgbClr val="613318"/>
                </a:solidFill>
              </a:rPr>
              <a:t>Cuál</a:t>
            </a:r>
            <a:r>
              <a:rPr lang="en-US" sz="4800">
                <a:solidFill>
                  <a:srgbClr val="613318"/>
                </a:solidFill>
              </a:rPr>
              <a:t> es el problema?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sz="4400"/>
          </a:p>
        </p:txBody>
      </p:sp>
      <p:sp>
        <p:nvSpPr>
          <p:cNvPr id="239" name="Google Shape;239;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13318"/>
              </a:buClr>
              <a:buSzPts val="7200"/>
              <a:buNone/>
            </a:pPr>
            <a:r>
              <a:rPr lang="en-US" sz="7200">
                <a:solidFill>
                  <a:srgbClr val="613318"/>
                </a:solidFill>
              </a:rPr>
              <a:t>6. ¿</a:t>
            </a:r>
            <a:r>
              <a:rPr lang="en-US" sz="7200" u="sng">
                <a:solidFill>
                  <a:srgbClr val="613318"/>
                </a:solidFill>
              </a:rPr>
              <a:t>Cuáles</a:t>
            </a:r>
            <a:r>
              <a:rPr lang="en-US" sz="7200">
                <a:solidFill>
                  <a:srgbClr val="613318"/>
                </a:solidFill>
              </a:rPr>
              <a:t> eventos ocurrieron en esta historia?  Contemos la historia juntos.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13" name="Google Shape;113;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14" name="Google Shape;114;p1"/>
          <p:cNvPicPr preferRelativeResize="0"/>
          <p:nvPr/>
        </p:nvPicPr>
        <p:blipFill rotWithShape="1">
          <a:blip r:embed="rId3">
            <a:alphaModFix/>
          </a:blip>
          <a:srcRect b="0" l="0" r="0" t="0"/>
          <a:stretch/>
        </p:blipFill>
        <p:spPr>
          <a:xfrm>
            <a:off x="4188618" y="0"/>
            <a:ext cx="3814763"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rPr>
              <a:t>Considerar- Mateo 1:18-24</a:t>
            </a:r>
            <a:endParaRPr sz="4400"/>
          </a:p>
        </p:txBody>
      </p:sp>
      <p:sp>
        <p:nvSpPr>
          <p:cNvPr id="246" name="Google Shape;246;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7. ¿</a:t>
            </a:r>
            <a:r>
              <a:rPr lang="en-US" sz="4800" u="sng">
                <a:solidFill>
                  <a:srgbClr val="613318"/>
                </a:solidFill>
              </a:rPr>
              <a:t>Se resuelve </a:t>
            </a:r>
            <a:r>
              <a:rPr lang="en-US" sz="4800">
                <a:solidFill>
                  <a:srgbClr val="613318"/>
                </a:solidFill>
              </a:rPr>
              <a:t>el problema que mencionamos?  ¿</a:t>
            </a:r>
            <a:r>
              <a:rPr lang="en-US" sz="4800" u="sng">
                <a:solidFill>
                  <a:srgbClr val="613318"/>
                </a:solidFill>
              </a:rPr>
              <a:t>Cómo</a:t>
            </a:r>
            <a:r>
              <a:rPr lang="en-US" sz="4800">
                <a:solidFill>
                  <a:srgbClr val="613318"/>
                </a:solidFil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pic>
        <p:nvPicPr>
          <p:cNvPr descr="A picture containing building, outdoor, snow, sitting&#10;&#10;Description automatically generated" id="252" name="Google Shape;252;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3" name="Google Shape;253;p20"/>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4" name="Google Shape;254;p20"/>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000"/>
              <a:buFont typeface="Overlock"/>
              <a:buNone/>
            </a:pPr>
            <a:r>
              <a:rPr lang="en-US" sz="4000">
                <a:solidFill>
                  <a:srgbClr val="613318"/>
                </a:solidFill>
                <a:latin typeface="Overlock"/>
                <a:ea typeface="Overlock"/>
                <a:cs typeface="Overlock"/>
                <a:sym typeface="Overlock"/>
              </a:rPr>
              <a:t>Consolidar Mateo 1:18-24</a:t>
            </a:r>
            <a:endParaRPr/>
          </a:p>
        </p:txBody>
      </p:sp>
      <p:cxnSp>
        <p:nvCxnSpPr>
          <p:cNvPr id="255" name="Google Shape;255;p20"/>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256" name="Google Shape;256;p20"/>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Consolidar-Mateo 1:18-24</a:t>
            </a:r>
            <a:endParaRPr/>
          </a:p>
        </p:txBody>
      </p:sp>
      <p:sp>
        <p:nvSpPr>
          <p:cNvPr id="263" name="Google Shape;263;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1. ¿De qué se trata la historia?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 Mateo 1:18-24</a:t>
            </a:r>
            <a:endParaRPr sz="4800"/>
          </a:p>
        </p:txBody>
      </p:sp>
      <p:sp>
        <p:nvSpPr>
          <p:cNvPr id="270" name="Google Shape;270;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2. ¿Qué </a:t>
            </a:r>
            <a:r>
              <a:rPr lang="en-US" sz="5400" u="sng">
                <a:solidFill>
                  <a:srgbClr val="613318"/>
                </a:solidFill>
              </a:rPr>
              <a:t>pecado</a:t>
            </a:r>
            <a:r>
              <a:rPr lang="en-US" sz="5400">
                <a:solidFill>
                  <a:srgbClr val="613318"/>
                </a:solidFill>
              </a:rPr>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 Mateo 1:18-24</a:t>
            </a:r>
            <a:endParaRPr sz="4800"/>
          </a:p>
        </p:txBody>
      </p:sp>
      <p:sp>
        <p:nvSpPr>
          <p:cNvPr id="277" name="Google Shape;277;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 Mateo 1:18-24</a:t>
            </a:r>
            <a:endParaRPr sz="4800"/>
          </a:p>
        </p:txBody>
      </p:sp>
      <p:sp>
        <p:nvSpPr>
          <p:cNvPr id="284" name="Google Shape;284;p2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4. ¿Qué me enseña Dios a pedir y hacer por gratitud a él?</a:t>
            </a:r>
            <a:endParaRPr sz="5400">
              <a:solidFill>
                <a:srgbClr val="613318"/>
              </a:solidFill>
            </a:endParaRPr>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 Mateo 1:18-24</a:t>
            </a:r>
            <a:endParaRPr sz="4800"/>
          </a:p>
        </p:txBody>
      </p:sp>
      <p:sp>
        <p:nvSpPr>
          <p:cNvPr id="291" name="Google Shape;291;p2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6" name="Shape 296"/>
        <p:cNvGrpSpPr/>
        <p:nvPr/>
      </p:nvGrpSpPr>
      <p:grpSpPr>
        <a:xfrm>
          <a:off x="0" y="0"/>
          <a:ext cx="0" cy="0"/>
          <a:chOff x="0" y="0"/>
          <a:chExt cx="0" cy="0"/>
        </a:xfrm>
      </p:grpSpPr>
      <p:sp>
        <p:nvSpPr>
          <p:cNvPr id="297" name="Google Shape;297;p26"/>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person, young, woman, looking&#10;&#10;Description automatically generated" id="298" name="Google Shape;298;p26"/>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299" name="Google Shape;299;p26"/>
          <p:cNvSpPr txBox="1"/>
          <p:nvPr>
            <p:ph type="title"/>
          </p:nvPr>
        </p:nvSpPr>
        <p:spPr>
          <a:xfrm>
            <a:off x="1524000" y="1122361"/>
            <a:ext cx="5129463" cy="468889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Overlock"/>
              <a:buNone/>
            </a:pPr>
            <a:r>
              <a:rPr lang="en-US">
                <a:latin typeface="Overlock"/>
                <a:ea typeface="Overlock"/>
                <a:cs typeface="Overlock"/>
                <a:sym typeface="Overlock"/>
              </a:rPr>
              <a:t>Temas Importantes:</a:t>
            </a:r>
            <a:br>
              <a:rPr lang="en-US">
                <a:latin typeface="Overlock"/>
                <a:ea typeface="Overlock"/>
                <a:cs typeface="Overlock"/>
                <a:sym typeface="Overlock"/>
              </a:rPr>
            </a:br>
            <a:r>
              <a:rPr lang="en-US">
                <a:latin typeface="Overlock"/>
                <a:ea typeface="Overlock"/>
                <a:cs typeface="Overlock"/>
                <a:sym typeface="Overlock"/>
              </a:rPr>
              <a:t>(20 minutos)</a:t>
            </a:r>
            <a:br>
              <a:rPr lang="en-US">
                <a:latin typeface="Overlock"/>
                <a:ea typeface="Overlock"/>
                <a:cs typeface="Overlock"/>
                <a:sym typeface="Overlock"/>
              </a:rPr>
            </a:br>
            <a:br>
              <a:rPr lang="en-US">
                <a:latin typeface="Overlock"/>
                <a:ea typeface="Overlock"/>
                <a:cs typeface="Overlock"/>
                <a:sym typeface="Overlock"/>
              </a:rPr>
            </a:br>
            <a:r>
              <a:rPr lang="en-US">
                <a:latin typeface="Overlock"/>
                <a:ea typeface="Overlock"/>
                <a:cs typeface="Overlock"/>
                <a:sym typeface="Overlock"/>
              </a:rPr>
              <a:t>¿Quién será Jesús?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Juan 1</a:t>
            </a:r>
            <a:endParaRPr/>
          </a:p>
        </p:txBody>
      </p:sp>
      <p:sp>
        <p:nvSpPr>
          <p:cNvPr id="306" name="Google Shape;30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i="1" lang="en-US"/>
              <a:t>“En el principio era el Verbo, y el Verbo era con Dios, y </a:t>
            </a:r>
            <a:r>
              <a:rPr i="1" lang="en-US" u="sng"/>
              <a:t>el Verbo era Dios</a:t>
            </a:r>
            <a:r>
              <a:rPr i="1" lang="en-US"/>
              <a:t>… Y aquel Verbo </a:t>
            </a:r>
            <a:r>
              <a:rPr i="1" lang="en-US" u="sng"/>
              <a:t>fue hecho carne</a:t>
            </a:r>
            <a:r>
              <a:rPr i="1" lang="en-US"/>
              <a:t>, y habitó entre nosotros y vimos su gloria, gloria como del unigénito del Padre, lleno de gracia y de verdad.”</a:t>
            </a:r>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txBox="1"/>
          <p:nvPr>
            <p:ph type="title"/>
          </p:nvPr>
        </p:nvSpPr>
        <p:spPr>
          <a:xfrm>
            <a:off x="838200" y="365125"/>
            <a:ext cx="10515600" cy="14636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613318"/>
              </a:buClr>
              <a:buSzPct val="100000"/>
              <a:buFont typeface="Overlock"/>
              <a:buNone/>
            </a:pPr>
            <a:r>
              <a:rPr lang="en-US">
                <a:solidFill>
                  <a:srgbClr val="613318"/>
                </a:solidFill>
              </a:rPr>
              <a:t>¿Por qué tuvo que ser Dios y hombre en una persona?</a:t>
            </a:r>
            <a:endParaRPr>
              <a:solidFill>
                <a:srgbClr val="613318"/>
              </a:solidFill>
            </a:endParaRPr>
          </a:p>
        </p:txBody>
      </p:sp>
      <p:sp>
        <p:nvSpPr>
          <p:cNvPr id="313" name="Google Shape;313;p28"/>
          <p:cNvSpPr txBox="1"/>
          <p:nvPr>
            <p:ph idx="1" type="body"/>
          </p:nvPr>
        </p:nvSpPr>
        <p:spPr>
          <a:xfrm>
            <a:off x="838200" y="2057401"/>
            <a:ext cx="10515600" cy="411956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0000"/>
              </a:lnSpc>
              <a:spcBef>
                <a:spcPts val="0"/>
              </a:spcBef>
              <a:spcAft>
                <a:spcPts val="0"/>
              </a:spcAft>
              <a:buClr>
                <a:srgbClr val="613318"/>
              </a:buClr>
              <a:buSzPct val="100000"/>
              <a:buNone/>
            </a:pPr>
            <a:r>
              <a:rPr lang="en-US">
                <a:solidFill>
                  <a:srgbClr val="613318"/>
                </a:solidFill>
              </a:rPr>
              <a:t>Gál.4:4-5 Dios envió a su Hijo, que nació de una mujer y sujeto a la ley, </a:t>
            </a:r>
            <a:r>
              <a:rPr b="1" baseline="30000" lang="en-US">
                <a:solidFill>
                  <a:srgbClr val="613318"/>
                </a:solidFill>
              </a:rPr>
              <a:t>5 </a:t>
            </a:r>
            <a:r>
              <a:rPr lang="en-US">
                <a:solidFill>
                  <a:srgbClr val="613318"/>
                </a:solidFill>
              </a:rPr>
              <a:t>para que redimiera a los que estaban sujetos a la ley, a fin de que recibiéramos la adopción de hijos. </a:t>
            </a:r>
            <a:endParaRPr/>
          </a:p>
          <a:p>
            <a:pPr indent="0" lvl="0" marL="0" rtl="0" algn="just">
              <a:lnSpc>
                <a:spcPct val="90000"/>
              </a:lnSpc>
              <a:spcBef>
                <a:spcPts val="1000"/>
              </a:spcBef>
              <a:spcAft>
                <a:spcPts val="0"/>
              </a:spcAft>
              <a:buClr>
                <a:srgbClr val="613318"/>
              </a:buClr>
              <a:buSzPct val="100000"/>
              <a:buNone/>
            </a:pPr>
            <a:r>
              <a:rPr lang="en-US">
                <a:solidFill>
                  <a:srgbClr val="613318"/>
                </a:solidFill>
              </a:rPr>
              <a:t>Gál. 3:13 Cristo nos redimió de la maldición de la ley, y por nosotros se hizo maldición (porque está escrito: «Maldito todo el que es colgado en un madero»)”</a:t>
            </a:r>
            <a:endParaRPr>
              <a:solidFill>
                <a:srgbClr val="61331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21" name="Google Shape;121;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122" name="Google Shape;122;p2"/>
          <p:cNvPicPr preferRelativeResize="0"/>
          <p:nvPr/>
        </p:nvPicPr>
        <p:blipFill rotWithShape="1">
          <a:blip r:embed="rId3">
            <a:alphaModFix/>
          </a:blip>
          <a:srcRect b="0" l="0" r="0" t="0"/>
          <a:stretch/>
        </p:blipFill>
        <p:spPr>
          <a:xfrm>
            <a:off x="1151137" y="367538"/>
            <a:ext cx="9889725" cy="6490462"/>
          </a:xfrm>
          <a:prstGeom prst="rect">
            <a:avLst/>
          </a:prstGeom>
          <a:solidFill>
            <a:srgbClr val="603912"/>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29"/>
          <p:cNvSpPr txBox="1"/>
          <p:nvPr>
            <p:ph type="title"/>
          </p:nvPr>
        </p:nvSpPr>
        <p:spPr>
          <a:xfrm>
            <a:off x="648929" y="629266"/>
            <a:ext cx="3651467" cy="38705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13318"/>
              </a:buClr>
              <a:buSzPts val="5400"/>
              <a:buFont typeface="Overlock"/>
              <a:buNone/>
            </a:pPr>
            <a:r>
              <a:rPr lang="en-US" sz="5400">
                <a:solidFill>
                  <a:srgbClr val="613318"/>
                </a:solidFill>
              </a:rPr>
              <a:t>¿Está bien celebrar la Navidad?</a:t>
            </a:r>
            <a:endParaRPr sz="5400">
              <a:solidFill>
                <a:srgbClr val="613318"/>
              </a:solidFill>
            </a:endParaRPr>
          </a:p>
        </p:txBody>
      </p:sp>
      <p:pic>
        <p:nvPicPr>
          <p:cNvPr descr="A group of people sitting at a dinner table posing for the camera&#10;&#10;Description automatically generated" id="320" name="Google Shape;320;p29"/>
          <p:cNvPicPr preferRelativeResize="0"/>
          <p:nvPr/>
        </p:nvPicPr>
        <p:blipFill rotWithShape="1">
          <a:blip r:embed="rId3">
            <a:alphaModFix/>
          </a:blip>
          <a:srcRect b="0" l="11369" r="6030" t="0"/>
          <a:stretch/>
        </p:blipFill>
        <p:spPr>
          <a:xfrm>
            <a:off x="4639056" y="10"/>
            <a:ext cx="7552944" cy="68579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327" name="Google Shape;32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pic>
        <p:nvPicPr>
          <p:cNvPr id="328" name="Google Shape;328;p30"/>
          <p:cNvPicPr preferRelativeResize="0"/>
          <p:nvPr/>
        </p:nvPicPr>
        <p:blipFill rotWithShape="1">
          <a:blip r:embed="rId3">
            <a:alphaModFix/>
          </a:blip>
          <a:srcRect b="0" l="0" r="0" t="0"/>
          <a:stretch/>
        </p:blipFill>
        <p:spPr>
          <a:xfrm>
            <a:off x="-1804737" y="-1600884"/>
            <a:ext cx="13996738" cy="89117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¿Celebrar la Navidad o no?</a:t>
            </a:r>
            <a:endParaRPr/>
          </a:p>
        </p:txBody>
      </p:sp>
      <p:sp>
        <p:nvSpPr>
          <p:cNvPr id="334" name="Google Shape;33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91465" lvl="0" marL="228600" rtl="0" algn="l">
              <a:lnSpc>
                <a:spcPct val="90000"/>
              </a:lnSpc>
              <a:spcBef>
                <a:spcPts val="0"/>
              </a:spcBef>
              <a:spcAft>
                <a:spcPts val="0"/>
              </a:spcAft>
              <a:buClr>
                <a:srgbClr val="613318"/>
              </a:buClr>
              <a:buSzPct val="100000"/>
              <a:buChar char="•"/>
            </a:pPr>
            <a:r>
              <a:rPr lang="en-US">
                <a:solidFill>
                  <a:srgbClr val="613318"/>
                </a:solidFill>
              </a:rPr>
              <a:t>Colosenses 2:16-17: </a:t>
            </a:r>
            <a:r>
              <a:rPr b="1" lang="en-US">
                <a:solidFill>
                  <a:srgbClr val="613318"/>
                </a:solidFill>
              </a:rPr>
              <a:t>No permitan, pues, que nadie los juzgue por lo que comen o beben, o en relación con los días de fiesta, la luna nueva o los días de reposo. </a:t>
            </a:r>
            <a:r>
              <a:rPr b="1" baseline="30000" lang="en-US" sz="4200">
                <a:solidFill>
                  <a:srgbClr val="613318"/>
                </a:solidFill>
              </a:rPr>
              <a:t>17 </a:t>
            </a:r>
            <a:r>
              <a:rPr b="1" lang="en-US">
                <a:solidFill>
                  <a:srgbClr val="613318"/>
                </a:solidFill>
              </a:rPr>
              <a:t>Todo esto no es más que una sombra de lo que está por venir; pero lo real y verdadero es Cristo. </a:t>
            </a:r>
            <a:endParaRPr b="1">
              <a:solidFill>
                <a:srgbClr val="613318"/>
              </a:solidFill>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¿Celebrar la Navidad o no?</a:t>
            </a:r>
            <a:endParaRPr/>
          </a:p>
        </p:txBody>
      </p:sp>
      <p:sp>
        <p:nvSpPr>
          <p:cNvPr id="340" name="Google Shape;340;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342900" lvl="0" marL="228600" rtl="0" algn="l">
              <a:lnSpc>
                <a:spcPct val="90000"/>
              </a:lnSpc>
              <a:spcBef>
                <a:spcPts val="0"/>
              </a:spcBef>
              <a:spcAft>
                <a:spcPts val="0"/>
              </a:spcAft>
              <a:buClr>
                <a:srgbClr val="613318"/>
              </a:buClr>
              <a:buSzPts val="5400"/>
              <a:buChar char="•"/>
            </a:pPr>
            <a:r>
              <a:rPr lang="en-US">
                <a:solidFill>
                  <a:srgbClr val="613318"/>
                </a:solidFill>
              </a:rPr>
              <a:t>O sea, celebrar el amor de Dios en Jesús es bueno.  Somos libres para festejar o no festejar la navidad, en cualquier fecha.  Pero si se lo hace o no, que sea para la gloria de Dios.  </a:t>
            </a:r>
            <a:endParaRPr>
              <a:solidFill>
                <a:srgbClr val="613318"/>
              </a:solidFill>
            </a:endParaRPr>
          </a:p>
          <a:p>
            <a:pPr indent="0" lvl="0" marL="228600" rtl="0" algn="l">
              <a:lnSpc>
                <a:spcPct val="90000"/>
              </a:lnSpc>
              <a:spcBef>
                <a:spcPts val="1000"/>
              </a:spcBef>
              <a:spcAft>
                <a:spcPts val="0"/>
              </a:spcAft>
              <a:buClr>
                <a:schemeClr val="dk1"/>
              </a:buClr>
              <a:buSzPts val="54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pic>
        <p:nvPicPr>
          <p:cNvPr descr="Screen Clipping" id="346" name="Google Shape;346;p33"/>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347" name="Google Shape;347;p33"/>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8" name="Google Shape;348;p33"/>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9" name="Google Shape;349;p33"/>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13318"/>
              </a:buClr>
              <a:buSzPts val="4500"/>
              <a:buFont typeface="Overlock"/>
              <a:buNone/>
            </a:pPr>
            <a:r>
              <a:rPr lang="en-US" sz="4500">
                <a:solidFill>
                  <a:srgbClr val="613318"/>
                </a:solidFill>
              </a:rPr>
              <a:t>La Tarea</a:t>
            </a:r>
            <a:endParaRPr sz="4500">
              <a:solidFill>
                <a:srgbClr val="613318"/>
              </a:solidFill>
            </a:endParaRPr>
          </a:p>
        </p:txBody>
      </p:sp>
      <p:sp>
        <p:nvSpPr>
          <p:cNvPr id="350" name="Google Shape;350;p33"/>
          <p:cNvSpPr txBox="1"/>
          <p:nvPr>
            <p:ph idx="2" type="body"/>
          </p:nvPr>
        </p:nvSpPr>
        <p:spPr>
          <a:xfrm>
            <a:off x="350547" y="1203061"/>
            <a:ext cx="4490394" cy="3702426"/>
          </a:xfrm>
          <a:prstGeom prst="rect">
            <a:avLst/>
          </a:prstGeom>
          <a:noFill/>
          <a:ln>
            <a:noFill/>
          </a:ln>
        </p:spPr>
        <p:txBody>
          <a:bodyPr anchorCtr="0" anchor="t" bIns="45700" lIns="91425" spcFirstLastPara="1" rIns="91425" wrap="square" tIns="45700">
            <a:normAutofit fontScale="92500"/>
          </a:bodyPr>
          <a:lstStyle/>
          <a:p>
            <a:pPr indent="-258444" lvl="2" marL="1143000" rtl="0" algn="l">
              <a:lnSpc>
                <a:spcPct val="90000"/>
              </a:lnSpc>
              <a:spcBef>
                <a:spcPts val="0"/>
              </a:spcBef>
              <a:spcAft>
                <a:spcPts val="0"/>
              </a:spcAft>
              <a:buClr>
                <a:srgbClr val="613318"/>
              </a:buClr>
              <a:buSzPct val="100000"/>
              <a:buChar char="•"/>
            </a:pPr>
            <a:r>
              <a:rPr b="1" lang="en-US">
                <a:solidFill>
                  <a:srgbClr val="613318"/>
                </a:solidFill>
              </a:rPr>
              <a:t>Ver</a:t>
            </a:r>
            <a:r>
              <a:rPr lang="en-US">
                <a:solidFill>
                  <a:srgbClr val="613318"/>
                </a:solidFill>
              </a:rPr>
              <a:t> el siguiente video para la lección 3</a:t>
            </a:r>
            <a:endParaRPr/>
          </a:p>
          <a:p>
            <a:pPr indent="-258444" lvl="2" marL="1143000" rtl="0" algn="l">
              <a:lnSpc>
                <a:spcPct val="90000"/>
              </a:lnSpc>
              <a:spcBef>
                <a:spcPts val="500"/>
              </a:spcBef>
              <a:spcAft>
                <a:spcPts val="0"/>
              </a:spcAft>
              <a:buClr>
                <a:srgbClr val="613318"/>
              </a:buClr>
              <a:buSzPct val="100000"/>
              <a:buChar char="•"/>
            </a:pPr>
            <a:r>
              <a:rPr b="1" lang="en-US">
                <a:solidFill>
                  <a:srgbClr val="613318"/>
                </a:solidFill>
              </a:rPr>
              <a:t>Leer</a:t>
            </a:r>
            <a:r>
              <a:rPr lang="en-US">
                <a:solidFill>
                  <a:srgbClr val="613318"/>
                </a:solidFill>
              </a:rPr>
              <a:t> Mateo 2 en sus Biblias</a:t>
            </a:r>
            <a:endParaRPr>
              <a:solidFill>
                <a:srgbClr val="613318"/>
              </a:solidFill>
            </a:endParaRPr>
          </a:p>
          <a:p>
            <a:pPr indent="0" lvl="0" marL="228600" rtl="0" algn="l">
              <a:lnSpc>
                <a:spcPct val="90000"/>
              </a:lnSpc>
              <a:spcBef>
                <a:spcPts val="1000"/>
              </a:spcBef>
              <a:spcAft>
                <a:spcPts val="0"/>
              </a:spcAft>
              <a:buClr>
                <a:schemeClr val="dk1"/>
              </a:buClr>
              <a:buSzPct val="100000"/>
              <a:buNone/>
            </a:pPr>
            <a:r>
              <a:t/>
            </a:r>
            <a:endParaRPr sz="40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34"/>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57" name="Google Shape;357;p34"/>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64" name="Google Shape;364;p35"/>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A close up of a sign&#10;&#10;Description automatically generated" id="365" name="Google Shape;365;p35"/>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72" name="Google Shape;372;p36"/>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b="0" i="1" lang="en-US" sz="36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60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descr="A close up of a sign&#10;&#10;Description automatically generated" id="373" name="Google Shape;373;p36"/>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80" name="Google Shape;380;p37"/>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0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A close up of a sign&#10;&#10;Description automatically generated" id="381" name="Google Shape;381;p37"/>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88" name="Google Shape;388;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89" name="Google Shape;389;p38"/>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pic>
        <p:nvPicPr>
          <p:cNvPr descr="A picture containing person, indoor, holding, hand&#10;&#10;Description automatically generated" id="128" name="Google Shape;128;p3"/>
          <p:cNvPicPr preferRelativeResize="0"/>
          <p:nvPr>
            <p:ph idx="1" type="body"/>
          </p:nvPr>
        </p:nvPicPr>
        <p:blipFill rotWithShape="1">
          <a:blip r:embed="rId3">
            <a:alphaModFix/>
          </a:blip>
          <a:srcRect b="17028" l="0" r="0" t="855"/>
          <a:stretch/>
        </p:blipFill>
        <p:spPr>
          <a:xfrm>
            <a:off x="20" y="10"/>
            <a:ext cx="12191980" cy="6857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nvSpPr>
        <p:spPr>
          <a:xfrm>
            <a:off x="859966" y="1169049"/>
            <a:ext cx="1069759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La Biblia: La Llegada del Salvador</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Lección 2:</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El Nacimiento de Jesús</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Mateo 1:18-24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Oremos</a:t>
            </a:r>
            <a:endParaRPr>
              <a:solidFill>
                <a:srgbClr val="613318"/>
              </a:solidFill>
            </a:endParaRPr>
          </a:p>
        </p:txBody>
      </p:sp>
      <p:sp>
        <p:nvSpPr>
          <p:cNvPr id="141" name="Google Shape;14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613318"/>
              </a:buClr>
              <a:buSzPct val="100000"/>
              <a:buNone/>
            </a:pPr>
            <a:r>
              <a:rPr i="1" lang="en-US" sz="5800">
                <a:solidFill>
                  <a:srgbClr val="613318"/>
                </a:solidFill>
              </a:rPr>
              <a:t>Amado Dios, gracias porque tú siendo rico, te hiciste pobre para venir a librarme de mis pecados. Yo sé que no siempre te alabo por tu amor, ni les hablo a los demás sobre el amor que tú tienes para ellos también. Perdóname.  Lléname de gozo para hablarles de ti a los demás, para contarles de tu gran amor por el que enviaste a Jesús para salvarnos del castigo eterno que merecemos por nuestros pecados.  Te doy gracias, porque nos ha nacido Cristo el Señor. En su nombre oramos, Amén.</a:t>
            </a:r>
            <a:endParaRPr sz="5800">
              <a:solidFill>
                <a:srgbClr val="613318"/>
              </a:solidFill>
            </a:endParaRPr>
          </a:p>
          <a:p>
            <a:pPr indent="0" lvl="0" marL="0" rtl="0" algn="just">
              <a:lnSpc>
                <a:spcPct val="90000"/>
              </a:lnSpc>
              <a:spcBef>
                <a:spcPts val="1000"/>
              </a:spcBef>
              <a:spcAft>
                <a:spcPts val="0"/>
              </a:spcAft>
              <a:buClr>
                <a:schemeClr val="dk1"/>
              </a:buClr>
              <a:buSzPct val="100000"/>
              <a:buNone/>
            </a:pPr>
            <a:r>
              <a:t/>
            </a:r>
            <a:endParaRPr sz="3200">
              <a:latin typeface="Overlock"/>
              <a:ea typeface="Overlock"/>
              <a:cs typeface="Overlock"/>
              <a:sym typeface="Overlo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13318"/>
              </a:buClr>
              <a:buSzPts val="8000"/>
              <a:buFont typeface="Overlock"/>
              <a:buNone/>
            </a:pPr>
            <a:r>
              <a:rPr lang="en-US" sz="8000">
                <a:solidFill>
                  <a:srgbClr val="613318"/>
                </a:solidFill>
                <a:latin typeface="Overlock"/>
                <a:ea typeface="Overlock"/>
                <a:cs typeface="Overlock"/>
                <a:sym typeface="Overlock"/>
              </a:rPr>
              <a:t>Mostremos Respeto…</a:t>
            </a:r>
            <a:endParaRPr sz="8000">
              <a:solidFill>
                <a:srgbClr val="613318"/>
              </a:solidFill>
              <a:latin typeface="Overlock"/>
              <a:ea typeface="Overlock"/>
              <a:cs typeface="Overlock"/>
              <a:sym typeface="Overlock"/>
            </a:endParaRPr>
          </a:p>
        </p:txBody>
      </p:sp>
      <p:sp>
        <p:nvSpPr>
          <p:cNvPr id="147" name="Google Shape;14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rgbClr val="613318"/>
              </a:buClr>
              <a:buSzPts val="5000"/>
              <a:buChar char="•"/>
            </a:pPr>
            <a:r>
              <a:rPr lang="en-US" sz="5000">
                <a:solidFill>
                  <a:srgbClr val="613318"/>
                </a:solidFill>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En el grupo de WhatsApp</a:t>
            </a:r>
            <a:endParaRPr sz="5000">
              <a:solidFill>
                <a:srgbClr val="613318"/>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grpSp>
        <p:nvGrpSpPr>
          <p:cNvPr id="154" name="Google Shape;154;p7"/>
          <p:cNvGrpSpPr/>
          <p:nvPr/>
        </p:nvGrpSpPr>
        <p:grpSpPr>
          <a:xfrm>
            <a:off x="168443" y="180474"/>
            <a:ext cx="11598441" cy="5630779"/>
            <a:chOff x="0" y="0"/>
            <a:chExt cx="11598441" cy="5630779"/>
          </a:xfrm>
        </p:grpSpPr>
        <p:sp>
          <p:nvSpPr>
            <p:cNvPr id="155" name="Google Shape;155;p7"/>
            <p:cNvSpPr/>
            <p:nvPr/>
          </p:nvSpPr>
          <p:spPr>
            <a:xfrm rot="-5400000">
              <a:off x="1491915" y="-1491915"/>
              <a:ext cx="2815389" cy="5799220"/>
            </a:xfrm>
            <a:prstGeom prst="round1Rect">
              <a:avLst>
                <a:gd fmla="val 16667" name="adj"/>
              </a:avLst>
            </a:prstGeom>
            <a:solidFill>
              <a:srgbClr val="008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txBox="1"/>
            <p:nvPr/>
          </p:nvSpPr>
          <p:spPr>
            <a:xfrm>
              <a:off x="0" y="0"/>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La Biblia - 6 cursos </a:t>
              </a:r>
              <a:endParaRPr/>
            </a:p>
          </p:txBody>
        </p:sp>
        <p:sp>
          <p:nvSpPr>
            <p:cNvPr id="157" name="Google Shape;157;p7"/>
            <p:cNvSpPr/>
            <p:nvPr/>
          </p:nvSpPr>
          <p:spPr>
            <a:xfrm>
              <a:off x="5799220" y="0"/>
              <a:ext cx="5799220" cy="2815389"/>
            </a:xfrm>
            <a:prstGeom prst="round1Rect">
              <a:avLst>
                <a:gd fmla="val 16667" name="adj"/>
              </a:avLst>
            </a:prstGeom>
            <a:solidFill>
              <a:srgbClr val="61331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txBox="1"/>
            <p:nvPr/>
          </p:nvSpPr>
          <p:spPr>
            <a:xfrm>
              <a:off x="5799220" y="0"/>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Las Enseñanzas de Jesús 3 cursos</a:t>
              </a:r>
              <a:endParaRPr b="0" i="0" sz="4000" u="none" cap="none" strike="noStrike">
                <a:solidFill>
                  <a:schemeClr val="lt1"/>
                </a:solidFill>
                <a:latin typeface="Overlock"/>
                <a:ea typeface="Overlock"/>
                <a:cs typeface="Overlock"/>
                <a:sym typeface="Overlock"/>
              </a:endParaRPr>
            </a:p>
          </p:txBody>
        </p:sp>
        <p:sp>
          <p:nvSpPr>
            <p:cNvPr id="159" name="Google Shape;159;p7"/>
            <p:cNvSpPr/>
            <p:nvPr/>
          </p:nvSpPr>
          <p:spPr>
            <a:xfrm rot="10800000">
              <a:off x="0" y="2815389"/>
              <a:ext cx="5799220" cy="2815389"/>
            </a:xfrm>
            <a:prstGeom prst="round1Rect">
              <a:avLst>
                <a:gd fmla="val 16667" name="adj"/>
              </a:avLst>
            </a:prstGeom>
            <a:solidFill>
              <a:srgbClr val="61331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txBox="1"/>
            <p:nvPr/>
          </p:nvSpPr>
          <p:spPr>
            <a:xfrm>
              <a:off x="0" y="3519236"/>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Identificación Espiritual y Legalismo - 2 cursos</a:t>
              </a:r>
              <a:endParaRPr b="0" i="0" sz="4000" u="none" cap="none" strike="noStrike">
                <a:solidFill>
                  <a:schemeClr val="lt1"/>
                </a:solidFill>
                <a:latin typeface="Overlock"/>
                <a:ea typeface="Overlock"/>
                <a:cs typeface="Overlock"/>
                <a:sym typeface="Overlock"/>
              </a:endParaRPr>
            </a:p>
          </p:txBody>
        </p:sp>
        <p:sp>
          <p:nvSpPr>
            <p:cNvPr id="161" name="Google Shape;161;p7"/>
            <p:cNvSpPr/>
            <p:nvPr/>
          </p:nvSpPr>
          <p:spPr>
            <a:xfrm rot="5400000">
              <a:off x="7291136" y="1323474"/>
              <a:ext cx="2815389" cy="5799220"/>
            </a:xfrm>
            <a:prstGeom prst="round1Rect">
              <a:avLst>
                <a:gd fmla="val 16667" name="adj"/>
              </a:avLst>
            </a:prstGeom>
            <a:solidFill>
              <a:srgbClr val="008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txBox="1"/>
            <p:nvPr/>
          </p:nvSpPr>
          <p:spPr>
            <a:xfrm>
              <a:off x="5799220" y="3519236"/>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La Palabra Crece -           2 cursos</a:t>
              </a:r>
              <a:endParaRPr b="0" i="0" sz="4000" u="none" cap="none" strike="noStrike">
                <a:solidFill>
                  <a:schemeClr val="lt1"/>
                </a:solidFill>
                <a:latin typeface="Overlock"/>
                <a:ea typeface="Overlock"/>
                <a:cs typeface="Overlock"/>
                <a:sym typeface="Overlock"/>
              </a:endParaRPr>
            </a:p>
          </p:txBody>
        </p:sp>
        <p:sp>
          <p:nvSpPr>
            <p:cNvPr id="163" name="Google Shape;163;p7"/>
            <p:cNvSpPr/>
            <p:nvPr/>
          </p:nvSpPr>
          <p:spPr>
            <a:xfrm>
              <a:off x="3764372" y="1852512"/>
              <a:ext cx="4069695" cy="1925754"/>
            </a:xfrm>
            <a:prstGeom prst="roundRect">
              <a:avLst>
                <a:gd fmla="val 16667" name="adj"/>
              </a:avLst>
            </a:prstGeom>
            <a:solidFill>
              <a:srgbClr val="F2F2F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txBox="1"/>
            <p:nvPr/>
          </p:nvSpPr>
          <p:spPr>
            <a:xfrm>
              <a:off x="3858380" y="1946520"/>
              <a:ext cx="3881679" cy="173773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8000"/>
                </a:buClr>
                <a:buSzPts val="4000"/>
                <a:buFont typeface="Overlock"/>
                <a:buNone/>
              </a:pPr>
              <a:r>
                <a:rPr b="0" i="0" lang="en-US" sz="4000" u="none" cap="none" strike="noStrike">
                  <a:solidFill>
                    <a:srgbClr val="008000"/>
                  </a:solidFill>
                  <a:latin typeface="Overlock"/>
                  <a:ea typeface="Overlock"/>
                  <a:cs typeface="Overlock"/>
                  <a:sym typeface="Overlock"/>
                </a:rPr>
                <a:t>Discipulado </a:t>
              </a:r>
              <a:endParaRPr/>
            </a:p>
            <a:p>
              <a:pPr indent="0" lvl="0" marL="0" marR="0" rtl="0" algn="ctr">
                <a:lnSpc>
                  <a:spcPct val="90000"/>
                </a:lnSpc>
                <a:spcBef>
                  <a:spcPts val="1400"/>
                </a:spcBef>
                <a:spcAft>
                  <a:spcPts val="0"/>
                </a:spcAft>
                <a:buClr>
                  <a:srgbClr val="008000"/>
                </a:buClr>
                <a:buSzPts val="4000"/>
                <a:buFont typeface="Overlock"/>
                <a:buNone/>
              </a:pPr>
              <a:r>
                <a:rPr b="0" i="0" lang="en-US" sz="4000" u="none" cap="none" strike="noStrike">
                  <a:solidFill>
                    <a:srgbClr val="008000"/>
                  </a:solidFill>
                  <a:latin typeface="Overlock"/>
                  <a:ea typeface="Overlock"/>
                  <a:cs typeface="Overlock"/>
                  <a:sym typeface="Overlock"/>
                </a:rPr>
                <a:t>13 cursos en total</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title"/>
          </p:nvPr>
        </p:nvSpPr>
        <p:spPr>
          <a:xfrm>
            <a:off x="783336" y="757989"/>
            <a:ext cx="10515600" cy="499310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10000"/>
              <a:buFont typeface="Overlock"/>
              <a:buNone/>
            </a:pPr>
            <a:r>
              <a:rPr lang="en-US" sz="10000">
                <a:solidFill>
                  <a:srgbClr val="613318"/>
                </a:solidFill>
              </a:rPr>
              <a:t>Actividad de apertura</a:t>
            </a:r>
            <a:br>
              <a:rPr lang="en-US" sz="10000">
                <a:solidFill>
                  <a:srgbClr val="613318"/>
                </a:solidFill>
                <a:latin typeface="Arial"/>
                <a:ea typeface="Arial"/>
                <a:cs typeface="Arial"/>
                <a:sym typeface="Arial"/>
              </a:rPr>
            </a:br>
            <a:r>
              <a:rPr lang="en-US" sz="4800">
                <a:solidFill>
                  <a:srgbClr val="613318"/>
                </a:solidFill>
                <a:latin typeface="Overlock"/>
                <a:ea typeface="Overlock"/>
                <a:cs typeface="Overlock"/>
                <a:sym typeface="Overlock"/>
              </a:rPr>
              <a:t>(10 minutos)</a:t>
            </a:r>
            <a:br>
              <a:rPr lang="en-US" sz="4800">
                <a:solidFill>
                  <a:srgbClr val="613318"/>
                </a:solidFill>
                <a:latin typeface="Overlock"/>
                <a:ea typeface="Overlock"/>
                <a:cs typeface="Overlock"/>
                <a:sym typeface="Overlock"/>
              </a:rPr>
            </a:br>
            <a:r>
              <a:rPr b="1" lang="en-US" sz="4000">
                <a:solidFill>
                  <a:srgbClr val="613318"/>
                </a:solidFill>
                <a:latin typeface="Overlock"/>
                <a:ea typeface="Overlock"/>
                <a:cs typeface="Overlock"/>
                <a:sym typeface="Overlock"/>
              </a:rPr>
              <a:t>Separen lo que es mito de lo que es realidad conforme a la Biblia.</a:t>
            </a:r>
            <a:endParaRPr sz="4000">
              <a:solidFill>
                <a:srgbClr val="613318"/>
              </a:solidFill>
              <a:latin typeface="Overlock"/>
              <a:ea typeface="Overlock"/>
              <a:cs typeface="Overlock"/>
              <a:sym typeface="Overlo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2020-01-18T11:37:37Z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