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8" r:id="rId6"/>
    <p:sldId id="257" r:id="rId7"/>
    <p:sldId id="261" r:id="rId8"/>
    <p:sldId id="259" r:id="rId9"/>
    <p:sldId id="294" r:id="rId10"/>
    <p:sldId id="339" r:id="rId11"/>
    <p:sldId id="340" r:id="rId12"/>
    <p:sldId id="338" r:id="rId13"/>
    <p:sldId id="297" r:id="rId14"/>
    <p:sldId id="304" r:id="rId15"/>
    <p:sldId id="305" r:id="rId16"/>
    <p:sldId id="341" r:id="rId17"/>
    <p:sldId id="306" r:id="rId18"/>
    <p:sldId id="307" r:id="rId19"/>
    <p:sldId id="309" r:id="rId20"/>
    <p:sldId id="310" r:id="rId21"/>
    <p:sldId id="334" r:id="rId22"/>
    <p:sldId id="312" r:id="rId23"/>
    <p:sldId id="314" r:id="rId24"/>
    <p:sldId id="315" r:id="rId25"/>
    <p:sldId id="316" r:id="rId26"/>
    <p:sldId id="317" r:id="rId27"/>
    <p:sldId id="336" r:id="rId28"/>
    <p:sldId id="348" r:id="rId29"/>
    <p:sldId id="349" r:id="rId30"/>
    <p:sldId id="260" r:id="rId31"/>
    <p:sldId id="350" r:id="rId32"/>
    <p:sldId id="262" r:id="rId33"/>
    <p:sldId id="274" r:id="rId34"/>
    <p:sldId id="273" r:id="rId35"/>
    <p:sldId id="333"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2A03A-EC8A-4D7F-8C5B-42759E00EB40}" v="81" dt="2020-03-29T18:01:20.182"/>
    <p1510:client id="{90413706-A2A8-42A2-BA52-0D83395DBBD0}" v="3" dt="2021-10-03T14:05:57.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4" autoAdjust="0"/>
  </p:normalViewPr>
  <p:slideViewPr>
    <p:cSldViewPr snapToGrid="0">
      <p:cViewPr varScale="1">
        <p:scale>
          <a:sx n="85" d="100"/>
          <a:sy n="85" d="100"/>
        </p:scale>
        <p:origin x="15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s.wikipedia.org/wiki/Archivo:Bienvenidos.p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es/photos/rezar-las-manos-manos-rezando-255849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La sinagoga de Antioquía de Pisidia-   Los servicios en las sinagogas los sábados incluían lecturas de varias porciones del Antiguo Testamento. Era la costumbre invitar a un maestro reconocido de la Biblia a hablar a la congregación. </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Van desde Pafos a Perge, de Perge a Antioquía Pisidia; hoy en día en Turquía</a:t>
            </a:r>
          </a:p>
          <a:p>
            <a:r>
              <a:rPr lang="es-ES" dirty="0"/>
              <a:t>b.	No confundamos Antioquía (en Siria) donde comenzaron los apóstoles su viaje misionero con Antioquía de Pisidia. La primera estaba ubicada en Siria cerca de la orilla noreste del mar Mediterráneo, mientras la última (Antioquía de Pisidia) estaba ubicada en la parte central de lo que es hoy día Turquía.</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13</a:t>
            </a:fld>
            <a:endParaRPr lang="en-US"/>
          </a:p>
        </p:txBody>
      </p:sp>
    </p:spTree>
    <p:extLst>
      <p:ext uri="{BB962C8B-B14F-4D97-AF65-F5344CB8AC3E}">
        <p14:creationId xmlns:p14="http://schemas.microsoft.com/office/powerpoint/2010/main" val="213914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MX" sz="1200" kern="1200" dirty="0">
                <a:solidFill>
                  <a:schemeClr val="tx1"/>
                </a:solidFill>
                <a:effectLst/>
                <a:latin typeface="+mn-lt"/>
                <a:ea typeface="+mn-ea"/>
                <a:cs typeface="+mn-cs"/>
              </a:rPr>
              <a:t>Un día de reposo (sábado) durante el primer viaje misionero de Pablo</a:t>
            </a:r>
            <a:endParaRPr lang="en-US" sz="1200" kern="1200" dirty="0">
              <a:solidFill>
                <a:schemeClr val="tx1"/>
              </a:solidFill>
              <a:effectLst/>
              <a:latin typeface="+mn-lt"/>
              <a:ea typeface="+mn-ea"/>
              <a:cs typeface="+mn-cs"/>
            </a:endParaRPr>
          </a:p>
          <a:p>
            <a:pPr lvl="4"/>
            <a:r>
              <a:rPr lang="es-MX" sz="1200" kern="1200" dirty="0">
                <a:solidFill>
                  <a:schemeClr val="tx1"/>
                </a:solidFill>
                <a:effectLst/>
                <a:latin typeface="+mn-lt"/>
                <a:ea typeface="+mn-ea"/>
                <a:cs typeface="+mn-cs"/>
              </a:rPr>
              <a:t>Vamos más o menos por los años 47 o 48 d.C.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Los judíos se ponen envidiosos y celosos.  </a:t>
            </a:r>
          </a:p>
          <a:p>
            <a:r>
              <a:rPr lang="es-ES" dirty="0"/>
              <a:t>b.	Los gentiles, ¿cómo van a reaccionar a la predicación de la palabra? </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Pues, algunos de los judíos rechazan la palabra y causan problemas para Pablo, hasta los corren del territorio.  </a:t>
            </a:r>
          </a:p>
          <a:p>
            <a:r>
              <a:rPr lang="es-ES" dirty="0"/>
              <a:t>b.	Los gentiles oyeron la palabra con gozo.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i="1" kern="1200" dirty="0">
                <a:solidFill>
                  <a:schemeClr val="tx1"/>
                </a:solidFill>
                <a:effectLst/>
                <a:latin typeface="+mn-lt"/>
                <a:ea typeface="+mn-ea"/>
                <a:cs typeface="+mn-cs"/>
              </a:rPr>
              <a:t>Durante su primer viaje misionero, el apóstol Pablo fue a la sinagoga en Antioquía de Pisidia donde contaba a las personas sobre Jesucristo.</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s-ES" dirty="0"/>
              <a:t>a.	El mensaje de Pablo en la sinagoga llevaba a las personas a ver que necesitaban un Redentor quien sufriera el castigo por sus pecados. Yo también necesito un Salvador porque he pecado contra Dios.</a:t>
            </a:r>
          </a:p>
          <a:p>
            <a:pPr marL="0" indent="0">
              <a:buFont typeface="Arial" panose="020B0604020202020204" pitchFamily="34" charset="0"/>
              <a:buNone/>
            </a:pPr>
            <a:r>
              <a:rPr lang="es-ES" dirty="0"/>
              <a:t>b.	Los judíos se pusieron celosos y envidiosos porque la gente quería escuchar a Pablo y a Bernabé hablar de Jesús en vez de escuchar a ellos.  También es fácil que haya envidia entre iglesias y predicadores.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En Jesús queda justificado todo aquel que cree en él.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Para los de nosotros que somos gentiles, nos da gusto saber que la salvación es para nosotros también.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Que al igual que el apóstol Pablo, yo hable sobre lo que hizo Jesucristo por el mundo, como nos lo hace saber en su Palabra.</a:t>
            </a:r>
          </a:p>
          <a:p>
            <a:r>
              <a:rPr lang="es-ES" dirty="0"/>
              <a:t>b.	Que dejemos en claro que Jesucristo es para todos.  </a:t>
            </a:r>
          </a:p>
          <a:p>
            <a:r>
              <a:rPr lang="es-ES" dirty="0"/>
              <a:t>c.	Que sigamos predicando, sabiendo que la palabra de Dios suele provocar una reacción mezclada.  Algunos creen o, por lo menos, quieren escuchar más.  Otros la rechazan, o se ponen feos con nosotros.</a:t>
            </a:r>
          </a:p>
          <a:p>
            <a:r>
              <a:rPr lang="es-ES" dirty="0"/>
              <a:t>d.	También veo la estrategia de Pablo de primero llegar a los judíos de la sinagoga en muchas ciudades, y después pasar a predicarles a los gentiles.  Deseo también tener una estrategia prudente para llegar a los más posibles con el evangelio tomando en cuenta el tiempo y los recursos, y las oportunidades que Dios nos ha dado. </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a:p>
            <a:endParaRPr lang="en-US" dirty="0"/>
          </a:p>
          <a:p>
            <a:r>
              <a:rPr lang="en-US" dirty="0">
                <a:hlinkClick r:id="rId3"/>
              </a:rPr>
              <a:t>https://es.wikipedia.org/wiki/Archivo:Bienvenidos.png</a:t>
            </a:r>
            <a:endParaRPr lang="en-US" dirty="0"/>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Capacitando a evangelistas y misioneros, preparándolos para esperar una reacción mezclada</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¿Quiénes son los personajes de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Hagan una lista de todos los personajes de la historia: Dios, los ángeles, los demonios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Se nombran las personas, grupos de personas, etc.…</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¿Cuáles son los objetos de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Grandes, chiquitos, no importa.  Vamos a incluir animales, vegetación. Hagan una lista.  Esto nos ayuda, al momento de contar la historia.  Tal vez un detalle no parece importante, pero por algo los escritores fueron inspirados por Dios a incluirlos.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¿Dónde ocurrió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En qué país, ciudad, en la calle, en una aldea,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¿Qué hay cerca?  Lago, cueva, ¿El clima?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¿Cuándo ocurrió la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¿Qué pasó antes o después de la historia?  Otros detalles que nos da el texto: fecha, mes, la hora del día, etc.…</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¿Cuál es el problema?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Identifica cualquier obstáculo o conflicto que hay en la historia.  No pasen por alto los conflictos o problemas espirituales.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¿Cuáles eventos ocurrieron en esta historia?</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Se cuenta la historia.  El maestro puede pedir que un voluntario cuente la historia.  Está bien ayudarle, pero no hay que interrumpir.</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MX" sz="1200" dirty="0">
                <a:effectLst/>
                <a:latin typeface="Calibri" panose="020F0502020204030204" pitchFamily="34" charset="0"/>
                <a:ea typeface="MS Mincho" panose="02020609040205080304" pitchFamily="49" charset="-128"/>
                <a:cs typeface="Times New Roman" panose="02020603050405020304" pitchFamily="18" charset="0"/>
              </a:rPr>
              <a:t>¿Se resuelve el problema? ¿Cómo?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2057400" marR="0" lvl="4" indent="-228600">
              <a:lnSpc>
                <a:spcPct val="107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MS Mincho" panose="02020609040205080304" pitchFamily="49" charset="-128"/>
                <a:cs typeface="Times New Roman" panose="02020603050405020304" pitchFamily="18" charset="0"/>
              </a:rPr>
              <a:t>El problema que se menciona en la pregunta 5, ¿se resuelve?  Describe cómo.</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145033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Academia Cristo brinda capacitación para cumplir la Gran Comisión de Jesucristo  (Vayan y hagan discípulos de todas las naciones), ayudándoles a crecer en la palabra para llevar la Palabra a otros. </a:t>
            </a:r>
          </a:p>
          <a:p>
            <a:pPr marL="171450" indent="-171450">
              <a:buFontTx/>
              <a:buChar char="-"/>
            </a:pPr>
            <a:r>
              <a:rPr lang="es-ES" dirty="0"/>
              <a:t>Nos dedicamos a ayudarles en conocer y entender las Escrituras, porque allí el Espíritu nos muestra el pecado, y allí conocemos la gracia de Jesucristo. </a:t>
            </a:r>
          </a:p>
          <a:p>
            <a:pPr marL="171450" indent="-171450">
              <a:buFontTx/>
              <a:buChar char="-"/>
            </a:pPr>
            <a:r>
              <a:rPr lang="en-US" dirty="0"/>
              <a:t>Y </a:t>
            </a:r>
            <a:r>
              <a:rPr lang="en-US" dirty="0" err="1"/>
              <a:t>luego</a:t>
            </a:r>
            <a:r>
              <a:rPr lang="en-US" dirty="0"/>
              <a:t>, ese </a:t>
            </a:r>
            <a:r>
              <a:rPr lang="en-US" dirty="0" err="1"/>
              <a:t>conocimiento</a:t>
            </a:r>
            <a:r>
              <a:rPr lang="en-US" dirty="0"/>
              <a:t> del amor de Cristo no se </a:t>
            </a:r>
            <a:r>
              <a:rPr lang="en-US" dirty="0" err="1"/>
              <a:t>puede</a:t>
            </a:r>
            <a:r>
              <a:rPr lang="en-US" dirty="0"/>
              <a:t> </a:t>
            </a:r>
            <a:r>
              <a:rPr lang="en-US" dirty="0" err="1"/>
              <a:t>quedar</a:t>
            </a:r>
            <a:r>
              <a:rPr lang="en-US" dirty="0"/>
              <a:t> con </a:t>
            </a:r>
            <a:r>
              <a:rPr lang="en-US" dirty="0" err="1"/>
              <a:t>nosotros</a:t>
            </a:r>
            <a:r>
              <a:rPr lang="en-US" dirty="0"/>
              <a:t>.  </a:t>
            </a:r>
            <a:r>
              <a:rPr lang="en-US" dirty="0" err="1"/>
              <a:t>Jesucristo</a:t>
            </a:r>
            <a:r>
              <a:rPr lang="en-US" dirty="0"/>
              <a:t> </a:t>
            </a:r>
            <a:r>
              <a:rPr lang="en-US" dirty="0" err="1"/>
              <a:t>nos</a:t>
            </a:r>
            <a:r>
              <a:rPr lang="en-US" dirty="0"/>
              <a:t> llama a </a:t>
            </a:r>
            <a:r>
              <a:rPr lang="en-US" dirty="0" err="1"/>
              <a:t>llevar</a:t>
            </a:r>
            <a:r>
              <a:rPr lang="en-US" dirty="0"/>
              <a:t> la palabra a </a:t>
            </a:r>
            <a:r>
              <a:rPr lang="en-US" dirty="0" err="1"/>
              <a:t>otros</a:t>
            </a:r>
            <a:r>
              <a:rPr lang="en-US" dirty="0"/>
              <a:t>.  </a:t>
            </a:r>
          </a:p>
        </p:txBody>
      </p:sp>
      <p:sp>
        <p:nvSpPr>
          <p:cNvPr id="4" name="Slide Number Placeholder 3"/>
          <p:cNvSpPr>
            <a:spLocks noGrp="1"/>
          </p:cNvSpPr>
          <p:nvPr>
            <p:ph type="sldNum" sz="quarter" idx="5"/>
          </p:nvPr>
        </p:nvSpPr>
        <p:spPr/>
        <p:txBody>
          <a:bodyPr/>
          <a:lstStyle/>
          <a:p>
            <a:fld id="{6D97A047-85D4-4D31-832B-043B49D1CD7D}" type="slidenum">
              <a:rPr lang="en-US" smtClean="0"/>
              <a:t>27</a:t>
            </a:fld>
            <a:endParaRPr lang="en-US"/>
          </a:p>
        </p:txBody>
      </p:sp>
    </p:spTree>
    <p:extLst>
      <p:ext uri="{BB962C8B-B14F-4D97-AF65-F5344CB8AC3E}">
        <p14:creationId xmlns:p14="http://schemas.microsoft.com/office/powerpoint/2010/main" val="3646499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s-419" sz="1100" dirty="0">
                <a:effectLst/>
                <a:latin typeface="Calibri" panose="020F0502020204030204" pitchFamily="34" charset="0"/>
                <a:ea typeface="Calibri" panose="020F0502020204030204" pitchFamily="34" charset="0"/>
                <a:cs typeface="Times New Roman" panose="02020603050405020304" pitchFamily="18" charset="0"/>
              </a:rPr>
              <a:t>Algunos nos han comentado: </a:t>
            </a:r>
          </a:p>
          <a:p>
            <a:pPr marL="342900" marR="0" lvl="0" indent="-342900">
              <a:lnSpc>
                <a:spcPct val="107000"/>
              </a:lnSpc>
              <a:spcBef>
                <a:spcPts val="0"/>
              </a:spcBef>
              <a:spcAft>
                <a:spcPts val="0"/>
              </a:spcAft>
              <a:buFont typeface="Calibri" panose="020F0502020204030204" pitchFamily="34" charset="0"/>
              <a:buChar char="-"/>
            </a:pPr>
            <a:r>
              <a:rPr lang="es-419" sz="1100" dirty="0">
                <a:effectLst/>
                <a:latin typeface="Calibri" panose="020F0502020204030204" pitchFamily="34" charset="0"/>
                <a:ea typeface="Calibri" panose="020F0502020204030204" pitchFamily="34" charset="0"/>
                <a:cs typeface="Times New Roman" panose="02020603050405020304" pitchFamily="18" charset="0"/>
              </a:rPr>
              <a:t>Deseo juntar un grupo de personas para compartir lo aprendido y para estudiar la palabra donde vivo.  ¿Pueden orientarme?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s-419" sz="1100" dirty="0">
                <a:effectLst/>
                <a:latin typeface="Calibri" panose="020F0502020204030204" pitchFamily="34" charset="0"/>
                <a:ea typeface="Calibri" panose="020F0502020204030204" pitchFamily="34" charset="0"/>
                <a:cs typeface="Times New Roman" panose="02020603050405020304" pitchFamily="18" charset="0"/>
              </a:rPr>
              <a:t>Claro que sí.  Nuestros profesores los pueden orientar o dirigirlos a uno de nuestros asesores quienes les ayudarán en formar un Grupo Sembrador.</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s-419" sz="1800" b="1" u="sng" dirty="0">
                <a:effectLst/>
                <a:latin typeface="Calibri" panose="020F0502020204030204" pitchFamily="34" charset="0"/>
                <a:ea typeface="Calibri" panose="020F0502020204030204" pitchFamily="34" charset="0"/>
                <a:cs typeface="Times New Roman" panose="02020603050405020304" pitchFamily="18" charset="0"/>
              </a:rPr>
              <a:t>Un grupo sembrador</a:t>
            </a:r>
            <a:r>
              <a:rPr lang="es-419" sz="1800" dirty="0">
                <a:effectLst/>
                <a:latin typeface="Calibri" panose="020F0502020204030204" pitchFamily="34" charset="0"/>
                <a:ea typeface="Calibri" panose="020F0502020204030204" pitchFamily="34" charset="0"/>
                <a:cs typeface="Times New Roman" panose="02020603050405020304" pitchFamily="18" charset="0"/>
              </a:rPr>
              <a:t> existe para crecer juntos en las Buenas Nuevas de Jesucristo.  Estudiamos la Palabra, oramos, nos amamos el uno al otro, y alabamos al Señor.  El Grupo Sembrador es el primer paso de plantar una iglesia.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s-419" sz="1100" dirty="0">
                <a:effectLst/>
                <a:latin typeface="Calibri" panose="020F0502020204030204" pitchFamily="34" charset="0"/>
                <a:ea typeface="Calibri" panose="020F0502020204030204" pitchFamily="34" charset="0"/>
                <a:cs typeface="Times New Roman" panose="02020603050405020304" pitchFamily="18" charset="0"/>
              </a:rPr>
              <a:t>En algunos casos se puede hacer una consulta presencial con uno de nuestros asesores, sin costo alguno.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s-419" sz="1100" b="1" dirty="0">
                <a:effectLst/>
                <a:latin typeface="Calibri" panose="020F0502020204030204" pitchFamily="34" charset="0"/>
                <a:ea typeface="Calibri" panose="020F0502020204030204" pitchFamily="34" charset="0"/>
                <a:cs typeface="Times New Roman" panose="02020603050405020304" pitchFamily="18" charset="0"/>
              </a:rPr>
              <a:t>Si le interesa plantar un Grupo Sembrador, hágaselo saber a su Profesor o cualquier de nuestros asesores.  </a:t>
            </a: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lang="es-ES" sz="1100" b="0" i="0" dirty="0">
                <a:solidFill>
                  <a:srgbClr val="0C7837"/>
                </a:solidFill>
                <a:effectLst/>
                <a:latin typeface="Berlin Sans FB" panose="020E0602020502020306" pitchFamily="34" charset="0"/>
              </a:rPr>
              <a:t>Somos de Cristo.  Y los cristianos se juntan.  </a:t>
            </a:r>
            <a:r>
              <a:rPr lang="es-ES" sz="1100" b="0" i="1" dirty="0">
                <a:solidFill>
                  <a:srgbClr val="0C7837"/>
                </a:solidFill>
                <a:effectLst/>
                <a:latin typeface="Berlin Sans FB" panose="020E0602020502020306" pitchFamily="34" charset="0"/>
              </a:rPr>
              <a:t>&gt;&gt;No dejemos de congregarnos, como es la costumbre de algunos, sino animémonos unos a otros; y con más razón ahora que vemos que aquel día se acerca.&lt;&lt; </a:t>
            </a:r>
            <a:r>
              <a:rPr lang="es-ES" sz="1100" b="0" i="0" dirty="0">
                <a:solidFill>
                  <a:srgbClr val="0C7837"/>
                </a:solidFill>
                <a:effectLst/>
                <a:latin typeface="Berlin Sans FB" panose="020E0602020502020306" pitchFamily="34" charset="0"/>
              </a:rPr>
              <a:t>(Hebreos 10:25)</a:t>
            </a:r>
            <a:endParaRPr lang="en-US" sz="1100" dirty="0">
              <a:solidFill>
                <a:srgbClr val="0C7837"/>
              </a:solidFill>
              <a:latin typeface="Berlin Sans FB" panose="020E0602020502020306" pitchFamily="34" charset="0"/>
            </a:endParaRPr>
          </a:p>
          <a:p>
            <a:pPr marL="742950" marR="0" lvl="1" indent="-28575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97A047-85D4-4D31-832B-043B49D1CD7D}" type="slidenum">
              <a:rPr lang="en-US" smtClean="0"/>
              <a:t>28</a:t>
            </a:fld>
            <a:endParaRPr lang="en-US"/>
          </a:p>
        </p:txBody>
      </p:sp>
    </p:spTree>
    <p:extLst>
      <p:ext uri="{BB962C8B-B14F-4D97-AF65-F5344CB8AC3E}">
        <p14:creationId xmlns:p14="http://schemas.microsoft.com/office/powerpoint/2010/main" val="2358311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Deseo unirme a ustedes.  ¿Cómo se hace?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Hable con su Profesor.   Los puede orientar en cómo empezar el proceso para establecer Unidad Doctrinal.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Para nosotros es importante que prediquemos el mismo mensaje, y que tengamos las mismas creencias.  Así podemos colaborar y apoyarnos mejor, así como dice el Apóstol Pablo: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s-ES" sz="1800" b="1" i="1" dirty="0">
                <a:effectLst/>
                <a:latin typeface="Calibri" panose="020F0502020204030204" pitchFamily="34" charset="0"/>
                <a:ea typeface="Calibri" panose="020F0502020204030204" pitchFamily="34" charset="0"/>
                <a:cs typeface="Times New Roman" panose="02020603050405020304" pitchFamily="18" charset="0"/>
              </a:rPr>
              <a:t>&gt;&gt;Hermanos, les ruego por el nombre de nuestro Señor Jesucristo, que se pongan de acuerdo y que no haya divisiones entre ustedes, sino que estén perfectamente unidos en un mismo sentir y en un mismo parecer.&lt;&lt;  (1 Corintios 1:10)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i="1" dirty="0"/>
              <a:t>Nota para los </a:t>
            </a:r>
            <a:r>
              <a:rPr lang="en-US" i="1" dirty="0" err="1"/>
              <a:t>profesores</a:t>
            </a:r>
            <a:r>
              <a:rPr lang="en-US" i="1" dirty="0"/>
              <a:t>:  Si </a:t>
            </a:r>
            <a:r>
              <a:rPr lang="en-US" i="1" dirty="0" err="1"/>
              <a:t>alguien</a:t>
            </a:r>
            <a:r>
              <a:rPr lang="en-US" i="1" dirty="0"/>
              <a:t> </a:t>
            </a:r>
            <a:r>
              <a:rPr lang="en-US" i="1" dirty="0" err="1"/>
              <a:t>menciona</a:t>
            </a:r>
            <a:r>
              <a:rPr lang="en-US" i="1" dirty="0"/>
              <a:t> </a:t>
            </a:r>
            <a:r>
              <a:rPr lang="en-US" i="1" dirty="0" err="1"/>
              <a:t>especificamente</a:t>
            </a:r>
            <a:r>
              <a:rPr lang="en-US" i="1" dirty="0"/>
              <a:t> el </a:t>
            </a:r>
            <a:r>
              <a:rPr lang="en-US" i="1" dirty="0" err="1"/>
              <a:t>deseo</a:t>
            </a:r>
            <a:r>
              <a:rPr lang="en-US" i="1" dirty="0"/>
              <a:t> de </a:t>
            </a:r>
            <a:r>
              <a:rPr lang="en-US" i="1" dirty="0" err="1"/>
              <a:t>unirse</a:t>
            </a:r>
            <a:r>
              <a:rPr lang="en-US" i="1" dirty="0"/>
              <a:t> </a:t>
            </a:r>
            <a:r>
              <a:rPr lang="en-US" i="1" dirty="0" err="1"/>
              <a:t>en</a:t>
            </a:r>
            <a:r>
              <a:rPr lang="en-US" i="1" dirty="0"/>
              <a:t> </a:t>
            </a:r>
            <a:r>
              <a:rPr lang="en-US" i="1" dirty="0" err="1"/>
              <a:t>acuerdo</a:t>
            </a:r>
            <a:r>
              <a:rPr lang="en-US" i="1" dirty="0"/>
              <a:t> doctrinal o de </a:t>
            </a:r>
            <a:r>
              <a:rPr lang="en-US" i="1" dirty="0" err="1"/>
              <a:t>formar</a:t>
            </a:r>
            <a:r>
              <a:rPr lang="en-US" i="1" dirty="0"/>
              <a:t> un </a:t>
            </a:r>
            <a:r>
              <a:rPr lang="en-US" i="1" dirty="0" err="1"/>
              <a:t>grupo</a:t>
            </a:r>
            <a:r>
              <a:rPr lang="en-US" i="1" dirty="0"/>
              <a:t> </a:t>
            </a:r>
            <a:r>
              <a:rPr lang="en-US" i="1" dirty="0" err="1"/>
              <a:t>sembrador</a:t>
            </a:r>
            <a:r>
              <a:rPr lang="en-US" i="1" dirty="0"/>
              <a:t>, se le </a:t>
            </a:r>
            <a:r>
              <a:rPr lang="en-US" i="1" dirty="0" err="1"/>
              <a:t>pide</a:t>
            </a:r>
            <a:r>
              <a:rPr lang="en-US" i="1" dirty="0"/>
              <a:t> </a:t>
            </a:r>
            <a:r>
              <a:rPr lang="en-US" i="1" dirty="0" err="1"/>
              <a:t>hacer</a:t>
            </a:r>
            <a:r>
              <a:rPr lang="en-US" i="1" dirty="0"/>
              <a:t> dos </a:t>
            </a:r>
            <a:r>
              <a:rPr lang="en-US" i="1" dirty="0" err="1"/>
              <a:t>cosas</a:t>
            </a:r>
            <a:r>
              <a:rPr lang="en-US" i="1" dirty="0"/>
              <a:t>:  </a:t>
            </a:r>
          </a:p>
          <a:p>
            <a:endParaRPr lang="en-US" i="1" dirty="0"/>
          </a:p>
          <a:p>
            <a:r>
              <a:rPr lang="en-US" i="1" dirty="0"/>
              <a:t>1) </a:t>
            </a:r>
            <a:r>
              <a:rPr lang="en-US" i="1" dirty="0" err="1"/>
              <a:t>Avisar</a:t>
            </a:r>
            <a:r>
              <a:rPr lang="en-US" i="1" dirty="0"/>
              <a:t> de </a:t>
            </a:r>
            <a:r>
              <a:rPr lang="en-US" i="1" dirty="0" err="1"/>
              <a:t>inmediato</a:t>
            </a:r>
            <a:r>
              <a:rPr lang="en-US" i="1" dirty="0"/>
              <a:t> al director </a:t>
            </a:r>
            <a:r>
              <a:rPr lang="en-US" i="1" dirty="0" err="1"/>
              <a:t>estudiantil</a:t>
            </a:r>
            <a:r>
              <a:rPr lang="en-US" i="1" dirty="0"/>
              <a:t> (Andrew Johnston), director </a:t>
            </a:r>
            <a:r>
              <a:rPr lang="en-US" i="1" dirty="0" err="1"/>
              <a:t>académico</a:t>
            </a:r>
            <a:r>
              <a:rPr lang="en-US" i="1" dirty="0"/>
              <a:t> (Joel Sutton) o </a:t>
            </a:r>
            <a:r>
              <a:rPr lang="en-US" i="1" dirty="0" err="1"/>
              <a:t>cualquier</a:t>
            </a:r>
            <a:r>
              <a:rPr lang="en-US" i="1" dirty="0"/>
              <a:t> de </a:t>
            </a:r>
            <a:r>
              <a:rPr lang="en-US" i="1" dirty="0" err="1"/>
              <a:t>nuestros</a:t>
            </a:r>
            <a:r>
              <a:rPr lang="en-US" i="1" dirty="0"/>
              <a:t> </a:t>
            </a:r>
            <a:r>
              <a:rPr lang="en-US" i="1" dirty="0" err="1"/>
              <a:t>misioneros</a:t>
            </a:r>
            <a:r>
              <a:rPr lang="en-US" i="1" dirty="0"/>
              <a:t> o </a:t>
            </a:r>
            <a:r>
              <a:rPr lang="en-US" i="1" dirty="0" err="1"/>
              <a:t>representantes</a:t>
            </a:r>
            <a:r>
              <a:rPr lang="en-US" i="1" dirty="0"/>
              <a:t> de Academia Cristo.</a:t>
            </a:r>
          </a:p>
          <a:p>
            <a:r>
              <a:rPr lang="en-US" i="1" dirty="0"/>
              <a:t>2) </a:t>
            </a:r>
            <a:r>
              <a:rPr lang="en-US" i="1" dirty="0" err="1"/>
              <a:t>Notarlo</a:t>
            </a:r>
            <a:r>
              <a:rPr lang="en-US" i="1" dirty="0"/>
              <a:t> </a:t>
            </a:r>
            <a:r>
              <a:rPr lang="en-US" i="1" dirty="0" err="1"/>
              <a:t>en</a:t>
            </a:r>
            <a:r>
              <a:rPr lang="en-US" i="1" dirty="0"/>
              <a:t> el </a:t>
            </a:r>
            <a:r>
              <a:rPr lang="en-US" i="1" dirty="0" err="1"/>
              <a:t>informe</a:t>
            </a:r>
            <a:r>
              <a:rPr lang="en-US" i="1" dirty="0"/>
              <a:t> al final de la </a:t>
            </a:r>
            <a:r>
              <a:rPr lang="en-US" i="1" dirty="0" err="1"/>
              <a:t>clase</a:t>
            </a:r>
            <a:r>
              <a:rPr lang="en-US" i="1" dirty="0"/>
              <a:t>.  </a:t>
            </a:r>
          </a:p>
        </p:txBody>
      </p:sp>
      <p:sp>
        <p:nvSpPr>
          <p:cNvPr id="4" name="Slide Number Placeholder 3"/>
          <p:cNvSpPr>
            <a:spLocks noGrp="1"/>
          </p:cNvSpPr>
          <p:nvPr>
            <p:ph type="sldNum" sz="quarter" idx="5"/>
          </p:nvPr>
        </p:nvSpPr>
        <p:spPr/>
        <p:txBody>
          <a:bodyPr/>
          <a:lstStyle/>
          <a:p>
            <a:fld id="{6D97A047-85D4-4D31-832B-043B49D1CD7D}" type="slidenum">
              <a:rPr lang="en-US" smtClean="0"/>
              <a:t>29</a:t>
            </a:fld>
            <a:endParaRPr lang="en-US"/>
          </a:p>
        </p:txBody>
      </p:sp>
    </p:spTree>
    <p:extLst>
      <p:ext uri="{BB962C8B-B14F-4D97-AF65-F5344CB8AC3E}">
        <p14:creationId xmlns:p14="http://schemas.microsoft.com/office/powerpoint/2010/main" val="3876084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romanLcPeriod"/>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 el siguiente video para la lección 6 (https://youtu.be/7NUxh6eMSzM)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Leer</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Hechos 15:12-39</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 sus Biblias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419"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Darle un vistazo</a:t>
            </a: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Hechos 14 y 15:1-11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hlinkClick r:id="rId3"/>
            </a:endParaRPr>
          </a:p>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30</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https://pixabay.com/es/photos/rezar-las-manos-manos-rezando-2558490/</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32</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6</a:t>
            </a:fld>
            <a:endParaRPr lang="en-US"/>
          </a:p>
        </p:txBody>
      </p:sp>
    </p:spTree>
    <p:extLst>
      <p:ext uri="{BB962C8B-B14F-4D97-AF65-F5344CB8AC3E}">
        <p14:creationId xmlns:p14="http://schemas.microsoft.com/office/powerpoint/2010/main" val="176712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Año 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Evento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Comentario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Nacimiento en Tarso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Pablo es llamado un joven cuando Esteban es martirizado (Hechos 7:58) y por lo tanto tiene probablemente menos de 30 años en ese momento. Algunos piensan que Esteban murió poco después de la ascensión de Jesucristo, algunos piensan que murió cinco años más tarde (35 d.C.).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Durante su juventud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Educado en Jerusalén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Hechos 22:3. Algunos piensan que Pablo fue criado por sus padres en Tarso y llevado a Jerusalén a ser instruido por Gamaliel. Otros piensan que él fue llevado a Jerusalén a una edad muy temprana y fue criado allí.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30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Jesús es crucificado y resucita de entre los muertos.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¿Estaba Pablo en Jerusalén cuando ocurrieron estos eventos? Podría que estuviera, pero las Escrituras no nos lo dicen.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Esteban martirizado en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Pablo estaba presente (Hechos 7:58)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Pablo convertido en el camino a Damasco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Hechos 9:1-19, también descrito por Pablo en Hechos 22 y 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31-34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Pasa aproximadamente 3 años en “Arabia”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En Gálatas 1:17-19, Pablo escribió sobre lo que hizo después de ser convertido, “Fui a Arabia y volví de nuevo a Damasco. Después, pasados tres años, subí a Jerusalén para ver a Pedro y permanecí con él quince días...” En esa época Arabia era un área desértica no muy lejos de Damasco. Nosotros imaginamos que Pablo pasaba el tiempo escudriñando el Antiguo Testamento ahora sabiendo que Jesús de Nazaret era el Cristo.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Visita a Pedro y Jacobo en Jerusalén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Vea la referencia en Gálatas 1:17-19. También descrita en Hechos 9:26-30 y 22:17,18.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34-43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Va a Tarso (la ciudad de su nacimiento)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Pablo debió de haber estado predicando y enseñando. En 2 Corintios él habla de un hombre que recibió una visión del cielo. Parece estar hablando de sí mismo, y probablemente este evento ocurrió en Tarso (12:2-6). Vea también Hechos 9:30 y Gálatas 1:21. Parece que Pablo pasó casi diez años en Tarso.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Bernabé lleva a Pablo a Antioquía.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Times New Roman" panose="02020603050405020304" pitchFamily="18" charset="0"/>
              </a:rPr>
              <a:t>Hechos 11:25, 26. Pablo y Bernabé enseñan a muchas personas allí por un año.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2336916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44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(o 46)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Pablo hace su segunda visita a Jerusalén.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Hechos 11:30 y Gálatas 2:1. Pablo y Bernabé llevan ayuda a los cristianos sufriendo hambruna.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47 - 48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El primer viaje misionero de Pablo.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Él fue de Antioquía con Bernabé y Juan Marcos a Chipre, y al centro sur de Turquía (Galacia). Pablo podría haber escrito la carta a los gálatas después de regresar a Antioquía.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49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Concilio de Jerusalén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Hechos 15. El concilio reconoce que los gentiles no necesitan ser circuncidados ni seguir las leyes ceremoniales del Antiguo Testamento para ser cristianos genuinos.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49-52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El segundo viaje misionero de Pablo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Hechos 16-18. Mientras Bernabé y Juan Marcos van a Chipre, Pablo y Silas visitan de nuevo a las congregaciones formadas durante el primer viaje en Galacia y después viajan al oeste, eventualmente a Filipos en Macedonia (al norte de Grecia). 1 y 2 Tesalonicenses fueron escritas durante este viaje.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53-58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El tercer viaje misionero de Pablo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Hechos 19,20. Él vuelve a visitar las iglesias establecidas en lo que son hoy día Turquía y Grecia. 1 y 2 Corintios y Romanos fueron escritas durante este viaje.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58-60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Paul arrestado en Jerusalén y detenido como prisionero allí y en Cesarea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Hechos 21-26. Pablo fue a Jerusalén para Pentecostés, fue arrestado allí y detenido como prisionero en Cesarea por alrededor de dos años (Hechos 24:27). Al final, como ciudadano romano apeló su caso a Cesar en Roma.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61-63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Pablo enviado a Roma como prisionero y detenido allí bajo arresto domiciliario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Hechos 27,28. Pablo estaba bajo arresto domiciliario en Roma por lo menos dos años (Hechos 27:30). El libro de Hechos termina en este punto. Durante este periodo Pablo escribió Efesios, Colosenses, Filemón y Filipenses.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64-67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Últimos viajes y ejecución en Roma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419" sz="1200" dirty="0">
                <a:effectLst/>
                <a:latin typeface="Calibri" panose="020F0502020204030204" pitchFamily="34" charset="0"/>
                <a:ea typeface="Calibri" panose="020F0502020204030204" pitchFamily="34" charset="0"/>
                <a:cs typeface="Times New Roman" panose="02020603050405020304" pitchFamily="18" charset="0"/>
              </a:rPr>
              <a:t>“De las epístolas pastorales escritas durante los últimos viajes de Pablo, 1 Timoteo y Tito, es evidente que Pablo fue liberado de prisión y que él tuvo una oportunidad de visitar a Creta (Tito 1:5) y a sus congregaciones alrededor del mar Egeo [como Filipos, Corinto, Éfeso] (Tito 3:12, 1 Timoteo 1:3). Quizás también tuvo la oportunidad de hacer su visita largamente planeada a España. De 2 Timoteo, escrita desde la prisión, es evidente que Pablo fue arrestado de nuevo y que esperaba la ejecución. La tradición eclesiástica coloca esta ejecución durante el reinado de Nerón, en algún momento entre los años 64 y 67” (Comentario de Historia Bíblica, Nuevo Testamento, Vol. 2, páginas 1493-4).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150552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Pablo y sus compañeros (incluyendo a Bernabé).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Juan (Marcos), quien los dejó antes de llegar a Antioquía de Pisidia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	Los principales de la sinagoga de Antioquía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	Todos los habitantes de la ciudad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	Los judíos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hay? </a:t>
            </a:r>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10/3/2021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10/3/2021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00989"/>
            <a:ext cx="9805988" cy="4275974"/>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F312-D02D-4FC0-951F-74D069E3CA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128BDC-3544-40E2-AE6C-1B429CAE24E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4534376-19B0-40E5-B123-11E99578D6B5}"/>
              </a:ext>
            </a:extLst>
          </p:cNvPr>
          <p:cNvPicPr>
            <a:picLocks/>
          </p:cNvPicPr>
          <p:nvPr/>
        </p:nvPicPr>
        <p:blipFill rotWithShape="1">
          <a:blip r:embed="rId3">
            <a:extLst>
              <a:ext uri="{28A0092B-C50C-407E-A947-70E740481C1C}">
                <a14:useLocalDpi xmlns:a14="http://schemas.microsoft.com/office/drawing/2010/main" val="0"/>
              </a:ext>
            </a:extLst>
          </a:blip>
          <a:srcRect l="-798" t="9571"/>
          <a:stretch/>
        </p:blipFill>
        <p:spPr bwMode="auto">
          <a:xfrm>
            <a:off x="-3105806" y="0"/>
            <a:ext cx="11634952"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402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949116"/>
            <a:ext cx="10091738" cy="4227847"/>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	</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	</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Considerar</a:t>
            </a:r>
            <a:r>
              <a:rPr lang="en-US" dirty="0">
                <a:solidFill>
                  <a:srgbClr val="613318"/>
                </a:solidFill>
              </a:rPr>
              <a:t> – </a:t>
            </a:r>
            <a:r>
              <a:rPr lang="en-US" dirty="0" err="1">
                <a:solidFill>
                  <a:srgbClr val="613318"/>
                </a:solidFill>
              </a:rPr>
              <a:t>Hechos</a:t>
            </a:r>
            <a:r>
              <a:rPr lang="en-US" dirty="0">
                <a:solidFill>
                  <a:srgbClr val="613318"/>
                </a:solidFill>
              </a:rPr>
              <a:t> 13:13-52	</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45368"/>
            <a:ext cx="10091738" cy="4131595"/>
          </a:xfrm>
        </p:spPr>
        <p:txBody>
          <a:bodyPr>
            <a:noAutofit/>
          </a:bodyPr>
          <a:lstStyle/>
          <a:p>
            <a:pPr marL="0" indent="0">
              <a:buNone/>
            </a:pPr>
            <a:r>
              <a:rPr lang="en-US" sz="4800" dirty="0">
                <a:solidFill>
                  <a:srgbClr val="008000"/>
                </a:solidFill>
              </a:rPr>
              <a:t>7. ¿</a:t>
            </a:r>
            <a:r>
              <a:rPr lang="en-US" sz="4800" u="sng" dirty="0">
                <a:solidFill>
                  <a:srgbClr val="008000"/>
                </a:solidFill>
              </a:rPr>
              <a:t>Se </a:t>
            </a:r>
            <a:r>
              <a:rPr lang="en-US" sz="4800" u="sng" dirty="0" err="1">
                <a:solidFill>
                  <a:srgbClr val="008000"/>
                </a:solidFill>
              </a:rPr>
              <a:t>resuelve</a:t>
            </a:r>
            <a:r>
              <a:rPr lang="en-US" sz="4800" u="sng" dirty="0">
                <a:solidFill>
                  <a:srgbClr val="008000"/>
                </a:solidFill>
              </a:rPr>
              <a:t> </a:t>
            </a:r>
            <a:r>
              <a:rPr lang="en-US" sz="4800" dirty="0">
                <a:solidFill>
                  <a:srgbClr val="008000"/>
                </a:solidFill>
              </a:rPr>
              <a:t>el </a:t>
            </a:r>
            <a:r>
              <a:rPr lang="en-US" sz="4800" dirty="0" err="1">
                <a:solidFill>
                  <a:srgbClr val="008000"/>
                </a:solidFill>
              </a:rPr>
              <a:t>problema</a:t>
            </a:r>
            <a:r>
              <a:rPr lang="en-US" sz="4800" dirty="0">
                <a:solidFill>
                  <a:srgbClr val="008000"/>
                </a:solidFill>
              </a:rPr>
              <a:t> que </a:t>
            </a:r>
            <a:r>
              <a:rPr lang="en-US" sz="4800" dirty="0" err="1">
                <a:solidFill>
                  <a:srgbClr val="008000"/>
                </a:solidFill>
              </a:rPr>
              <a:t>mencionamos</a:t>
            </a:r>
            <a:r>
              <a:rPr lang="en-US" sz="4800" dirty="0">
                <a:solidFill>
                  <a:srgbClr val="008000"/>
                </a:solidFill>
              </a:rPr>
              <a:t>?  ¿</a:t>
            </a:r>
            <a:r>
              <a:rPr lang="en-US" sz="4800" u="sng" dirty="0" err="1">
                <a:solidFill>
                  <a:srgbClr val="008000"/>
                </a:solidFill>
              </a:rPr>
              <a:t>Cómo</a:t>
            </a:r>
            <a:r>
              <a:rPr lang="en-US" sz="4800"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 name="Rectangle 1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EDD52F-8528-4FD5-87DD-487406CA9A34}"/>
              </a:ext>
            </a:extLst>
          </p:cNvPr>
          <p:cNvPicPr>
            <a:picLocks noChangeAspect="1"/>
          </p:cNvPicPr>
          <p:nvPr/>
        </p:nvPicPr>
        <p:blipFill rotWithShape="1">
          <a:blip r:embed="rId2">
            <a:alphaModFix amt="70000"/>
          </a:blip>
          <a:srcRect t="6875" b="12190"/>
          <a:stretch/>
        </p:blipFill>
        <p:spPr>
          <a:xfrm>
            <a:off x="20" y="-1"/>
            <a:ext cx="12191980" cy="6857999"/>
          </a:xfrm>
          <a:prstGeom prst="rect">
            <a:avLst/>
          </a:prstGeom>
        </p:spPr>
      </p:pic>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a:solidFill>
                  <a:srgbClr val="FFFFFF"/>
                </a:solidFill>
                <a:latin typeface="Berlin Sans FB" panose="020E0602020502020306" pitchFamily="34" charset="0"/>
              </a:rPr>
              <a:t>CONSOLIDAR – </a:t>
            </a:r>
            <a:r>
              <a:rPr lang="en-US" dirty="0" err="1">
                <a:solidFill>
                  <a:srgbClr val="FFFFFF"/>
                </a:solidFill>
                <a:latin typeface="Berlin Sans FB" panose="020E0602020502020306" pitchFamily="34" charset="0"/>
              </a:rPr>
              <a:t>Hechos</a:t>
            </a:r>
            <a:r>
              <a:rPr lang="en-US" dirty="0">
                <a:solidFill>
                  <a:srgbClr val="FFFFFF"/>
                </a:solidFill>
                <a:latin typeface="Berlin Sans FB" panose="020E0602020502020306" pitchFamily="34" charset="0"/>
              </a:rPr>
              <a:t> 13:13-52</a:t>
            </a:r>
          </a:p>
        </p:txBody>
      </p:sp>
    </p:spTree>
    <p:extLst>
      <p:ext uri="{BB962C8B-B14F-4D97-AF65-F5344CB8AC3E}">
        <p14:creationId xmlns:p14="http://schemas.microsoft.com/office/powerpoint/2010/main" val="105567149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Hechos</a:t>
            </a:r>
            <a:r>
              <a:rPr lang="en-US" dirty="0">
                <a:solidFill>
                  <a:srgbClr val="613318"/>
                </a:solidFill>
              </a:rPr>
              <a:t> 13:13-52</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y hacer por gratitud a él?</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613318"/>
                </a:solidFill>
              </a:rPr>
              <a:t>Consolidar</a:t>
            </a:r>
            <a:r>
              <a:rPr lang="en-US" dirty="0">
                <a:solidFill>
                  <a:srgbClr val="613318"/>
                </a:solidFill>
              </a:rPr>
              <a:t>- </a:t>
            </a:r>
            <a:r>
              <a:rPr lang="en-US" dirty="0" err="1">
                <a:solidFill>
                  <a:srgbClr val="613318"/>
                </a:solidFill>
              </a:rPr>
              <a:t>Texto</a:t>
            </a:r>
            <a:endParaRPr lang="en-US" dirty="0">
              <a:solidFill>
                <a:srgbClr val="613318"/>
              </a:solidFill>
            </a:endParaRP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CONSIDERAR Y CONSOLIDAR</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76915-B419-4C14-B0EE-548FB75FE954}"/>
              </a:ext>
            </a:extLst>
          </p:cNvPr>
          <p:cNvSpPr>
            <a:spLocks noGrp="1"/>
          </p:cNvSpPr>
          <p:nvPr>
            <p:ph type="title"/>
          </p:nvPr>
        </p:nvSpPr>
        <p:spPr/>
        <p:txBody>
          <a:bodyPr/>
          <a:lstStyle/>
          <a:p>
            <a:r>
              <a:rPr lang="en-US" dirty="0">
                <a:solidFill>
                  <a:srgbClr val="613318"/>
                </a:solidFill>
              </a:rPr>
              <a:t>Paso 3: CONSIDERAR</a:t>
            </a:r>
          </a:p>
        </p:txBody>
      </p:sp>
      <p:sp>
        <p:nvSpPr>
          <p:cNvPr id="3" name="Content Placeholder 2">
            <a:extLst>
              <a:ext uri="{FF2B5EF4-FFF2-40B4-BE49-F238E27FC236}">
                <a16:creationId xmlns:a16="http://schemas.microsoft.com/office/drawing/2014/main" id="{D1A0733C-091D-401D-B544-2928638ADF3B}"/>
              </a:ext>
            </a:extLst>
          </p:cNvPr>
          <p:cNvSpPr>
            <a:spLocks noGrp="1"/>
          </p:cNvSpPr>
          <p:nvPr>
            <p:ph idx="1"/>
          </p:nvPr>
        </p:nvSpPr>
        <p:spPr/>
        <p:txBody>
          <a:bodyPr/>
          <a:lstStyle/>
          <a:p>
            <a:r>
              <a:rPr lang="es-ES" dirty="0">
                <a:solidFill>
                  <a:srgbClr val="008000"/>
                </a:solidFill>
              </a:rPr>
              <a:t>El propósito: Son 7 preguntas que nos ayudan a aprender bien la historia, para poder contarla de una manera precisa e interesante a otros. </a:t>
            </a:r>
            <a:endParaRPr lang="en-US" dirty="0">
              <a:solidFill>
                <a:srgbClr val="008000"/>
              </a:solidFill>
            </a:endParaRPr>
          </a:p>
        </p:txBody>
      </p:sp>
    </p:spTree>
    <p:extLst>
      <p:ext uri="{BB962C8B-B14F-4D97-AF65-F5344CB8AC3E}">
        <p14:creationId xmlns:p14="http://schemas.microsoft.com/office/powerpoint/2010/main" val="2433391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A975-CF5B-4FF9-9304-78F38065B4E2}"/>
              </a:ext>
            </a:extLst>
          </p:cNvPr>
          <p:cNvSpPr>
            <a:spLocks noGrp="1"/>
          </p:cNvSpPr>
          <p:nvPr>
            <p:ph type="title"/>
          </p:nvPr>
        </p:nvSpPr>
        <p:spPr/>
        <p:txBody>
          <a:bodyPr/>
          <a:lstStyle/>
          <a:p>
            <a:r>
              <a:rPr lang="en-US" dirty="0">
                <a:solidFill>
                  <a:srgbClr val="613318"/>
                </a:solidFill>
              </a:rPr>
              <a:t>Paso 4- </a:t>
            </a:r>
            <a:r>
              <a:rPr lang="en-US" dirty="0" err="1">
                <a:solidFill>
                  <a:srgbClr val="613318"/>
                </a:solidFill>
              </a:rPr>
              <a:t>Considerar</a:t>
            </a:r>
            <a:endParaRPr lang="en-US" dirty="0">
              <a:solidFill>
                <a:srgbClr val="613318"/>
              </a:solidFill>
            </a:endParaRPr>
          </a:p>
        </p:txBody>
      </p:sp>
      <p:sp>
        <p:nvSpPr>
          <p:cNvPr id="7" name="Content Placeholder 6">
            <a:extLst>
              <a:ext uri="{FF2B5EF4-FFF2-40B4-BE49-F238E27FC236}">
                <a16:creationId xmlns:a16="http://schemas.microsoft.com/office/drawing/2014/main" id="{A3F6FFAB-6812-470E-BFE8-B6CECBC9ACDC}"/>
              </a:ext>
            </a:extLst>
          </p:cNvPr>
          <p:cNvSpPr>
            <a:spLocks noGrp="1"/>
          </p:cNvSpPr>
          <p:nvPr>
            <p:ph idx="1"/>
          </p:nvPr>
        </p:nvSpPr>
        <p:spPr/>
        <p:txBody>
          <a:bodyPr>
            <a:normAutofit fontScale="92500"/>
          </a:bodyPr>
          <a:lstStyle/>
          <a:p>
            <a:pPr marL="1371600" lvl="1" indent="-914400">
              <a:buFont typeface="+mj-lt"/>
              <a:buAutoNum type="arabicPeriod"/>
            </a:pPr>
            <a:r>
              <a:rPr lang="es-MX" sz="4000" dirty="0">
                <a:solidFill>
                  <a:srgbClr val="008000"/>
                </a:solidFill>
              </a:rPr>
              <a:t>¿Quiénes son los personajes de esta historia?</a:t>
            </a:r>
            <a:endParaRPr lang="en-US" sz="4000" dirty="0">
              <a:solidFill>
                <a:srgbClr val="008000"/>
              </a:solidFill>
            </a:endParaRPr>
          </a:p>
          <a:p>
            <a:pPr marL="1371600" lvl="1" indent="-914400">
              <a:buFont typeface="+mj-lt"/>
              <a:buAutoNum type="arabicPeriod"/>
            </a:pPr>
            <a:r>
              <a:rPr lang="es-MX" sz="4000" dirty="0">
                <a:solidFill>
                  <a:srgbClr val="008000"/>
                </a:solidFill>
              </a:rPr>
              <a:t>¿Cuáles son los objetos de esta historia?</a:t>
            </a:r>
            <a:endParaRPr lang="en-US" sz="4000" dirty="0">
              <a:solidFill>
                <a:srgbClr val="008000"/>
              </a:solidFill>
            </a:endParaRPr>
          </a:p>
          <a:p>
            <a:pPr marL="1371600" lvl="1" indent="-914400">
              <a:buFont typeface="+mj-lt"/>
              <a:buAutoNum type="arabicPeriod"/>
            </a:pPr>
            <a:r>
              <a:rPr lang="es-MX" sz="4000" b="1" dirty="0">
                <a:solidFill>
                  <a:srgbClr val="008000"/>
                </a:solidFill>
              </a:rPr>
              <a:t>¿Dónde ocurrió la historia?</a:t>
            </a:r>
            <a:endParaRPr lang="en-US" sz="4000" b="1" dirty="0">
              <a:solidFill>
                <a:srgbClr val="008000"/>
              </a:solidFill>
            </a:endParaRPr>
          </a:p>
          <a:p>
            <a:pPr marL="1371600" lvl="1" indent="-914400">
              <a:buFont typeface="+mj-lt"/>
              <a:buAutoNum type="arabicPeriod"/>
            </a:pPr>
            <a:r>
              <a:rPr lang="es-MX" sz="4000" b="1" dirty="0">
                <a:solidFill>
                  <a:srgbClr val="008000"/>
                </a:solidFill>
              </a:rPr>
              <a:t>¿Cuándo ocurrió la historia?</a:t>
            </a:r>
            <a:endParaRPr lang="en-US" sz="4000" b="1" dirty="0">
              <a:solidFill>
                <a:srgbClr val="008000"/>
              </a:solidFill>
            </a:endParaRPr>
          </a:p>
          <a:p>
            <a:pPr marL="1371600" lvl="1" indent="-914400">
              <a:buFont typeface="+mj-lt"/>
              <a:buAutoNum type="arabicPeriod"/>
            </a:pPr>
            <a:r>
              <a:rPr lang="es-MX" sz="4000" dirty="0">
                <a:solidFill>
                  <a:srgbClr val="008000"/>
                </a:solidFill>
              </a:rPr>
              <a:t>¿Cuál es el problema?</a:t>
            </a:r>
            <a:endParaRPr lang="en-US" sz="4000" dirty="0">
              <a:solidFill>
                <a:srgbClr val="008000"/>
              </a:solidFill>
            </a:endParaRPr>
          </a:p>
          <a:p>
            <a:pPr marL="1371600" lvl="1" indent="-914400">
              <a:buFont typeface="+mj-lt"/>
              <a:buAutoNum type="arabicPeriod"/>
            </a:pPr>
            <a:r>
              <a:rPr lang="es-MX" sz="4000" dirty="0">
                <a:solidFill>
                  <a:srgbClr val="008000"/>
                </a:solidFill>
              </a:rPr>
              <a:t>¿Cuáles eventos ocurrieron en esta historia?</a:t>
            </a:r>
            <a:endParaRPr lang="en-US" sz="4000" dirty="0">
              <a:solidFill>
                <a:srgbClr val="008000"/>
              </a:solidFill>
            </a:endParaRPr>
          </a:p>
          <a:p>
            <a:pPr marL="1371600" lvl="1" indent="-914400">
              <a:buFont typeface="+mj-lt"/>
              <a:buAutoNum type="arabicPeriod"/>
            </a:pPr>
            <a:r>
              <a:rPr lang="es-MX" sz="4000" dirty="0">
                <a:solidFill>
                  <a:srgbClr val="008000"/>
                </a:solidFill>
              </a:rPr>
              <a:t>¿Se resuelve el problema? ¿Cómo?</a:t>
            </a:r>
            <a:endParaRPr lang="en-US" sz="4000" dirty="0">
              <a:solidFill>
                <a:srgbClr val="008000"/>
              </a:solidFill>
            </a:endParaRPr>
          </a:p>
        </p:txBody>
      </p:sp>
    </p:spTree>
    <p:extLst>
      <p:ext uri="{BB962C8B-B14F-4D97-AF65-F5344CB8AC3E}">
        <p14:creationId xmlns:p14="http://schemas.microsoft.com/office/powerpoint/2010/main" val="2196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1CC8-11BA-4D43-B3BC-FD0D04B2C511}"/>
              </a:ext>
            </a:extLst>
          </p:cNvPr>
          <p:cNvSpPr>
            <a:spLocks noGrp="1"/>
          </p:cNvSpPr>
          <p:nvPr>
            <p:ph type="title"/>
          </p:nvPr>
        </p:nvSpPr>
        <p:spPr/>
        <p:txBody>
          <a:bodyPr/>
          <a:lstStyle/>
          <a:p>
            <a:pPr algn="ctr"/>
            <a:r>
              <a:rPr lang="en-US" dirty="0">
                <a:solidFill>
                  <a:srgbClr val="5E3D22"/>
                </a:solidFill>
                <a:latin typeface="Berlin Sans FB" panose="020E0602020502020306" pitchFamily="34" charset="0"/>
              </a:rPr>
              <a:t>El </a:t>
            </a:r>
            <a:r>
              <a:rPr lang="en-US" dirty="0" err="1">
                <a:solidFill>
                  <a:srgbClr val="5E3D22"/>
                </a:solidFill>
                <a:latin typeface="Berlin Sans FB" panose="020E0602020502020306" pitchFamily="34" charset="0"/>
              </a:rPr>
              <a:t>Propósito</a:t>
            </a:r>
            <a:r>
              <a:rPr lang="en-US" dirty="0">
                <a:solidFill>
                  <a:srgbClr val="5E3D22"/>
                </a:solidFill>
                <a:latin typeface="Berlin Sans FB" panose="020E0602020502020306" pitchFamily="34" charset="0"/>
              </a:rPr>
              <a:t> de Academia Cristo</a:t>
            </a:r>
          </a:p>
        </p:txBody>
      </p:sp>
      <p:sp>
        <p:nvSpPr>
          <p:cNvPr id="3" name="Content Placeholder 2">
            <a:extLst>
              <a:ext uri="{FF2B5EF4-FFF2-40B4-BE49-F238E27FC236}">
                <a16:creationId xmlns:a16="http://schemas.microsoft.com/office/drawing/2014/main" id="{B80D7EA6-C847-4647-A3FE-4A63306E65E8}"/>
              </a:ext>
            </a:extLst>
          </p:cNvPr>
          <p:cNvSpPr>
            <a:spLocks noGrp="1"/>
          </p:cNvSpPr>
          <p:nvPr>
            <p:ph idx="1"/>
          </p:nvPr>
        </p:nvSpPr>
        <p:spPr>
          <a:xfrm>
            <a:off x="4811697" y="1926455"/>
            <a:ext cx="6542103" cy="4250508"/>
          </a:xfrm>
        </p:spPr>
        <p:txBody>
          <a:bodyPr>
            <a:noAutofit/>
          </a:bodyPr>
          <a:lstStyle/>
          <a:p>
            <a:r>
              <a:rPr lang="es-ES" sz="4000" dirty="0">
                <a:solidFill>
                  <a:srgbClr val="0C7837"/>
                </a:solidFill>
                <a:latin typeface="Berlin Sans FB" panose="020E0602020502020306" pitchFamily="34" charset="0"/>
              </a:rPr>
              <a:t>Capacitación para cumplir la Gran Comisión. </a:t>
            </a:r>
          </a:p>
          <a:p>
            <a:r>
              <a:rPr lang="es-ES" sz="4000" dirty="0">
                <a:solidFill>
                  <a:srgbClr val="0C7837"/>
                </a:solidFill>
                <a:latin typeface="Berlin Sans FB" panose="020E0602020502020306" pitchFamily="34" charset="0"/>
              </a:rPr>
              <a:t>Crecer en la Palabra </a:t>
            </a:r>
          </a:p>
          <a:p>
            <a:r>
              <a:rPr lang="es-ES" sz="4000" dirty="0">
                <a:solidFill>
                  <a:srgbClr val="0C7837"/>
                </a:solidFill>
                <a:latin typeface="Berlin Sans FB" panose="020E0602020502020306" pitchFamily="34" charset="0"/>
              </a:rPr>
              <a:t>Llevar la Palabra a otros. </a:t>
            </a:r>
            <a:endParaRPr lang="en-US" sz="4000" dirty="0">
              <a:latin typeface="Berlin Sans FB" panose="020E0602020502020306" pitchFamily="34" charset="0"/>
            </a:endParaRPr>
          </a:p>
        </p:txBody>
      </p:sp>
      <p:pic>
        <p:nvPicPr>
          <p:cNvPr id="17" name="Picture 16" descr="A close up of a sign&#10;&#10;Description automatically generated">
            <a:extLst>
              <a:ext uri="{FF2B5EF4-FFF2-40B4-BE49-F238E27FC236}">
                <a16:creationId xmlns:a16="http://schemas.microsoft.com/office/drawing/2014/main" id="{C6B94390-ACF4-4E83-8D29-E30B8A1A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8" y="2396258"/>
            <a:ext cx="3273208" cy="2065483"/>
          </a:xfrm>
          <a:prstGeom prst="rect">
            <a:avLst/>
          </a:prstGeom>
        </p:spPr>
      </p:pic>
    </p:spTree>
    <p:extLst>
      <p:ext uri="{BB962C8B-B14F-4D97-AF65-F5344CB8AC3E}">
        <p14:creationId xmlns:p14="http://schemas.microsoft.com/office/powerpoint/2010/main" val="1825882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1CC8-11BA-4D43-B3BC-FD0D04B2C511}"/>
              </a:ext>
            </a:extLst>
          </p:cNvPr>
          <p:cNvSpPr>
            <a:spLocks noGrp="1"/>
          </p:cNvSpPr>
          <p:nvPr>
            <p:ph type="title"/>
          </p:nvPr>
        </p:nvSpPr>
        <p:spPr/>
        <p:txBody>
          <a:bodyPr>
            <a:normAutofit fontScale="90000"/>
          </a:bodyPr>
          <a:lstStyle/>
          <a:p>
            <a:pPr algn="ctr"/>
            <a:r>
              <a:rPr lang="en-US" sz="4400" dirty="0">
                <a:solidFill>
                  <a:srgbClr val="5E3D22"/>
                </a:solidFill>
                <a:latin typeface="Berlin Sans FB" panose="020E0602020502020306" pitchFamily="34" charset="0"/>
              </a:rPr>
              <a:t>“</a:t>
            </a:r>
            <a:r>
              <a:rPr lang="en-US" sz="4400" dirty="0" err="1">
                <a:solidFill>
                  <a:srgbClr val="5E3D22"/>
                </a:solidFill>
                <a:latin typeface="Berlin Sans FB" panose="020E0602020502020306" pitchFamily="34" charset="0"/>
              </a:rPr>
              <a:t>Quiero</a:t>
            </a:r>
            <a:r>
              <a:rPr lang="en-US" sz="4400" dirty="0">
                <a:solidFill>
                  <a:srgbClr val="5E3D22"/>
                </a:solidFill>
                <a:latin typeface="Berlin Sans FB" panose="020E0602020502020306" pitchFamily="34" charset="0"/>
              </a:rPr>
              <a:t> </a:t>
            </a:r>
            <a:r>
              <a:rPr lang="en-US" sz="4400" dirty="0" err="1">
                <a:solidFill>
                  <a:srgbClr val="5E3D22"/>
                </a:solidFill>
                <a:latin typeface="Berlin Sans FB" panose="020E0602020502020306" pitchFamily="34" charset="0"/>
              </a:rPr>
              <a:t>juntar</a:t>
            </a:r>
            <a:r>
              <a:rPr lang="en-US" sz="4400" dirty="0">
                <a:solidFill>
                  <a:srgbClr val="5E3D22"/>
                </a:solidFill>
                <a:latin typeface="Berlin Sans FB" panose="020E0602020502020306" pitchFamily="34" charset="0"/>
              </a:rPr>
              <a:t> un </a:t>
            </a:r>
            <a:r>
              <a:rPr lang="en-US" sz="4400" dirty="0" err="1">
                <a:solidFill>
                  <a:srgbClr val="5E3D22"/>
                </a:solidFill>
                <a:latin typeface="Berlin Sans FB" panose="020E0602020502020306" pitchFamily="34" charset="0"/>
              </a:rPr>
              <a:t>grupo</a:t>
            </a:r>
            <a:r>
              <a:rPr lang="en-US" dirty="0">
                <a:solidFill>
                  <a:srgbClr val="5E3D22"/>
                </a:solidFill>
                <a:latin typeface="Berlin Sans FB" panose="020E0602020502020306" pitchFamily="34" charset="0"/>
              </a:rPr>
              <a:t>. </a:t>
            </a:r>
            <a:br>
              <a:rPr lang="en-US" sz="4400" dirty="0">
                <a:solidFill>
                  <a:srgbClr val="5E3D22"/>
                </a:solidFill>
                <a:latin typeface="Berlin Sans FB" panose="020E0602020502020306" pitchFamily="34" charset="0"/>
              </a:rPr>
            </a:br>
            <a:r>
              <a:rPr lang="en-US" sz="4400" dirty="0">
                <a:solidFill>
                  <a:srgbClr val="5E3D22"/>
                </a:solidFill>
                <a:latin typeface="Berlin Sans FB" panose="020E0602020502020306" pitchFamily="34" charset="0"/>
              </a:rPr>
              <a:t>¿</a:t>
            </a:r>
            <a:r>
              <a:rPr lang="en-US" sz="4400" dirty="0" err="1">
                <a:solidFill>
                  <a:srgbClr val="5E3D22"/>
                </a:solidFill>
                <a:latin typeface="Berlin Sans FB" panose="020E0602020502020306" pitchFamily="34" charset="0"/>
              </a:rPr>
              <a:t>Pueden</a:t>
            </a:r>
            <a:r>
              <a:rPr lang="en-US" sz="4400" dirty="0">
                <a:solidFill>
                  <a:srgbClr val="5E3D22"/>
                </a:solidFill>
                <a:latin typeface="Berlin Sans FB" panose="020E0602020502020306" pitchFamily="34" charset="0"/>
              </a:rPr>
              <a:t> </a:t>
            </a:r>
            <a:r>
              <a:rPr lang="en-US" sz="4400" dirty="0" err="1">
                <a:solidFill>
                  <a:srgbClr val="5E3D22"/>
                </a:solidFill>
                <a:latin typeface="Berlin Sans FB" panose="020E0602020502020306" pitchFamily="34" charset="0"/>
              </a:rPr>
              <a:t>orientarme</a:t>
            </a:r>
            <a:r>
              <a:rPr lang="en-US" sz="4400" dirty="0">
                <a:solidFill>
                  <a:srgbClr val="5E3D22"/>
                </a:solidFill>
                <a:latin typeface="Berlin Sans FB" panose="020E0602020502020306" pitchFamily="34" charset="0"/>
              </a:rPr>
              <a:t>?”</a:t>
            </a:r>
            <a:endParaRPr lang="en-US" dirty="0">
              <a:latin typeface="Berlin Sans FB" panose="020E0602020502020306" pitchFamily="34" charset="0"/>
            </a:endParaRPr>
          </a:p>
        </p:txBody>
      </p:sp>
      <p:sp>
        <p:nvSpPr>
          <p:cNvPr id="3" name="Content Placeholder 2">
            <a:extLst>
              <a:ext uri="{FF2B5EF4-FFF2-40B4-BE49-F238E27FC236}">
                <a16:creationId xmlns:a16="http://schemas.microsoft.com/office/drawing/2014/main" id="{B80D7EA6-C847-4647-A3FE-4A63306E65E8}"/>
              </a:ext>
            </a:extLst>
          </p:cNvPr>
          <p:cNvSpPr>
            <a:spLocks noGrp="1"/>
          </p:cNvSpPr>
          <p:nvPr>
            <p:ph idx="1"/>
          </p:nvPr>
        </p:nvSpPr>
        <p:spPr>
          <a:xfrm>
            <a:off x="4811697" y="1926455"/>
            <a:ext cx="6542103" cy="4250508"/>
          </a:xfrm>
        </p:spPr>
        <p:txBody>
          <a:bodyPr>
            <a:noAutofit/>
          </a:bodyPr>
          <a:lstStyle/>
          <a:p>
            <a:r>
              <a:rPr lang="en-US" sz="3600" dirty="0" err="1">
                <a:solidFill>
                  <a:srgbClr val="0C7837"/>
                </a:solidFill>
                <a:latin typeface="Berlin Sans FB" panose="020E0602020502020306" pitchFamily="34" charset="0"/>
              </a:rPr>
              <a:t>Hable</a:t>
            </a:r>
            <a:r>
              <a:rPr lang="en-US" sz="3600" dirty="0">
                <a:solidFill>
                  <a:srgbClr val="0C7837"/>
                </a:solidFill>
                <a:latin typeface="Berlin Sans FB" panose="020E0602020502020306" pitchFamily="34" charset="0"/>
              </a:rPr>
              <a:t> con </a:t>
            </a:r>
            <a:r>
              <a:rPr lang="en-US" sz="3600" dirty="0" err="1">
                <a:solidFill>
                  <a:srgbClr val="0C7837"/>
                </a:solidFill>
                <a:latin typeface="Berlin Sans FB" panose="020E0602020502020306" pitchFamily="34" charset="0"/>
              </a:rPr>
              <a:t>su</a:t>
            </a:r>
            <a:r>
              <a:rPr lang="en-US" sz="3600" dirty="0">
                <a:solidFill>
                  <a:srgbClr val="0C7837"/>
                </a:solidFill>
                <a:latin typeface="Berlin Sans FB" panose="020E0602020502020306" pitchFamily="34" charset="0"/>
              </a:rPr>
              <a:t> </a:t>
            </a:r>
            <a:r>
              <a:rPr lang="en-US" sz="3600" dirty="0" err="1">
                <a:solidFill>
                  <a:srgbClr val="0C7837"/>
                </a:solidFill>
                <a:latin typeface="Berlin Sans FB" panose="020E0602020502020306" pitchFamily="34" charset="0"/>
              </a:rPr>
              <a:t>profesor</a:t>
            </a:r>
            <a:endParaRPr lang="en-US" sz="3600" dirty="0">
              <a:solidFill>
                <a:srgbClr val="0C7837"/>
              </a:solidFill>
              <a:latin typeface="Berlin Sans FB" panose="020E0602020502020306" pitchFamily="34" charset="0"/>
            </a:endParaRPr>
          </a:p>
          <a:p>
            <a:r>
              <a:rPr lang="en-US" sz="3600" dirty="0" err="1">
                <a:solidFill>
                  <a:srgbClr val="0C7837"/>
                </a:solidFill>
                <a:latin typeface="Berlin Sans FB" panose="020E0602020502020306" pitchFamily="34" charset="0"/>
              </a:rPr>
              <a:t>Orientación</a:t>
            </a:r>
            <a:r>
              <a:rPr lang="en-US" sz="3600" dirty="0">
                <a:solidFill>
                  <a:srgbClr val="0C7837"/>
                </a:solidFill>
                <a:latin typeface="Berlin Sans FB" panose="020E0602020502020306" pitchFamily="34" charset="0"/>
              </a:rPr>
              <a:t>: Grupo </a:t>
            </a:r>
            <a:r>
              <a:rPr lang="en-US" sz="3600" dirty="0" err="1">
                <a:solidFill>
                  <a:srgbClr val="0C7837"/>
                </a:solidFill>
                <a:latin typeface="Berlin Sans FB" panose="020E0602020502020306" pitchFamily="34" charset="0"/>
              </a:rPr>
              <a:t>Sembrador</a:t>
            </a:r>
            <a:endParaRPr lang="en-US" sz="3600" dirty="0">
              <a:solidFill>
                <a:srgbClr val="0C7837"/>
              </a:solidFill>
              <a:latin typeface="Berlin Sans FB" panose="020E0602020502020306" pitchFamily="34" charset="0"/>
            </a:endParaRPr>
          </a:p>
          <a:p>
            <a:r>
              <a:rPr lang="es-ES" sz="3600" b="0" i="1" dirty="0">
                <a:solidFill>
                  <a:srgbClr val="0C7837"/>
                </a:solidFill>
                <a:effectLst/>
                <a:latin typeface="Berlin Sans FB" panose="020E0602020502020306" pitchFamily="34" charset="0"/>
              </a:rPr>
              <a:t>&gt;&gt;No dejemos de congregarnos, como es la costumbre de algunos, sino animémonos unos a otros; y con más razón ahora que vemos que aquel día se acerca.&lt;&lt; </a:t>
            </a:r>
            <a:r>
              <a:rPr lang="es-ES" sz="3600" b="0" i="0" dirty="0">
                <a:solidFill>
                  <a:srgbClr val="0C7837"/>
                </a:solidFill>
                <a:effectLst/>
                <a:latin typeface="Berlin Sans FB" panose="020E0602020502020306" pitchFamily="34" charset="0"/>
              </a:rPr>
              <a:t>(Hebreos 10:25)</a:t>
            </a:r>
            <a:endParaRPr lang="en-US" sz="3600" dirty="0">
              <a:solidFill>
                <a:srgbClr val="0C7837"/>
              </a:solidFill>
              <a:latin typeface="Berlin Sans FB" panose="020E0602020502020306" pitchFamily="34" charset="0"/>
            </a:endParaRPr>
          </a:p>
        </p:txBody>
      </p:sp>
      <p:pic>
        <p:nvPicPr>
          <p:cNvPr id="17" name="Picture 16" descr="A close up of a sign&#10;&#10;Description automatically generated">
            <a:extLst>
              <a:ext uri="{FF2B5EF4-FFF2-40B4-BE49-F238E27FC236}">
                <a16:creationId xmlns:a16="http://schemas.microsoft.com/office/drawing/2014/main" id="{C6B94390-ACF4-4E83-8D29-E30B8A1A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8" y="2396258"/>
            <a:ext cx="3273208" cy="2065483"/>
          </a:xfrm>
          <a:prstGeom prst="rect">
            <a:avLst/>
          </a:prstGeom>
        </p:spPr>
      </p:pic>
    </p:spTree>
    <p:extLst>
      <p:ext uri="{BB962C8B-B14F-4D97-AF65-F5344CB8AC3E}">
        <p14:creationId xmlns:p14="http://schemas.microsoft.com/office/powerpoint/2010/main" val="234729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1CC8-11BA-4D43-B3BC-FD0D04B2C511}"/>
              </a:ext>
            </a:extLst>
          </p:cNvPr>
          <p:cNvSpPr>
            <a:spLocks noGrp="1"/>
          </p:cNvSpPr>
          <p:nvPr>
            <p:ph type="title"/>
          </p:nvPr>
        </p:nvSpPr>
        <p:spPr/>
        <p:txBody>
          <a:bodyPr>
            <a:normAutofit fontScale="90000"/>
          </a:bodyPr>
          <a:lstStyle/>
          <a:p>
            <a:pPr algn="ctr"/>
            <a:r>
              <a:rPr lang="en-US" dirty="0" err="1">
                <a:solidFill>
                  <a:srgbClr val="5E3D22"/>
                </a:solidFill>
                <a:latin typeface="Berlin Sans FB" panose="020E0602020502020306" pitchFamily="34" charset="0"/>
              </a:rPr>
              <a:t>Deseo</a:t>
            </a:r>
            <a:r>
              <a:rPr lang="en-US" dirty="0">
                <a:solidFill>
                  <a:srgbClr val="5E3D22"/>
                </a:solidFill>
                <a:latin typeface="Berlin Sans FB" panose="020E0602020502020306" pitchFamily="34" charset="0"/>
              </a:rPr>
              <a:t> </a:t>
            </a:r>
            <a:r>
              <a:rPr lang="en-US" dirty="0" err="1">
                <a:solidFill>
                  <a:srgbClr val="5E3D22"/>
                </a:solidFill>
                <a:latin typeface="Berlin Sans FB" panose="020E0602020502020306" pitchFamily="34" charset="0"/>
              </a:rPr>
              <a:t>unirme</a:t>
            </a:r>
            <a:r>
              <a:rPr lang="en-US" dirty="0">
                <a:solidFill>
                  <a:srgbClr val="5E3D22"/>
                </a:solidFill>
                <a:latin typeface="Berlin Sans FB" panose="020E0602020502020306" pitchFamily="34" charset="0"/>
              </a:rPr>
              <a:t> a </a:t>
            </a:r>
            <a:r>
              <a:rPr lang="en-US" dirty="0" err="1">
                <a:solidFill>
                  <a:srgbClr val="5E3D22"/>
                </a:solidFill>
                <a:latin typeface="Berlin Sans FB" panose="020E0602020502020306" pitchFamily="34" charset="0"/>
              </a:rPr>
              <a:t>ustedes</a:t>
            </a:r>
            <a:r>
              <a:rPr lang="en-US" dirty="0">
                <a:solidFill>
                  <a:srgbClr val="5E3D22"/>
                </a:solidFill>
                <a:latin typeface="Berlin Sans FB" panose="020E0602020502020306" pitchFamily="34" charset="0"/>
              </a:rPr>
              <a:t>.  ¿</a:t>
            </a:r>
            <a:r>
              <a:rPr lang="en-US" dirty="0" err="1">
                <a:solidFill>
                  <a:srgbClr val="5E3D22"/>
                </a:solidFill>
                <a:latin typeface="Berlin Sans FB" panose="020E0602020502020306" pitchFamily="34" charset="0"/>
              </a:rPr>
              <a:t>Cómo</a:t>
            </a:r>
            <a:r>
              <a:rPr lang="en-US" dirty="0">
                <a:solidFill>
                  <a:srgbClr val="5E3D22"/>
                </a:solidFill>
                <a:latin typeface="Berlin Sans FB" panose="020E0602020502020306" pitchFamily="34" charset="0"/>
              </a:rPr>
              <a:t> se </a:t>
            </a:r>
            <a:r>
              <a:rPr lang="en-US" dirty="0" err="1">
                <a:solidFill>
                  <a:srgbClr val="5E3D22"/>
                </a:solidFill>
                <a:latin typeface="Berlin Sans FB" panose="020E0602020502020306" pitchFamily="34" charset="0"/>
              </a:rPr>
              <a:t>hace</a:t>
            </a:r>
            <a:r>
              <a:rPr lang="en-US" dirty="0">
                <a:solidFill>
                  <a:srgbClr val="5E3D22"/>
                </a:solidFill>
                <a:latin typeface="Berlin Sans FB" panose="020E0602020502020306" pitchFamily="34" charset="0"/>
              </a:rPr>
              <a:t>?</a:t>
            </a:r>
          </a:p>
        </p:txBody>
      </p:sp>
      <p:sp>
        <p:nvSpPr>
          <p:cNvPr id="3" name="Content Placeholder 2">
            <a:extLst>
              <a:ext uri="{FF2B5EF4-FFF2-40B4-BE49-F238E27FC236}">
                <a16:creationId xmlns:a16="http://schemas.microsoft.com/office/drawing/2014/main" id="{B80D7EA6-C847-4647-A3FE-4A63306E65E8}"/>
              </a:ext>
            </a:extLst>
          </p:cNvPr>
          <p:cNvSpPr>
            <a:spLocks noGrp="1"/>
          </p:cNvSpPr>
          <p:nvPr>
            <p:ph idx="1"/>
          </p:nvPr>
        </p:nvSpPr>
        <p:spPr>
          <a:xfrm>
            <a:off x="4811697" y="1690688"/>
            <a:ext cx="6898858" cy="4486275"/>
          </a:xfrm>
        </p:spPr>
        <p:txBody>
          <a:bodyPr>
            <a:noAutofit/>
          </a:bodyPr>
          <a:lstStyle/>
          <a:p>
            <a:r>
              <a:rPr lang="en-US" sz="3400" dirty="0" err="1">
                <a:solidFill>
                  <a:srgbClr val="0C7837"/>
                </a:solidFill>
                <a:latin typeface="Berlin Sans FB" panose="020E0602020502020306" pitchFamily="34" charset="0"/>
              </a:rPr>
              <a:t>Hable</a:t>
            </a:r>
            <a:r>
              <a:rPr lang="en-US" sz="3400" dirty="0">
                <a:solidFill>
                  <a:srgbClr val="0C7837"/>
                </a:solidFill>
                <a:latin typeface="Berlin Sans FB" panose="020E0602020502020306" pitchFamily="34" charset="0"/>
              </a:rPr>
              <a:t> con </a:t>
            </a:r>
            <a:r>
              <a:rPr lang="en-US" sz="3400" dirty="0" err="1">
                <a:solidFill>
                  <a:srgbClr val="0C7837"/>
                </a:solidFill>
                <a:latin typeface="Berlin Sans FB" panose="020E0602020502020306" pitchFamily="34" charset="0"/>
              </a:rPr>
              <a:t>su</a:t>
            </a:r>
            <a:r>
              <a:rPr lang="en-US" sz="3400" dirty="0">
                <a:solidFill>
                  <a:srgbClr val="0C7837"/>
                </a:solidFill>
                <a:latin typeface="Berlin Sans FB" panose="020E0602020502020306" pitchFamily="34" charset="0"/>
              </a:rPr>
              <a:t> </a:t>
            </a:r>
            <a:r>
              <a:rPr lang="en-US" sz="3400" dirty="0" err="1">
                <a:solidFill>
                  <a:srgbClr val="0C7837"/>
                </a:solidFill>
                <a:latin typeface="Berlin Sans FB" panose="020E0602020502020306" pitchFamily="34" charset="0"/>
              </a:rPr>
              <a:t>Profesor</a:t>
            </a:r>
            <a:endParaRPr lang="en-US" sz="3400" dirty="0">
              <a:solidFill>
                <a:srgbClr val="0C7837"/>
              </a:solidFill>
              <a:latin typeface="Berlin Sans FB" panose="020E0602020502020306" pitchFamily="34" charset="0"/>
            </a:endParaRPr>
          </a:p>
          <a:p>
            <a:r>
              <a:rPr lang="en-US" sz="3400" dirty="0">
                <a:solidFill>
                  <a:srgbClr val="0C7837"/>
                </a:solidFill>
                <a:latin typeface="Berlin Sans FB" panose="020E0602020502020306" pitchFamily="34" charset="0"/>
              </a:rPr>
              <a:t>Se </a:t>
            </a:r>
            <a:r>
              <a:rPr lang="en-US" sz="3400" dirty="0" err="1">
                <a:solidFill>
                  <a:srgbClr val="0C7837"/>
                </a:solidFill>
                <a:latin typeface="Berlin Sans FB" panose="020E0602020502020306" pitchFamily="34" charset="0"/>
              </a:rPr>
              <a:t>establece</a:t>
            </a:r>
            <a:r>
              <a:rPr lang="en-US" sz="3400" dirty="0">
                <a:solidFill>
                  <a:srgbClr val="0C7837"/>
                </a:solidFill>
                <a:latin typeface="Berlin Sans FB" panose="020E0602020502020306" pitchFamily="34" charset="0"/>
              </a:rPr>
              <a:t> Unidad Doctrinal</a:t>
            </a:r>
          </a:p>
          <a:p>
            <a:r>
              <a:rPr lang="es-ES" sz="3400" b="0" i="1" dirty="0">
                <a:solidFill>
                  <a:srgbClr val="0C7837"/>
                </a:solidFill>
                <a:effectLst/>
                <a:latin typeface="Berlin Sans FB" panose="020E0602020502020306" pitchFamily="34" charset="0"/>
              </a:rPr>
              <a:t>&gt;&gt;Hermanos, les ruego por el nombre de nuestro Señor Jesucristo, que se pongan de acuerdo y que no haya divisiones entre ustedes, sino que estén perfectamente unidos en un mismo sentir y en un mismo parecer.&lt;&lt;  (1 Corintios 1:10)</a:t>
            </a:r>
            <a:endParaRPr lang="en-US" sz="3400" dirty="0">
              <a:latin typeface="Berlin Sans FB" panose="020E0602020502020306" pitchFamily="34" charset="0"/>
            </a:endParaRPr>
          </a:p>
        </p:txBody>
      </p:sp>
      <p:pic>
        <p:nvPicPr>
          <p:cNvPr id="17" name="Picture 16" descr="A close up of a sign&#10;&#10;Description automatically generated">
            <a:extLst>
              <a:ext uri="{FF2B5EF4-FFF2-40B4-BE49-F238E27FC236}">
                <a16:creationId xmlns:a16="http://schemas.microsoft.com/office/drawing/2014/main" id="{C6B94390-ACF4-4E83-8D29-E30B8A1AB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238" y="2396258"/>
            <a:ext cx="3273208" cy="2065483"/>
          </a:xfrm>
          <a:prstGeom prst="rect">
            <a:avLst/>
          </a:prstGeom>
        </p:spPr>
      </p:pic>
    </p:spTree>
    <p:extLst>
      <p:ext uri="{BB962C8B-B14F-4D97-AF65-F5344CB8AC3E}">
        <p14:creationId xmlns:p14="http://schemas.microsoft.com/office/powerpoint/2010/main" val="1089474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12B7D260-61C0-4344-9B07-53811975051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737" b="13289"/>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sz="6000" dirty="0">
                <a:solidFill>
                  <a:srgbClr val="613318"/>
                </a:solidFill>
                <a:latin typeface="Berlin Sans FB" panose="020E0602020502020306" pitchFamily="34" charset="0"/>
                <a:ea typeface="BatangChe" panose="02030609000101010101" pitchFamily="49" charset="-127"/>
              </a:rPr>
              <a:t>La </a:t>
            </a:r>
            <a:r>
              <a:rPr lang="en-US" sz="6000" dirty="0" err="1">
                <a:solidFill>
                  <a:srgbClr val="613318"/>
                </a:solidFill>
                <a:latin typeface="Berlin Sans FB" panose="020E0602020502020306" pitchFamily="34" charset="0"/>
                <a:ea typeface="BatangChe" panose="02030609000101010101" pitchFamily="49" charset="-127"/>
              </a:rPr>
              <a:t>Tarea</a:t>
            </a:r>
            <a:endParaRPr lang="en-US" sz="6000"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110109"/>
            <a:ext cx="5291003" cy="3949446"/>
          </a:xfrm>
        </p:spPr>
        <p:txBody>
          <a:bodyPr vert="horz" lIns="91440" tIns="45720" rIns="91440" bIns="45720" rtlCol="0" anchor="ctr">
            <a:normAutofit fontScale="92500" lnSpcReduction="10000"/>
          </a:bodyPr>
          <a:lstStyle/>
          <a:p>
            <a:r>
              <a:rPr lang="es-419" b="1" dirty="0">
                <a:solidFill>
                  <a:srgbClr val="008000"/>
                </a:solidFill>
              </a:rPr>
              <a:t>Ver</a:t>
            </a:r>
            <a:r>
              <a:rPr lang="es-419" dirty="0">
                <a:solidFill>
                  <a:srgbClr val="008000"/>
                </a:solidFill>
              </a:rPr>
              <a:t> el siguiente video para la lección 6 </a:t>
            </a:r>
          </a:p>
          <a:p>
            <a:r>
              <a:rPr lang="es-419" b="1" dirty="0">
                <a:solidFill>
                  <a:srgbClr val="008000"/>
                </a:solidFill>
              </a:rPr>
              <a:t>Leer</a:t>
            </a:r>
            <a:r>
              <a:rPr lang="es-419" dirty="0">
                <a:solidFill>
                  <a:srgbClr val="008000"/>
                </a:solidFill>
              </a:rPr>
              <a:t> </a:t>
            </a:r>
            <a:r>
              <a:rPr lang="es-419" b="1" dirty="0">
                <a:solidFill>
                  <a:srgbClr val="008000"/>
                </a:solidFill>
              </a:rPr>
              <a:t>Hechos 15:12-39</a:t>
            </a:r>
            <a:r>
              <a:rPr lang="es-419" dirty="0">
                <a:solidFill>
                  <a:srgbClr val="008000"/>
                </a:solidFill>
              </a:rPr>
              <a:t> en sus Biblias</a:t>
            </a:r>
            <a:endParaRPr lang="en-US" dirty="0">
              <a:solidFill>
                <a:srgbClr val="008000"/>
              </a:solidFill>
            </a:endParaRPr>
          </a:p>
          <a:p>
            <a:endParaRPr lang="en-US" sz="2000" dirty="0">
              <a:solidFill>
                <a:srgbClr val="008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itting&#10;&#10;Description automatically generated">
            <a:extLst>
              <a:ext uri="{FF2B5EF4-FFF2-40B4-BE49-F238E27FC236}">
                <a16:creationId xmlns:a16="http://schemas.microsoft.com/office/drawing/2014/main" id="{931FAD07-2D2A-4895-B2A1-EED65FF97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35000"/>
            <a:ext cx="12192000" cy="8127999"/>
          </a:xfrm>
          <a:prstGeom prst="rect">
            <a:avLst/>
          </a:prstGeom>
        </p:spPr>
      </p:pic>
      <p:sp>
        <p:nvSpPr>
          <p:cNvPr id="3" name="Content Placeholder 2"/>
          <p:cNvSpPr>
            <a:spLocks noGrp="1"/>
          </p:cNvSpPr>
          <p:nvPr>
            <p:ph idx="1"/>
          </p:nvPr>
        </p:nvSpPr>
        <p:spPr>
          <a:xfrm>
            <a:off x="0" y="410065"/>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Interfaz de usuario gráfica, Aplicación&#10;&#10;Descripción generada automáticamente">
            <a:extLst>
              <a:ext uri="{FF2B5EF4-FFF2-40B4-BE49-F238E27FC236}">
                <a16:creationId xmlns:a16="http://schemas.microsoft.com/office/drawing/2014/main" id="{D4A45AE2-988C-4D46-954D-B64FD5464DA1}"/>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3600986"/>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Iglesia</a:t>
            </a:r>
            <a:r>
              <a:rPr lang="en-US" sz="5700" dirty="0">
                <a:solidFill>
                  <a:srgbClr val="613318"/>
                </a:solidFill>
                <a:latin typeface="Berlin Sans FB Demi" panose="020E0802020502020306" pitchFamily="34" charset="0"/>
              </a:rPr>
              <a:t> Cristiana</a:t>
            </a:r>
          </a:p>
          <a:p>
            <a:pPr algn="ctr"/>
            <a:endParaRPr lang="en-US" sz="5700" dirty="0">
              <a:solidFill>
                <a:srgbClr val="613318"/>
              </a:solidFill>
              <a:latin typeface="Berlin Sans FB Demi" panose="020E0802020502020306" pitchFamily="34" charset="0"/>
            </a:endParaRPr>
          </a:p>
          <a:p>
            <a:pPr algn="ctr"/>
            <a:endParaRPr lang="en-US" sz="5700" dirty="0">
              <a:solidFill>
                <a:srgbClr val="613318"/>
              </a:solidFill>
              <a:latin typeface="Berlin Sans FB Demi" panose="020E0802020502020306" pitchFamily="34" charset="0"/>
            </a:endParaRPr>
          </a:p>
        </p:txBody>
      </p:sp>
      <p:sp>
        <p:nvSpPr>
          <p:cNvPr id="3" name="TextBox 2">
            <a:extLst>
              <a:ext uri="{FF2B5EF4-FFF2-40B4-BE49-F238E27FC236}">
                <a16:creationId xmlns:a16="http://schemas.microsoft.com/office/drawing/2014/main" id="{97E62DCB-0BA8-45DE-B79D-9C5A4F2F4B2D}"/>
              </a:ext>
            </a:extLst>
          </p:cNvPr>
          <p:cNvSpPr txBox="1"/>
          <p:nvPr/>
        </p:nvSpPr>
        <p:spPr>
          <a:xfrm>
            <a:off x="1876926" y="3344779"/>
            <a:ext cx="8013032" cy="2723823"/>
          </a:xfrm>
          <a:prstGeom prst="rect">
            <a:avLst/>
          </a:prstGeom>
          <a:noFill/>
        </p:spPr>
        <p:txBody>
          <a:bodyPr wrap="square" rtlCol="0">
            <a:spAutoFit/>
          </a:bodyPr>
          <a:lstStyle/>
          <a:p>
            <a:pPr algn="ctr"/>
            <a:r>
              <a:rPr lang="en-US" sz="5700" dirty="0" err="1">
                <a:solidFill>
                  <a:srgbClr val="008000"/>
                </a:solidFill>
                <a:latin typeface="Berlin Sans FB" panose="020E0602020502020306" pitchFamily="34" charset="0"/>
              </a:rPr>
              <a:t>Lección</a:t>
            </a:r>
            <a:r>
              <a:rPr lang="en-US" sz="5700" dirty="0">
                <a:solidFill>
                  <a:srgbClr val="008000"/>
                </a:solidFill>
                <a:latin typeface="Berlin Sans FB" panose="020E0602020502020306" pitchFamily="34" charset="0"/>
              </a:rPr>
              <a:t> 5:</a:t>
            </a:r>
          </a:p>
          <a:p>
            <a:pPr algn="ctr"/>
            <a:r>
              <a:rPr lang="en-US" sz="5700" dirty="0" err="1">
                <a:solidFill>
                  <a:srgbClr val="008000"/>
                </a:solidFill>
                <a:latin typeface="Berlin Sans FB" panose="020E0602020502020306" pitchFamily="34" charset="0"/>
              </a:rPr>
              <a:t>Antioquía</a:t>
            </a:r>
            <a:r>
              <a:rPr lang="en-US" sz="5700" dirty="0">
                <a:solidFill>
                  <a:srgbClr val="008000"/>
                </a:solidFill>
                <a:latin typeface="Berlin Sans FB" panose="020E0602020502020306" pitchFamily="34" charset="0"/>
              </a:rPr>
              <a:t> </a:t>
            </a:r>
            <a:r>
              <a:rPr lang="en-US" sz="5700" dirty="0" err="1">
                <a:solidFill>
                  <a:srgbClr val="008000"/>
                </a:solidFill>
                <a:latin typeface="Berlin Sans FB" panose="020E0602020502020306" pitchFamily="34" charset="0"/>
              </a:rPr>
              <a:t>cerca</a:t>
            </a:r>
            <a:r>
              <a:rPr lang="en-US" sz="5700" dirty="0">
                <a:solidFill>
                  <a:srgbClr val="008000"/>
                </a:solidFill>
                <a:latin typeface="Berlin Sans FB" panose="020E0602020502020306" pitchFamily="34" charset="0"/>
              </a:rPr>
              <a:t> de Pisidia</a:t>
            </a:r>
          </a:p>
          <a:p>
            <a:pPr algn="ctr"/>
            <a:r>
              <a:rPr lang="en-US" sz="5700" dirty="0" err="1">
                <a:solidFill>
                  <a:srgbClr val="008000"/>
                </a:solidFill>
                <a:latin typeface="Berlin Sans FB" panose="020E0602020502020306" pitchFamily="34" charset="0"/>
              </a:rPr>
              <a:t>Hechos</a:t>
            </a:r>
            <a:r>
              <a:rPr lang="en-US" sz="5700" dirty="0">
                <a:solidFill>
                  <a:srgbClr val="008000"/>
                </a:solidFill>
                <a:latin typeface="Berlin Sans FB" panose="020E0602020502020306" pitchFamily="34" charset="0"/>
              </a:rPr>
              <a:t> 13:13-52</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85000" lnSpcReduction="20000"/>
          </a:bodyPr>
          <a:lstStyle/>
          <a:p>
            <a:pPr marL="0" lvl="0" indent="0">
              <a:buNone/>
            </a:pPr>
            <a:r>
              <a:rPr lang="es-MX" dirty="0">
                <a:solidFill>
                  <a:srgbClr val="008000"/>
                </a:solidFill>
              </a:rPr>
              <a:t>Amado Señor Jesús, te doy gracias porque nos diste el ejemplo de Pablo en la Biblia, para que yo entienda mejor cómo poder hablarles a otros acerca de ti. Te pido que me perdones cuando me falta el valor para hablar; que aumentes y fortalezcas en mí el amor por los demás y el deseo de hablarles acerca de ti.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419" sz="4800" dirty="0">
                <a:solidFill>
                  <a:srgbClr val="008000"/>
                </a:solidFill>
                <a:latin typeface="Berlin Sans FB" panose="020E0602020502020306" pitchFamily="34" charset="0"/>
                <a:cs typeface="Arial" panose="020B0604020202020204" pitchFamily="34" charset="0"/>
              </a:rPr>
              <a:t>Repasar la Vida de Pablo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EE0B-769C-4215-879D-745868C24467}"/>
              </a:ext>
            </a:extLst>
          </p:cNvPr>
          <p:cNvSpPr>
            <a:spLocks noGrp="1"/>
          </p:cNvSpPr>
          <p:nvPr>
            <p:ph type="title"/>
          </p:nvPr>
        </p:nvSpPr>
        <p:spPr>
          <a:xfrm>
            <a:off x="452775" y="2712731"/>
            <a:ext cx="2495377" cy="1432538"/>
          </a:xfrm>
        </p:spPr>
        <p:txBody>
          <a:bodyPr anchor="b">
            <a:normAutofit/>
          </a:bodyPr>
          <a:lstStyle/>
          <a:p>
            <a:pPr algn="ctr"/>
            <a:r>
              <a:rPr lang="en-US" sz="4000" dirty="0">
                <a:solidFill>
                  <a:srgbClr val="613318"/>
                </a:solidFill>
              </a:rPr>
              <a:t>La Vida de Pablo</a:t>
            </a:r>
          </a:p>
        </p:txBody>
      </p:sp>
      <p:graphicFrame>
        <p:nvGraphicFramePr>
          <p:cNvPr id="12" name="Content Placeholder 7">
            <a:extLst>
              <a:ext uri="{FF2B5EF4-FFF2-40B4-BE49-F238E27FC236}">
                <a16:creationId xmlns:a16="http://schemas.microsoft.com/office/drawing/2014/main" id="{EB23E88A-DBD3-4BD9-A9CA-5C9DE84C22F7}"/>
              </a:ext>
            </a:extLst>
          </p:cNvPr>
          <p:cNvGraphicFramePr>
            <a:graphicFrameLocks/>
          </p:cNvGraphicFramePr>
          <p:nvPr>
            <p:extLst>
              <p:ext uri="{D42A27DB-BD31-4B8C-83A1-F6EECF244321}">
                <p14:modId xmlns:p14="http://schemas.microsoft.com/office/powerpoint/2010/main" val="1702874158"/>
              </p:ext>
            </p:extLst>
          </p:nvPr>
        </p:nvGraphicFramePr>
        <p:xfrm>
          <a:off x="3294993" y="0"/>
          <a:ext cx="8897007" cy="6858004"/>
        </p:xfrm>
        <a:graphic>
          <a:graphicData uri="http://schemas.openxmlformats.org/drawingml/2006/table">
            <a:tbl>
              <a:tblPr firstRow="1" firstCol="1" bandRow="1">
                <a:tableStyleId>{93296810-A885-4BE3-A3E7-6D5BEEA58F35}</a:tableStyleId>
              </a:tblPr>
              <a:tblGrid>
                <a:gridCol w="1766935">
                  <a:extLst>
                    <a:ext uri="{9D8B030D-6E8A-4147-A177-3AD203B41FA5}">
                      <a16:colId xmlns:a16="http://schemas.microsoft.com/office/drawing/2014/main" val="197791574"/>
                    </a:ext>
                  </a:extLst>
                </a:gridCol>
                <a:gridCol w="7130072">
                  <a:extLst>
                    <a:ext uri="{9D8B030D-6E8A-4147-A177-3AD203B41FA5}">
                      <a16:colId xmlns:a16="http://schemas.microsoft.com/office/drawing/2014/main" val="4059322496"/>
                    </a:ext>
                  </a:extLst>
                </a:gridCol>
              </a:tblGrid>
              <a:tr h="588006">
                <a:tc>
                  <a:txBody>
                    <a:bodyPr/>
                    <a:lstStyle/>
                    <a:p>
                      <a:pPr marL="0" marR="0">
                        <a:lnSpc>
                          <a:spcPct val="107000"/>
                        </a:lnSpc>
                        <a:spcBef>
                          <a:spcPts val="0"/>
                        </a:spcBef>
                        <a:spcAft>
                          <a:spcPts val="0"/>
                        </a:spcAft>
                      </a:pPr>
                      <a:r>
                        <a:rPr lang="es-MX" sz="2700">
                          <a:effectLst/>
                          <a:latin typeface="Berlin Sans FB" panose="020E0602020502020306" pitchFamily="34" charset="0"/>
                        </a:rPr>
                        <a:t>Año d.C.</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Evento</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889889490"/>
                  </a:ext>
                </a:extLst>
              </a:tr>
              <a:tr h="588006">
                <a:tc>
                  <a:txBody>
                    <a:bodyPr/>
                    <a:lstStyle/>
                    <a:p>
                      <a:pPr marL="0" marR="0">
                        <a:lnSpc>
                          <a:spcPct val="107000"/>
                        </a:lnSpc>
                        <a:spcBef>
                          <a:spcPts val="0"/>
                        </a:spcBef>
                        <a:spcAft>
                          <a:spcPts val="0"/>
                        </a:spcAft>
                      </a:pPr>
                      <a:r>
                        <a:rPr lang="es-MX" sz="2700" b="0" dirty="0">
                          <a:effectLst/>
                          <a:latin typeface="Berlin Sans FB" panose="020E0602020502020306" pitchFamily="34" charset="0"/>
                        </a:rPr>
                        <a:t>5</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Nacimiento en Tarso</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2088368358"/>
                  </a:ext>
                </a:extLst>
              </a:tr>
              <a:tr h="1280446">
                <a:tc>
                  <a:txBody>
                    <a:bodyPr/>
                    <a:lstStyle/>
                    <a:p>
                      <a:pPr marL="0" marR="0">
                        <a:lnSpc>
                          <a:spcPct val="107000"/>
                        </a:lnSpc>
                        <a:spcBef>
                          <a:spcPts val="0"/>
                        </a:spcBef>
                        <a:spcAft>
                          <a:spcPts val="0"/>
                        </a:spcAft>
                      </a:pPr>
                      <a:r>
                        <a:rPr lang="es-MX" sz="2700" b="0" dirty="0">
                          <a:effectLst/>
                          <a:latin typeface="Berlin Sans FB" panose="020E0602020502020306" pitchFamily="34" charset="0"/>
                        </a:rPr>
                        <a:t>Durante su juventud</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Educado en Jerusalén </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147843017"/>
                  </a:ext>
                </a:extLst>
              </a:tr>
              <a:tr h="873510">
                <a:tc>
                  <a:txBody>
                    <a:bodyPr/>
                    <a:lstStyle/>
                    <a:p>
                      <a:pPr marL="0" marR="0">
                        <a:lnSpc>
                          <a:spcPct val="107000"/>
                        </a:lnSpc>
                        <a:spcBef>
                          <a:spcPts val="0"/>
                        </a:spcBef>
                        <a:spcAft>
                          <a:spcPts val="0"/>
                        </a:spcAft>
                      </a:pPr>
                      <a:r>
                        <a:rPr lang="es-MX" sz="2700" b="0">
                          <a:effectLst/>
                          <a:latin typeface="Berlin Sans FB" panose="020E0602020502020306" pitchFamily="34" charset="0"/>
                        </a:rPr>
                        <a:t>30 </a:t>
                      </a:r>
                      <a:endParaRPr lang="en-US" sz="2700" b="0">
                        <a:effectLst/>
                        <a:latin typeface="Berlin Sans FB" panose="020E0602020502020306" pitchFamily="34" charset="0"/>
                      </a:endParaRPr>
                    </a:p>
                    <a:p>
                      <a:pPr marL="0" marR="0">
                        <a:lnSpc>
                          <a:spcPct val="107000"/>
                        </a:lnSpc>
                        <a:spcBef>
                          <a:spcPts val="0"/>
                        </a:spcBef>
                        <a:spcAft>
                          <a:spcPts val="0"/>
                        </a:spcAft>
                      </a:pPr>
                      <a:r>
                        <a:rPr lang="es-MX" sz="2700" b="0">
                          <a:effectLst/>
                          <a:latin typeface="Berlin Sans FB" panose="020E0602020502020306" pitchFamily="34" charset="0"/>
                        </a:rPr>
                        <a:t> </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Jesús es crucificado y resucita.</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2245955735"/>
                  </a:ext>
                </a:extLst>
              </a:tr>
              <a:tr h="588006">
                <a:tc rowSpan="2">
                  <a:txBody>
                    <a:bodyPr/>
                    <a:lstStyle/>
                    <a:p>
                      <a:pPr marL="0" marR="0">
                        <a:lnSpc>
                          <a:spcPct val="107000"/>
                        </a:lnSpc>
                        <a:spcBef>
                          <a:spcPts val="0"/>
                        </a:spcBef>
                        <a:spcAft>
                          <a:spcPts val="0"/>
                        </a:spcAft>
                      </a:pPr>
                      <a:r>
                        <a:rPr lang="es-MX" sz="2700" b="0">
                          <a:effectLst/>
                          <a:latin typeface="Berlin Sans FB" panose="020E0602020502020306" pitchFamily="34" charset="0"/>
                        </a:rPr>
                        <a:t>31</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Esteban martirizado en Jerusalén</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834135350"/>
                  </a:ext>
                </a:extLst>
              </a:tr>
              <a:tr h="588006">
                <a:tc vMerge="1">
                  <a:txBody>
                    <a:bodyPr/>
                    <a:lstStyle/>
                    <a:p>
                      <a:endParaRPr lang="en-US"/>
                    </a:p>
                  </a:txBody>
                  <a:tcPr/>
                </a:tc>
                <a:tc>
                  <a:txBody>
                    <a:bodyPr/>
                    <a:lstStyle/>
                    <a:p>
                      <a:pPr marL="0" marR="0">
                        <a:lnSpc>
                          <a:spcPct val="107000"/>
                        </a:lnSpc>
                        <a:spcBef>
                          <a:spcPts val="0"/>
                        </a:spcBef>
                        <a:spcAft>
                          <a:spcPts val="0"/>
                        </a:spcAft>
                      </a:pPr>
                      <a:r>
                        <a:rPr lang="es-MX" sz="2700">
                          <a:effectLst/>
                          <a:latin typeface="Berlin Sans FB" panose="020E0602020502020306" pitchFamily="34" charset="0"/>
                        </a:rPr>
                        <a:t>Pablo convertido en el camino a Damasco</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2571702140"/>
                  </a:ext>
                </a:extLst>
              </a:tr>
              <a:tr h="588006">
                <a:tc>
                  <a:txBody>
                    <a:bodyPr/>
                    <a:lstStyle/>
                    <a:p>
                      <a:pPr marL="0" marR="0">
                        <a:lnSpc>
                          <a:spcPct val="107000"/>
                        </a:lnSpc>
                        <a:spcBef>
                          <a:spcPts val="0"/>
                        </a:spcBef>
                        <a:spcAft>
                          <a:spcPts val="0"/>
                        </a:spcAft>
                      </a:pPr>
                      <a:r>
                        <a:rPr lang="es-MX" sz="2700" b="0">
                          <a:effectLst/>
                          <a:latin typeface="Berlin Sans FB" panose="020E0602020502020306" pitchFamily="34" charset="0"/>
                        </a:rPr>
                        <a:t>31-34</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Pasa aproximadamente 3 años en “Arabia”</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812953230"/>
                  </a:ext>
                </a:extLst>
              </a:tr>
              <a:tr h="588006">
                <a:tc>
                  <a:txBody>
                    <a:bodyPr/>
                    <a:lstStyle/>
                    <a:p>
                      <a:pPr marL="0" marR="0">
                        <a:lnSpc>
                          <a:spcPct val="107000"/>
                        </a:lnSpc>
                        <a:spcBef>
                          <a:spcPts val="0"/>
                        </a:spcBef>
                        <a:spcAft>
                          <a:spcPts val="0"/>
                        </a:spcAft>
                      </a:pPr>
                      <a:r>
                        <a:rPr lang="es-MX" sz="2700" b="0">
                          <a:effectLst/>
                          <a:latin typeface="Berlin Sans FB" panose="020E0602020502020306" pitchFamily="34" charset="0"/>
                        </a:rPr>
                        <a:t>34</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Visita a Pedro y Jacobo en Jerusalén</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1688566500"/>
                  </a:ext>
                </a:extLst>
              </a:tr>
              <a:tr h="588006">
                <a:tc>
                  <a:txBody>
                    <a:bodyPr/>
                    <a:lstStyle/>
                    <a:p>
                      <a:pPr marL="0" marR="0">
                        <a:lnSpc>
                          <a:spcPct val="107000"/>
                        </a:lnSpc>
                        <a:spcBef>
                          <a:spcPts val="0"/>
                        </a:spcBef>
                        <a:spcAft>
                          <a:spcPts val="0"/>
                        </a:spcAft>
                      </a:pPr>
                      <a:r>
                        <a:rPr lang="es-MX" sz="2700" b="0">
                          <a:effectLst/>
                          <a:latin typeface="Berlin Sans FB" panose="020E0602020502020306" pitchFamily="34" charset="0"/>
                        </a:rPr>
                        <a:t>34-43</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Va a Tarso (la ciudad de su nacimiento)</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72126334"/>
                  </a:ext>
                </a:extLst>
              </a:tr>
              <a:tr h="588006">
                <a:tc>
                  <a:txBody>
                    <a:bodyPr/>
                    <a:lstStyle/>
                    <a:p>
                      <a:pPr marL="0" marR="0">
                        <a:lnSpc>
                          <a:spcPct val="107000"/>
                        </a:lnSpc>
                        <a:spcBef>
                          <a:spcPts val="0"/>
                        </a:spcBef>
                        <a:spcAft>
                          <a:spcPts val="0"/>
                        </a:spcAft>
                      </a:pPr>
                      <a:r>
                        <a:rPr lang="es-MX" sz="2700" b="0" dirty="0">
                          <a:effectLst/>
                          <a:latin typeface="Berlin Sans FB" panose="020E0602020502020306" pitchFamily="34" charset="0"/>
                        </a:rPr>
                        <a:t>43</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Bernabé lleva a Pablo a Antioquía.</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529025336"/>
                  </a:ext>
                </a:extLst>
              </a:tr>
            </a:tbl>
          </a:graphicData>
        </a:graphic>
      </p:graphicFrame>
    </p:spTree>
    <p:extLst>
      <p:ext uri="{BB962C8B-B14F-4D97-AF65-F5344CB8AC3E}">
        <p14:creationId xmlns:p14="http://schemas.microsoft.com/office/powerpoint/2010/main" val="334322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EE0B-769C-4215-879D-745868C24467}"/>
              </a:ext>
            </a:extLst>
          </p:cNvPr>
          <p:cNvSpPr>
            <a:spLocks noGrp="1"/>
          </p:cNvSpPr>
          <p:nvPr>
            <p:ph type="title"/>
          </p:nvPr>
        </p:nvSpPr>
        <p:spPr>
          <a:xfrm>
            <a:off x="452774" y="2736378"/>
            <a:ext cx="2479612" cy="1385242"/>
          </a:xfrm>
        </p:spPr>
        <p:txBody>
          <a:bodyPr anchor="b">
            <a:normAutofit/>
          </a:bodyPr>
          <a:lstStyle/>
          <a:p>
            <a:pPr algn="ctr"/>
            <a:r>
              <a:rPr lang="en-US" sz="4000" dirty="0">
                <a:solidFill>
                  <a:srgbClr val="613318"/>
                </a:solidFill>
              </a:rPr>
              <a:t>La Vida de Pablo</a:t>
            </a:r>
          </a:p>
        </p:txBody>
      </p:sp>
      <p:graphicFrame>
        <p:nvGraphicFramePr>
          <p:cNvPr id="12" name="Content Placeholder 7">
            <a:extLst>
              <a:ext uri="{FF2B5EF4-FFF2-40B4-BE49-F238E27FC236}">
                <a16:creationId xmlns:a16="http://schemas.microsoft.com/office/drawing/2014/main" id="{EB23E88A-DBD3-4BD9-A9CA-5C9DE84C22F7}"/>
              </a:ext>
            </a:extLst>
          </p:cNvPr>
          <p:cNvGraphicFramePr>
            <a:graphicFrameLocks/>
          </p:cNvGraphicFramePr>
          <p:nvPr>
            <p:extLst>
              <p:ext uri="{D42A27DB-BD31-4B8C-83A1-F6EECF244321}">
                <p14:modId xmlns:p14="http://schemas.microsoft.com/office/powerpoint/2010/main" val="650895515"/>
              </p:ext>
            </p:extLst>
          </p:nvPr>
        </p:nvGraphicFramePr>
        <p:xfrm>
          <a:off x="3326525" y="0"/>
          <a:ext cx="8865476" cy="6857999"/>
        </p:xfrm>
        <a:graphic>
          <a:graphicData uri="http://schemas.openxmlformats.org/drawingml/2006/table">
            <a:tbl>
              <a:tblPr firstRow="1" firstCol="1" bandRow="1">
                <a:tableStyleId>{93296810-A885-4BE3-A3E7-6D5BEEA58F35}</a:tableStyleId>
              </a:tblPr>
              <a:tblGrid>
                <a:gridCol w="1544522">
                  <a:extLst>
                    <a:ext uri="{9D8B030D-6E8A-4147-A177-3AD203B41FA5}">
                      <a16:colId xmlns:a16="http://schemas.microsoft.com/office/drawing/2014/main" val="197791574"/>
                    </a:ext>
                  </a:extLst>
                </a:gridCol>
                <a:gridCol w="7320954">
                  <a:extLst>
                    <a:ext uri="{9D8B030D-6E8A-4147-A177-3AD203B41FA5}">
                      <a16:colId xmlns:a16="http://schemas.microsoft.com/office/drawing/2014/main" val="4059322496"/>
                    </a:ext>
                  </a:extLst>
                </a:gridCol>
              </a:tblGrid>
              <a:tr h="602774">
                <a:tc>
                  <a:txBody>
                    <a:bodyPr/>
                    <a:lstStyle/>
                    <a:p>
                      <a:pPr marL="0" marR="0">
                        <a:lnSpc>
                          <a:spcPct val="107000"/>
                        </a:lnSpc>
                        <a:spcBef>
                          <a:spcPts val="0"/>
                        </a:spcBef>
                        <a:spcAft>
                          <a:spcPts val="0"/>
                        </a:spcAft>
                      </a:pPr>
                      <a:r>
                        <a:rPr lang="es-MX" sz="2700">
                          <a:effectLst/>
                          <a:latin typeface="Berlin Sans FB" panose="020E0602020502020306" pitchFamily="34" charset="0"/>
                        </a:rPr>
                        <a:t>Año d.C.</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Evento</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889889490"/>
                  </a:ext>
                </a:extLst>
              </a:tr>
              <a:tr h="1116347">
                <a:tc>
                  <a:txBody>
                    <a:bodyPr/>
                    <a:lstStyle/>
                    <a:p>
                      <a:pPr marL="0" marR="0">
                        <a:lnSpc>
                          <a:spcPct val="107000"/>
                        </a:lnSpc>
                        <a:spcBef>
                          <a:spcPts val="0"/>
                        </a:spcBef>
                        <a:spcAft>
                          <a:spcPts val="0"/>
                        </a:spcAft>
                      </a:pPr>
                      <a:r>
                        <a:rPr lang="es-MX" sz="2700" b="0" dirty="0">
                          <a:effectLst/>
                          <a:latin typeface="Berlin Sans FB" panose="020E0602020502020306" pitchFamily="34" charset="0"/>
                        </a:rPr>
                        <a:t>44 </a:t>
                      </a:r>
                      <a:endParaRPr lang="en-US" sz="2700" b="0" dirty="0">
                        <a:effectLst/>
                        <a:latin typeface="Berlin Sans FB" panose="020E0602020502020306" pitchFamily="34" charset="0"/>
                      </a:endParaRPr>
                    </a:p>
                    <a:p>
                      <a:pPr marL="0" marR="0">
                        <a:lnSpc>
                          <a:spcPct val="107000"/>
                        </a:lnSpc>
                        <a:spcBef>
                          <a:spcPts val="0"/>
                        </a:spcBef>
                        <a:spcAft>
                          <a:spcPts val="0"/>
                        </a:spcAft>
                      </a:pPr>
                      <a:r>
                        <a:rPr lang="es-MX" sz="2700" b="0" dirty="0">
                          <a:effectLst/>
                          <a:latin typeface="Berlin Sans FB" panose="020E0602020502020306" pitchFamily="34" charset="0"/>
                        </a:rPr>
                        <a:t>(o 46)</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Pablo hace su segunda visita a Jerusalén.</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127993887"/>
                  </a:ext>
                </a:extLst>
              </a:tr>
              <a:tr h="602774">
                <a:tc>
                  <a:txBody>
                    <a:bodyPr/>
                    <a:lstStyle/>
                    <a:p>
                      <a:pPr marL="0" marR="0">
                        <a:lnSpc>
                          <a:spcPct val="107000"/>
                        </a:lnSpc>
                        <a:spcBef>
                          <a:spcPts val="0"/>
                        </a:spcBef>
                        <a:spcAft>
                          <a:spcPts val="0"/>
                        </a:spcAft>
                      </a:pPr>
                      <a:r>
                        <a:rPr lang="es-MX" sz="2700" b="0" dirty="0">
                          <a:effectLst/>
                          <a:latin typeface="Berlin Sans FB" panose="020E0602020502020306" pitchFamily="34" charset="0"/>
                        </a:rPr>
                        <a:t>47 - 48</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El primer viaje misionero de Pablo.</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074044478"/>
                  </a:ext>
                </a:extLst>
              </a:tr>
              <a:tr h="602774">
                <a:tc>
                  <a:txBody>
                    <a:bodyPr/>
                    <a:lstStyle/>
                    <a:p>
                      <a:pPr marL="0" marR="0">
                        <a:lnSpc>
                          <a:spcPct val="107000"/>
                        </a:lnSpc>
                        <a:spcBef>
                          <a:spcPts val="0"/>
                        </a:spcBef>
                        <a:spcAft>
                          <a:spcPts val="0"/>
                        </a:spcAft>
                      </a:pPr>
                      <a:r>
                        <a:rPr lang="es-MX" sz="2700" b="0">
                          <a:effectLst/>
                          <a:latin typeface="Berlin Sans FB" panose="020E0602020502020306" pitchFamily="34" charset="0"/>
                        </a:rPr>
                        <a:t>49 </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Concilio de Jerusalén</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298253487"/>
                  </a:ext>
                </a:extLst>
              </a:tr>
              <a:tr h="602774">
                <a:tc>
                  <a:txBody>
                    <a:bodyPr/>
                    <a:lstStyle/>
                    <a:p>
                      <a:pPr marL="0" marR="0">
                        <a:lnSpc>
                          <a:spcPct val="107000"/>
                        </a:lnSpc>
                        <a:spcBef>
                          <a:spcPts val="0"/>
                        </a:spcBef>
                        <a:spcAft>
                          <a:spcPts val="0"/>
                        </a:spcAft>
                      </a:pPr>
                      <a:r>
                        <a:rPr lang="es-MX" sz="2700" b="0">
                          <a:effectLst/>
                          <a:latin typeface="Berlin Sans FB" panose="020E0602020502020306" pitchFamily="34" charset="0"/>
                        </a:rPr>
                        <a:t>49-52</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El segundo viaje misionero de Pablo </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3579706278"/>
                  </a:ext>
                </a:extLst>
              </a:tr>
              <a:tr h="602774">
                <a:tc>
                  <a:txBody>
                    <a:bodyPr/>
                    <a:lstStyle/>
                    <a:p>
                      <a:pPr marL="0" marR="0">
                        <a:lnSpc>
                          <a:spcPct val="107000"/>
                        </a:lnSpc>
                        <a:spcBef>
                          <a:spcPts val="0"/>
                        </a:spcBef>
                        <a:spcAft>
                          <a:spcPts val="0"/>
                        </a:spcAft>
                      </a:pPr>
                      <a:r>
                        <a:rPr lang="es-MX" sz="2700" b="0">
                          <a:effectLst/>
                          <a:latin typeface="Berlin Sans FB" panose="020E0602020502020306" pitchFamily="34" charset="0"/>
                        </a:rPr>
                        <a:t>53-58</a:t>
                      </a:r>
                      <a:endParaRPr lang="en-US" sz="2700" b="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El tercer viaje misionero de Pablo</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605247362"/>
                  </a:ext>
                </a:extLst>
              </a:tr>
              <a:tr h="1008661">
                <a:tc>
                  <a:txBody>
                    <a:bodyPr/>
                    <a:lstStyle/>
                    <a:p>
                      <a:pPr marL="0" marR="0">
                        <a:lnSpc>
                          <a:spcPct val="107000"/>
                        </a:lnSpc>
                        <a:spcBef>
                          <a:spcPts val="0"/>
                        </a:spcBef>
                        <a:spcAft>
                          <a:spcPts val="0"/>
                        </a:spcAft>
                      </a:pPr>
                      <a:r>
                        <a:rPr lang="es-MX" sz="2700" b="0" dirty="0">
                          <a:effectLst/>
                          <a:latin typeface="Berlin Sans FB" panose="020E0602020502020306" pitchFamily="34" charset="0"/>
                        </a:rPr>
                        <a:t>58-60</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a:effectLst/>
                          <a:latin typeface="Berlin Sans FB" panose="020E0602020502020306" pitchFamily="34" charset="0"/>
                        </a:rPr>
                        <a:t>Paul arrestado en Jerusalén y detenido como prisionero allí y en Cesarea </a:t>
                      </a:r>
                      <a:endParaRPr lang="en-US" sz="270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2003536520"/>
                  </a:ext>
                </a:extLst>
              </a:tr>
              <a:tr h="1116347">
                <a:tc>
                  <a:txBody>
                    <a:bodyPr/>
                    <a:lstStyle/>
                    <a:p>
                      <a:pPr marL="0" marR="0">
                        <a:lnSpc>
                          <a:spcPct val="107000"/>
                        </a:lnSpc>
                        <a:spcBef>
                          <a:spcPts val="0"/>
                        </a:spcBef>
                        <a:spcAft>
                          <a:spcPts val="0"/>
                        </a:spcAft>
                      </a:pPr>
                      <a:r>
                        <a:rPr lang="es-MX" sz="2700" b="0" dirty="0">
                          <a:effectLst/>
                          <a:latin typeface="Berlin Sans FB" panose="020E0602020502020306" pitchFamily="34" charset="0"/>
                        </a:rPr>
                        <a:t>61-63</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Pablo enviado a Roma como prisionero y detenido allí bajo arresto domiciliario </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468196615"/>
                  </a:ext>
                </a:extLst>
              </a:tr>
              <a:tr h="602774">
                <a:tc>
                  <a:txBody>
                    <a:bodyPr/>
                    <a:lstStyle/>
                    <a:p>
                      <a:pPr marL="0" marR="0">
                        <a:lnSpc>
                          <a:spcPct val="107000"/>
                        </a:lnSpc>
                        <a:spcBef>
                          <a:spcPts val="0"/>
                        </a:spcBef>
                        <a:spcAft>
                          <a:spcPts val="0"/>
                        </a:spcAft>
                      </a:pPr>
                      <a:r>
                        <a:rPr lang="es-MX" sz="2700" b="0" dirty="0">
                          <a:effectLst/>
                          <a:latin typeface="Berlin Sans FB" panose="020E0602020502020306" pitchFamily="34" charset="0"/>
                        </a:rPr>
                        <a:t>64-67</a:t>
                      </a:r>
                      <a:endParaRPr lang="en-US" sz="2700" b="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tc>
                  <a:txBody>
                    <a:bodyPr/>
                    <a:lstStyle/>
                    <a:p>
                      <a:pPr marL="0" marR="0">
                        <a:lnSpc>
                          <a:spcPct val="107000"/>
                        </a:lnSpc>
                        <a:spcBef>
                          <a:spcPts val="0"/>
                        </a:spcBef>
                        <a:spcAft>
                          <a:spcPts val="0"/>
                        </a:spcAft>
                      </a:pPr>
                      <a:r>
                        <a:rPr lang="es-MX" sz="2700" dirty="0">
                          <a:effectLst/>
                          <a:latin typeface="Berlin Sans FB" panose="020E0602020502020306" pitchFamily="34" charset="0"/>
                        </a:rPr>
                        <a:t>Últimos viajes y ejecución en Roma</a:t>
                      </a:r>
                      <a:endParaRPr lang="en-US" sz="2700" dirty="0">
                        <a:effectLst/>
                        <a:latin typeface="Berlin Sans FB" panose="020E0602020502020306" pitchFamily="34" charset="0"/>
                        <a:ea typeface="MS Mincho" panose="02020609040205080304" pitchFamily="49" charset="-128"/>
                        <a:cs typeface="Times New Roman" panose="02020603050405020304" pitchFamily="18" charset="0"/>
                      </a:endParaRPr>
                    </a:p>
                  </a:txBody>
                  <a:tcPr marL="39466" marR="39466" marT="0" marB="0"/>
                </a:tc>
                <a:extLst>
                  <a:ext uri="{0D108BD9-81ED-4DB2-BD59-A6C34878D82A}">
                    <a16:rowId xmlns:a16="http://schemas.microsoft.com/office/drawing/2014/main" val="2837138016"/>
                  </a:ext>
                </a:extLst>
              </a:tr>
            </a:tbl>
          </a:graphicData>
        </a:graphic>
      </p:graphicFrame>
    </p:spTree>
    <p:extLst>
      <p:ext uri="{BB962C8B-B14F-4D97-AF65-F5344CB8AC3E}">
        <p14:creationId xmlns:p14="http://schemas.microsoft.com/office/powerpoint/2010/main" val="157778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A1D5CC7-2C0D-4A6F-B7EC-DB8180577318}"/>
              </a:ext>
            </a:extLst>
          </p:cNvPr>
          <p:cNvPicPr>
            <a:picLocks noChangeAspect="1"/>
          </p:cNvPicPr>
          <p:nvPr/>
        </p:nvPicPr>
        <p:blipFill rotWithShape="1">
          <a:blip r:embed="rId2">
            <a:alphaModFix amt="50000"/>
          </a:blip>
          <a:srcRect t="3272" b="16083"/>
          <a:stretch/>
        </p:blipFill>
        <p:spPr>
          <a:xfrm>
            <a:off x="20" y="1"/>
            <a:ext cx="12191980" cy="6857999"/>
          </a:xfrm>
          <a:prstGeom prst="rect">
            <a:avLst/>
          </a:prstGeom>
        </p:spPr>
      </p:pic>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dirty="0" err="1">
                <a:solidFill>
                  <a:srgbClr val="FFFFFF"/>
                </a:solidFill>
                <a:latin typeface="Berlin Sans FB" panose="020E0602020502020306" pitchFamily="34" charset="0"/>
              </a:rPr>
              <a:t>Considerar</a:t>
            </a:r>
            <a:r>
              <a:rPr lang="en-US" dirty="0">
                <a:solidFill>
                  <a:srgbClr val="FFFFFF"/>
                </a:solidFill>
                <a:latin typeface="Berlin Sans FB" panose="020E0602020502020306" pitchFamily="34" charset="0"/>
              </a:rPr>
              <a:t> – </a:t>
            </a:r>
            <a:br>
              <a:rPr lang="en-US" dirty="0">
                <a:solidFill>
                  <a:srgbClr val="FFFFFF"/>
                </a:solidFill>
                <a:latin typeface="Berlin Sans FB" panose="020E0602020502020306" pitchFamily="34" charset="0"/>
              </a:rPr>
            </a:br>
            <a:r>
              <a:rPr lang="en-US" dirty="0" err="1">
                <a:solidFill>
                  <a:srgbClr val="FFFFFF"/>
                </a:solidFill>
                <a:latin typeface="Berlin Sans FB" panose="020E0602020502020306" pitchFamily="34" charset="0"/>
              </a:rPr>
              <a:t>Hechos</a:t>
            </a:r>
            <a:r>
              <a:rPr lang="en-US" dirty="0">
                <a:solidFill>
                  <a:srgbClr val="FFFFFF"/>
                </a:solidFill>
                <a:latin typeface="Berlin Sans FB" panose="020E0602020502020306" pitchFamily="34" charset="0"/>
              </a:rPr>
              <a:t> 13:13-52</a:t>
            </a:r>
          </a:p>
        </p:txBody>
      </p:sp>
    </p:spTree>
    <p:extLst>
      <p:ext uri="{BB962C8B-B14F-4D97-AF65-F5344CB8AC3E}">
        <p14:creationId xmlns:p14="http://schemas.microsoft.com/office/powerpoint/2010/main" val="18844088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600376-3CBE-4021-86CF-BBFE4BE452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627026-D248-4130-97AB-119D41C09884}">
  <ds:schemaRefs>
    <ds:schemaRef ds:uri="http://schemas.microsoft.com/office/2006/metadata/properties"/>
    <ds:schemaRef ds:uri="http://schemas.microsoft.com/office/infopath/2007/PartnerControls"/>
    <ds:schemaRef ds:uri="d9dd568f-92e7-4aa1-8e50-87aa9ffea924"/>
  </ds:schemaRefs>
</ds:datastoreItem>
</file>

<file path=customXml/itemProps3.xml><?xml version="1.0" encoding="utf-8"?>
<ds:datastoreItem xmlns:ds="http://schemas.openxmlformats.org/officeDocument/2006/customXml" ds:itemID="{E619C3F2-5866-4288-A220-97F696682B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2975</Words>
  <Application>Microsoft Office PowerPoint</Application>
  <PresentationFormat>Panorámica</PresentationFormat>
  <Paragraphs>265</Paragraphs>
  <Slides>33</Slides>
  <Notes>27</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Office Theme</vt:lpstr>
      <vt:lpstr>Presentación de PowerPoint</vt:lpstr>
      <vt:lpstr>Presentación de PowerPoint</vt:lpstr>
      <vt:lpstr>Presentación de PowerPoint</vt:lpstr>
      <vt:lpstr>Presentación de PowerPoint</vt:lpstr>
      <vt:lpstr>Oremos</vt:lpstr>
      <vt:lpstr>Actividad de Repaso (10 minutos)  Repasar la Vida de Pablo</vt:lpstr>
      <vt:lpstr>La Vida de Pablo</vt:lpstr>
      <vt:lpstr>La Vida de Pablo</vt:lpstr>
      <vt:lpstr>Considerar –  Hechos 13:13-52</vt:lpstr>
      <vt:lpstr>Considerar – Hechos 13:13-52</vt:lpstr>
      <vt:lpstr>Considerar – Hechos 13:13-52</vt:lpstr>
      <vt:lpstr>Considerar – Hechos 13:13-52</vt:lpstr>
      <vt:lpstr>Presentación de PowerPoint</vt:lpstr>
      <vt:lpstr>Considerar – Hechos 13:13-52</vt:lpstr>
      <vt:lpstr>Considerar – Hechos 13:13-52 </vt:lpstr>
      <vt:lpstr>Considerar – Hechos 13:13-52 </vt:lpstr>
      <vt:lpstr>Considerar – Hechos 13:13-52 </vt:lpstr>
      <vt:lpstr>CONSOLIDAR – Hechos 13:13-52</vt:lpstr>
      <vt:lpstr>Consolidar- Hechos 13:13-52</vt:lpstr>
      <vt:lpstr>Consolidar- Hechos 13:13-52</vt:lpstr>
      <vt:lpstr>Consolidar- Hechos 13:13-52</vt:lpstr>
      <vt:lpstr>Consolidar- Hechos 13:13-52</vt:lpstr>
      <vt:lpstr>Consolidar- Texto</vt:lpstr>
      <vt:lpstr>Temas Importantes: (20 minutos)  CONSIDERAR Y CONSOLIDAR</vt:lpstr>
      <vt:lpstr>Paso 3: CONSIDERAR</vt:lpstr>
      <vt:lpstr>Paso 4- Considerar</vt:lpstr>
      <vt:lpstr>El Propósito de Academia Cristo</vt:lpstr>
      <vt:lpstr>“Quiero juntar un grupo.  ¿Pueden orientarme?”</vt:lpstr>
      <vt:lpstr>Deseo unirme a ustedes.  ¿Cómo se hace?</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7</cp:revision>
  <dcterms:created xsi:type="dcterms:W3CDTF">2020-03-27T17:44:09Z</dcterms:created>
  <dcterms:modified xsi:type="dcterms:W3CDTF">2021-10-03T14:06:11Z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