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6858000" cx="12192000"/>
  <p:notesSz cx="6858000" cy="9144000"/>
  <p:embeddedFontLst>
    <p:embeddedFont>
      <p:font typeface="Overlock"/>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3" roundtripDataSignature="AMtx7mg3shvleFDrojan0+8/JJ/XIP0A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font" Target="fonts/Overlock-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Overlock-italic.fntdata"/><Relationship Id="rId50" Type="http://schemas.openxmlformats.org/officeDocument/2006/relationships/font" Target="fonts/Overlock-bold.fntdata"/><Relationship Id="rId53" Type="http://customschemas.google.com/relationships/presentationmetadata" Target="metadata"/><Relationship Id="rId52" Type="http://schemas.openxmlformats.org/officeDocument/2006/relationships/font" Target="fonts/Overlock-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freebibleimages.org/illustrations/creatio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iqsels.com/en/public-domain-photo-zkwrs"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eedpix.com/photo/596719/evolution-evolving-mankind-men-ape-human-darwin"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s.m.wikipedia.org/wiki/Archivo:Charles_Darwin_01.jpg"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eedpix.com/photo/596719/evolution-evolving-mankind-men-ape-human-darwin"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eedpix.com/photo/384881/darwin-atheist-religion-free-photos-free-images"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lickr.com/photos/simonmatzinger/16221202292" TargetMode="External"/><Relationship Id="rId3" Type="http://schemas.openxmlformats.org/officeDocument/2006/relationships/hyperlink" Target="https://www.flickr.com/photos/simonmatzinger/16221202292"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Paonroue.JPG" TargetMode="External"/><Relationship Id="rId3" Type="http://schemas.openxmlformats.org/officeDocument/2006/relationships/hyperlink" Target="https://commons.wikimedia.org/wiki/File:Paonroue.JPG"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freebibleimages.org/photos/lumo-zacchaeus/" TargetMode="External"/><Relationship Id="rId3" Type="http://schemas.openxmlformats.org/officeDocument/2006/relationships/hyperlink" Target="http://www.freebibleimages.org/photos/lumo-zacchaeus/" TargetMode="External"/><Relationship Id="rId4" Type="http://schemas.openxmlformats.org/officeDocument/2006/relationships/hyperlink" Target="http://www.freebibleimages.org/photos/lumo-zacchaeus/"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Introducir los 4 C</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CAPTAR- La introducción</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CONTAR- Contar la historia bíblica</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CONSIDERAR- Unas preguntas que nos ayudan en repasar la historia: sus sucesos, los detalles, y el contexto de la historia. </a:t>
            </a:r>
            <a:endParaRPr sz="1200">
              <a:solidFill>
                <a:schemeClr val="dk1"/>
              </a:solidFill>
              <a:latin typeface="Calibri"/>
              <a:ea typeface="Calibri"/>
              <a:cs typeface="Calibri"/>
              <a:sym typeface="Calibri"/>
            </a:endParaRPr>
          </a:p>
          <a:p>
            <a:pPr indent="0" lvl="1" marL="457200" rtl="0" algn="l">
              <a:spcBef>
                <a:spcPts val="0"/>
              </a:spcBef>
              <a:spcAft>
                <a:spcPts val="0"/>
              </a:spcAft>
              <a:buNone/>
            </a:pPr>
            <a:r>
              <a:rPr lang="en-US" sz="1200">
                <a:solidFill>
                  <a:schemeClr val="dk1"/>
                </a:solidFill>
                <a:latin typeface="Calibri"/>
                <a:ea typeface="Calibri"/>
                <a:cs typeface="Calibri"/>
                <a:sym typeface="Calibri"/>
              </a:rPr>
              <a:t>CONSOLIDAR- Con 5 preguntas vemos cómo se nos aplica a nosotros.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62" name="Google Shape;16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http://www.freebibleimages.org/illustrations/creation/</a:t>
            </a:r>
            <a:endParaRPr/>
          </a:p>
        </p:txBody>
      </p:sp>
      <p:sp>
        <p:nvSpPr>
          <p:cNvPr id="169" name="Google Shape;16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Dios, el Espíritu de Dios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84" name="Google Shape;18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La luz. El firmamento. Los mares. La tierra seca. La hierba verde.  Las lumbreras.  Los animales marinos y las aves.  Las bestias, serpientes y los animales de la tierra.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91" name="Google Shape;19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Los cielos y la tierra</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98" name="Google Shape;19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En el principio.  Los primeros seis días.  (seis días normales).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05" name="Google Shape;20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No hay problemas.  El problema es lo que vemos en nuestro alrededor ahora hoy en día: la creación caída.  (Romanos 8:18-23 habla al respecto).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12" name="Google Shape;21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Deje que cuenten la historia.  Solo hay que guiarlos cuando se desvíen, se confunden, o pasan por alto algo de importancia.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19" name="Google Shape;21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Aun no.  Pero en Cristo, nos espera algo parecido, y hasta algo mucho mejor en el cielo.  (Apocalipsis 21-22).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26" name="Google Shape;22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Dios creó un mundo perfecto en 6 días naturales.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47" name="Google Shape;247;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spcBef>
                <a:spcPts val="0"/>
              </a:spcBef>
              <a:spcAft>
                <a:spcPts val="0"/>
              </a:spcAft>
              <a:buClr>
                <a:schemeClr val="dk1"/>
              </a:buClr>
              <a:buSzPts val="1200"/>
              <a:buFont typeface="Calibri"/>
              <a:buAutoNum type="alphaLcPeriod"/>
            </a:pPr>
            <a:r>
              <a:rPr lang="en-US"/>
              <a:t>Dudamos del poder del Dios todopoderoso, creador de los cielos y la tierra.  Nosotros, como humanos, dañamos el mundo perfecto que Dios creó.  Nos comportamos como si fuéramos los dueños del mundo (y no como mayordomos).  Se nos olvida que fuimos hechos por él y para él.  Él es Dios, y nosotros no lo somos.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b. ¿Somos, a veces, tentados a tratar de armonizar la creación con la evolución para no ser criticados tanto por los que dicen que la evolución ha sido científicamente comprobada?</a:t>
            </a:r>
            <a:endParaRPr/>
          </a:p>
          <a:p>
            <a:pPr indent="0" lvl="0" marL="0" rtl="0" algn="l">
              <a:spcBef>
                <a:spcPts val="0"/>
              </a:spcBef>
              <a:spcAft>
                <a:spcPts val="0"/>
              </a:spcAft>
              <a:buNone/>
            </a:pPr>
            <a:r>
              <a:t/>
            </a:r>
            <a:endParaRPr/>
          </a:p>
        </p:txBody>
      </p:sp>
      <p:sp>
        <p:nvSpPr>
          <p:cNvPr id="254" name="Google Shape;254;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Él hizo bueno en gran manera todo, y nos da la promesa de que esto volverá a ser así, y aun mucho mejor, en la gloriosa venida de su Hijo, al cual esperamos con ansias, pues él hace nuevas y perfectas todas las cosas. </a:t>
            </a:r>
            <a:endParaRPr/>
          </a:p>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El mundo perfecto que Dios nos creó muestra su gran amor por nosotros (Salmo 104:24). </a:t>
            </a:r>
            <a:endParaRPr/>
          </a:p>
        </p:txBody>
      </p:sp>
      <p:sp>
        <p:nvSpPr>
          <p:cNvPr id="261" name="Google Shape;26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Alabarlo como el creador.  Dar testimonio de la creación aun en ambientes hostiles.  </a:t>
            </a:r>
            <a:endParaRPr/>
          </a:p>
          <a:p>
            <a:pPr indent="0" lvl="0" marL="0" marR="0" rtl="0" algn="l">
              <a:lnSpc>
                <a:spcPct val="100000"/>
              </a:lnSpc>
              <a:spcBef>
                <a:spcPts val="0"/>
              </a:spcBef>
              <a:spcAft>
                <a:spcPts val="0"/>
              </a:spcAft>
              <a:buClr>
                <a:schemeClr val="dk1"/>
              </a:buClr>
              <a:buSzPts val="1200"/>
              <a:buFont typeface="Calibri"/>
              <a:buNone/>
            </a:pPr>
            <a:r>
              <a:t/>
            </a:r>
            <a:endParaRPr i="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Cuidaríamos el mundo que él creó.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68" name="Google Shape;26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¿Con Niños?  ¿Con recién llegados a la palabra?  ¿Para dar testimonio en un ambiente académico o científico?</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75" name="Google Shape;27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https://www.piqsels.com/en/public-domain-photo-zkwrs</a:t>
            </a:r>
            <a:endParaRPr/>
          </a:p>
        </p:txBody>
      </p:sp>
      <p:sp>
        <p:nvSpPr>
          <p:cNvPr id="102" name="Google Shape;1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1200"/>
              <a:buFont typeface="Calibri"/>
              <a:buAutoNum type="romanLcPeriod"/>
            </a:pPr>
            <a:r>
              <a:rPr lang="en-US"/>
              <a:t>¿Han tenido experiencias con vecinos, en museos, con científicos o con profesores en la universidad, o han visto programas en la tele que hablan de la evolución como si fuera la verdad absoluta?</a:t>
            </a:r>
            <a:endParaRPr/>
          </a:p>
          <a:p>
            <a:pPr indent="-209550" lvl="0" marL="2857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ii.	(El Profesor permite que los participantes platiquen sus experiencias con conocidos, o en el mundo académico, científico, programas que vieron en la tele, etc.…).</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https://www.needpix.com/photo/596719/evolution-evolving-mankind-men-ape-human-darwin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99" name="Google Shape;29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Charles Darwin: </a:t>
            </a:r>
            <a:r>
              <a:rPr lang="en-US" sz="1200">
                <a:solidFill>
                  <a:schemeClr val="dk1"/>
                </a:solidFill>
                <a:latin typeface="Calibri"/>
                <a:ea typeface="Calibri"/>
                <a:cs typeface="Calibri"/>
                <a:sym typeface="Calibri"/>
              </a:rPr>
              <a:t>“En 1859, en el mundo de la ciencia, Charles Darwin publicó su libro </a:t>
            </a:r>
            <a:r>
              <a:rPr i="1" lang="en-US" sz="1200">
                <a:solidFill>
                  <a:schemeClr val="dk1"/>
                </a:solidFill>
                <a:latin typeface="Calibri"/>
                <a:ea typeface="Calibri"/>
                <a:cs typeface="Calibri"/>
                <a:sym typeface="Calibri"/>
              </a:rPr>
              <a:t>El Origen de las Especies; </a:t>
            </a:r>
            <a:r>
              <a:rPr lang="en-US" sz="1200">
                <a:solidFill>
                  <a:schemeClr val="dk1"/>
                </a:solidFill>
                <a:latin typeface="Calibri"/>
                <a:ea typeface="Calibri"/>
                <a:cs typeface="Calibri"/>
                <a:sym typeface="Calibri"/>
              </a:rPr>
              <a:t>en esa obra, desecha la enseñanza bíblica de la creación de las criaturas del mundo, a favor de la idea de </a:t>
            </a:r>
            <a:r>
              <a:rPr b="1" lang="en-US" sz="1200" u="sng">
                <a:solidFill>
                  <a:schemeClr val="dk1"/>
                </a:solidFill>
                <a:latin typeface="Calibri"/>
                <a:ea typeface="Calibri"/>
                <a:cs typeface="Calibri"/>
                <a:sym typeface="Calibri"/>
              </a:rPr>
              <a:t>un desarrollo evolutivo de las especies</a:t>
            </a:r>
            <a:r>
              <a:rPr lang="en-US" sz="1200">
                <a:solidFill>
                  <a:schemeClr val="dk1"/>
                </a:solidFill>
                <a:latin typeface="Calibri"/>
                <a:ea typeface="Calibri"/>
                <a:cs typeface="Calibri"/>
                <a:sym typeface="Calibri"/>
              </a:rPr>
              <a:t>. Darwin rechazó la providencia de Dios al decir que la preservación de las especies podría estar determinada por </a:t>
            </a:r>
            <a:r>
              <a:rPr b="1" lang="en-US" sz="1200" u="sng">
                <a:solidFill>
                  <a:schemeClr val="dk1"/>
                </a:solidFill>
                <a:latin typeface="Calibri"/>
                <a:ea typeface="Calibri"/>
                <a:cs typeface="Calibri"/>
                <a:sym typeface="Calibri"/>
              </a:rPr>
              <a:t>la supervivencia de los más aptos</a:t>
            </a:r>
            <a:r>
              <a:rPr lang="en-US" sz="1200">
                <a:solidFill>
                  <a:schemeClr val="dk1"/>
                </a:solidFill>
                <a:latin typeface="Calibri"/>
                <a:ea typeface="Calibri"/>
                <a:cs typeface="Calibri"/>
                <a:sym typeface="Calibri"/>
              </a:rPr>
              <a:t>; sus teorías promovieron la idea de que la muerte no es un castigo por el pecado sino una herramienta necesaria de la evolución.  …Darwin no vio ninguna necesidad de Dios” como causa inicial del universo.</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p. 16, versión electrónica Lange, Lyle; </a:t>
            </a:r>
            <a:r>
              <a:rPr i="1" lang="en-US" sz="1200">
                <a:solidFill>
                  <a:schemeClr val="dk1"/>
                </a:solidFill>
                <a:latin typeface="Calibri"/>
                <a:ea typeface="Calibri"/>
                <a:cs typeface="Calibri"/>
                <a:sym typeface="Calibri"/>
              </a:rPr>
              <a:t>De tal manera amó Dios al mundo, </a:t>
            </a:r>
            <a:r>
              <a:rPr lang="en-US" sz="1200">
                <a:solidFill>
                  <a:schemeClr val="dk1"/>
                </a:solidFill>
                <a:latin typeface="Calibri"/>
                <a:ea typeface="Calibri"/>
                <a:cs typeface="Calibri"/>
                <a:sym typeface="Calibri"/>
              </a:rPr>
              <a:t>2006 Northwestern Publishing House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https://es.m.wikipedia.org/wiki/Archivo:Charles_Darwin_01.jpg</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06" name="Google Shape;306;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b="1" lang="en-US" sz="1200">
                <a:solidFill>
                  <a:schemeClr val="dk1"/>
                </a:solidFill>
                <a:latin typeface="Calibri"/>
                <a:ea typeface="Calibri"/>
                <a:cs typeface="Calibri"/>
                <a:sym typeface="Calibri"/>
              </a:rPr>
              <a:t>La teoría de la evolución tiene sus “huecos.”</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b="1" lang="en-US" sz="1200">
                <a:solidFill>
                  <a:schemeClr val="dk1"/>
                </a:solidFill>
                <a:latin typeface="Calibri"/>
                <a:ea typeface="Calibri"/>
                <a:cs typeface="Calibri"/>
                <a:sym typeface="Calibri"/>
              </a:rPr>
              <a:t>(</a:t>
            </a:r>
            <a:r>
              <a:rPr b="1" i="1" lang="en-US" sz="1200">
                <a:solidFill>
                  <a:schemeClr val="dk1"/>
                </a:solidFill>
                <a:latin typeface="Calibri"/>
                <a:ea typeface="Calibri"/>
                <a:cs typeface="Calibri"/>
                <a:sym typeface="Calibri"/>
              </a:rPr>
              <a:t>No se recomienda pasar mucho tiempo en esto.)  </a:t>
            </a:r>
            <a:r>
              <a:rPr i="1" lang="en-US" sz="1200">
                <a:solidFill>
                  <a:schemeClr val="dk1"/>
                </a:solidFill>
                <a:latin typeface="Calibri"/>
                <a:ea typeface="Calibri"/>
                <a:cs typeface="Calibri"/>
                <a:sym typeface="Calibri"/>
              </a:rPr>
              <a:t> Se puede mencionar que:</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lang="en-US" sz="1200">
                <a:solidFill>
                  <a:schemeClr val="dk1"/>
                </a:solidFill>
                <a:latin typeface="Calibri"/>
                <a:ea typeface="Calibri"/>
                <a:cs typeface="Calibri"/>
                <a:sym typeface="Calibri"/>
              </a:rPr>
              <a:t>No hay evidencia.  </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lang="en-US" sz="1200">
                <a:solidFill>
                  <a:schemeClr val="dk1"/>
                </a:solidFill>
                <a:latin typeface="Calibri"/>
                <a:ea typeface="Calibri"/>
                <a:cs typeface="Calibri"/>
                <a:sym typeface="Calibri"/>
              </a:rPr>
              <a:t>La evolución dice que la materia siempre existía y que todo se desarrolló y hasta la vida comenzó por casualidad, sin ninguna inteligencia para ordenar las cosas.  </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lang="en-US" sz="1200">
                <a:solidFill>
                  <a:schemeClr val="dk1"/>
                </a:solidFill>
                <a:latin typeface="Calibri"/>
                <a:ea typeface="Calibri"/>
                <a:cs typeface="Calibri"/>
                <a:sym typeface="Calibri"/>
              </a:rPr>
              <a:t>No toman en cuenta las catástrofes (el diluvio, por ejemplo) al momento de determinar la edad de los fósiles.</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lang="en-US" sz="1200">
                <a:solidFill>
                  <a:schemeClr val="dk1"/>
                </a:solidFill>
                <a:latin typeface="Calibri"/>
                <a:ea typeface="Calibri"/>
                <a:cs typeface="Calibri"/>
                <a:sym typeface="Calibri"/>
              </a:rPr>
              <a:t>No toman en cuenta que un Ser Supremo pudo crear todo con la apariencia de tener más edad de lo que realmente tiene.</a:t>
            </a:r>
            <a:endParaRPr/>
          </a:p>
          <a:p>
            <a:pPr indent="0" lvl="3" marL="1371600" rtl="0" algn="l">
              <a:spcBef>
                <a:spcPts val="0"/>
              </a:spcBef>
              <a:spcAft>
                <a:spcPts val="0"/>
              </a:spcAft>
              <a:buNone/>
            </a:pPr>
            <a:r>
              <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lang="en-US" u="sng">
                <a:solidFill>
                  <a:schemeClr val="hlink"/>
                </a:solidFill>
                <a:hlinkClick r:id="rId2"/>
              </a:rPr>
              <a:t>https://www.needpix.com/photo/596719/evolution-evolving-mankind-men-ape-human-darwin</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15" name="Google Shape;315;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b="1" lang="en-US" sz="1200">
                <a:solidFill>
                  <a:schemeClr val="dk1"/>
                </a:solidFill>
                <a:latin typeface="Calibri"/>
                <a:ea typeface="Calibri"/>
                <a:cs typeface="Calibri"/>
                <a:sym typeface="Calibri"/>
              </a:rPr>
              <a:t>Sobre todo, la evolución escupe en la cara de Dios y su plan de salvación.  Consideren lo siguiente:</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La evolución niega el relato bíblico de la creación</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La evolución rechaza la caída en pecado y el pecado heredado</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La evolución rechaza el concepto bíblico del pecado (bien y mal) </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La evolución ve la muerte como una herramienta natural en el proceso evolutivo</a:t>
            </a:r>
            <a:endParaRPr/>
          </a:p>
          <a:p>
            <a:pPr indent="0" lvl="2" marL="914400" rtl="0" algn="l">
              <a:spcBef>
                <a:spcPts val="0"/>
              </a:spcBef>
              <a:spcAft>
                <a:spcPts val="0"/>
              </a:spcAft>
              <a:buNone/>
            </a:pPr>
            <a:r>
              <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lang="en-US" u="sng">
                <a:solidFill>
                  <a:schemeClr val="hlink"/>
                </a:solidFill>
                <a:hlinkClick r:id="rId2"/>
              </a:rPr>
              <a:t>https://www.needpix.com/photo/384881/darwin-atheist-religion-free-photos-free-images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22" name="Google Shape;322;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u="sng">
              <a:solidFill>
                <a:schemeClr val="hlink"/>
              </a:solidFill>
              <a:hlinkClick r:id="rId2"/>
            </a:endParaRPr>
          </a:p>
          <a:p>
            <a:pPr indent="0" lvl="0" marL="0" rtl="0" algn="l">
              <a:spcBef>
                <a:spcPts val="0"/>
              </a:spcBef>
              <a:spcAft>
                <a:spcPts val="0"/>
              </a:spcAft>
              <a:buNone/>
            </a:pPr>
            <a:r>
              <a:rPr lang="en-US" u="sng">
                <a:solidFill>
                  <a:schemeClr val="hlink"/>
                </a:solidFill>
                <a:hlinkClick r:id="rId3"/>
              </a:rPr>
              <a:t>https://www.flickr.com/photos/simonmatzinger/16221202292</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 joven, Darwin viajó por el mundo.  Hasta llegó a pasar tiempo en las Islas Galapagos. </a:t>
            </a:r>
            <a:r>
              <a:rPr b="0" i="0" lang="en-US" sz="1200">
                <a:solidFill>
                  <a:schemeClr val="dk1"/>
                </a:solidFill>
                <a:latin typeface="Calibri"/>
                <a:ea typeface="Calibri"/>
                <a:cs typeface="Calibri"/>
                <a:sym typeface="Calibri"/>
              </a:rPr>
              <a:t>Las Galápagos son conocidas por sus numerosas especies endémicas.  Lo triste es que Darwin, al ver tantas criaturas maravillosas de la zona, no vio la mano creadora de Dios.  </a:t>
            </a:r>
            <a:endParaRPr/>
          </a:p>
        </p:txBody>
      </p:sp>
      <p:sp>
        <p:nvSpPr>
          <p:cNvPr id="330" name="Google Shape;330;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a:solidFill>
                  <a:schemeClr val="dk1"/>
                </a:solidFill>
                <a:latin typeface="Calibri"/>
                <a:ea typeface="Calibri"/>
                <a:cs typeface="Calibri"/>
                <a:sym typeface="Calibri"/>
              </a:rPr>
              <a:t>Nosotros, a cambio, decimos:</a:t>
            </a:r>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¡Tus obras, Señor, son innumerables!</a:t>
            </a:r>
            <a:br>
              <a:rPr lang="en-US"/>
            </a:br>
            <a:r>
              <a:rPr b="0" i="0" lang="en-US" sz="1200">
                <a:solidFill>
                  <a:schemeClr val="dk1"/>
                </a:solidFill>
                <a:latin typeface="Calibri"/>
                <a:ea typeface="Calibri"/>
                <a:cs typeface="Calibri"/>
                <a:sym typeface="Calibri"/>
              </a:rPr>
              <a:t>¡Todas las hiciste con gran sabiduría!</a:t>
            </a:r>
            <a:br>
              <a:rPr lang="en-US"/>
            </a:br>
            <a:r>
              <a:rPr b="0" i="0" lang="en-US" sz="1200">
                <a:solidFill>
                  <a:schemeClr val="dk1"/>
                </a:solidFill>
                <a:latin typeface="Calibri"/>
                <a:ea typeface="Calibri"/>
                <a:cs typeface="Calibri"/>
                <a:sym typeface="Calibri"/>
              </a:rPr>
              <a:t>¡La tierra está llena de tus criaturas! Salmo 104:24   </a:t>
            </a:r>
            <a:endParaRPr/>
          </a:p>
          <a:p>
            <a:pPr indent="0" lvl="0" marL="0" rtl="0" algn="l">
              <a:spcBef>
                <a:spcPts val="0"/>
              </a:spcBef>
              <a:spcAft>
                <a:spcPts val="0"/>
              </a:spcAft>
              <a:buNone/>
            </a:pPr>
            <a:r>
              <a:t/>
            </a:r>
            <a:endParaRPr u="sng">
              <a:solidFill>
                <a:schemeClr val="hlink"/>
              </a:solidFill>
              <a:hlinkClick r:id="rId2"/>
            </a:endParaRPr>
          </a:p>
          <a:p>
            <a:pPr indent="0" lvl="0" marL="0" rtl="0" algn="l">
              <a:spcBef>
                <a:spcPts val="0"/>
              </a:spcBef>
              <a:spcAft>
                <a:spcPts val="0"/>
              </a:spcAft>
              <a:buNone/>
            </a:pPr>
            <a:r>
              <a:rPr lang="en-US" u="sng">
                <a:solidFill>
                  <a:schemeClr val="hlink"/>
                </a:solidFill>
                <a:hlinkClick r:id="rId3"/>
              </a:rPr>
              <a:t>https://commons.wikimedia.org/wiki/File:Paonroue.JPG</a:t>
            </a:r>
            <a:endParaRPr/>
          </a:p>
        </p:txBody>
      </p:sp>
      <p:sp>
        <p:nvSpPr>
          <p:cNvPr id="336" name="Google Shape;336;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b="1" lang="en-US" sz="1200">
                <a:solidFill>
                  <a:schemeClr val="dk1"/>
                </a:solidFill>
                <a:latin typeface="Calibri"/>
                <a:ea typeface="Calibri"/>
                <a:cs typeface="Calibri"/>
                <a:sym typeface="Calibri"/>
              </a:rPr>
              <a:t>El antídoto es Cristo:</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Somos pecadores, pero en Cristo hay perdón.</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lang="en-US" sz="1200">
                <a:solidFill>
                  <a:schemeClr val="dk1"/>
                </a:solidFill>
                <a:latin typeface="Calibri"/>
                <a:ea typeface="Calibri"/>
                <a:cs typeface="Calibri"/>
                <a:sym typeface="Calibri"/>
              </a:rPr>
              <a:t>En Cristo, tenemos propósito, sentido para esta vida y después.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u="sng">
              <a:solidFill>
                <a:schemeClr val="hlink"/>
              </a:solidFill>
              <a:hlinkClick r:id="rId2"/>
            </a:endParaRPr>
          </a:p>
          <a:p>
            <a:pPr indent="0" lvl="0" marL="0" rtl="0" algn="l">
              <a:spcBef>
                <a:spcPts val="0"/>
              </a:spcBef>
              <a:spcAft>
                <a:spcPts val="0"/>
              </a:spcAft>
              <a:buNone/>
            </a:pPr>
            <a:r>
              <a:t/>
            </a:r>
            <a:endParaRPr u="sng">
              <a:solidFill>
                <a:schemeClr val="hlink"/>
              </a:solidFill>
              <a:hlinkClick r:id="rId3"/>
            </a:endParaRPr>
          </a:p>
          <a:p>
            <a:pPr indent="0" lvl="0" marL="0" rtl="0" algn="l">
              <a:spcBef>
                <a:spcPts val="0"/>
              </a:spcBef>
              <a:spcAft>
                <a:spcPts val="0"/>
              </a:spcAft>
              <a:buNone/>
            </a:pPr>
            <a:r>
              <a:rPr lang="en-US" u="sng">
                <a:solidFill>
                  <a:schemeClr val="hlink"/>
                </a:solidFill>
                <a:hlinkClick r:id="rId4"/>
              </a:rPr>
              <a:t>http://www.freebibleimages.org/photos/lumo-zacchaeus/</a:t>
            </a:r>
            <a:endParaRPr/>
          </a:p>
        </p:txBody>
      </p:sp>
      <p:sp>
        <p:nvSpPr>
          <p:cNvPr id="342" name="Google Shape;342;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2" marL="914400" rtl="0" algn="l">
              <a:spcBef>
                <a:spcPts val="0"/>
              </a:spcBef>
              <a:spcAft>
                <a:spcPts val="0"/>
              </a:spcAft>
              <a:buNone/>
            </a:pPr>
            <a:r>
              <a:rPr lang="en-US" sz="1200">
                <a:solidFill>
                  <a:schemeClr val="dk1"/>
                </a:solidFill>
                <a:latin typeface="Calibri"/>
                <a:ea typeface="Calibri"/>
                <a:cs typeface="Calibri"/>
                <a:sym typeface="Calibri"/>
              </a:rPr>
              <a:t>Investiguen lo siguiente: Busquen las siguientes citas del Nuevo Testamento que hablan del papel de Jesucristo en la creación.  </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lang="en-US" sz="1200">
                <a:solidFill>
                  <a:schemeClr val="dk1"/>
                </a:solidFill>
                <a:latin typeface="Calibri"/>
                <a:ea typeface="Calibri"/>
                <a:cs typeface="Calibri"/>
                <a:sym typeface="Calibri"/>
              </a:rPr>
              <a:t>Juan 1:1-3, 10</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lang="en-US" sz="1200">
                <a:solidFill>
                  <a:schemeClr val="dk1"/>
                </a:solidFill>
                <a:latin typeface="Calibri"/>
                <a:ea typeface="Calibri"/>
                <a:cs typeface="Calibri"/>
                <a:sym typeface="Calibri"/>
              </a:rPr>
              <a:t>¿Qué pasa si… cada vez que el texto dice, “La Palabra” (en otras versiones dice, “El Verbo”), si insertáramos “Jesús”?</a:t>
            </a:r>
            <a:endParaRPr/>
          </a:p>
          <a:p>
            <a:pPr indent="0" lvl="3" marL="1371600" rtl="0" algn="l">
              <a:spcBef>
                <a:spcPts val="0"/>
              </a:spcBef>
              <a:spcAft>
                <a:spcPts val="0"/>
              </a:spcAft>
              <a:buNone/>
            </a:pPr>
            <a:r>
              <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lang="en-US" sz="1200">
                <a:solidFill>
                  <a:schemeClr val="dk1"/>
                </a:solidFill>
                <a:latin typeface="Calibri"/>
                <a:ea typeface="Calibri"/>
                <a:cs typeface="Calibri"/>
                <a:sym typeface="Calibri"/>
              </a:rPr>
              <a:t>Alguien nos hace el favor de leer el texto así…  </a:t>
            </a:r>
            <a:endParaRPr/>
          </a:p>
          <a:p>
            <a:pPr indent="0" lvl="3" marL="137160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48" name="Google Shape;348;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3" marL="1371600" rtl="0" algn="l">
              <a:spcBef>
                <a:spcPts val="0"/>
              </a:spcBef>
              <a:spcAft>
                <a:spcPts val="0"/>
              </a:spcAft>
              <a:buNone/>
            </a:pPr>
            <a:r>
              <a:rPr lang="en-US" sz="1200">
                <a:solidFill>
                  <a:schemeClr val="dk1"/>
                </a:solidFill>
                <a:latin typeface="Calibri"/>
                <a:ea typeface="Calibri"/>
                <a:cs typeface="Calibri"/>
                <a:sym typeface="Calibri"/>
              </a:rPr>
              <a:t>Colosenses 1:16     Otra vez, vuelvan a leerlo.  Inserten el nombre de Jesús cada vez que dice “él.”</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355" name="Google Shape;355;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sz="1200">
                <a:solidFill>
                  <a:schemeClr val="dk1"/>
                </a:solidFill>
                <a:latin typeface="Calibri"/>
                <a:ea typeface="Calibri"/>
                <a:cs typeface="Calibri"/>
                <a:sym typeface="Calibri"/>
              </a:rPr>
              <a:t>Bienvenidos al curso, “La Biblia: En el Principio.”  Tiene 8 lecciones desde la creación hasta Génesis 37. También se nos explicará un método para enseñar historias bíblicas en cualquier situación.  La técnica se llama, “Las Cuatro C.”  </a:t>
            </a:r>
            <a:endParaRPr/>
          </a:p>
          <a:p>
            <a:pPr indent="0" lvl="1" marL="457200" rtl="0" algn="l">
              <a:spcBef>
                <a:spcPts val="0"/>
              </a:spcBef>
              <a:spcAft>
                <a:spcPts val="0"/>
              </a:spcAft>
              <a:buNone/>
            </a:pPr>
            <a:r>
              <a:t/>
            </a:r>
            <a:endParaRPr sz="1200">
              <a:solidFill>
                <a:schemeClr val="dk1"/>
              </a:solidFill>
              <a:latin typeface="Calibri"/>
              <a:ea typeface="Calibri"/>
              <a:cs typeface="Calibri"/>
              <a:sym typeface="Calibri"/>
            </a:endParaRPr>
          </a:p>
          <a:p>
            <a:pPr indent="0" lvl="1" marL="45720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Este es uno de los seis cursos en la serie, “La Biblia.”  Son tres cursos del Antiguo Testamento y tres del Nuevo.  Este es el primero del A.T.  Tiene ocho lecciones.  Cada reunión dura aproximadamente una hora. El fin es capacitarnos para enseñar, evangelizar, y predicar la Palabra de Dios por medio de historias bíblicas de una manera coherente y a la vez profunda.  La palabra de Dios tiene el poder de salvar.    </a:t>
            </a:r>
            <a:endParaRPr/>
          </a:p>
          <a:p>
            <a:pPr indent="0" lvl="1" marL="45720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Los que cumplan con el proyecto final recibirán crédito por haber terminado el curso.  Este curso forma parte del “Discipulado Uno” de Academia Cristo.  Son 13 cursos breves en total. </a:t>
            </a:r>
            <a:endParaRPr/>
          </a:p>
        </p:txBody>
      </p:sp>
      <p:sp>
        <p:nvSpPr>
          <p:cNvPr id="109" name="Google Shape;10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https://pxhere.com/en/photo/847459</a:t>
            </a:r>
            <a:endParaRPr/>
          </a:p>
        </p:txBody>
      </p:sp>
      <p:sp>
        <p:nvSpPr>
          <p:cNvPr id="362" name="Google Shape;362;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https://pxhere.com/en/photo/655321</a:t>
            </a:r>
            <a:endParaRPr/>
          </a:p>
        </p:txBody>
      </p:sp>
      <p:sp>
        <p:nvSpPr>
          <p:cNvPr id="372" name="Google Shape;372;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Hay mencionar el horario para la siguiente clase.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https://pxhere.com/en/photo/1418557</a:t>
            </a:r>
            <a:endParaRPr/>
          </a:p>
        </p:txBody>
      </p:sp>
      <p:sp>
        <p:nvSpPr>
          <p:cNvPr id="384" name="Google Shape;384;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Bienvenidos al curso, “La Biblia: En el Principio.”  Tiene 8 lecciones desde la creación hasta Génesis 37. También se nos explicará un método para enseñar historias bíblicas en cualquier situación.  La técnica se llama, “Las Cuatro C.”  </a:t>
            </a:r>
            <a:endParaRPr/>
          </a:p>
          <a:p>
            <a:pPr indent="0" lvl="0" marL="0" rtl="0" algn="l">
              <a:spcBef>
                <a:spcPts val="0"/>
              </a:spcBef>
              <a:spcAft>
                <a:spcPts val="0"/>
              </a:spcAft>
              <a:buNone/>
            </a:pPr>
            <a:r>
              <a:rPr lang="en-US"/>
              <a:t>b.	Este es uno de los seis cursos en la serie, “La Biblia.”  Son tres cursos del Antiguo Testamento y tres del Nuevo.  Este es el primero del A.T.  Tiene ocho lecciones.  Cada reunión dura aproximadamente una hora. El fin es capacitarnos para enseñar, evangelizar, y predicar la Palabra de Dios por medio de historias bíblicas de una manera coherente y a la vez profunda.  La palabra de Dios tiene el poder de salvar.    </a:t>
            </a:r>
            <a:endParaRPr/>
          </a:p>
          <a:p>
            <a:pPr indent="0" lvl="0" marL="0" rtl="0" algn="l">
              <a:spcBef>
                <a:spcPts val="0"/>
              </a:spcBef>
              <a:spcAft>
                <a:spcPts val="0"/>
              </a:spcAft>
              <a:buNone/>
            </a:pPr>
            <a:r>
              <a:rPr lang="en-US"/>
              <a:t>c.	Los que cumplan con el proyecto final recibirán crédito por haber terminado el curso. Este curso es parte del Discipulado de Academia Cristo.  </a:t>
            </a:r>
            <a:endParaRPr/>
          </a:p>
          <a:p>
            <a:pPr indent="0" lvl="0" marL="0" rtl="0" algn="l">
              <a:spcBef>
                <a:spcPts val="0"/>
              </a:spcBef>
              <a:spcAft>
                <a:spcPts val="0"/>
              </a:spcAft>
              <a:buNone/>
            </a:pPr>
            <a:r>
              <a:rPr lang="en-US"/>
              <a:t>d.	Son 13 cursos en total:  </a:t>
            </a:r>
            <a:endParaRPr/>
          </a:p>
          <a:p>
            <a:pPr indent="0" lvl="0" marL="0" rtl="0" algn="l">
              <a:spcBef>
                <a:spcPts val="0"/>
              </a:spcBef>
              <a:spcAft>
                <a:spcPts val="0"/>
              </a:spcAft>
              <a:buNone/>
            </a:pPr>
            <a:r>
              <a:rPr lang="en-US"/>
              <a:t>i.	6 cursos La Biblia serie.  3 del Antiguo Testamento, 3 del Nuevo Testamento. Estudiamos historias biblicas y vamos perfeccionando el método de las 4 C.</a:t>
            </a:r>
            <a:endParaRPr/>
          </a:p>
          <a:p>
            <a:pPr indent="0" lvl="0" marL="0" rtl="0" algn="l">
              <a:spcBef>
                <a:spcPts val="0"/>
              </a:spcBef>
              <a:spcAft>
                <a:spcPts val="0"/>
              </a:spcAft>
              <a:buNone/>
            </a:pPr>
            <a:r>
              <a:rPr lang="en-US"/>
              <a:t>ii.	En dos cursos “Identificación Espiritual” y “Legalismo” vemos las diferencias claves entre las diferentes Iglesias cristianas. </a:t>
            </a:r>
            <a:endParaRPr/>
          </a:p>
          <a:p>
            <a:pPr indent="0" lvl="0" marL="0" rtl="0" algn="l">
              <a:spcBef>
                <a:spcPts val="0"/>
              </a:spcBef>
              <a:spcAft>
                <a:spcPts val="0"/>
              </a:spcAft>
              <a:buNone/>
            </a:pPr>
            <a:r>
              <a:rPr lang="en-US"/>
              <a:t>iii.	En la serie titulada “La Palabra Crece” recibiremos capacitación en hacer discípulos, la multiplicación de discípulos, y la multiplicación de Iglesias.  La serie empieza en el “Discipulado,” y continua en el “Discipulado Dos.”</a:t>
            </a:r>
            <a:endParaRPr/>
          </a:p>
          <a:p>
            <a:pPr indent="0" lvl="0" marL="0" rtl="0" algn="l">
              <a:spcBef>
                <a:spcPts val="0"/>
              </a:spcBef>
              <a:spcAft>
                <a:spcPts val="0"/>
              </a:spcAft>
              <a:buNone/>
            </a:pPr>
            <a:r>
              <a:t/>
            </a:r>
            <a:endParaRPr/>
          </a:p>
        </p:txBody>
      </p:sp>
      <p:sp>
        <p:nvSpPr>
          <p:cNvPr id="127" name="Google Shape;12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Algunos dicen que Dios hizo todo en seis “días,” pero afirman que cada uno de los seis días debe de haber durado algunos millones de años.  Otros dicen que todo lo hizo Dios en seis días normales de 24 horas.  ¿Cuál de los dos está en lo correcto?  Y ¿qué pistas encuentran en el texto al respecto?</a:t>
            </a:r>
            <a:endParaRPr/>
          </a:p>
          <a:p>
            <a:pPr indent="0" lvl="0" marL="0" rtl="0" algn="l">
              <a:spcBef>
                <a:spcPts val="0"/>
              </a:spcBef>
              <a:spcAft>
                <a:spcPts val="0"/>
              </a:spcAft>
              <a:buNone/>
            </a:pPr>
            <a:r>
              <a:rPr lang="en-US"/>
              <a:t>ii.	¿Por qué algunos dicen que eran seis “largos periodos” (y no seis días normales)?  Lo dicen tratando de armonizar el relato bíblico de la creación con la teoría de la evolución.</a:t>
            </a:r>
            <a:endParaRPr/>
          </a:p>
          <a:p>
            <a:pPr indent="0" lvl="0" marL="0" rtl="0" algn="l">
              <a:spcBef>
                <a:spcPts val="0"/>
              </a:spcBef>
              <a:spcAft>
                <a:spcPts val="0"/>
              </a:spcAft>
              <a:buNone/>
            </a:pPr>
            <a:r>
              <a:t/>
            </a:r>
            <a:endParaRPr/>
          </a:p>
        </p:txBody>
      </p:sp>
      <p:sp>
        <p:nvSpPr>
          <p:cNvPr id="149" name="Google Shape;14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5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5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5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24" name="Google Shape;24;p47"/>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31" name="Google Shape;31;p48"/>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4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5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5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5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5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5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5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5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54"/>
          <p:cNvSpPr/>
          <p:nvPr>
            <p:ph idx="2" type="pic"/>
          </p:nvPr>
        </p:nvSpPr>
        <p:spPr>
          <a:xfrm>
            <a:off x="5183188" y="987425"/>
            <a:ext cx="6172200" cy="4873625"/>
          </a:xfrm>
          <a:prstGeom prst="rect">
            <a:avLst/>
          </a:prstGeom>
          <a:noFill/>
          <a:ln>
            <a:noFill/>
          </a:ln>
        </p:spPr>
      </p:sp>
      <p:sp>
        <p:nvSpPr>
          <p:cNvPr id="69" name="Google Shape;69;p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00"/>
              <a:buFont typeface="Overlock"/>
              <a:buNone/>
              <a:defRPr b="0" i="0" sz="5400" u="none" cap="none" strike="noStrik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Overlock"/>
                <a:ea typeface="Overlock"/>
                <a:cs typeface="Overlock"/>
                <a:sym typeface="Overlock"/>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Overlock"/>
                <a:ea typeface="Overlock"/>
                <a:cs typeface="Overlock"/>
                <a:sym typeface="Overlock"/>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Overlock"/>
                <a:ea typeface="Overlock"/>
                <a:cs typeface="Overlock"/>
                <a:sym typeface="Overlock"/>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verlock"/>
                <a:ea typeface="Overlock"/>
                <a:cs typeface="Overlock"/>
                <a:sym typeface="Overlock"/>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90" name="Google Shape;90;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p:nvPr/>
        </p:nvSpPr>
        <p:spPr>
          <a:xfrm>
            <a:off x="916781" y="757238"/>
            <a:ext cx="10358438"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sng" cap="none" strike="noStrike">
                <a:solidFill>
                  <a:srgbClr val="603912"/>
                </a:solidFill>
                <a:latin typeface="Overlock"/>
                <a:ea typeface="Overlock"/>
                <a:cs typeface="Overlock"/>
                <a:sym typeface="Overlock"/>
              </a:rPr>
              <a:t>Génesis 1</a:t>
            </a:r>
            <a:r>
              <a:rPr b="0" i="0" lang="en-US" sz="4000" u="none" cap="none" strike="noStrike">
                <a:solidFill>
                  <a:srgbClr val="603912"/>
                </a:solidFill>
                <a:latin typeface="Overlock"/>
                <a:ea typeface="Overlock"/>
                <a:cs typeface="Overlock"/>
                <a:sym typeface="Overlock"/>
              </a:rPr>
              <a:t> “Cayó la tarde, y llegó la mañana. Ése fue el día primero (o segundo, tercero, cuarto...).”</a:t>
            </a:r>
            <a:endParaRPr/>
          </a:p>
          <a:p>
            <a:pPr indent="0" lvl="0" marL="0" marR="0" rtl="0" algn="l">
              <a:spcBef>
                <a:spcPts val="0"/>
              </a:spcBef>
              <a:spcAft>
                <a:spcPts val="0"/>
              </a:spcAft>
              <a:buNone/>
            </a:pPr>
            <a:r>
              <a:t/>
            </a:r>
            <a:endParaRPr sz="4000">
              <a:solidFill>
                <a:srgbClr val="603912"/>
              </a:solidFill>
              <a:latin typeface="Overlock"/>
              <a:ea typeface="Overlock"/>
              <a:cs typeface="Overlock"/>
              <a:sym typeface="Overlock"/>
            </a:endParaRPr>
          </a:p>
          <a:p>
            <a:pPr indent="0" lvl="0" marL="0" marR="0" rtl="0" algn="l">
              <a:spcBef>
                <a:spcPts val="0"/>
              </a:spcBef>
              <a:spcAft>
                <a:spcPts val="0"/>
              </a:spcAft>
              <a:buNone/>
            </a:pPr>
            <a:r>
              <a:rPr lang="en-US" sz="4000" u="sng">
                <a:solidFill>
                  <a:srgbClr val="603912"/>
                </a:solidFill>
                <a:latin typeface="Overlock"/>
                <a:ea typeface="Overlock"/>
                <a:cs typeface="Overlock"/>
                <a:sym typeface="Overlock"/>
              </a:rPr>
              <a:t>Éxodo 20:11 </a:t>
            </a:r>
            <a:r>
              <a:rPr lang="en-US" sz="4000">
                <a:solidFill>
                  <a:srgbClr val="603912"/>
                </a:solidFill>
                <a:latin typeface="Overlock"/>
                <a:ea typeface="Overlock"/>
                <a:cs typeface="Overlock"/>
                <a:sym typeface="Overlock"/>
              </a:rPr>
              <a:t>Porque yo, el Señor, hice en seis días los cielos, la tierra, el mar y todo lo que hay en ellos, pero reposé en el día séptimo. Por eso yo, el Señor, bendije el día de reposo y lo santifiqué.</a:t>
            </a:r>
            <a:endParaRPr sz="4000">
              <a:solidFill>
                <a:srgbClr val="603912"/>
              </a:solidFill>
              <a:latin typeface="Overlock"/>
              <a:ea typeface="Overlock"/>
              <a:cs typeface="Overlock"/>
              <a:sym typeface="Overlock"/>
            </a:endParaRPr>
          </a:p>
        </p:txBody>
      </p:sp>
      <p:pic>
        <p:nvPicPr>
          <p:cNvPr descr="Image result for creation" id="158" name="Google Shape;158;p10"/>
          <p:cNvPicPr preferRelativeResize="0"/>
          <p:nvPr/>
        </p:nvPicPr>
        <p:blipFill rotWithShape="1">
          <a:blip r:embed="rId3">
            <a:alphaModFix amt="16000"/>
          </a:blip>
          <a:srcRect b="0" l="0" r="0" t="0"/>
          <a:stretch/>
        </p:blipFill>
        <p:spPr>
          <a:xfrm>
            <a:off x="-630621" y="0"/>
            <a:ext cx="13453242" cy="6858000"/>
          </a:xfrm>
          <a:prstGeom prst="rect">
            <a:avLst/>
          </a:prstGeom>
          <a:noFill/>
          <a:ln>
            <a:noFill/>
          </a:ln>
          <a:effectLst>
            <a:outerShdw blurRad="50800" rotWithShape="0" algn="ctr" dir="5400000" dist="50800">
              <a:srgbClr val="000000"/>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Overlock"/>
              <a:buNone/>
            </a:pPr>
            <a:r>
              <a:rPr lang="en-US"/>
              <a:t>Los 4 C</a:t>
            </a:r>
            <a:endParaRPr/>
          </a:p>
        </p:txBody>
      </p:sp>
      <p:sp>
        <p:nvSpPr>
          <p:cNvPr id="165" name="Google Shape;165;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81000" lvl="0" marL="228600" rtl="0" algn="l">
              <a:lnSpc>
                <a:spcPct val="90000"/>
              </a:lnSpc>
              <a:spcBef>
                <a:spcPts val="0"/>
              </a:spcBef>
              <a:spcAft>
                <a:spcPts val="0"/>
              </a:spcAft>
              <a:buClr>
                <a:srgbClr val="00853E"/>
              </a:buClr>
              <a:buSzPts val="6000"/>
              <a:buChar char="•"/>
            </a:pPr>
            <a:r>
              <a:rPr lang="en-US" sz="6000">
                <a:solidFill>
                  <a:srgbClr val="00853E"/>
                </a:solidFill>
              </a:rPr>
              <a:t>CAPTAR</a:t>
            </a:r>
            <a:endParaRPr/>
          </a:p>
          <a:p>
            <a:pPr indent="-381000" lvl="0" marL="228600" rtl="0" algn="l">
              <a:lnSpc>
                <a:spcPct val="90000"/>
              </a:lnSpc>
              <a:spcBef>
                <a:spcPts val="1000"/>
              </a:spcBef>
              <a:spcAft>
                <a:spcPts val="0"/>
              </a:spcAft>
              <a:buClr>
                <a:srgbClr val="00853E"/>
              </a:buClr>
              <a:buSzPts val="6000"/>
              <a:buChar char="•"/>
            </a:pPr>
            <a:r>
              <a:rPr lang="en-US" sz="6000">
                <a:solidFill>
                  <a:srgbClr val="00853E"/>
                </a:solidFill>
              </a:rPr>
              <a:t>CONTAR</a:t>
            </a:r>
            <a:endParaRPr/>
          </a:p>
          <a:p>
            <a:pPr indent="-381000" lvl="0" marL="228600" rtl="0" algn="l">
              <a:lnSpc>
                <a:spcPct val="90000"/>
              </a:lnSpc>
              <a:spcBef>
                <a:spcPts val="1000"/>
              </a:spcBef>
              <a:spcAft>
                <a:spcPts val="0"/>
              </a:spcAft>
              <a:buClr>
                <a:srgbClr val="00853E"/>
              </a:buClr>
              <a:buSzPts val="6000"/>
              <a:buChar char="•"/>
            </a:pPr>
            <a:r>
              <a:rPr lang="en-US" sz="6000">
                <a:solidFill>
                  <a:srgbClr val="00853E"/>
                </a:solidFill>
              </a:rPr>
              <a:t>CONSIDERAR</a:t>
            </a:r>
            <a:endParaRPr/>
          </a:p>
          <a:p>
            <a:pPr indent="-381000" lvl="0" marL="228600" rtl="0" algn="l">
              <a:lnSpc>
                <a:spcPct val="90000"/>
              </a:lnSpc>
              <a:spcBef>
                <a:spcPts val="1000"/>
              </a:spcBef>
              <a:spcAft>
                <a:spcPts val="0"/>
              </a:spcAft>
              <a:buClr>
                <a:srgbClr val="00853E"/>
              </a:buClr>
              <a:buSzPts val="6000"/>
              <a:buChar char="•"/>
            </a:pPr>
            <a:r>
              <a:rPr lang="en-US" sz="6000">
                <a:solidFill>
                  <a:srgbClr val="00853E"/>
                </a:solidFill>
              </a:rPr>
              <a:t>CONSOLIDAR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pic>
        <p:nvPicPr>
          <p:cNvPr descr="A picture containing water, ocean, bird, swimming&#10;&#10;Description automatically generated" id="171" name="Google Shape;171;p12"/>
          <p:cNvPicPr preferRelativeResize="0"/>
          <p:nvPr/>
        </p:nvPicPr>
        <p:blipFill rotWithShape="1">
          <a:blip r:embed="rId3">
            <a:alphaModFix/>
          </a:blip>
          <a:srcRect b="16503" l="0" r="0" t="8496"/>
          <a:stretch/>
        </p:blipFill>
        <p:spPr>
          <a:xfrm>
            <a:off x="20" y="10"/>
            <a:ext cx="12191980" cy="6857990"/>
          </a:xfrm>
          <a:prstGeom prst="rect">
            <a:avLst/>
          </a:prstGeom>
          <a:noFill/>
          <a:ln>
            <a:noFill/>
          </a:ln>
        </p:spPr>
      </p:pic>
      <p:sp>
        <p:nvSpPr>
          <p:cNvPr id="172" name="Google Shape;172;p12"/>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sz="1600" cap="none">
              <a:solidFill>
                <a:schemeClr val="dk1"/>
              </a:solidFill>
              <a:latin typeface="Calibri"/>
              <a:ea typeface="Calibri"/>
              <a:cs typeface="Calibri"/>
              <a:sym typeface="Calibri"/>
            </a:endParaRPr>
          </a:p>
        </p:txBody>
      </p:sp>
      <p:sp>
        <p:nvSpPr>
          <p:cNvPr id="173" name="Google Shape;173;p12"/>
          <p:cNvSpPr txBox="1"/>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None/>
            </a:pPr>
            <a:r>
              <a:rPr lang="en-US" sz="4800">
                <a:solidFill>
                  <a:schemeClr val="dk1"/>
                </a:solidFill>
                <a:latin typeface="Overlock"/>
                <a:ea typeface="Overlock"/>
                <a:cs typeface="Overlock"/>
                <a:sym typeface="Overlock"/>
              </a:rPr>
              <a:t>CONSIDERAR Génesis 1:1-25</a:t>
            </a:r>
            <a:endParaRPr/>
          </a:p>
        </p:txBody>
      </p:sp>
      <p:cxnSp>
        <p:nvCxnSpPr>
          <p:cNvPr id="174" name="Google Shape;174;p12"/>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verlock"/>
              <a:buNone/>
            </a:pPr>
            <a:r>
              <a:rPr lang="en-US"/>
              <a:t>Las 7 Preguntas para “Considerar”</a:t>
            </a:r>
            <a:endParaRPr/>
          </a:p>
        </p:txBody>
      </p:sp>
      <p:sp>
        <p:nvSpPr>
          <p:cNvPr id="180" name="Google Shape;180;p13"/>
          <p:cNvSpPr txBox="1"/>
          <p:nvPr>
            <p:ph idx="1" type="body"/>
          </p:nvPr>
        </p:nvSpPr>
        <p:spPr>
          <a:xfrm>
            <a:off x="838200" y="1690688"/>
            <a:ext cx="10515600" cy="4486275"/>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4000"/>
              <a:buAutoNum type="arabicPeriod"/>
            </a:pPr>
            <a:r>
              <a:rPr lang="en-US" sz="4000"/>
              <a:t>¿</a:t>
            </a:r>
            <a:r>
              <a:rPr lang="en-US" sz="4000" u="sng"/>
              <a:t>Quiénes</a:t>
            </a:r>
            <a:r>
              <a:rPr lang="en-US" sz="4000"/>
              <a:t> son los personajes de esta historia? </a:t>
            </a:r>
            <a:endParaRPr/>
          </a:p>
          <a:p>
            <a:pPr indent="-514350" lvl="0" marL="514350" rtl="0" algn="l">
              <a:lnSpc>
                <a:spcPct val="90000"/>
              </a:lnSpc>
              <a:spcBef>
                <a:spcPts val="1000"/>
              </a:spcBef>
              <a:spcAft>
                <a:spcPts val="0"/>
              </a:spcAft>
              <a:buClr>
                <a:schemeClr val="dk1"/>
              </a:buClr>
              <a:buSzPts val="4000"/>
              <a:buAutoNum type="arabicPeriod"/>
            </a:pPr>
            <a:r>
              <a:rPr lang="en-US" sz="4000"/>
              <a:t>¿</a:t>
            </a:r>
            <a:r>
              <a:rPr lang="en-US" sz="4000" u="sng"/>
              <a:t>Cuáles</a:t>
            </a:r>
            <a:r>
              <a:rPr lang="en-US" sz="4000"/>
              <a:t> son los </a:t>
            </a:r>
            <a:r>
              <a:rPr lang="en-US" sz="4000" u="sng"/>
              <a:t>objetos</a:t>
            </a:r>
            <a:r>
              <a:rPr lang="en-US" sz="4000"/>
              <a:t> de esta historia? </a:t>
            </a:r>
            <a:endParaRPr/>
          </a:p>
          <a:p>
            <a:pPr indent="-514350" lvl="0" marL="514350" rtl="0" algn="l">
              <a:lnSpc>
                <a:spcPct val="90000"/>
              </a:lnSpc>
              <a:spcBef>
                <a:spcPts val="1000"/>
              </a:spcBef>
              <a:spcAft>
                <a:spcPts val="0"/>
              </a:spcAft>
              <a:buClr>
                <a:schemeClr val="dk1"/>
              </a:buClr>
              <a:buSzPts val="4000"/>
              <a:buAutoNum type="arabicPeriod"/>
            </a:pPr>
            <a:r>
              <a:rPr lang="en-US" sz="4000"/>
              <a:t>¿</a:t>
            </a:r>
            <a:r>
              <a:rPr lang="en-US" sz="4000" u="sng"/>
              <a:t>Dónde</a:t>
            </a:r>
            <a:r>
              <a:rPr lang="en-US" sz="4000"/>
              <a:t> ocurrió esta historia? </a:t>
            </a:r>
            <a:endParaRPr/>
          </a:p>
          <a:p>
            <a:pPr indent="-514350" lvl="0" marL="514350" rtl="0" algn="l">
              <a:lnSpc>
                <a:spcPct val="90000"/>
              </a:lnSpc>
              <a:spcBef>
                <a:spcPts val="1000"/>
              </a:spcBef>
              <a:spcAft>
                <a:spcPts val="0"/>
              </a:spcAft>
              <a:buClr>
                <a:schemeClr val="dk1"/>
              </a:buClr>
              <a:buSzPts val="4000"/>
              <a:buAutoNum type="arabicPeriod"/>
            </a:pPr>
            <a:r>
              <a:rPr lang="en-US" sz="4000"/>
              <a:t>¿</a:t>
            </a:r>
            <a:r>
              <a:rPr lang="en-US" sz="4000" u="sng"/>
              <a:t>Cuándo</a:t>
            </a:r>
            <a:r>
              <a:rPr lang="en-US" sz="4000"/>
              <a:t> ocurrió esta historia?</a:t>
            </a:r>
            <a:endParaRPr/>
          </a:p>
          <a:p>
            <a:pPr indent="-514350" lvl="0" marL="514350" rtl="0" algn="l">
              <a:lnSpc>
                <a:spcPct val="90000"/>
              </a:lnSpc>
              <a:spcBef>
                <a:spcPts val="1000"/>
              </a:spcBef>
              <a:spcAft>
                <a:spcPts val="0"/>
              </a:spcAft>
              <a:buClr>
                <a:schemeClr val="dk1"/>
              </a:buClr>
              <a:buSzPts val="4000"/>
              <a:buAutoNum type="arabicPeriod"/>
            </a:pPr>
            <a:r>
              <a:rPr lang="en-US" sz="4000"/>
              <a:t>¿</a:t>
            </a:r>
            <a:r>
              <a:rPr lang="en-US" sz="4000" u="sng"/>
              <a:t>Cuál</a:t>
            </a:r>
            <a:r>
              <a:rPr lang="en-US" sz="4000"/>
              <a:t> es el problema? </a:t>
            </a:r>
            <a:endParaRPr/>
          </a:p>
          <a:p>
            <a:pPr indent="-514350" lvl="0" marL="514350" rtl="0" algn="l">
              <a:lnSpc>
                <a:spcPct val="90000"/>
              </a:lnSpc>
              <a:spcBef>
                <a:spcPts val="1000"/>
              </a:spcBef>
              <a:spcAft>
                <a:spcPts val="0"/>
              </a:spcAft>
              <a:buClr>
                <a:schemeClr val="dk1"/>
              </a:buClr>
              <a:buSzPts val="4000"/>
              <a:buAutoNum type="arabicPeriod"/>
            </a:pPr>
            <a:r>
              <a:rPr lang="en-US" sz="4000"/>
              <a:t>¿</a:t>
            </a:r>
            <a:r>
              <a:rPr lang="en-US" sz="4000" u="sng"/>
              <a:t>Cuáles</a:t>
            </a:r>
            <a:r>
              <a:rPr lang="en-US" sz="4000"/>
              <a:t> eventos ocurrieron en esta historia? </a:t>
            </a:r>
            <a:endParaRPr/>
          </a:p>
          <a:p>
            <a:pPr indent="-514350" lvl="0" marL="514350" rtl="0" algn="l">
              <a:lnSpc>
                <a:spcPct val="90000"/>
              </a:lnSpc>
              <a:spcBef>
                <a:spcPts val="1000"/>
              </a:spcBef>
              <a:spcAft>
                <a:spcPts val="0"/>
              </a:spcAft>
              <a:buClr>
                <a:schemeClr val="dk1"/>
              </a:buClr>
              <a:buSzPts val="4000"/>
              <a:buAutoNum type="arabicPeriod"/>
            </a:pPr>
            <a:r>
              <a:rPr lang="en-US" sz="4000"/>
              <a:t>¿</a:t>
            </a:r>
            <a:r>
              <a:rPr lang="en-US" sz="4000" u="sng"/>
              <a:t>Se resuelve </a:t>
            </a:r>
            <a:r>
              <a:rPr lang="en-US" sz="4000"/>
              <a:t>el problema?  ¿</a:t>
            </a:r>
            <a:r>
              <a:rPr lang="en-US" sz="4000" u="sng"/>
              <a:t>Cómo</a:t>
            </a:r>
            <a:r>
              <a:rPr lang="en-US" sz="4000"/>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Overlock"/>
              <a:buNone/>
            </a:pPr>
            <a:r>
              <a:rPr lang="en-US"/>
              <a:t>CONSIDERAR-Génesis 1:1-25</a:t>
            </a:r>
            <a:endParaRPr/>
          </a:p>
        </p:txBody>
      </p:sp>
      <p:sp>
        <p:nvSpPr>
          <p:cNvPr id="187" name="Google Shape;187;p14"/>
          <p:cNvSpPr txBox="1"/>
          <p:nvPr>
            <p:ph idx="1" type="body"/>
          </p:nvPr>
        </p:nvSpPr>
        <p:spPr>
          <a:xfrm>
            <a:off x="838200" y="1690688"/>
            <a:ext cx="9805988" cy="4486275"/>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4000"/>
              <a:buAutoNum type="arabicPeriod"/>
            </a:pPr>
            <a:r>
              <a:rPr lang="en-US" sz="4000"/>
              <a:t>¿</a:t>
            </a:r>
            <a:r>
              <a:rPr lang="en-US" sz="4000" u="sng"/>
              <a:t>Quiénes</a:t>
            </a:r>
            <a:r>
              <a:rPr lang="en-US" sz="4000"/>
              <a:t> son los personajes de esta historia?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Overlock"/>
              <a:buNone/>
            </a:pPr>
            <a:r>
              <a:rPr lang="en-US"/>
              <a:t>CONSIDERAR-Génesis 1:1-25</a:t>
            </a:r>
            <a:endParaRPr/>
          </a:p>
        </p:txBody>
      </p:sp>
      <p:sp>
        <p:nvSpPr>
          <p:cNvPr id="194" name="Google Shape;194;p15"/>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000"/>
              <a:buNone/>
            </a:pPr>
            <a:r>
              <a:rPr lang="en-US" sz="4000"/>
              <a:t>2. ¿</a:t>
            </a:r>
            <a:r>
              <a:rPr lang="en-US" sz="4000" u="sng"/>
              <a:t>Cuáles</a:t>
            </a:r>
            <a:r>
              <a:rPr lang="en-US" sz="4000"/>
              <a:t> son los </a:t>
            </a:r>
            <a:r>
              <a:rPr lang="en-US" sz="4000" u="sng"/>
              <a:t>objetos</a:t>
            </a:r>
            <a:r>
              <a:rPr lang="en-US" sz="4000"/>
              <a:t> de esta historia?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Overlock"/>
              <a:buNone/>
            </a:pPr>
            <a:r>
              <a:rPr lang="en-US"/>
              <a:t>CONSIDERAR-Génesis 1:1-25</a:t>
            </a:r>
            <a:endParaRPr/>
          </a:p>
        </p:txBody>
      </p:sp>
      <p:sp>
        <p:nvSpPr>
          <p:cNvPr id="201" name="Google Shape;201;p16"/>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000"/>
              <a:buNone/>
            </a:pPr>
            <a:r>
              <a:rPr lang="en-US" sz="4000"/>
              <a:t>3. ¿</a:t>
            </a:r>
            <a:r>
              <a:rPr lang="en-US" sz="4000" u="sng"/>
              <a:t>Dónde</a:t>
            </a:r>
            <a:r>
              <a:rPr lang="en-US" sz="4000"/>
              <a:t> ocurrió esta historia?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Overlock"/>
              <a:buNone/>
            </a:pPr>
            <a:r>
              <a:rPr lang="en-US"/>
              <a:t>CONSIDERAR-Génesis 1:1-25</a:t>
            </a:r>
            <a:endParaRPr/>
          </a:p>
        </p:txBody>
      </p:sp>
      <p:sp>
        <p:nvSpPr>
          <p:cNvPr id="208" name="Google Shape;208;p17"/>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000"/>
              <a:buNone/>
            </a:pPr>
            <a:r>
              <a:rPr lang="en-US" sz="4000"/>
              <a:t>4. ¿</a:t>
            </a:r>
            <a:r>
              <a:rPr lang="en-US" sz="4000" u="sng"/>
              <a:t>Cuándo</a:t>
            </a:r>
            <a:r>
              <a:rPr lang="en-US" sz="4000"/>
              <a:t> ocurrió esta historia?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Overlock"/>
              <a:buNone/>
            </a:pPr>
            <a:r>
              <a:rPr lang="en-US"/>
              <a:t>CONSIDERAR-Génesis 1:1-25</a:t>
            </a:r>
            <a:endParaRPr/>
          </a:p>
        </p:txBody>
      </p:sp>
      <p:sp>
        <p:nvSpPr>
          <p:cNvPr id="215" name="Google Shape;215;p18"/>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000"/>
              <a:buNone/>
            </a:pPr>
            <a:r>
              <a:rPr lang="en-US" sz="4000"/>
              <a:t>5. ¿</a:t>
            </a:r>
            <a:r>
              <a:rPr lang="en-US" sz="4000" u="sng"/>
              <a:t>Cuál</a:t>
            </a:r>
            <a:r>
              <a:rPr lang="en-US" sz="4000"/>
              <a:t> es el problema?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Overlock"/>
              <a:buNone/>
            </a:pPr>
            <a:r>
              <a:rPr lang="en-US"/>
              <a:t>CONSIDERAR-Génesis 1:1-25</a:t>
            </a:r>
            <a:endParaRPr/>
          </a:p>
        </p:txBody>
      </p:sp>
      <p:sp>
        <p:nvSpPr>
          <p:cNvPr id="222" name="Google Shape;222;p19"/>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000"/>
              <a:buNone/>
            </a:pPr>
            <a:r>
              <a:rPr lang="en-US" sz="4000"/>
              <a:t>6. ¿</a:t>
            </a:r>
            <a:r>
              <a:rPr lang="en-US" sz="4000" u="sng"/>
              <a:t>Cuáles</a:t>
            </a:r>
            <a:r>
              <a:rPr lang="en-US" sz="4000"/>
              <a:t> eventos ocurrieron en esta historia?  Contemos la historia juntos.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97" name="Google Shape;9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98" name="Google Shape;98;p2"/>
          <p:cNvPicPr preferRelativeResize="0"/>
          <p:nvPr/>
        </p:nvPicPr>
        <p:blipFill rotWithShape="1">
          <a:blip r:embed="rId3">
            <a:alphaModFix/>
          </a:blip>
          <a:srcRect b="0" l="0" r="0" t="0"/>
          <a:stretch/>
        </p:blipFill>
        <p:spPr>
          <a:xfrm>
            <a:off x="1011936" y="337370"/>
            <a:ext cx="10168128" cy="6673174"/>
          </a:xfrm>
          <a:prstGeom prst="rect">
            <a:avLst/>
          </a:prstGeom>
          <a:solidFill>
            <a:srgbClr val="603912"/>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Overlock"/>
              <a:buNone/>
            </a:pPr>
            <a:r>
              <a:rPr lang="en-US"/>
              <a:t>CONSIDERAR-Génesis 1:1-25</a:t>
            </a:r>
            <a:endParaRPr/>
          </a:p>
        </p:txBody>
      </p:sp>
      <p:sp>
        <p:nvSpPr>
          <p:cNvPr id="229" name="Google Shape;229;p20"/>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000"/>
              <a:buNone/>
            </a:pPr>
            <a:r>
              <a:rPr lang="en-US" sz="4000"/>
              <a:t>7. ¿</a:t>
            </a:r>
            <a:r>
              <a:rPr lang="en-US" sz="4000" u="sng"/>
              <a:t>Se resuelve </a:t>
            </a:r>
            <a:r>
              <a:rPr lang="en-US" sz="4000"/>
              <a:t>el problema que mencionamos?  ¿</a:t>
            </a:r>
            <a:r>
              <a:rPr lang="en-US" sz="4000" u="sng"/>
              <a:t>Cómo</a:t>
            </a:r>
            <a:r>
              <a:rPr lang="en-US" sz="4000"/>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pic>
        <p:nvPicPr>
          <p:cNvPr descr="A close up of a logo&#10;&#10;Description automatically generated" id="234" name="Google Shape;234;p21"/>
          <p:cNvPicPr preferRelativeResize="0"/>
          <p:nvPr/>
        </p:nvPicPr>
        <p:blipFill rotWithShape="1">
          <a:blip r:embed="rId3">
            <a:alphaModFix/>
          </a:blip>
          <a:srcRect b="0" l="0" r="0" t="25000"/>
          <a:stretch/>
        </p:blipFill>
        <p:spPr>
          <a:xfrm>
            <a:off x="20" y="10"/>
            <a:ext cx="12191980" cy="6857990"/>
          </a:xfrm>
          <a:prstGeom prst="rect">
            <a:avLst/>
          </a:prstGeom>
          <a:noFill/>
          <a:ln>
            <a:noFill/>
          </a:ln>
        </p:spPr>
      </p:pic>
      <p:sp>
        <p:nvSpPr>
          <p:cNvPr id="235" name="Google Shape;235;p21"/>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sz="1600" cap="none">
              <a:solidFill>
                <a:schemeClr val="dk1"/>
              </a:solidFill>
              <a:latin typeface="Calibri"/>
              <a:ea typeface="Calibri"/>
              <a:cs typeface="Calibri"/>
              <a:sym typeface="Calibri"/>
            </a:endParaRPr>
          </a:p>
        </p:txBody>
      </p:sp>
      <p:sp>
        <p:nvSpPr>
          <p:cNvPr id="236" name="Google Shape;236;p21"/>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Overlock"/>
              <a:buNone/>
            </a:pPr>
            <a:r>
              <a:rPr lang="en-US" sz="4800">
                <a:solidFill>
                  <a:schemeClr val="dk1"/>
                </a:solidFill>
              </a:rPr>
              <a:t>Consolidar-Génesis 1:1-25</a:t>
            </a:r>
            <a:endParaRPr/>
          </a:p>
        </p:txBody>
      </p:sp>
      <p:cxnSp>
        <p:nvCxnSpPr>
          <p:cNvPr id="237" name="Google Shape;237;p21"/>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Overlock"/>
              <a:buNone/>
            </a:pPr>
            <a:r>
              <a:rPr lang="en-US"/>
              <a:t>Las 5 Preguntas para “Consolidar”</a:t>
            </a:r>
            <a:endParaRPr/>
          </a:p>
        </p:txBody>
      </p:sp>
      <p:sp>
        <p:nvSpPr>
          <p:cNvPr id="243" name="Google Shape;243;p22"/>
          <p:cNvSpPr txBox="1"/>
          <p:nvPr>
            <p:ph idx="1" type="body"/>
          </p:nvPr>
        </p:nvSpPr>
        <p:spPr>
          <a:xfrm>
            <a:off x="838200" y="1557338"/>
            <a:ext cx="10515600" cy="4619625"/>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chemeClr val="dk1"/>
              </a:buClr>
              <a:buSzPts val="4000"/>
              <a:buAutoNum type="arabicPeriod"/>
            </a:pPr>
            <a:r>
              <a:rPr lang="en-US" sz="4000"/>
              <a:t>¿De qué </a:t>
            </a:r>
            <a:r>
              <a:rPr lang="en-US" sz="4000" u="sng"/>
              <a:t>se trata </a:t>
            </a:r>
            <a:r>
              <a:rPr lang="en-US" sz="4000"/>
              <a:t>la historia?</a:t>
            </a:r>
            <a:endParaRPr/>
          </a:p>
          <a:p>
            <a:pPr indent="-514350" lvl="0" marL="514350" rtl="0" algn="l">
              <a:lnSpc>
                <a:spcPct val="90000"/>
              </a:lnSpc>
              <a:spcBef>
                <a:spcPts val="1000"/>
              </a:spcBef>
              <a:spcAft>
                <a:spcPts val="0"/>
              </a:spcAft>
              <a:buClr>
                <a:schemeClr val="dk1"/>
              </a:buClr>
              <a:buSzPts val="4000"/>
              <a:buAutoNum type="arabicPeriod"/>
            </a:pPr>
            <a:r>
              <a:rPr lang="en-US" sz="4000"/>
              <a:t>¿Qué </a:t>
            </a:r>
            <a:r>
              <a:rPr lang="en-US" sz="4000" u="sng"/>
              <a:t>pecado</a:t>
            </a:r>
            <a:r>
              <a:rPr lang="en-US" sz="4000"/>
              <a:t> me enseña a confesar esta historia? </a:t>
            </a:r>
            <a:endParaRPr/>
          </a:p>
          <a:p>
            <a:pPr indent="-514350" lvl="0" marL="514350" rtl="0" algn="l">
              <a:lnSpc>
                <a:spcPct val="90000"/>
              </a:lnSpc>
              <a:spcBef>
                <a:spcPts val="1000"/>
              </a:spcBef>
              <a:spcAft>
                <a:spcPts val="0"/>
              </a:spcAft>
              <a:buClr>
                <a:schemeClr val="dk1"/>
              </a:buClr>
              <a:buSzPts val="4000"/>
              <a:buAutoNum type="arabicPeriod"/>
            </a:pPr>
            <a:r>
              <a:rPr lang="en-US" sz="4000"/>
              <a:t>¿Dónde veo </a:t>
            </a:r>
            <a:r>
              <a:rPr lang="en-US" sz="4000" u="sng"/>
              <a:t>el amor de Dios </a:t>
            </a:r>
            <a:r>
              <a:rPr lang="en-US" sz="4000"/>
              <a:t>en esta historia? </a:t>
            </a:r>
            <a:endParaRPr/>
          </a:p>
          <a:p>
            <a:pPr indent="-514350" lvl="0" marL="514350" rtl="0" algn="l">
              <a:lnSpc>
                <a:spcPct val="90000"/>
              </a:lnSpc>
              <a:spcBef>
                <a:spcPts val="1000"/>
              </a:spcBef>
              <a:spcAft>
                <a:spcPts val="0"/>
              </a:spcAft>
              <a:buClr>
                <a:schemeClr val="dk1"/>
              </a:buClr>
              <a:buSzPts val="4000"/>
              <a:buAutoNum type="arabicPeriod"/>
            </a:pPr>
            <a:r>
              <a:rPr lang="en-US" sz="4000"/>
              <a:t>¿Qué me enseña Dios a </a:t>
            </a:r>
            <a:r>
              <a:rPr lang="en-US" sz="4000" u="sng"/>
              <a:t>pedir y hacer </a:t>
            </a:r>
            <a:r>
              <a:rPr lang="en-US" sz="4000"/>
              <a:t>en esta historia? </a:t>
            </a:r>
            <a:endParaRPr/>
          </a:p>
          <a:p>
            <a:pPr indent="-514350" lvl="0" marL="514350" rtl="0" algn="l">
              <a:lnSpc>
                <a:spcPct val="90000"/>
              </a:lnSpc>
              <a:spcBef>
                <a:spcPts val="1000"/>
              </a:spcBef>
              <a:spcAft>
                <a:spcPts val="0"/>
              </a:spcAft>
              <a:buClr>
                <a:schemeClr val="dk1"/>
              </a:buClr>
              <a:buSzPts val="4000"/>
              <a:buAutoNum type="arabicPeriod"/>
            </a:pPr>
            <a:r>
              <a:rPr lang="en-US" sz="4000"/>
              <a:t>¿</a:t>
            </a:r>
            <a:r>
              <a:rPr lang="en-US" sz="4000" u="sng"/>
              <a:t>Cuándo</a:t>
            </a:r>
            <a:r>
              <a:rPr lang="en-US" sz="4000"/>
              <a:t> sería una buena situación para </a:t>
            </a:r>
            <a:r>
              <a:rPr lang="en-US" sz="4000" u="sng"/>
              <a:t>compartir</a:t>
            </a:r>
            <a:r>
              <a:rPr lang="en-US" sz="4000"/>
              <a:t> esta historia?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Overlock"/>
              <a:buNone/>
            </a:pPr>
            <a:r>
              <a:rPr lang="en-US"/>
              <a:t>CONSOLIDAR - Génesis 1:1-25</a:t>
            </a:r>
            <a:endParaRPr/>
          </a:p>
        </p:txBody>
      </p:sp>
      <p:sp>
        <p:nvSpPr>
          <p:cNvPr id="250" name="Google Shape;250;p23"/>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000"/>
              <a:buNone/>
            </a:pPr>
            <a:r>
              <a:rPr lang="en-US" sz="5000"/>
              <a:t>1. ¿De qué se trata la historia?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Overlock"/>
              <a:buNone/>
            </a:pPr>
            <a:r>
              <a:rPr lang="en-US"/>
              <a:t>CONSOLIDAR - Génesis 1:1-25</a:t>
            </a:r>
            <a:endParaRPr/>
          </a:p>
        </p:txBody>
      </p:sp>
      <p:sp>
        <p:nvSpPr>
          <p:cNvPr id="257" name="Google Shape;257;p24"/>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000"/>
              <a:buNone/>
            </a:pPr>
            <a:r>
              <a:rPr lang="en-US" sz="5000"/>
              <a:t>2. ¿Qué </a:t>
            </a:r>
            <a:r>
              <a:rPr lang="en-US" sz="5000" u="sng"/>
              <a:t>pecado</a:t>
            </a:r>
            <a:r>
              <a:rPr lang="en-US" sz="5000"/>
              <a:t> me enseña a confesar esta historia?</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Overlock"/>
              <a:buNone/>
            </a:pPr>
            <a:r>
              <a:rPr lang="en-US"/>
              <a:t>CONSOLIDAR - Génesis 1:1-25</a:t>
            </a:r>
            <a:endParaRPr/>
          </a:p>
        </p:txBody>
      </p:sp>
      <p:sp>
        <p:nvSpPr>
          <p:cNvPr id="264" name="Google Shape;264;p25"/>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000"/>
              <a:buNone/>
            </a:pPr>
            <a:r>
              <a:rPr lang="en-US" sz="5000"/>
              <a:t>3. ¿Dónde veo el amor de Dios en esta historia? </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Overlock"/>
              <a:buNone/>
            </a:pPr>
            <a:r>
              <a:rPr lang="en-US"/>
              <a:t>CONSOLIDAR - Génesis 1:1-25</a:t>
            </a:r>
            <a:endParaRPr/>
          </a:p>
        </p:txBody>
      </p:sp>
      <p:sp>
        <p:nvSpPr>
          <p:cNvPr id="271" name="Google Shape;271;p26"/>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000"/>
              <a:buNone/>
            </a:pPr>
            <a:r>
              <a:rPr lang="en-US" sz="5000"/>
              <a:t>4. ¿Qué me enseña Dios a pedir y hacer por gratitud a él?</a:t>
            </a:r>
            <a:endParaRPr sz="5000"/>
          </a:p>
          <a:p>
            <a:pPr indent="0" lvl="0" marL="0" rtl="0" algn="l">
              <a:lnSpc>
                <a:spcPct val="90000"/>
              </a:lnSpc>
              <a:spcBef>
                <a:spcPts val="1000"/>
              </a:spcBef>
              <a:spcAft>
                <a:spcPts val="0"/>
              </a:spcAft>
              <a:buClr>
                <a:schemeClr val="dk1"/>
              </a:buClr>
              <a:buSzPts val="4000"/>
              <a:buNone/>
            </a:pPr>
            <a:r>
              <a:t/>
            </a:r>
            <a:endParaRPr sz="4000"/>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Overlock"/>
              <a:buNone/>
            </a:pPr>
            <a:r>
              <a:rPr lang="en-US"/>
              <a:t>CONSOLIDAR - Génesis 1:1-25</a:t>
            </a:r>
            <a:endParaRPr/>
          </a:p>
        </p:txBody>
      </p:sp>
      <p:sp>
        <p:nvSpPr>
          <p:cNvPr id="278" name="Google Shape;278;p27"/>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000"/>
              <a:buNone/>
            </a:pPr>
            <a:r>
              <a:rPr lang="en-US" sz="5000"/>
              <a:t>5. ¿Cuándo sería buena situación para compartir este mensaje?</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descr="A picture containing water, orange, large, ocean&#10;&#10;Description automatically generated" id="283" name="Google Shape;283;p28"/>
          <p:cNvPicPr preferRelativeResize="0"/>
          <p:nvPr>
            <p:ph idx="1" type="body"/>
          </p:nvPr>
        </p:nvPicPr>
        <p:blipFill rotWithShape="1">
          <a:blip r:embed="rId3">
            <a:alphaModFix/>
          </a:blip>
          <a:srcRect b="0" l="0" r="0" t="0"/>
          <a:stretch/>
        </p:blipFill>
        <p:spPr>
          <a:xfrm>
            <a:off x="-114300" y="-710189"/>
            <a:ext cx="12420600" cy="827837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Overlock"/>
              <a:buNone/>
            </a:pPr>
            <a:r>
              <a:rPr lang="en-US" sz="4400"/>
              <a:t>PROYECTO FINAL- Génesis 37: </a:t>
            </a:r>
            <a:br>
              <a:rPr lang="en-US" sz="4400"/>
            </a:br>
            <a:r>
              <a:rPr lang="en-US" sz="4400"/>
              <a:t>José es vendido por sus hermanos</a:t>
            </a:r>
            <a:endParaRPr sz="4400"/>
          </a:p>
        </p:txBody>
      </p:sp>
      <p:sp>
        <p:nvSpPr>
          <p:cNvPr id="289" name="Google Shape;289;p29"/>
          <p:cNvSpPr txBox="1"/>
          <p:nvPr>
            <p:ph idx="1" type="body"/>
          </p:nvPr>
        </p:nvSpPr>
        <p:spPr>
          <a:xfrm>
            <a:off x="838200" y="1825625"/>
            <a:ext cx="10515600" cy="46672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None/>
            </a:pPr>
            <a:r>
              <a:rPr lang="en-US" sz="4400"/>
              <a:t> Usted va a formar un plan para enseñar esta historia a otros utilizando el método de “Las 4 C”.  </a:t>
            </a:r>
            <a:endParaRPr/>
          </a:p>
          <a:p>
            <a:pPr indent="0" lvl="0" marL="0" rtl="0" algn="l">
              <a:lnSpc>
                <a:spcPct val="90000"/>
              </a:lnSpc>
              <a:spcBef>
                <a:spcPts val="1000"/>
              </a:spcBef>
              <a:spcAft>
                <a:spcPts val="0"/>
              </a:spcAft>
              <a:buClr>
                <a:schemeClr val="dk1"/>
              </a:buClr>
              <a:buSzPts val="4400"/>
              <a:buNone/>
            </a:pPr>
            <a:r>
              <a:t/>
            </a:r>
            <a:endParaRPr sz="4400"/>
          </a:p>
          <a:p>
            <a:pPr indent="0" lvl="0" marL="0" rtl="0" algn="l">
              <a:lnSpc>
                <a:spcPct val="90000"/>
              </a:lnSpc>
              <a:spcBef>
                <a:spcPts val="1000"/>
              </a:spcBef>
              <a:spcAft>
                <a:spcPts val="0"/>
              </a:spcAft>
              <a:buClr>
                <a:schemeClr val="dk1"/>
              </a:buClr>
              <a:buSzPts val="4400"/>
              <a:buNone/>
            </a:pPr>
            <a:r>
              <a:rPr lang="en-US" sz="4400"/>
              <a:t>Fecha límite: 8 días después de la última clase</a:t>
            </a:r>
            <a:endParaRPr/>
          </a:p>
          <a:p>
            <a:pPr indent="0" lvl="0" marL="0" rtl="0" algn="l">
              <a:lnSpc>
                <a:spcPct val="90000"/>
              </a:lnSpc>
              <a:spcBef>
                <a:spcPts val="1000"/>
              </a:spcBef>
              <a:spcAft>
                <a:spcPts val="0"/>
              </a:spcAft>
              <a:buClr>
                <a:schemeClr val="dk1"/>
              </a:buClr>
              <a:buSzPts val="4400"/>
              <a:buNone/>
            </a:pPr>
            <a:r>
              <a:t/>
            </a:r>
            <a:endParaRPr sz="4400"/>
          </a:p>
          <a:p>
            <a:pPr indent="0" lvl="0" marL="0" rtl="0" algn="l">
              <a:lnSpc>
                <a:spcPct val="90000"/>
              </a:lnSpc>
              <a:spcBef>
                <a:spcPts val="1000"/>
              </a:spcBef>
              <a:spcAft>
                <a:spcPts val="0"/>
              </a:spcAft>
              <a:buClr>
                <a:schemeClr val="dk1"/>
              </a:buClr>
              <a:buSzPts val="3000"/>
              <a:buNone/>
            </a:pPr>
            <a:r>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3"/>
          <p:cNvSpPr/>
          <p:nvPr/>
        </p:nvSpPr>
        <p:spPr>
          <a:xfrm>
            <a:off x="1210277" y="0"/>
            <a:ext cx="9771446" cy="6858000"/>
          </a:xfrm>
          <a:custGeom>
            <a:rect b="b" l="l" r="r" t="t"/>
            <a:pathLst>
              <a:path extrusionOk="0" h="6858000" w="9771446">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rgbClr val="D8D8D8">
              <a:alpha val="6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mage result for handshake" id="105" name="Google Shape;105;p3"/>
          <p:cNvPicPr preferRelativeResize="0"/>
          <p:nvPr/>
        </p:nvPicPr>
        <p:blipFill rotWithShape="1">
          <a:blip r:embed="rId3">
            <a:alphaModFix/>
          </a:blip>
          <a:srcRect b="-1" l="1399" r="8364" t="0"/>
          <a:stretch/>
        </p:blipFill>
        <p:spPr>
          <a:xfrm>
            <a:off x="1460597" y="10"/>
            <a:ext cx="9270806" cy="6857990"/>
          </a:xfrm>
          <a:custGeom>
            <a:rect b="b" l="l" r="r" t="t"/>
            <a:pathLst>
              <a:path extrusionOk="0" h="6858000" w="9270806">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Overlock"/>
              <a:buNone/>
            </a:pPr>
            <a:r>
              <a:rPr lang="en-US" sz="4400"/>
              <a:t>PROYECTO FINAL- Génesis 37: </a:t>
            </a:r>
            <a:br>
              <a:rPr lang="en-US" sz="4400"/>
            </a:br>
            <a:r>
              <a:rPr lang="en-US" sz="4400"/>
              <a:t>José es vendido por sus hermanos</a:t>
            </a:r>
            <a:endParaRPr sz="4400"/>
          </a:p>
        </p:txBody>
      </p:sp>
      <p:sp>
        <p:nvSpPr>
          <p:cNvPr id="295" name="Google Shape;295;p30"/>
          <p:cNvSpPr txBox="1"/>
          <p:nvPr>
            <p:ph idx="1" type="body"/>
          </p:nvPr>
        </p:nvSpPr>
        <p:spPr>
          <a:xfrm>
            <a:off x="838200" y="1825625"/>
            <a:ext cx="10515600" cy="46672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000"/>
              <a:buNone/>
            </a:pPr>
            <a:r>
              <a:rPr lang="en-US" sz="3000"/>
              <a:t> </a:t>
            </a:r>
            <a:r>
              <a:rPr lang="en-US" sz="3500"/>
              <a:t>Primero, lea la historia en Génesis 37.</a:t>
            </a:r>
            <a:endParaRPr sz="3500"/>
          </a:p>
          <a:p>
            <a:pPr indent="-228600" lvl="0" marL="228600" rtl="0" algn="l">
              <a:lnSpc>
                <a:spcPct val="90000"/>
              </a:lnSpc>
              <a:spcBef>
                <a:spcPts val="1000"/>
              </a:spcBef>
              <a:spcAft>
                <a:spcPts val="0"/>
              </a:spcAft>
              <a:buClr>
                <a:schemeClr val="dk1"/>
              </a:buClr>
              <a:buSzPts val="3500"/>
              <a:buChar char="•"/>
            </a:pPr>
            <a:r>
              <a:rPr lang="en-US" sz="3500"/>
              <a:t>¿Cómo va a iniciar de una manera que CAPTE la atención?</a:t>
            </a:r>
            <a:endParaRPr sz="3500"/>
          </a:p>
          <a:p>
            <a:pPr indent="-228600" lvl="0" marL="228600" rtl="0" algn="l">
              <a:lnSpc>
                <a:spcPct val="90000"/>
              </a:lnSpc>
              <a:spcBef>
                <a:spcPts val="1000"/>
              </a:spcBef>
              <a:spcAft>
                <a:spcPts val="0"/>
              </a:spcAft>
              <a:buClr>
                <a:schemeClr val="dk1"/>
              </a:buClr>
              <a:buSzPts val="3500"/>
              <a:buChar char="•"/>
            </a:pPr>
            <a:r>
              <a:rPr lang="en-US" sz="3500"/>
              <a:t>Se prepara usted para CONTAR la historia en sus propias palabras.  </a:t>
            </a:r>
            <a:endParaRPr sz="3500"/>
          </a:p>
          <a:p>
            <a:pPr indent="-228600" lvl="0" marL="228600" rtl="0" algn="l">
              <a:lnSpc>
                <a:spcPct val="90000"/>
              </a:lnSpc>
              <a:spcBef>
                <a:spcPts val="1000"/>
              </a:spcBef>
              <a:spcAft>
                <a:spcPts val="0"/>
              </a:spcAft>
              <a:buClr>
                <a:schemeClr val="dk1"/>
              </a:buClr>
              <a:buSzPts val="3500"/>
              <a:buChar char="•"/>
            </a:pPr>
            <a:r>
              <a:rPr lang="en-US" sz="3500"/>
              <a:t>¿Se sabe usted las 7 preguntas de CONSIDERAR?  Prepare sus respuestas a las preguntas.</a:t>
            </a:r>
            <a:endParaRPr sz="3500"/>
          </a:p>
          <a:p>
            <a:pPr indent="-228600" lvl="0" marL="228600" rtl="0" algn="l">
              <a:lnSpc>
                <a:spcPct val="90000"/>
              </a:lnSpc>
              <a:spcBef>
                <a:spcPts val="1000"/>
              </a:spcBef>
              <a:spcAft>
                <a:spcPts val="0"/>
              </a:spcAft>
              <a:buClr>
                <a:schemeClr val="dk1"/>
              </a:buClr>
              <a:buSzPts val="3500"/>
              <a:buChar char="•"/>
            </a:pPr>
            <a:r>
              <a:rPr lang="en-US" sz="3500"/>
              <a:t>Prepare las respuestas a las 5 preguntas de CONSOLIDAR.</a:t>
            </a:r>
            <a:endParaRPr sz="3500"/>
          </a:p>
          <a:p>
            <a:pPr indent="0" lvl="0" marL="0" rtl="0" algn="l">
              <a:lnSpc>
                <a:spcPct val="90000"/>
              </a:lnSpc>
              <a:spcBef>
                <a:spcPts val="1000"/>
              </a:spcBef>
              <a:spcAft>
                <a:spcPts val="0"/>
              </a:spcAft>
              <a:buClr>
                <a:schemeClr val="dk1"/>
              </a:buClr>
              <a:buSzPts val="3000"/>
              <a:buNone/>
            </a:pPr>
            <a:r>
              <a:t/>
            </a:r>
            <a:endParaRPr sz="3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1"/>
          <p:cNvSpPr txBox="1"/>
          <p:nvPr>
            <p:ph type="title"/>
          </p:nvPr>
        </p:nvSpPr>
        <p:spPr>
          <a:xfrm>
            <a:off x="838200" y="365125"/>
            <a:ext cx="10515600" cy="223583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verlock"/>
              <a:buNone/>
            </a:pPr>
            <a:r>
              <a:rPr lang="en-US"/>
              <a:t>Compartan una experiencia que han tenido con personas que creen en la evolución.</a:t>
            </a:r>
            <a:endParaRPr/>
          </a:p>
        </p:txBody>
      </p:sp>
      <p:pic>
        <p:nvPicPr>
          <p:cNvPr descr="Image result for evolution" id="302" name="Google Shape;302;p31"/>
          <p:cNvPicPr preferRelativeResize="0"/>
          <p:nvPr>
            <p:ph idx="1" type="body"/>
          </p:nvPr>
        </p:nvPicPr>
        <p:blipFill rotWithShape="1">
          <a:blip r:embed="rId3">
            <a:alphaModFix/>
          </a:blip>
          <a:srcRect b="0" l="0" r="0" t="0"/>
          <a:stretch/>
        </p:blipFill>
        <p:spPr>
          <a:xfrm>
            <a:off x="838200" y="2153042"/>
            <a:ext cx="8752840" cy="558677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7" name="Shape 307"/>
        <p:cNvGrpSpPr/>
        <p:nvPr/>
      </p:nvGrpSpPr>
      <p:grpSpPr>
        <a:xfrm>
          <a:off x="0" y="0"/>
          <a:ext cx="0" cy="0"/>
          <a:chOff x="0" y="0"/>
          <a:chExt cx="0" cy="0"/>
        </a:xfrm>
      </p:grpSpPr>
      <p:pic>
        <p:nvPicPr>
          <p:cNvPr descr="Image result for charles darwin" id="308" name="Google Shape;308;p32"/>
          <p:cNvPicPr preferRelativeResize="0"/>
          <p:nvPr/>
        </p:nvPicPr>
        <p:blipFill rotWithShape="1">
          <a:blip r:embed="rId3">
            <a:alphaModFix/>
          </a:blip>
          <a:srcRect b="26917" l="0" r="0" t="7495"/>
          <a:stretch/>
        </p:blipFill>
        <p:spPr>
          <a:xfrm>
            <a:off x="-1" y="10"/>
            <a:ext cx="8129873" cy="6857990"/>
          </a:xfrm>
          <a:prstGeom prst="rect">
            <a:avLst/>
          </a:prstGeom>
          <a:noFill/>
          <a:ln>
            <a:noFill/>
          </a:ln>
        </p:spPr>
      </p:pic>
      <p:sp>
        <p:nvSpPr>
          <p:cNvPr id="309" name="Google Shape;309;p32"/>
          <p:cNvSpPr/>
          <p:nvPr/>
        </p:nvSpPr>
        <p:spPr>
          <a:xfrm>
            <a:off x="8129872" y="-4011"/>
            <a:ext cx="4064508" cy="6858000"/>
          </a:xfrm>
          <a:prstGeom prst="rect">
            <a:avLst/>
          </a:prstGeom>
          <a:gradFill>
            <a:gsLst>
              <a:gs pos="0">
                <a:schemeClr val="lt1"/>
              </a:gs>
              <a:gs pos="74000">
                <a:schemeClr val="lt2"/>
              </a:gs>
              <a:gs pos="100000">
                <a:schemeClr val="lt2"/>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32"/>
          <p:cNvSpPr/>
          <p:nvPr/>
        </p:nvSpPr>
        <p:spPr>
          <a:xfrm>
            <a:off x="8614866" y="2490788"/>
            <a:ext cx="3062785" cy="1876425"/>
          </a:xfrm>
          <a:prstGeom prst="plaque">
            <a:avLst>
              <a:gd fmla="val 11524" name="adj"/>
            </a:avLst>
          </a:prstGeom>
          <a:gradFill>
            <a:gsLst>
              <a:gs pos="0">
                <a:srgbClr val="FFFFFF">
                  <a:alpha val="63921"/>
                </a:srgbClr>
              </a:gs>
              <a:gs pos="85000">
                <a:schemeClr val="lt1"/>
              </a:gs>
              <a:gs pos="100000">
                <a:schemeClr val="lt2"/>
              </a:gs>
            </a:gsLst>
            <a:path path="circle">
              <a:fillToRect b="50%" l="50%" r="50%" t="50%"/>
            </a:path>
            <a:tileRect/>
          </a:gradFill>
          <a:ln cap="flat" cmpd="thickThin" w="127000">
            <a:solidFill>
              <a:srgbClr val="BFBFBF"/>
            </a:solidFill>
            <a:prstDash val="solid"/>
            <a:miter lim="800000"/>
            <a:headEnd len="sm" w="sm" type="none"/>
            <a:tailEnd len="sm" w="sm" type="none"/>
          </a:ln>
          <a:effectLst>
            <a:outerShdw blurRad="114300" sx="101000" rotWithShape="0" algn="ctr" sy="101000">
              <a:srgbClr val="323F4F">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32"/>
          <p:cNvSpPr txBox="1"/>
          <p:nvPr>
            <p:ph type="title"/>
          </p:nvPr>
        </p:nvSpPr>
        <p:spPr>
          <a:xfrm>
            <a:off x="8614867" y="2486778"/>
            <a:ext cx="3062784" cy="188043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Overlock"/>
              <a:buNone/>
            </a:pPr>
            <a:r>
              <a:rPr lang="en-US" sz="4000">
                <a:solidFill>
                  <a:schemeClr val="dk1"/>
                </a:solidFill>
              </a:rPr>
              <a:t>¿Quién era Charles Darwin?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Overlock"/>
              <a:buNone/>
            </a:pPr>
            <a:r>
              <a:rPr lang="en-US"/>
              <a:t>La Evolución</a:t>
            </a:r>
            <a:endParaRPr/>
          </a:p>
        </p:txBody>
      </p:sp>
      <p:pic>
        <p:nvPicPr>
          <p:cNvPr descr="Image result for evolution" id="318" name="Google Shape;318;p33"/>
          <p:cNvPicPr preferRelativeResize="0"/>
          <p:nvPr>
            <p:ph idx="1" type="body"/>
          </p:nvPr>
        </p:nvPicPr>
        <p:blipFill rotWithShape="1">
          <a:blip r:embed="rId3">
            <a:alphaModFix/>
          </a:blip>
          <a:srcRect b="0" l="0" r="0" t="0"/>
          <a:stretch/>
        </p:blipFill>
        <p:spPr>
          <a:xfrm>
            <a:off x="838200" y="1027906"/>
            <a:ext cx="10515600" cy="671191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p34"/>
          <p:cNvSpPr/>
          <p:nvPr/>
        </p:nvSpPr>
        <p:spPr>
          <a:xfrm>
            <a:off x="0" y="0"/>
            <a:ext cx="12192000" cy="68580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34"/>
          <p:cNvSpPr/>
          <p:nvPr/>
        </p:nvSpPr>
        <p:spPr>
          <a:xfrm>
            <a:off x="477012" y="480060"/>
            <a:ext cx="11237976"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age result for darwin fish" id="326" name="Google Shape;326;p34"/>
          <p:cNvPicPr preferRelativeResize="0"/>
          <p:nvPr/>
        </p:nvPicPr>
        <p:blipFill rotWithShape="1">
          <a:blip r:embed="rId3">
            <a:alphaModFix/>
          </a:blip>
          <a:srcRect b="0" l="0" r="0" t="0"/>
          <a:stretch/>
        </p:blipFill>
        <p:spPr>
          <a:xfrm>
            <a:off x="643467" y="1043517"/>
            <a:ext cx="10905066" cy="477096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pic>
        <p:nvPicPr>
          <p:cNvPr descr="Image result for galapagos" id="332" name="Google Shape;332;p35"/>
          <p:cNvPicPr preferRelativeResize="0"/>
          <p:nvPr/>
        </p:nvPicPr>
        <p:blipFill rotWithShape="1">
          <a:blip r:embed="rId3">
            <a:alphaModFix/>
          </a:blip>
          <a:srcRect b="12308" l="0" r="0" t="31441"/>
          <a:stretch/>
        </p:blipFill>
        <p:spPr>
          <a:xfrm>
            <a:off x="20" y="10"/>
            <a:ext cx="12191980" cy="685799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pic>
        <p:nvPicPr>
          <p:cNvPr descr="A colorful bird&#10;&#10;Description automatically generated" id="338" name="Google Shape;338;p36"/>
          <p:cNvPicPr preferRelativeResize="0"/>
          <p:nvPr/>
        </p:nvPicPr>
        <p:blipFill rotWithShape="1">
          <a:blip r:embed="rId3">
            <a:alphaModFix/>
          </a:blip>
          <a:srcRect b="0" l="0" r="0" t="25000"/>
          <a:stretch/>
        </p:blipFill>
        <p:spPr>
          <a:xfrm>
            <a:off x="20" y="10"/>
            <a:ext cx="12191980" cy="685799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A group of people standing in front of a building&#10;&#10;Description automatically generated" id="344" name="Google Shape;344;p3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3" marL="0" rtl="0" algn="ctr">
              <a:spcBef>
                <a:spcPts val="0"/>
              </a:spcBef>
              <a:spcAft>
                <a:spcPts val="0"/>
              </a:spcAft>
              <a:buNone/>
            </a:pPr>
            <a:r>
              <a:rPr lang="en-US" sz="5500">
                <a:solidFill>
                  <a:schemeClr val="dk1"/>
                </a:solidFill>
                <a:latin typeface="Overlock"/>
                <a:ea typeface="Overlock"/>
                <a:cs typeface="Overlock"/>
                <a:sym typeface="Overlock"/>
              </a:rPr>
              <a:t>Juan 1:1-3, 10</a:t>
            </a:r>
            <a:endParaRPr sz="5500">
              <a:latin typeface="Overlock"/>
              <a:ea typeface="Overlock"/>
              <a:cs typeface="Overlock"/>
              <a:sym typeface="Overlock"/>
            </a:endParaRPr>
          </a:p>
        </p:txBody>
      </p:sp>
      <p:sp>
        <p:nvSpPr>
          <p:cNvPr id="351" name="Google Shape;351;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000"/>
              <a:buNone/>
            </a:pPr>
            <a:r>
              <a:rPr lang="en-US" sz="4000"/>
              <a:t>En el principio ya existía la Palabra.  La Palabra estaba con Dios, y Dios mismo era la Palabra.</a:t>
            </a:r>
            <a:br>
              <a:rPr lang="en-US" sz="4000"/>
            </a:br>
            <a:r>
              <a:rPr b="1" baseline="30000" lang="en-US" sz="4000"/>
              <a:t>2 </a:t>
            </a:r>
            <a:r>
              <a:rPr lang="en-US" sz="4000"/>
              <a:t>La Palabra estaba en el principio con Dios.</a:t>
            </a:r>
            <a:br>
              <a:rPr lang="en-US" sz="4000"/>
            </a:br>
            <a:r>
              <a:rPr b="1" baseline="30000" lang="en-US" sz="4000"/>
              <a:t>3 </a:t>
            </a:r>
            <a:r>
              <a:rPr lang="en-US" sz="4000"/>
              <a:t>Por ella fueron hechas todas las cosas.</a:t>
            </a:r>
            <a:br>
              <a:rPr lang="en-US" sz="4000"/>
            </a:br>
            <a:r>
              <a:rPr lang="en-US" sz="4000"/>
              <a:t>Sin ella nada fue hecho de lo que ha sido hecho.</a:t>
            </a:r>
            <a:endParaRPr/>
          </a:p>
          <a:p>
            <a:pPr indent="0" lvl="0" marL="0" rtl="0" algn="l">
              <a:lnSpc>
                <a:spcPct val="90000"/>
              </a:lnSpc>
              <a:spcBef>
                <a:spcPts val="1000"/>
              </a:spcBef>
              <a:spcAft>
                <a:spcPts val="0"/>
              </a:spcAft>
              <a:buClr>
                <a:schemeClr val="dk1"/>
              </a:buClr>
              <a:buSzPts val="4000"/>
              <a:buNone/>
            </a:pPr>
            <a:r>
              <a:rPr b="1" baseline="30000" lang="en-US" sz="4000"/>
              <a:t>10 </a:t>
            </a:r>
            <a:r>
              <a:rPr lang="en-US" sz="4000"/>
              <a:t>En el mundo estaba, y el mundo fue hecho por ella, pero el mundo no la conoció.</a:t>
            </a:r>
            <a:endParaRPr sz="4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3" marL="0" rtl="0" algn="ctr">
              <a:spcBef>
                <a:spcPts val="0"/>
              </a:spcBef>
              <a:spcAft>
                <a:spcPts val="0"/>
              </a:spcAft>
              <a:buNone/>
            </a:pPr>
            <a:br>
              <a:rPr lang="en-US" sz="5500">
                <a:solidFill>
                  <a:schemeClr val="dk1"/>
                </a:solidFill>
                <a:latin typeface="Overlock"/>
                <a:ea typeface="Overlock"/>
                <a:cs typeface="Overlock"/>
                <a:sym typeface="Overlock"/>
              </a:rPr>
            </a:br>
            <a:r>
              <a:rPr lang="en-US" sz="5500">
                <a:solidFill>
                  <a:schemeClr val="dk1"/>
                </a:solidFill>
                <a:latin typeface="Overlock"/>
                <a:ea typeface="Overlock"/>
                <a:cs typeface="Overlock"/>
                <a:sym typeface="Overlock"/>
              </a:rPr>
              <a:t>Colosenses 1:16</a:t>
            </a:r>
            <a:br>
              <a:rPr lang="en-US" sz="5500">
                <a:solidFill>
                  <a:schemeClr val="dk1"/>
                </a:solidFill>
                <a:latin typeface="Overlock"/>
                <a:ea typeface="Overlock"/>
                <a:cs typeface="Overlock"/>
                <a:sym typeface="Overlock"/>
              </a:rPr>
            </a:br>
            <a:endParaRPr sz="5500">
              <a:latin typeface="Overlock"/>
              <a:ea typeface="Overlock"/>
              <a:cs typeface="Overlock"/>
              <a:sym typeface="Overlock"/>
            </a:endParaRPr>
          </a:p>
        </p:txBody>
      </p:sp>
      <p:sp>
        <p:nvSpPr>
          <p:cNvPr id="358" name="Google Shape;358;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None/>
            </a:pPr>
            <a:r>
              <a:rPr b="1" baseline="30000" lang="en-US" sz="4400"/>
              <a:t>16 </a:t>
            </a:r>
            <a:r>
              <a:rPr lang="en-US" sz="4400"/>
              <a:t>En él fue creado todo lo que hay en los cielos y en la tierra, todo lo visible y lo invisible; tronos, poderes, principados, o autoridades, todo fue creado por medio de él y para él.</a:t>
            </a:r>
            <a:br>
              <a:rPr lang="en-US" sz="6000"/>
            </a:br>
            <a:endParaRPr sz="6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nvSpPr>
        <p:spPr>
          <a:xfrm>
            <a:off x="932155" y="1890944"/>
            <a:ext cx="10697593" cy="418576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La Biblia: En el Principio</a:t>
            </a:r>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Lección 1 </a:t>
            </a:r>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Dios creó al Hombre y a la Mujer</a:t>
            </a:r>
            <a:endParaRPr b="0" i="0" sz="5400" u="none" cap="none" strike="noStrike">
              <a:solidFill>
                <a:srgbClr val="00853E"/>
              </a:solidFill>
              <a:latin typeface="Overlock"/>
              <a:ea typeface="Overlock"/>
              <a:cs typeface="Overlock"/>
              <a:sym typeface="Overlock"/>
            </a:endParaRPr>
          </a:p>
          <a:p>
            <a:pPr indent="0" lvl="0" marL="0" marR="0" rtl="0" algn="ctr">
              <a:spcBef>
                <a:spcPts val="0"/>
              </a:spcBef>
              <a:spcAft>
                <a:spcPts val="0"/>
              </a:spcAft>
              <a:buNone/>
            </a:pPr>
            <a:r>
              <a:rPr b="0" i="0" lang="en-US" sz="5400" u="none" cap="none" strike="noStrike">
                <a:solidFill>
                  <a:srgbClr val="00853E"/>
                </a:solidFill>
                <a:latin typeface="Overlock"/>
                <a:ea typeface="Overlock"/>
                <a:cs typeface="Overlock"/>
                <a:sym typeface="Overlock"/>
              </a:rPr>
              <a:t>Génesis 1:26-2:25</a:t>
            </a:r>
            <a:endParaRPr/>
          </a:p>
          <a:p>
            <a:pPr indent="0" lvl="0" marL="0" marR="0" rtl="0" algn="ctr">
              <a:spcBef>
                <a:spcPts val="0"/>
              </a:spcBef>
              <a:spcAft>
                <a:spcPts val="0"/>
              </a:spcAft>
              <a:buNone/>
            </a:pPr>
            <a:r>
              <a:t/>
            </a:r>
            <a:endParaRPr b="0" i="0" sz="5000" u="none" cap="none" strike="noStrike">
              <a:solidFill>
                <a:schemeClr val="dk1"/>
              </a:solidFill>
              <a:latin typeface="Overlock"/>
              <a:ea typeface="Overlock"/>
              <a:cs typeface="Overlock"/>
              <a:sym typeface="Overlo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pic>
        <p:nvPicPr>
          <p:cNvPr descr="Screen Clipping" id="364" name="Google Shape;364;p40"/>
          <p:cNvPicPr preferRelativeResize="0"/>
          <p:nvPr/>
        </p:nvPicPr>
        <p:blipFill rotWithShape="1">
          <a:blip r:embed="rId3">
            <a:alphaModFix/>
          </a:blip>
          <a:srcRect b="0" l="0" r="0" t="6638"/>
          <a:stretch/>
        </p:blipFill>
        <p:spPr>
          <a:xfrm>
            <a:off x="-1" y="10"/>
            <a:ext cx="12192000" cy="6857990"/>
          </a:xfrm>
          <a:prstGeom prst="rect">
            <a:avLst/>
          </a:prstGeom>
          <a:noFill/>
          <a:ln>
            <a:noFill/>
          </a:ln>
        </p:spPr>
      </p:pic>
      <p:sp>
        <p:nvSpPr>
          <p:cNvPr id="365" name="Google Shape;365;p40"/>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sz="1600" cap="none">
              <a:solidFill>
                <a:schemeClr val="dk1"/>
              </a:solidFill>
              <a:latin typeface="Calibri"/>
              <a:ea typeface="Calibri"/>
              <a:cs typeface="Calibri"/>
              <a:sym typeface="Calibri"/>
            </a:endParaRPr>
          </a:p>
        </p:txBody>
      </p:sp>
      <p:sp>
        <p:nvSpPr>
          <p:cNvPr id="366" name="Google Shape;366;p40"/>
          <p:cNvSpPr txBox="1"/>
          <p:nvPr>
            <p:ph type="title"/>
          </p:nvPr>
        </p:nvSpPr>
        <p:spPr>
          <a:xfrm>
            <a:off x="709448" y="1913950"/>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sz="6000">
                <a:solidFill>
                  <a:schemeClr val="dk1"/>
                </a:solidFill>
              </a:rPr>
              <a:t>La Tarea</a:t>
            </a:r>
            <a:endParaRPr sz="6000">
              <a:solidFill>
                <a:schemeClr val="dk1"/>
              </a:solidFill>
            </a:endParaRPr>
          </a:p>
        </p:txBody>
      </p:sp>
      <p:cxnSp>
        <p:nvCxnSpPr>
          <p:cNvPr id="367" name="Google Shape;367;p40"/>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368" name="Google Shape;368;p40"/>
          <p:cNvSpPr txBox="1"/>
          <p:nvPr>
            <p:ph idx="2" type="body"/>
          </p:nvPr>
        </p:nvSpPr>
        <p:spPr>
          <a:xfrm>
            <a:off x="0" y="2682240"/>
            <a:ext cx="5709920" cy="3820151"/>
          </a:xfrm>
          <a:prstGeom prst="rect">
            <a:avLst/>
          </a:prstGeom>
          <a:noFill/>
          <a:ln>
            <a:noFill/>
          </a:ln>
        </p:spPr>
        <p:txBody>
          <a:bodyPr anchorCtr="0" anchor="ctr" bIns="45700" lIns="91425" spcFirstLastPara="1" rIns="91425" wrap="square" tIns="45700">
            <a:normAutofit/>
          </a:bodyPr>
          <a:lstStyle/>
          <a:p>
            <a:pPr indent="-279400" lvl="0" marL="228600" rtl="0" algn="ctr">
              <a:lnSpc>
                <a:spcPct val="90000"/>
              </a:lnSpc>
              <a:spcBef>
                <a:spcPts val="0"/>
              </a:spcBef>
              <a:spcAft>
                <a:spcPts val="0"/>
              </a:spcAft>
              <a:buClr>
                <a:schemeClr val="dk1"/>
              </a:buClr>
              <a:buSzPts val="4400"/>
              <a:buChar char="•"/>
            </a:pPr>
            <a:r>
              <a:rPr b="1" lang="en-US" sz="4400">
                <a:solidFill>
                  <a:schemeClr val="dk1"/>
                </a:solidFill>
              </a:rPr>
              <a:t>Ver</a:t>
            </a:r>
            <a:r>
              <a:rPr lang="en-US" sz="4400">
                <a:solidFill>
                  <a:schemeClr val="dk1"/>
                </a:solidFill>
              </a:rPr>
              <a:t> el video para la lección 2</a:t>
            </a:r>
            <a:endParaRPr/>
          </a:p>
          <a:p>
            <a:pPr indent="-279400" lvl="0" marL="228600" rtl="0" algn="ctr">
              <a:lnSpc>
                <a:spcPct val="90000"/>
              </a:lnSpc>
              <a:spcBef>
                <a:spcPts val="1000"/>
              </a:spcBef>
              <a:spcAft>
                <a:spcPts val="0"/>
              </a:spcAft>
              <a:buClr>
                <a:schemeClr val="dk1"/>
              </a:buClr>
              <a:buSzPts val="4400"/>
              <a:buChar char="•"/>
            </a:pPr>
            <a:r>
              <a:rPr b="1" lang="en-US" sz="4400">
                <a:solidFill>
                  <a:schemeClr val="dk1"/>
                </a:solidFill>
              </a:rPr>
              <a:t>Leer</a:t>
            </a:r>
            <a:r>
              <a:rPr lang="en-US" sz="4400">
                <a:solidFill>
                  <a:schemeClr val="dk1"/>
                </a:solidFill>
              </a:rPr>
              <a:t> Génesis 1:26-2:25</a:t>
            </a:r>
            <a:endParaRPr sz="20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descr="A group of clouds in a blue cloudy sky&#10;&#10;Description automatically generated" id="374" name="Google Shape;374;p41"/>
          <p:cNvPicPr preferRelativeResize="0"/>
          <p:nvPr/>
        </p:nvPicPr>
        <p:blipFill rotWithShape="1">
          <a:blip r:embed="rId3">
            <a:alphaModFix/>
          </a:blip>
          <a:srcRect b="0" l="0" r="0" t="0"/>
          <a:stretch/>
        </p:blipFill>
        <p:spPr>
          <a:xfrm>
            <a:off x="0" y="-745731"/>
            <a:ext cx="12334239" cy="8254272"/>
          </a:xfrm>
          <a:prstGeom prst="rect">
            <a:avLst/>
          </a:prstGeom>
          <a:noFill/>
          <a:ln>
            <a:noFill/>
          </a:ln>
        </p:spPr>
      </p:pic>
      <p:sp>
        <p:nvSpPr>
          <p:cNvPr id="375" name="Google Shape;375;p41"/>
          <p:cNvSpPr txBox="1"/>
          <p:nvPr>
            <p:ph idx="1" type="body"/>
          </p:nvPr>
        </p:nvSpPr>
        <p:spPr>
          <a:xfrm>
            <a:off x="1126958" y="4345272"/>
            <a:ext cx="10515600" cy="463264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0000"/>
              <a:buNone/>
            </a:pPr>
            <a:r>
              <a:rPr lang="en-US" sz="10000">
                <a:latin typeface="Overlock"/>
                <a:ea typeface="Overlock"/>
                <a:cs typeface="Overlock"/>
                <a:sym typeface="Overlock"/>
              </a:rPr>
              <a:t>La Oración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descr="Imagen que contiene Texto&#10;&#10;Descripción generada automáticamente" id="380" name="Google Shape;380;p43"/>
          <p:cNvPicPr preferRelativeResize="0"/>
          <p:nvPr>
            <p:ph idx="1" type="body"/>
          </p:nvPr>
        </p:nvPicPr>
        <p:blipFill rotWithShape="1">
          <a:blip r:embed="rId3">
            <a:alphaModFix/>
          </a:blip>
          <a:srcRect b="0" l="0" r="0" t="0"/>
          <a:stretch/>
        </p:blipFill>
        <p:spPr>
          <a:xfrm>
            <a:off x="-6194" y="-8340"/>
            <a:ext cx="12204389" cy="686981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descr="Screen Clipping" id="386" name="Google Shape;386;p42"/>
          <p:cNvPicPr preferRelativeResize="0"/>
          <p:nvPr/>
        </p:nvPicPr>
        <p:blipFill rotWithShape="1">
          <a:blip r:embed="rId3">
            <a:alphaModFix/>
          </a:blip>
          <a:srcRect b="0" l="0" r="0" t="0"/>
          <a:stretch/>
        </p:blipFill>
        <p:spPr>
          <a:xfrm>
            <a:off x="-1" y="-400771"/>
            <a:ext cx="12192000" cy="7331886"/>
          </a:xfrm>
          <a:prstGeom prst="rect">
            <a:avLst/>
          </a:prstGeom>
          <a:noFill/>
          <a:ln>
            <a:noFill/>
          </a:ln>
        </p:spPr>
      </p:pic>
      <p:sp>
        <p:nvSpPr>
          <p:cNvPr id="387" name="Google Shape;387;p42"/>
          <p:cNvSpPr txBox="1"/>
          <p:nvPr>
            <p:ph idx="1" type="body"/>
          </p:nvPr>
        </p:nvSpPr>
        <p:spPr>
          <a:xfrm>
            <a:off x="2128520" y="508000"/>
            <a:ext cx="10515600" cy="463264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0000"/>
              <a:buNone/>
            </a:pPr>
            <a:r>
              <a:rPr lang="en-US" sz="10000">
                <a:latin typeface="Overlock"/>
                <a:ea typeface="Overlock"/>
                <a:cs typeface="Overlock"/>
                <a:sym typeface="Overlock"/>
              </a:rPr>
              <a:t>La Despedida</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393" name="Google Shape;393;p4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394" name="Google Shape;394;p44"/>
          <p:cNvPicPr preferRelativeResize="0"/>
          <p:nvPr/>
        </p:nvPicPr>
        <p:blipFill rotWithShape="1">
          <a:blip r:embed="rId3">
            <a:alphaModFix/>
          </a:blip>
          <a:srcRect b="0" l="0" r="0" t="0"/>
          <a:stretch/>
        </p:blipFill>
        <p:spPr>
          <a:xfrm>
            <a:off x="1011936" y="265451"/>
            <a:ext cx="10168128" cy="6673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sz="6000"/>
              <a:t>Oremos</a:t>
            </a:r>
            <a:endParaRPr sz="6000"/>
          </a:p>
        </p:txBody>
      </p:sp>
      <p:sp>
        <p:nvSpPr>
          <p:cNvPr id="117" name="Google Shape;11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dk1"/>
              </a:buClr>
              <a:buSzPts val="4000"/>
              <a:buNone/>
            </a:pPr>
            <a:r>
              <a:rPr lang="en-US" sz="4000"/>
              <a:t>Amado Padre en el cielo, ¡qué maravilloso y poderoso eres! Me asombra el poder de tu palabra que creó todas las cosas. Gracias por crearme y cuidarme. Gracias por hacerme tu hijo por la fe en Jesús. Cada vez que veo algo hermoso que tú creaste, me recuerda que tú eres mi Padre amoroso y poderoso. Oro a ti en el nombre de Jesús. Amén.</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8000"/>
              <a:buFont typeface="Overlock"/>
              <a:buNone/>
            </a:pPr>
            <a:r>
              <a:rPr lang="en-US" sz="8000">
                <a:latin typeface="Overlock"/>
                <a:ea typeface="Overlock"/>
                <a:cs typeface="Overlock"/>
                <a:sym typeface="Overlock"/>
              </a:rPr>
              <a:t>Mostremos Respeto…</a:t>
            </a:r>
            <a:endParaRPr sz="8000">
              <a:latin typeface="Overlock"/>
              <a:ea typeface="Overlock"/>
              <a:cs typeface="Overlock"/>
              <a:sym typeface="Overlock"/>
            </a:endParaRPr>
          </a:p>
        </p:txBody>
      </p:sp>
      <p:sp>
        <p:nvSpPr>
          <p:cNvPr id="123" name="Google Shape;123;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17500" lvl="0" marL="228600" rtl="0" algn="l">
              <a:lnSpc>
                <a:spcPct val="90000"/>
              </a:lnSpc>
              <a:spcBef>
                <a:spcPts val="0"/>
              </a:spcBef>
              <a:spcAft>
                <a:spcPts val="0"/>
              </a:spcAft>
              <a:buClr>
                <a:schemeClr val="dk1"/>
              </a:buClr>
              <a:buSzPts val="5000"/>
              <a:buChar char="•"/>
            </a:pPr>
            <a:r>
              <a:rPr lang="en-US" sz="5000">
                <a:latin typeface="Overlock"/>
                <a:ea typeface="Overlock"/>
                <a:cs typeface="Overlock"/>
                <a:sym typeface="Overlock"/>
              </a:rPr>
              <a:t> Llegando preparados</a:t>
            </a:r>
            <a:endParaRPr/>
          </a:p>
          <a:p>
            <a:pPr indent="-317500" lvl="0" marL="228600" rtl="0" algn="l">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Siendo puntuales</a:t>
            </a:r>
            <a:endParaRPr/>
          </a:p>
          <a:p>
            <a:pPr indent="-317500" lvl="0" marL="228600" rtl="0" algn="l">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A los profesores que nos sirven </a:t>
            </a:r>
            <a:endParaRPr/>
          </a:p>
          <a:p>
            <a:pPr indent="-317500" lvl="0" marL="228600" rtl="0" algn="l">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A los compañeros en clase</a:t>
            </a:r>
            <a:endParaRPr/>
          </a:p>
          <a:p>
            <a:pPr indent="-317500" lvl="0" marL="228600" rtl="0" algn="l">
              <a:lnSpc>
                <a:spcPct val="90000"/>
              </a:lnSpc>
              <a:spcBef>
                <a:spcPts val="1000"/>
              </a:spcBef>
              <a:spcAft>
                <a:spcPts val="0"/>
              </a:spcAft>
              <a:buClr>
                <a:schemeClr val="dk1"/>
              </a:buClr>
              <a:buSzPts val="5000"/>
              <a:buChar char="•"/>
            </a:pPr>
            <a:r>
              <a:rPr lang="en-US" sz="5000">
                <a:latin typeface="Overlock"/>
                <a:ea typeface="Overlock"/>
                <a:cs typeface="Overlock"/>
                <a:sym typeface="Overlock"/>
              </a:rPr>
              <a:t> En el grupo de WhatsApp</a:t>
            </a:r>
            <a:endParaRPr sz="5000">
              <a:latin typeface="Overlock"/>
              <a:ea typeface="Overlock"/>
              <a:cs typeface="Overlock"/>
              <a:sym typeface="Overlo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Overlock"/>
              <a:buNone/>
            </a:pPr>
            <a:r>
              <a:t/>
            </a:r>
            <a:endParaRPr/>
          </a:p>
        </p:txBody>
      </p:sp>
      <p:grpSp>
        <p:nvGrpSpPr>
          <p:cNvPr id="130" name="Google Shape;130;p7"/>
          <p:cNvGrpSpPr/>
          <p:nvPr/>
        </p:nvGrpSpPr>
        <p:grpSpPr>
          <a:xfrm>
            <a:off x="168443" y="180474"/>
            <a:ext cx="11598441" cy="5630778"/>
            <a:chOff x="0" y="0"/>
            <a:chExt cx="11598441" cy="5630778"/>
          </a:xfrm>
        </p:grpSpPr>
        <p:sp>
          <p:nvSpPr>
            <p:cNvPr id="131" name="Google Shape;131;p7"/>
            <p:cNvSpPr/>
            <p:nvPr/>
          </p:nvSpPr>
          <p:spPr>
            <a:xfrm rot="-5400000">
              <a:off x="1491915" y="-1491915"/>
              <a:ext cx="2815389" cy="5799220"/>
            </a:xfrm>
            <a:prstGeom prst="round1Rect">
              <a:avLst>
                <a:gd fmla="val 16667" name="adj"/>
              </a:avLst>
            </a:prstGeom>
            <a:solidFill>
              <a:srgbClr val="008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txBox="1"/>
            <p:nvPr/>
          </p:nvSpPr>
          <p:spPr>
            <a:xfrm>
              <a:off x="0" y="0"/>
              <a:ext cx="5799220" cy="2111542"/>
            </a:xfrm>
            <a:prstGeom prst="rect">
              <a:avLst/>
            </a:prstGeom>
            <a:noFill/>
            <a:ln>
              <a:noFill/>
            </a:ln>
          </p:spPr>
          <p:txBody>
            <a:bodyPr anchorCtr="0" anchor="ctr" bIns="284475" lIns="284475" spcFirstLastPara="1" rIns="284475" wrap="square" tIns="284475">
              <a:noAutofit/>
            </a:bodyPr>
            <a:lstStyle/>
            <a:p>
              <a:pPr indent="0" lvl="0" marL="0" marR="0" rtl="0" algn="ctr">
                <a:lnSpc>
                  <a:spcPct val="90000"/>
                </a:lnSpc>
                <a:spcBef>
                  <a:spcPts val="0"/>
                </a:spcBef>
                <a:spcAft>
                  <a:spcPts val="0"/>
                </a:spcAft>
                <a:buClr>
                  <a:schemeClr val="lt1"/>
                </a:buClr>
                <a:buSzPts val="4000"/>
                <a:buFont typeface="Overlock"/>
                <a:buNone/>
              </a:pPr>
              <a:r>
                <a:rPr b="0" i="0" lang="en-US" sz="4000" u="none" cap="none" strike="noStrike">
                  <a:solidFill>
                    <a:schemeClr val="lt1"/>
                  </a:solidFill>
                  <a:latin typeface="Overlock"/>
                  <a:ea typeface="Overlock"/>
                  <a:cs typeface="Overlock"/>
                  <a:sym typeface="Overlock"/>
                </a:rPr>
                <a:t>La Biblia - 6 cursos </a:t>
              </a:r>
              <a:endParaRPr/>
            </a:p>
          </p:txBody>
        </p:sp>
        <p:sp>
          <p:nvSpPr>
            <p:cNvPr id="133" name="Google Shape;133;p7"/>
            <p:cNvSpPr/>
            <p:nvPr/>
          </p:nvSpPr>
          <p:spPr>
            <a:xfrm>
              <a:off x="5799220" y="0"/>
              <a:ext cx="5799220" cy="2815389"/>
            </a:xfrm>
            <a:prstGeom prst="round1Rect">
              <a:avLst>
                <a:gd fmla="val 16667" name="adj"/>
              </a:avLst>
            </a:prstGeom>
            <a:solidFill>
              <a:srgbClr val="61331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txBox="1"/>
            <p:nvPr/>
          </p:nvSpPr>
          <p:spPr>
            <a:xfrm>
              <a:off x="5799220" y="0"/>
              <a:ext cx="5799220" cy="2111542"/>
            </a:xfrm>
            <a:prstGeom prst="rect">
              <a:avLst/>
            </a:prstGeom>
            <a:noFill/>
            <a:ln>
              <a:noFill/>
            </a:ln>
          </p:spPr>
          <p:txBody>
            <a:bodyPr anchorCtr="0" anchor="ctr" bIns="284475" lIns="284475" spcFirstLastPara="1" rIns="284475" wrap="square" tIns="284475">
              <a:noAutofit/>
            </a:bodyPr>
            <a:lstStyle/>
            <a:p>
              <a:pPr indent="0" lvl="0" marL="0" marR="0" rtl="0" algn="ctr">
                <a:lnSpc>
                  <a:spcPct val="90000"/>
                </a:lnSpc>
                <a:spcBef>
                  <a:spcPts val="0"/>
                </a:spcBef>
                <a:spcAft>
                  <a:spcPts val="0"/>
                </a:spcAft>
                <a:buClr>
                  <a:schemeClr val="lt1"/>
                </a:buClr>
                <a:buSzPts val="4000"/>
                <a:buFont typeface="Overlock"/>
                <a:buNone/>
              </a:pPr>
              <a:r>
                <a:rPr b="0" i="0" lang="en-US" sz="4000" u="none" cap="none" strike="noStrike">
                  <a:solidFill>
                    <a:schemeClr val="lt1"/>
                  </a:solidFill>
                  <a:latin typeface="Overlock"/>
                  <a:ea typeface="Overlock"/>
                  <a:cs typeface="Overlock"/>
                  <a:sym typeface="Overlock"/>
                </a:rPr>
                <a:t>Las Enseñanzas de Jesús 3 cursos</a:t>
              </a:r>
              <a:endParaRPr b="0" i="0" sz="4000" u="none" cap="none" strike="noStrike">
                <a:solidFill>
                  <a:schemeClr val="lt1"/>
                </a:solidFill>
                <a:latin typeface="Overlock"/>
                <a:ea typeface="Overlock"/>
                <a:cs typeface="Overlock"/>
                <a:sym typeface="Overlock"/>
              </a:endParaRPr>
            </a:p>
          </p:txBody>
        </p:sp>
        <p:sp>
          <p:nvSpPr>
            <p:cNvPr id="135" name="Google Shape;135;p7"/>
            <p:cNvSpPr/>
            <p:nvPr/>
          </p:nvSpPr>
          <p:spPr>
            <a:xfrm rot="10800000">
              <a:off x="0" y="2815389"/>
              <a:ext cx="5799220" cy="2815389"/>
            </a:xfrm>
            <a:prstGeom prst="round1Rect">
              <a:avLst>
                <a:gd fmla="val 16667" name="adj"/>
              </a:avLst>
            </a:prstGeom>
            <a:solidFill>
              <a:srgbClr val="61331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txBox="1"/>
            <p:nvPr/>
          </p:nvSpPr>
          <p:spPr>
            <a:xfrm>
              <a:off x="0" y="3519236"/>
              <a:ext cx="5799220" cy="2111542"/>
            </a:xfrm>
            <a:prstGeom prst="rect">
              <a:avLst/>
            </a:prstGeom>
            <a:noFill/>
            <a:ln>
              <a:noFill/>
            </a:ln>
          </p:spPr>
          <p:txBody>
            <a:bodyPr anchorCtr="0" anchor="ctr" bIns="284475" lIns="284475" spcFirstLastPara="1" rIns="284475" wrap="square" tIns="284475">
              <a:noAutofit/>
            </a:bodyPr>
            <a:lstStyle/>
            <a:p>
              <a:pPr indent="0" lvl="0" marL="0" marR="0" rtl="0" algn="ctr">
                <a:lnSpc>
                  <a:spcPct val="90000"/>
                </a:lnSpc>
                <a:spcBef>
                  <a:spcPts val="0"/>
                </a:spcBef>
                <a:spcAft>
                  <a:spcPts val="0"/>
                </a:spcAft>
                <a:buClr>
                  <a:schemeClr val="lt1"/>
                </a:buClr>
                <a:buSzPts val="4000"/>
                <a:buFont typeface="Overlock"/>
                <a:buNone/>
              </a:pPr>
              <a:r>
                <a:rPr b="0" i="0" lang="en-US" sz="4000" u="none" cap="none" strike="noStrike">
                  <a:solidFill>
                    <a:schemeClr val="lt1"/>
                  </a:solidFill>
                  <a:latin typeface="Overlock"/>
                  <a:ea typeface="Overlock"/>
                  <a:cs typeface="Overlock"/>
                  <a:sym typeface="Overlock"/>
                </a:rPr>
                <a:t>Identificación Espiritual y Legalismo - 2 cursos</a:t>
              </a:r>
              <a:endParaRPr b="0" i="0" sz="4000" u="none" cap="none" strike="noStrike">
                <a:solidFill>
                  <a:schemeClr val="lt1"/>
                </a:solidFill>
                <a:latin typeface="Overlock"/>
                <a:ea typeface="Overlock"/>
                <a:cs typeface="Overlock"/>
                <a:sym typeface="Overlock"/>
              </a:endParaRPr>
            </a:p>
          </p:txBody>
        </p:sp>
        <p:sp>
          <p:nvSpPr>
            <p:cNvPr id="137" name="Google Shape;137;p7"/>
            <p:cNvSpPr/>
            <p:nvPr/>
          </p:nvSpPr>
          <p:spPr>
            <a:xfrm rot="5400000">
              <a:off x="7291136" y="1323474"/>
              <a:ext cx="2815389" cy="5799220"/>
            </a:xfrm>
            <a:prstGeom prst="round1Rect">
              <a:avLst>
                <a:gd fmla="val 16667" name="adj"/>
              </a:avLst>
            </a:prstGeom>
            <a:solidFill>
              <a:srgbClr val="008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
            <p:cNvSpPr txBox="1"/>
            <p:nvPr/>
          </p:nvSpPr>
          <p:spPr>
            <a:xfrm>
              <a:off x="5799220" y="3519236"/>
              <a:ext cx="5799220" cy="2111542"/>
            </a:xfrm>
            <a:prstGeom prst="rect">
              <a:avLst/>
            </a:prstGeom>
            <a:noFill/>
            <a:ln>
              <a:noFill/>
            </a:ln>
          </p:spPr>
          <p:txBody>
            <a:bodyPr anchorCtr="0" anchor="ctr" bIns="284475" lIns="284475" spcFirstLastPara="1" rIns="284475" wrap="square" tIns="284475">
              <a:noAutofit/>
            </a:bodyPr>
            <a:lstStyle/>
            <a:p>
              <a:pPr indent="0" lvl="0" marL="0" marR="0" rtl="0" algn="ctr">
                <a:lnSpc>
                  <a:spcPct val="90000"/>
                </a:lnSpc>
                <a:spcBef>
                  <a:spcPts val="0"/>
                </a:spcBef>
                <a:spcAft>
                  <a:spcPts val="0"/>
                </a:spcAft>
                <a:buClr>
                  <a:schemeClr val="lt1"/>
                </a:buClr>
                <a:buSzPts val="4000"/>
                <a:buFont typeface="Overlock"/>
                <a:buNone/>
              </a:pPr>
              <a:r>
                <a:rPr b="0" i="0" lang="en-US" sz="4000" u="none" cap="none" strike="noStrike">
                  <a:solidFill>
                    <a:schemeClr val="lt1"/>
                  </a:solidFill>
                  <a:latin typeface="Overlock"/>
                  <a:ea typeface="Overlock"/>
                  <a:cs typeface="Overlock"/>
                  <a:sym typeface="Overlock"/>
                </a:rPr>
                <a:t>La Palabra Crece -           2 cursos</a:t>
              </a:r>
              <a:endParaRPr b="0" i="0" sz="4000" u="none" cap="none" strike="noStrike">
                <a:solidFill>
                  <a:schemeClr val="lt1"/>
                </a:solidFill>
                <a:latin typeface="Overlock"/>
                <a:ea typeface="Overlock"/>
                <a:cs typeface="Overlock"/>
                <a:sym typeface="Overlock"/>
              </a:endParaRPr>
            </a:p>
          </p:txBody>
        </p:sp>
        <p:sp>
          <p:nvSpPr>
            <p:cNvPr id="139" name="Google Shape;139;p7"/>
            <p:cNvSpPr/>
            <p:nvPr/>
          </p:nvSpPr>
          <p:spPr>
            <a:xfrm>
              <a:off x="3764372" y="1852512"/>
              <a:ext cx="4069695" cy="1925754"/>
            </a:xfrm>
            <a:prstGeom prst="roundRect">
              <a:avLst>
                <a:gd fmla="val 16667" name="adj"/>
              </a:avLst>
            </a:prstGeom>
            <a:solidFill>
              <a:srgbClr val="F2F2F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txBox="1"/>
            <p:nvPr/>
          </p:nvSpPr>
          <p:spPr>
            <a:xfrm>
              <a:off x="3858380" y="1946520"/>
              <a:ext cx="3881679" cy="1737738"/>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rgbClr val="008000"/>
                </a:buClr>
                <a:buSzPts val="4000"/>
                <a:buFont typeface="Overlock"/>
                <a:buNone/>
              </a:pPr>
              <a:r>
                <a:rPr b="0" i="0" lang="en-US" sz="4000" u="none" cap="none" strike="noStrike">
                  <a:solidFill>
                    <a:srgbClr val="008000"/>
                  </a:solidFill>
                  <a:latin typeface="Overlock"/>
                  <a:ea typeface="Overlock"/>
                  <a:cs typeface="Overlock"/>
                  <a:sym typeface="Overlock"/>
                </a:rPr>
                <a:t>Discipulado </a:t>
              </a:r>
              <a:endParaRPr/>
            </a:p>
            <a:p>
              <a:pPr indent="0" lvl="0" marL="0" marR="0" rtl="0" algn="ctr">
                <a:lnSpc>
                  <a:spcPct val="90000"/>
                </a:lnSpc>
                <a:spcBef>
                  <a:spcPts val="1400"/>
                </a:spcBef>
                <a:spcAft>
                  <a:spcPts val="0"/>
                </a:spcAft>
                <a:buClr>
                  <a:srgbClr val="008000"/>
                </a:buClr>
                <a:buSzPts val="4000"/>
                <a:buFont typeface="Overlock"/>
                <a:buNone/>
              </a:pPr>
              <a:r>
                <a:rPr b="0" i="0" lang="en-US" sz="4000" u="none" cap="none" strike="noStrike">
                  <a:solidFill>
                    <a:srgbClr val="008000"/>
                  </a:solidFill>
                  <a:latin typeface="Overlock"/>
                  <a:ea typeface="Overlock"/>
                  <a:cs typeface="Overlock"/>
                  <a:sym typeface="Overlock"/>
                </a:rPr>
                <a:t>13 cursos en total</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txBox="1"/>
          <p:nvPr>
            <p:ph type="title"/>
          </p:nvPr>
        </p:nvSpPr>
        <p:spPr>
          <a:xfrm>
            <a:off x="783336" y="1645921"/>
            <a:ext cx="10515600" cy="2386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0000"/>
              <a:buFont typeface="Overlock"/>
              <a:buNone/>
            </a:pPr>
            <a:r>
              <a:rPr lang="en-US" sz="10000">
                <a:latin typeface="Overlock"/>
                <a:ea typeface="Overlock"/>
                <a:cs typeface="Overlock"/>
                <a:sym typeface="Overlock"/>
              </a:rPr>
              <a:t>Pregunta</a:t>
            </a:r>
            <a:br>
              <a:rPr lang="en-US" sz="10000">
                <a:latin typeface="Arial"/>
                <a:ea typeface="Arial"/>
                <a:cs typeface="Arial"/>
                <a:sym typeface="Arial"/>
              </a:rPr>
            </a:br>
            <a:r>
              <a:rPr lang="en-US" sz="4800">
                <a:latin typeface="Overlock"/>
                <a:ea typeface="Overlock"/>
                <a:cs typeface="Overlock"/>
                <a:sym typeface="Overlock"/>
              </a:rPr>
              <a:t>(10 minutos)</a:t>
            </a:r>
            <a:endParaRPr sz="4800">
              <a:latin typeface="Overlock"/>
              <a:ea typeface="Overlock"/>
              <a:cs typeface="Overlock"/>
              <a:sym typeface="Overlo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Image result for creation" id="151" name="Google Shape;151;p9"/>
          <p:cNvPicPr preferRelativeResize="0"/>
          <p:nvPr/>
        </p:nvPicPr>
        <p:blipFill rotWithShape="1">
          <a:blip r:embed="rId3">
            <a:alphaModFix amt="16000"/>
          </a:blip>
          <a:srcRect b="0" l="0" r="0" t="0"/>
          <a:stretch/>
        </p:blipFill>
        <p:spPr>
          <a:xfrm>
            <a:off x="-630621" y="0"/>
            <a:ext cx="13453242" cy="6858000"/>
          </a:xfrm>
          <a:prstGeom prst="rect">
            <a:avLst/>
          </a:prstGeom>
          <a:noFill/>
          <a:ln>
            <a:noFill/>
          </a:ln>
          <a:effectLst>
            <a:outerShdw blurRad="50800" rotWithShape="0" algn="ctr" dir="5400000" dist="50800">
              <a:srgbClr val="000000"/>
            </a:outerShdw>
          </a:effectLst>
        </p:spPr>
      </p:pic>
      <p:sp>
        <p:nvSpPr>
          <p:cNvPr id="152" name="Google Shape;152;p9"/>
          <p:cNvSpPr txBox="1"/>
          <p:nvPr>
            <p:ph idx="1" type="body"/>
          </p:nvPr>
        </p:nvSpPr>
        <p:spPr>
          <a:xfrm>
            <a:off x="838200" y="742951"/>
            <a:ext cx="10515600" cy="48720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dk1"/>
              </a:buClr>
              <a:buSzPct val="100000"/>
              <a:buNone/>
            </a:pPr>
            <a:r>
              <a:rPr lang="en-US" sz="6600"/>
              <a:t>¿Seís días = millones y millones de años?</a:t>
            </a:r>
            <a:endParaRPr/>
          </a:p>
          <a:p>
            <a:pPr indent="0" lvl="0" marL="0" rtl="0" algn="ctr">
              <a:lnSpc>
                <a:spcPct val="90000"/>
              </a:lnSpc>
              <a:spcBef>
                <a:spcPts val="1000"/>
              </a:spcBef>
              <a:spcAft>
                <a:spcPts val="0"/>
              </a:spcAft>
              <a:buClr>
                <a:schemeClr val="dk1"/>
              </a:buClr>
              <a:buSzPct val="100000"/>
              <a:buNone/>
            </a:pPr>
            <a:r>
              <a:t/>
            </a:r>
            <a:endParaRPr sz="6600"/>
          </a:p>
          <a:p>
            <a:pPr indent="0" lvl="0" marL="0" rtl="0" algn="ctr">
              <a:lnSpc>
                <a:spcPct val="90000"/>
              </a:lnSpc>
              <a:spcBef>
                <a:spcPts val="1000"/>
              </a:spcBef>
              <a:spcAft>
                <a:spcPts val="0"/>
              </a:spcAft>
              <a:buClr>
                <a:schemeClr val="dk1"/>
              </a:buClr>
              <a:buSzPct val="100000"/>
              <a:buNone/>
            </a:pPr>
            <a:r>
              <a:rPr lang="en-US" sz="6600"/>
              <a:t>O </a:t>
            </a:r>
            <a:endParaRPr/>
          </a:p>
          <a:p>
            <a:pPr indent="0" lvl="0" marL="0" rtl="0" algn="ctr">
              <a:lnSpc>
                <a:spcPct val="90000"/>
              </a:lnSpc>
              <a:spcBef>
                <a:spcPts val="1000"/>
              </a:spcBef>
              <a:spcAft>
                <a:spcPts val="0"/>
              </a:spcAft>
              <a:buClr>
                <a:schemeClr val="dk1"/>
              </a:buClr>
              <a:buSzPct val="100000"/>
              <a:buNone/>
            </a:pPr>
            <a:r>
              <a:t/>
            </a:r>
            <a:endParaRPr sz="6600"/>
          </a:p>
          <a:p>
            <a:pPr indent="0" lvl="0" marL="0" rtl="0" algn="ctr">
              <a:lnSpc>
                <a:spcPct val="90000"/>
              </a:lnSpc>
              <a:spcBef>
                <a:spcPts val="1000"/>
              </a:spcBef>
              <a:spcAft>
                <a:spcPts val="0"/>
              </a:spcAft>
              <a:buClr>
                <a:schemeClr val="dk1"/>
              </a:buClr>
              <a:buSzPct val="100000"/>
              <a:buNone/>
            </a:pPr>
            <a:r>
              <a:rPr lang="en-US" sz="6600"/>
              <a:t>¿Seís días = seís días normales?</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2019-10-24T10:20:29Z</dcterms:created>
  <dc:creator>Joel Sutton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