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y="6858000" cx="12192000"/>
  <p:notesSz cx="6858000" cy="9144000"/>
  <p:embeddedFontLst>
    <p:embeddedFont>
      <p:font typeface="Overlock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7" roundtripDataSignature="AMtx7mjbCcV91xWt0aGDmoxvFGPS2Ucx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Overlock-regular.fntdata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font" Target="fonts/Overlock-italic.fntdata"/><Relationship Id="rId12" Type="http://schemas.openxmlformats.org/officeDocument/2006/relationships/slide" Target="slides/slide8.xml"/><Relationship Id="rId34" Type="http://schemas.openxmlformats.org/officeDocument/2006/relationships/font" Target="fonts/Overlock-bold.fntdata"/><Relationship Id="rId15" Type="http://schemas.openxmlformats.org/officeDocument/2006/relationships/slide" Target="slides/slide11.xml"/><Relationship Id="rId37" Type="http://customschemas.google.com/relationships/presentationmetadata" Target="metadata"/><Relationship Id="rId14" Type="http://schemas.openxmlformats.org/officeDocument/2006/relationships/slide" Target="slides/slide10.xml"/><Relationship Id="rId36" Type="http://schemas.openxmlformats.org/officeDocument/2006/relationships/font" Target="fonts/Overlock-bold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lickr.com/photos/archer10/34862515346" TargetMode="External"/><Relationship Id="rId3" Type="http://schemas.openxmlformats.org/officeDocument/2006/relationships/hyperlink" Target="https://www.flickr.com/photos/archer10/34862515346" TargetMode="Externa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upload.wikimedia.org/wikipedia/commons/e/ee/Answered_Prayer_(165923671).jpeg" TargetMode="Externa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Saludos, Bienvenidos </a:t>
            </a:r>
            <a:endParaRPr/>
          </a:p>
        </p:txBody>
      </p:sp>
      <p:sp>
        <p:nvSpPr>
          <p:cNvPr id="88" name="Google Shape;8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i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Madera y cedro de Tiro, el arca del Señor, árboles de bálsamo, la carreta nueva, instrumentos musicales, holocaustos y ofrendas, efod de lino, comida (pan, torta de dátiles, torta de uvas pasas)</a:t>
            </a:r>
            <a:endParaRPr i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i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Hebrón (David ungido), Jerusalén específicamente la fortaleza de Sion,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i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Empieza cuando David tenía 30 años.  (2 Samuel 5:4)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4" marL="20574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AutoNum type="alphaLcPeriod"/>
            </a:pPr>
            <a:r>
              <a:rPr i="1" lang="en-US" sz="1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Hay enemigos viviendo en Sión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228600" lvl="4" marL="20574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AutoNum type="alphaLcPeriod"/>
            </a:pPr>
            <a:r>
              <a:rPr i="1" lang="en-US" sz="1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Los filisteos atacan.  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228600" lvl="4" marL="20574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AutoNum type="alphaLcPeriod"/>
            </a:pPr>
            <a:r>
              <a:rPr i="1" lang="en-US" sz="1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El arca no está en Jerusalén.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Deje que cuenten la historia.  Solo hay que guiarlos cuando se desvíen, se confunden, o pasan por alto algo de importancia. 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" name="Google Shape;187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4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Dios les da la victoria sobre los jebuseos y filisteos.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4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arca llega con bien a Jerusalén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i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 la gracia de Dios David reinó sobre todo Israel haciendo que Jerusalén fuera su capital.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4" marL="20574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AutoNum type="alphaLcPeriod"/>
            </a:pPr>
            <a:r>
              <a:rPr i="1" lang="en-US" sz="1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Así como Mical criticó a David por alabar a Dios de todo corazón, yo también puedo juzgar o criticar a otros por su forma de alabar o expresar su gozo por el Señor.  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228600" lvl="4" marL="20574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AutoNum type="alphaLcPeriod"/>
            </a:pPr>
            <a:r>
              <a:rPr i="1" lang="en-US" sz="1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David fue muy exitoso.  Pero aun así cayo en pecado, de adulterio y de arrogancia. 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12" name="Google Shape;212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" name="Google Shape;218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4" marL="20574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AutoNum type="alphaLcPeriod"/>
            </a:pPr>
            <a:r>
              <a:rPr i="1" lang="en-US" sz="1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Primero por haber elegido a David para ser su rey. Por las promesas que le hizo, sobre todo que iba a tener un reino eterno (Jesús).    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228600" lvl="4" marL="20574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AutoNum type="alphaLcPeriod"/>
            </a:pPr>
            <a:r>
              <a:rPr i="1" lang="en-US" sz="1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Aunque no soy nadie a los ojos del mundo, Dios me ha elegido para ser suyo.  El rey eterno de la familia de David es MI REY.  Es Jesucristo.  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228600" lvl="4" marL="20574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AutoNum type="alphaLcPeriod"/>
            </a:pPr>
            <a:r>
              <a:rPr i="1" lang="en-US" sz="1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Palacio no tengo, pero nos ha prometido estar en su ‘casa’ eterna en el cielo, junto con todos los creyentes.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19" name="Google Shape;219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" name="Google Shape;9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Haz seguro que se está grabando la clase (si se aplica).  </a:t>
            </a:r>
            <a:endParaRPr/>
          </a:p>
        </p:txBody>
      </p:sp>
      <p:sp>
        <p:nvSpPr>
          <p:cNvPr id="96" name="Google Shape;96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4" marL="20574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AutoNum type="alphaLcPeriod"/>
            </a:pPr>
            <a:r>
              <a:rPr i="1" lang="en-US" sz="1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Servir y alabar a Dios de todo corazón.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4" marL="20574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AutoNum type="alphaLcPeriod"/>
            </a:pPr>
            <a:r>
              <a:rPr i="1" lang="en-US" sz="1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Con gente legalista, criticando la forma en que la gente alaba al Señor. Con personas que piensan que Dios escoge a sus líderes a causa de la santidad de su vida.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4" name="Google Shape;244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David, el hombre conforme al corazón de Dios: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menor de los ocho hijos varones de Isaí de Belén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Pastor, autor de salmos, exterminador de gigantes, amigo de Jonatan, padre de Absalón y Salomón; guerrero, líder de las tropas,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Tengamos en cuenta que, con excepción de Jesús y de Moisés, es David el personaje acerca del cual se escribe más en la Biblia.  El Antiguo Testamento le consagra no menos de sesenta y seis capítulos. Su nombre se menciona más de mil veces en la Biblia.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 faltas también se describen en la escritura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Tomó muchas mujeres cuando Dios claramente había dicho, “Para que su corazón no se desvíe, &lt;el rey&gt; tampoco deberá tomar para sí muchas mujeres (Deut. 17:17).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Cometió adulterio con Betsabé; arregló la muerte de Urías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Fue débil en guiar a su propia familia. 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>
              <a:solidFill>
                <a:schemeClr val="hlink"/>
              </a:solidFill>
              <a:hlinkClick r:id="rId2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https://www.flickr.com/photos/archer10/34862515346</a:t>
            </a:r>
            <a:endParaRPr/>
          </a:p>
        </p:txBody>
      </p:sp>
      <p:sp>
        <p:nvSpPr>
          <p:cNvPr id="245" name="Google Shape;245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1" marL="742950" marR="0" rtl="0" algn="l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AutoNum type="alphaLcPeriod"/>
            </a:pPr>
            <a:r>
              <a:rPr i="1"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David es una imagen de su descendiente mayor, Jesucristo. Juntos vamos a hacer una lista de todo lo que tienen en común David y Jesús.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228600" lvl="2" marL="1143000" marR="0" rtl="0" algn="l">
              <a:lnSpc>
                <a:spcPct val="106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AutoNum type="romanLcPeriod"/>
            </a:pPr>
            <a:r>
              <a:rPr i="1"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Jesús le llaman “Hijo de David.” 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228600" lvl="2" marL="1143000" marR="0" rtl="0" algn="l">
              <a:lnSpc>
                <a:spcPct val="106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AutoNum type="romanLcPeriod"/>
            </a:pPr>
            <a:r>
              <a:rPr i="1"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Los dos eran “pastores.”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228600" lvl="2" marL="1143000" marR="0" rtl="0" algn="l">
              <a:lnSpc>
                <a:spcPct val="106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AutoNum type="romanLcPeriod"/>
            </a:pPr>
            <a:r>
              <a:rPr i="1"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“Guerreros” quienes lucharon contra los enemigos de Dios. (El Mesías en Isaías 63)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228600" lvl="2" marL="1143000" marR="0" rtl="0" algn="l">
              <a:lnSpc>
                <a:spcPct val="106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AutoNum type="romanLcPeriod"/>
            </a:pPr>
            <a:r>
              <a:rPr i="1"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Los dos eran Reyes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228600" lvl="2" marL="1143000" marR="0" rtl="0" algn="l">
              <a:lnSpc>
                <a:spcPct val="106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AutoNum type="romanLcPeriod"/>
            </a:pPr>
            <a:r>
              <a:rPr i="1"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Nacidos en Belén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228600" lvl="2" marL="1143000" marR="0" rtl="0" algn="l">
              <a:lnSpc>
                <a:spcPct val="106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AutoNum type="romanLcPeriod"/>
            </a:pPr>
            <a:r>
              <a:rPr i="1"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Amados y odiados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228600" lvl="2" marL="1143000" marR="0" rtl="0" algn="l">
              <a:lnSpc>
                <a:spcPct val="106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AutoNum type="romanLcPeriod"/>
            </a:pPr>
            <a:r>
              <a:rPr i="1"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Rechazado y humillado por sus hermanos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228600" lvl="2" marL="1143000" marR="0" rtl="0" algn="l">
              <a:lnSpc>
                <a:spcPct val="106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AutoNum type="romanLcPeriod"/>
            </a:pPr>
            <a:r>
              <a:rPr i="1"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Lucas 1:31-33: El ángel Gabriel le dice a María, “</a:t>
            </a:r>
            <a:r>
              <a:rPr b="1" baseline="30000" i="1"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31 </a:t>
            </a:r>
            <a:r>
              <a:rPr i="1"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Vas a quedar encinta, y darás a luz un hijo, y le pondrás por nombre JESÚS. </a:t>
            </a:r>
            <a:r>
              <a:rPr b="1" baseline="30000" i="1"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32 </a:t>
            </a:r>
            <a:r>
              <a:rPr i="1"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Éste será un gran hombre, y lo llamarán Hijo del Altísimo. Dios, el Señor, </a:t>
            </a:r>
            <a:r>
              <a:rPr b="1" i="1" lang="en-US" sz="12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 dará el trono de David, su padre,</a:t>
            </a:r>
            <a:r>
              <a:rPr i="1"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b="1" baseline="30000" i="1"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33 </a:t>
            </a:r>
            <a:r>
              <a:rPr i="1"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 reinará sobre la casa de Jacob para siempre, y su reino no tendrá fin.»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228600" lvl="2" marL="1143000" marR="0" rtl="0" algn="l">
              <a:lnSpc>
                <a:spcPct val="106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AutoNum type="romanLcPeriod"/>
            </a:pPr>
            <a:r>
              <a:rPr i="1"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Apocalipsis 22:16 Jesús mismo dice, “</a:t>
            </a:r>
            <a:r>
              <a:rPr b="1" baseline="30000" i="1"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16 </a:t>
            </a:r>
            <a:r>
              <a:rPr i="1"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«Yo, Jesús, he enviado a mi ángel para que les dé a ustedes testimonio acerca de estas cosas, que tratan de las iglesias. Yo soy la raíz y el linaje de David, la estrella resplandeciente de la mañana.»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" name="Google Shape;261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https://pxhere.com/en/photo/847459</a:t>
            </a:r>
            <a:endParaRPr/>
          </a:p>
        </p:txBody>
      </p:sp>
      <p:sp>
        <p:nvSpPr>
          <p:cNvPr id="262" name="Google Shape;262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https://upload.wikimedia.org/wikipedia/commons/e/ee/Answered_Prayer_%28165923671%29.jpeg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Oración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clausura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4" name="Google Shape;284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Despedidas</a:t>
            </a:r>
            <a:endParaRPr/>
          </a:p>
        </p:txBody>
      </p:sp>
      <p:sp>
        <p:nvSpPr>
          <p:cNvPr id="285" name="Google Shape;285;p3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Saludos</a:t>
            </a:r>
            <a:endParaRPr/>
          </a:p>
        </p:txBody>
      </p:sp>
      <p:sp>
        <p:nvSpPr>
          <p:cNvPr id="102" name="Google Shape;102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" name="Google Shape;119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1" marL="74295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lphaLcPeriod"/>
            </a:pPr>
            <a:r>
              <a:rPr i="1" lang="en-US" sz="1200">
                <a:latin typeface="Calibri"/>
                <a:ea typeface="Calibri"/>
                <a:cs typeface="Calibri"/>
                <a:sym typeface="Calibri"/>
              </a:rPr>
              <a:t>David tenía una relación complicada con la familia de Saúl.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228600" lvl="2" marL="11430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AutoNum type="romanLcPeriod"/>
            </a:pPr>
            <a:r>
              <a:rPr i="1" lang="en-US" sz="1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El enemigo más peligroso de David era </a:t>
            </a:r>
            <a:r>
              <a:rPr b="1" i="1" lang="en-US" sz="1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Saúl</a:t>
            </a:r>
            <a:r>
              <a:rPr i="1" lang="en-US" sz="1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  David había servido fielmente a Saúl, tocando el arpa en su palacio, luchando en su ejército.  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228600" lvl="2" marL="11430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AutoNum type="romanLcPeriod"/>
            </a:pPr>
            <a:r>
              <a:rPr i="1" lang="en-US" sz="1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El mejor amigo de David era </a:t>
            </a:r>
            <a:r>
              <a:rPr b="1" i="1" lang="en-US" sz="1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Jonatan</a:t>
            </a:r>
            <a:r>
              <a:rPr i="1" lang="en-US" sz="1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  Jonatan hasta lo defendía delante de su padre Saul.  Jonatan aceptaba que David era el ungido, el escogido del Señor para el trono.  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2" marL="11430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AutoNum type="romanLcPeriod"/>
            </a:pPr>
            <a:r>
              <a:rPr i="1" lang="en-US" sz="1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David se casó con </a:t>
            </a:r>
            <a:r>
              <a:rPr b="1" i="1" lang="en-US" sz="1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Mical</a:t>
            </a:r>
            <a:r>
              <a:rPr i="1" lang="en-US" sz="1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 la hija mayor de Saúl.  Tuvo que matar a cien filisteos   Ella se enamoró de David.  Le ayudó en escaparse de Saúl.  Y luego Saúl se la dio a otro hombre.  David la recuperó después de la muerte de Saúl.  Ella se burló de David cuando él danzó a la llegada del arca del pacto.  </a:t>
            </a:r>
            <a:endParaRPr/>
          </a:p>
          <a:p>
            <a:pPr indent="-228600" lvl="2" marL="11430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AutoNum type="romanLcPeriod"/>
            </a:pPr>
            <a:r>
              <a:rPr i="1" lang="en-US" sz="1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Pero Saúl quiso matarlo por envidia y por inseguridad.  Lo intentó siete veces, por lo menos.  Pasó tiempo cazando a David, persiguiéndolo.  Y todo el tiempo David siguió respetándolo porque Saul era el ungido de Dios.  David pudo haberlo matado varias veces, pero no lo hizo. 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lphaLcPeriod"/>
            </a:pPr>
            <a:r>
              <a:rPr i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David, jebuseos- los que habitaban Jerusalén, Hiram rey de Tiro, los filisteos, el profeta Natán, los soldados isrelitas, Uza y Ajío (los hijos de Abinadab), Obed Edom y su familia, Mical (hija de Saúl y esposa de David), los muchos hijos de David y sus concubinas y esposas</a:t>
            </a:r>
            <a:endParaRPr i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524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46" name="Google Shape;146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verlock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verlock"/>
              <a:buNone/>
              <a:defRPr sz="6000">
                <a:latin typeface="Overlock"/>
                <a:ea typeface="Overlock"/>
                <a:cs typeface="Overlock"/>
                <a:sym typeface="Overlo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571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>
                <a:latin typeface="Overlock"/>
                <a:ea typeface="Overlock"/>
                <a:cs typeface="Overlock"/>
                <a:sym typeface="Overlock"/>
              </a:defRPr>
            </a:lvl1pPr>
            <a:lvl2pPr indent="-533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>
                <a:latin typeface="Overlock"/>
                <a:ea typeface="Overlock"/>
                <a:cs typeface="Overlock"/>
                <a:sym typeface="Overlock"/>
              </a:defRPr>
            </a:lvl2pPr>
            <a:lvl3pPr indent="-508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  <a:defRPr sz="4400">
                <a:latin typeface="Overlock"/>
                <a:ea typeface="Overlock"/>
                <a:cs typeface="Overlock"/>
                <a:sym typeface="Overlock"/>
              </a:defRPr>
            </a:lvl3pPr>
            <a:lvl4pPr indent="-482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>
                <a:latin typeface="Overlock"/>
                <a:ea typeface="Overlock"/>
                <a:cs typeface="Overlock"/>
                <a:sym typeface="Overlock"/>
              </a:defRPr>
            </a:lvl4pPr>
            <a:lvl5pPr indent="-482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>
                <a:latin typeface="Overlock"/>
                <a:ea typeface="Overlock"/>
                <a:cs typeface="Overlock"/>
                <a:sym typeface="Overloc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close up of a sign&#10;&#10;Description automatically generated" id="27" name="Google Shape;27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27866" y="5930283"/>
            <a:ext cx="1464133" cy="923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close up of a sign&#10;&#10;Description automatically generated" id="32" name="Google Shape;32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27866" y="5930283"/>
            <a:ext cx="1464133" cy="923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3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verlock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3" name="Google Shape;43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3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3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1" name="Google Shape;51;p3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verlock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3" name="Google Shape;63;p3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4" name="Google Shape;64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verlock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4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4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1" name="Google Shape;71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Overlock"/>
              <a:buNone/>
              <a:defRPr b="0" i="0" sz="5400" u="none" cap="none" strike="noStrik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5715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b="0" i="0" sz="5400" u="none" cap="none" strike="noStrik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defRPr>
            </a:lvl1pPr>
            <a:lvl2pPr indent="-533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defRPr>
            </a:lvl2pPr>
            <a:lvl3pPr indent="-508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b="0" i="0" sz="4400" u="none" cap="none" strike="noStrik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defRPr>
            </a:lvl3pPr>
            <a:lvl4pPr indent="-482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defRPr>
            </a:lvl4pPr>
            <a:lvl5pPr indent="-482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verlock"/>
              <a:buNone/>
            </a:pPr>
            <a:r>
              <a:t/>
            </a:r>
            <a:endParaRPr/>
          </a:p>
        </p:txBody>
      </p:sp>
      <p:sp>
        <p:nvSpPr>
          <p:cNvPr id="91" name="Google Shape;91;p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92" name="Google Shape;92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13318"/>
              </a:buClr>
              <a:buSzPts val="6000"/>
              <a:buFont typeface="Overlock"/>
              <a:buNone/>
            </a:pPr>
            <a:r>
              <a:rPr lang="en-US">
                <a:solidFill>
                  <a:srgbClr val="613318"/>
                </a:solidFill>
              </a:rPr>
              <a:t>CONSIDERAR- 2 Samuel 5-7</a:t>
            </a:r>
            <a:endParaRPr/>
          </a:p>
        </p:txBody>
      </p:sp>
      <p:sp>
        <p:nvSpPr>
          <p:cNvPr id="156" name="Google Shape;156;p12"/>
          <p:cNvSpPr txBox="1"/>
          <p:nvPr>
            <p:ph idx="1" type="body"/>
          </p:nvPr>
        </p:nvSpPr>
        <p:spPr>
          <a:xfrm>
            <a:off x="838200" y="1690688"/>
            <a:ext cx="10091738" cy="448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4800"/>
              <a:buNone/>
            </a:pPr>
            <a:r>
              <a:rPr lang="en-US" sz="4800">
                <a:solidFill>
                  <a:srgbClr val="008000"/>
                </a:solidFill>
              </a:rPr>
              <a:t>2. ¿</a:t>
            </a:r>
            <a:r>
              <a:rPr lang="en-US" sz="4800" u="sng">
                <a:solidFill>
                  <a:srgbClr val="008000"/>
                </a:solidFill>
              </a:rPr>
              <a:t>Cuáles</a:t>
            </a:r>
            <a:r>
              <a:rPr lang="en-US" sz="4800">
                <a:solidFill>
                  <a:srgbClr val="008000"/>
                </a:solidFill>
              </a:rPr>
              <a:t> son los </a:t>
            </a:r>
            <a:r>
              <a:rPr lang="en-US" sz="4800" u="sng">
                <a:solidFill>
                  <a:srgbClr val="008000"/>
                </a:solidFill>
              </a:rPr>
              <a:t>objetos</a:t>
            </a:r>
            <a:r>
              <a:rPr lang="en-US" sz="4800">
                <a:solidFill>
                  <a:srgbClr val="008000"/>
                </a:solidFill>
              </a:rPr>
              <a:t> de esta historia?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13318"/>
              </a:buClr>
              <a:buSzPts val="6000"/>
              <a:buFont typeface="Overlock"/>
              <a:buNone/>
            </a:pPr>
            <a:r>
              <a:rPr lang="en-US">
                <a:solidFill>
                  <a:srgbClr val="613318"/>
                </a:solidFill>
              </a:rPr>
              <a:t>CONSIDERAR- 2 Samuel 5-7</a:t>
            </a:r>
            <a:endParaRPr/>
          </a:p>
        </p:txBody>
      </p:sp>
      <p:sp>
        <p:nvSpPr>
          <p:cNvPr id="163" name="Google Shape;163;p13"/>
          <p:cNvSpPr txBox="1"/>
          <p:nvPr>
            <p:ph idx="1" type="body"/>
          </p:nvPr>
        </p:nvSpPr>
        <p:spPr>
          <a:xfrm>
            <a:off x="838200" y="1690688"/>
            <a:ext cx="10091738" cy="448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4800"/>
              <a:buNone/>
            </a:pPr>
            <a:r>
              <a:rPr lang="en-US" sz="4800">
                <a:solidFill>
                  <a:srgbClr val="008000"/>
                </a:solidFill>
              </a:rPr>
              <a:t>3. ¿</a:t>
            </a:r>
            <a:r>
              <a:rPr lang="en-US" sz="4800" u="sng">
                <a:solidFill>
                  <a:srgbClr val="008000"/>
                </a:solidFill>
              </a:rPr>
              <a:t>Dónde</a:t>
            </a:r>
            <a:r>
              <a:rPr lang="en-US" sz="4800">
                <a:solidFill>
                  <a:srgbClr val="008000"/>
                </a:solidFill>
              </a:rPr>
              <a:t> ocurrió esta historia?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13318"/>
              </a:buClr>
              <a:buSzPts val="6000"/>
              <a:buFont typeface="Overlock"/>
              <a:buNone/>
            </a:pPr>
            <a:r>
              <a:rPr lang="en-US">
                <a:solidFill>
                  <a:srgbClr val="613318"/>
                </a:solidFill>
              </a:rPr>
              <a:t>CONSIDERAR- 2 Samuel 5-7</a:t>
            </a:r>
            <a:endParaRPr/>
          </a:p>
        </p:txBody>
      </p:sp>
      <p:sp>
        <p:nvSpPr>
          <p:cNvPr id="170" name="Google Shape;170;p14"/>
          <p:cNvSpPr txBox="1"/>
          <p:nvPr>
            <p:ph idx="1" type="body"/>
          </p:nvPr>
        </p:nvSpPr>
        <p:spPr>
          <a:xfrm>
            <a:off x="838200" y="1690688"/>
            <a:ext cx="10091738" cy="448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4800"/>
              <a:buNone/>
            </a:pPr>
            <a:r>
              <a:rPr lang="en-US" sz="4800">
                <a:solidFill>
                  <a:srgbClr val="008000"/>
                </a:solidFill>
              </a:rPr>
              <a:t>4. ¿</a:t>
            </a:r>
            <a:r>
              <a:rPr lang="en-US" sz="4800" u="sng">
                <a:solidFill>
                  <a:srgbClr val="008000"/>
                </a:solidFill>
              </a:rPr>
              <a:t>Cuándo</a:t>
            </a:r>
            <a:r>
              <a:rPr lang="en-US" sz="4800">
                <a:solidFill>
                  <a:srgbClr val="008000"/>
                </a:solidFill>
              </a:rPr>
              <a:t> ocurrió esta historia?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t/>
            </a:r>
            <a:endParaRPr sz="4800">
              <a:solidFill>
                <a:srgbClr val="008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t/>
            </a:r>
            <a:endParaRPr sz="480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13318"/>
              </a:buClr>
              <a:buSzPts val="6000"/>
              <a:buFont typeface="Overlock"/>
              <a:buNone/>
            </a:pPr>
            <a:r>
              <a:rPr lang="en-US">
                <a:solidFill>
                  <a:srgbClr val="613318"/>
                </a:solidFill>
              </a:rPr>
              <a:t>CONSIDERAR- 2 Samuel 5-7</a:t>
            </a:r>
            <a:endParaRPr/>
          </a:p>
        </p:txBody>
      </p:sp>
      <p:sp>
        <p:nvSpPr>
          <p:cNvPr id="177" name="Google Shape;177;p15"/>
          <p:cNvSpPr txBox="1"/>
          <p:nvPr>
            <p:ph idx="1" type="body"/>
          </p:nvPr>
        </p:nvSpPr>
        <p:spPr>
          <a:xfrm>
            <a:off x="838200" y="1690688"/>
            <a:ext cx="10091738" cy="448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4800"/>
              <a:buNone/>
            </a:pPr>
            <a:r>
              <a:rPr lang="en-US" sz="4800">
                <a:solidFill>
                  <a:srgbClr val="008000"/>
                </a:solidFill>
              </a:rPr>
              <a:t>5. ¿</a:t>
            </a:r>
            <a:r>
              <a:rPr lang="en-US" sz="4800" u="sng">
                <a:solidFill>
                  <a:srgbClr val="008000"/>
                </a:solidFill>
              </a:rPr>
              <a:t>Cuál</a:t>
            </a:r>
            <a:r>
              <a:rPr lang="en-US" sz="4800">
                <a:solidFill>
                  <a:srgbClr val="008000"/>
                </a:solidFill>
              </a:rPr>
              <a:t> es el problema?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13318"/>
              </a:buClr>
              <a:buSzPts val="6000"/>
              <a:buFont typeface="Overlock"/>
              <a:buNone/>
            </a:pPr>
            <a:r>
              <a:rPr lang="en-US">
                <a:solidFill>
                  <a:srgbClr val="613318"/>
                </a:solidFill>
              </a:rPr>
              <a:t>CONSIDERAR- 2 Samuel 5-7</a:t>
            </a:r>
            <a:endParaRPr/>
          </a:p>
        </p:txBody>
      </p:sp>
      <p:sp>
        <p:nvSpPr>
          <p:cNvPr id="184" name="Google Shape;184;p16"/>
          <p:cNvSpPr txBox="1"/>
          <p:nvPr>
            <p:ph idx="1" type="body"/>
          </p:nvPr>
        </p:nvSpPr>
        <p:spPr>
          <a:xfrm>
            <a:off x="838200" y="1690688"/>
            <a:ext cx="10091738" cy="448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7200"/>
              <a:buNone/>
            </a:pPr>
            <a:r>
              <a:rPr lang="en-US" sz="7200">
                <a:solidFill>
                  <a:srgbClr val="008000"/>
                </a:solidFill>
              </a:rPr>
              <a:t>6. ¿</a:t>
            </a:r>
            <a:r>
              <a:rPr lang="en-US" sz="7200" u="sng">
                <a:solidFill>
                  <a:srgbClr val="008000"/>
                </a:solidFill>
              </a:rPr>
              <a:t>Cuáles</a:t>
            </a:r>
            <a:r>
              <a:rPr lang="en-US" sz="7200">
                <a:solidFill>
                  <a:srgbClr val="008000"/>
                </a:solidFill>
              </a:rPr>
              <a:t> eventos ocurrieron en esta historia?  Contemos la historia juntos.  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13318"/>
              </a:buClr>
              <a:buSzPts val="6000"/>
              <a:buFont typeface="Overlock"/>
              <a:buNone/>
            </a:pPr>
            <a:r>
              <a:rPr lang="en-US">
                <a:solidFill>
                  <a:srgbClr val="613318"/>
                </a:solidFill>
              </a:rPr>
              <a:t>CONSIDERAR- 2 Samuel 5-7</a:t>
            </a:r>
            <a:endParaRPr/>
          </a:p>
        </p:txBody>
      </p:sp>
      <p:sp>
        <p:nvSpPr>
          <p:cNvPr id="191" name="Google Shape;191;p17"/>
          <p:cNvSpPr txBox="1"/>
          <p:nvPr>
            <p:ph idx="1" type="body"/>
          </p:nvPr>
        </p:nvSpPr>
        <p:spPr>
          <a:xfrm>
            <a:off x="838200" y="1690688"/>
            <a:ext cx="10091738" cy="448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4800"/>
              <a:buNone/>
            </a:pPr>
            <a:r>
              <a:rPr lang="en-US" sz="4800">
                <a:solidFill>
                  <a:srgbClr val="008000"/>
                </a:solidFill>
              </a:rPr>
              <a:t>7. ¿</a:t>
            </a:r>
            <a:r>
              <a:rPr lang="en-US" sz="4800" u="sng">
                <a:solidFill>
                  <a:srgbClr val="008000"/>
                </a:solidFill>
              </a:rPr>
              <a:t>Se resuelve </a:t>
            </a:r>
            <a:r>
              <a:rPr lang="en-US" sz="4800">
                <a:solidFill>
                  <a:srgbClr val="008000"/>
                </a:solidFill>
              </a:rPr>
              <a:t>el problema que mencionamos?  ¿</a:t>
            </a:r>
            <a:r>
              <a:rPr lang="en-US" sz="4800" u="sng">
                <a:solidFill>
                  <a:srgbClr val="008000"/>
                </a:solidFill>
              </a:rPr>
              <a:t>Cómo</a:t>
            </a:r>
            <a:r>
              <a:rPr lang="en-US" sz="4800">
                <a:solidFill>
                  <a:srgbClr val="008000"/>
                </a:solidFill>
              </a:rPr>
              <a:t>?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8"/>
          <p:cNvPicPr preferRelativeResize="0"/>
          <p:nvPr/>
        </p:nvPicPr>
        <p:blipFill rotWithShape="1">
          <a:blip r:embed="rId3">
            <a:alphaModFix/>
          </a:blip>
          <a:srcRect b="0" l="0" r="0" t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8"/>
          <p:cNvSpPr/>
          <p:nvPr/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lt1">
              <a:alpha val="9294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8"/>
          <p:cNvSpPr/>
          <p:nvPr>
            <p:ph type="title"/>
          </p:nvPr>
        </p:nvSpPr>
        <p:spPr>
          <a:xfrm>
            <a:off x="523875" y="5125453"/>
            <a:ext cx="11210925" cy="1087551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3600"/>
              <a:buFont typeface="Overlock"/>
              <a:buNone/>
            </a:pPr>
            <a:r>
              <a:rPr lang="en-US" sz="3600">
                <a:solidFill>
                  <a:srgbClr val="008000"/>
                </a:solidFill>
                <a:latin typeface="Overlock"/>
                <a:ea typeface="Overlock"/>
                <a:cs typeface="Overlock"/>
                <a:sym typeface="Overlock"/>
              </a:rPr>
              <a:t>CONSOLIDAR 2 SAMUEL 5-7</a:t>
            </a:r>
            <a:endParaRPr/>
          </a:p>
        </p:txBody>
      </p:sp>
      <p:cxnSp>
        <p:nvCxnSpPr>
          <p:cNvPr id="200" name="Google Shape;200;p18"/>
          <p:cNvCxnSpPr/>
          <p:nvPr/>
        </p:nvCxnSpPr>
        <p:spPr>
          <a:xfrm>
            <a:off x="0" y="5241983"/>
            <a:ext cx="12192000" cy="0"/>
          </a:xfrm>
          <a:prstGeom prst="straightConnector1">
            <a:avLst/>
          </a:prstGeom>
          <a:noFill/>
          <a:ln cap="flat" cmpd="sng" w="41275">
            <a:solidFill>
              <a:schemeClr val="lt1">
                <a:alpha val="8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1" name="Google Shape;201;p18"/>
          <p:cNvCxnSpPr/>
          <p:nvPr/>
        </p:nvCxnSpPr>
        <p:spPr>
          <a:xfrm>
            <a:off x="0" y="6134852"/>
            <a:ext cx="12192000" cy="0"/>
          </a:xfrm>
          <a:prstGeom prst="straightConnector1">
            <a:avLst/>
          </a:prstGeom>
          <a:noFill/>
          <a:ln cap="flat" cmpd="sng" w="41275">
            <a:solidFill>
              <a:schemeClr val="lt1">
                <a:alpha val="8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verlock"/>
              <a:buNone/>
            </a:pPr>
            <a:r>
              <a:rPr lang="en-US"/>
              <a:t>CONSOLIDAR – 2 Samuel 5-7</a:t>
            </a:r>
            <a:endParaRPr/>
          </a:p>
        </p:txBody>
      </p:sp>
      <p:sp>
        <p:nvSpPr>
          <p:cNvPr id="208" name="Google Shape;208;p19"/>
          <p:cNvSpPr txBox="1"/>
          <p:nvPr>
            <p:ph idx="1" type="body"/>
          </p:nvPr>
        </p:nvSpPr>
        <p:spPr>
          <a:xfrm>
            <a:off x="838200" y="1690688"/>
            <a:ext cx="10091738" cy="448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5400"/>
              <a:buNone/>
            </a:pPr>
            <a:r>
              <a:rPr lang="en-US" sz="5400">
                <a:solidFill>
                  <a:srgbClr val="008000"/>
                </a:solidFill>
              </a:rPr>
              <a:t>1. ¿De qué se trata la historia?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verlock"/>
              <a:buNone/>
            </a:pPr>
            <a:r>
              <a:rPr lang="en-US"/>
              <a:t>CONSOLIDAR – 2 Samuel 5-7</a:t>
            </a:r>
            <a:endParaRPr/>
          </a:p>
        </p:txBody>
      </p:sp>
      <p:sp>
        <p:nvSpPr>
          <p:cNvPr id="215" name="Google Shape;215;p20"/>
          <p:cNvSpPr txBox="1"/>
          <p:nvPr>
            <p:ph idx="1" type="body"/>
          </p:nvPr>
        </p:nvSpPr>
        <p:spPr>
          <a:xfrm>
            <a:off x="838200" y="1690688"/>
            <a:ext cx="10091738" cy="448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5400"/>
              <a:buNone/>
            </a:pPr>
            <a:r>
              <a:rPr lang="en-US" sz="5400">
                <a:solidFill>
                  <a:srgbClr val="008000"/>
                </a:solidFill>
              </a:rPr>
              <a:t>2. ¿Qué </a:t>
            </a:r>
            <a:r>
              <a:rPr lang="en-US" sz="5400" u="sng">
                <a:solidFill>
                  <a:srgbClr val="008000"/>
                </a:solidFill>
              </a:rPr>
              <a:t>pecado</a:t>
            </a:r>
            <a:r>
              <a:rPr lang="en-US" sz="5400">
                <a:solidFill>
                  <a:srgbClr val="008000"/>
                </a:solidFill>
              </a:rPr>
              <a:t> me enseña a confesar esta historia?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/>
              <a:t> 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verlock"/>
              <a:buNone/>
            </a:pPr>
            <a:r>
              <a:rPr lang="en-US"/>
              <a:t>CONSOLIDAR – 2 Samuel 5-7</a:t>
            </a:r>
            <a:endParaRPr/>
          </a:p>
        </p:txBody>
      </p:sp>
      <p:sp>
        <p:nvSpPr>
          <p:cNvPr id="222" name="Google Shape;222;p21"/>
          <p:cNvSpPr txBox="1"/>
          <p:nvPr>
            <p:ph idx="1" type="body"/>
          </p:nvPr>
        </p:nvSpPr>
        <p:spPr>
          <a:xfrm>
            <a:off x="838200" y="1690688"/>
            <a:ext cx="10091738" cy="448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5400"/>
              <a:buNone/>
            </a:pPr>
            <a:r>
              <a:rPr lang="en-US" sz="5400">
                <a:solidFill>
                  <a:srgbClr val="008000"/>
                </a:solidFill>
              </a:rPr>
              <a:t>3. ¿Dónde veo el amor de Dios en esta historia?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/>
              <a:t>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/>
          <p:nvPr/>
        </p:nvSpPr>
        <p:spPr>
          <a:xfrm>
            <a:off x="932155" y="1890944"/>
            <a:ext cx="10697593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00853E"/>
                </a:solidFill>
                <a:latin typeface="Overlock"/>
                <a:ea typeface="Overlock"/>
                <a:cs typeface="Overlock"/>
                <a:sym typeface="Overlock"/>
              </a:rPr>
              <a:t>La Biblia: La Nación Elegida</a:t>
            </a:r>
            <a:endParaRPr b="0" i="0" sz="6000" u="none" cap="none" strike="noStrike">
              <a:solidFill>
                <a:srgbClr val="00853E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00853E"/>
                </a:solidFill>
                <a:latin typeface="Overlock"/>
                <a:ea typeface="Overlock"/>
                <a:cs typeface="Overlock"/>
                <a:sym typeface="Overlock"/>
              </a:rPr>
              <a:t>Lección 7 – David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00853E"/>
                </a:solidFill>
                <a:latin typeface="Overlock"/>
                <a:ea typeface="Overlock"/>
                <a:cs typeface="Overlock"/>
                <a:sym typeface="Overlock"/>
              </a:rPr>
              <a:t>2 Samuel 5, 6, 7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verlock"/>
              <a:buNone/>
            </a:pPr>
            <a:r>
              <a:rPr lang="en-US"/>
              <a:t>CONSOLIDAR – 2 Samuel 5-7</a:t>
            </a:r>
            <a:endParaRPr/>
          </a:p>
        </p:txBody>
      </p:sp>
      <p:sp>
        <p:nvSpPr>
          <p:cNvPr id="229" name="Google Shape;229;p22"/>
          <p:cNvSpPr txBox="1"/>
          <p:nvPr>
            <p:ph idx="1" type="body"/>
          </p:nvPr>
        </p:nvSpPr>
        <p:spPr>
          <a:xfrm>
            <a:off x="838200" y="1690688"/>
            <a:ext cx="10091738" cy="448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5400"/>
              <a:buNone/>
            </a:pPr>
            <a:r>
              <a:rPr lang="en-US" sz="5400">
                <a:solidFill>
                  <a:srgbClr val="008000"/>
                </a:solidFill>
              </a:rPr>
              <a:t>4. ¿Qué me enseña Dios a pedir y hacer por gratitud a él?</a:t>
            </a:r>
            <a:endParaRPr sz="5400">
              <a:solidFill>
                <a:srgbClr val="008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t/>
            </a:r>
            <a:endParaRPr sz="4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/>
              <a:t> 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verlock"/>
              <a:buNone/>
            </a:pPr>
            <a:r>
              <a:rPr lang="en-US"/>
              <a:t>CONSOLIDAR – 2 Samuel 5-7</a:t>
            </a:r>
            <a:endParaRPr/>
          </a:p>
        </p:txBody>
      </p:sp>
      <p:sp>
        <p:nvSpPr>
          <p:cNvPr id="236" name="Google Shape;236;p23"/>
          <p:cNvSpPr txBox="1"/>
          <p:nvPr>
            <p:ph idx="1" type="body"/>
          </p:nvPr>
        </p:nvSpPr>
        <p:spPr>
          <a:xfrm>
            <a:off x="838200" y="1690688"/>
            <a:ext cx="10091738" cy="448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5400"/>
              <a:buNone/>
            </a:pPr>
            <a:r>
              <a:rPr lang="en-US" sz="5400">
                <a:solidFill>
                  <a:srgbClr val="008000"/>
                </a:solidFill>
              </a:rPr>
              <a:t>5. ¿Cuándo sería buena situación para compartir este mensaje?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/>
              <a:t>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4"/>
          <p:cNvSpPr txBox="1"/>
          <p:nvPr>
            <p:ph type="title"/>
          </p:nvPr>
        </p:nvSpPr>
        <p:spPr>
          <a:xfrm>
            <a:off x="783336" y="1645921"/>
            <a:ext cx="10515600" cy="23865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8800"/>
              <a:buFont typeface="Overlock"/>
              <a:buNone/>
            </a:pPr>
            <a:r>
              <a:rPr lang="en-US" sz="8800">
                <a:solidFill>
                  <a:srgbClr val="008000"/>
                </a:solidFill>
                <a:latin typeface="Overlock"/>
                <a:ea typeface="Overlock"/>
                <a:cs typeface="Overlock"/>
                <a:sym typeface="Overlock"/>
              </a:rPr>
              <a:t>Temas Importantes:</a:t>
            </a:r>
            <a:br>
              <a:rPr lang="en-US" sz="8800">
                <a:solidFill>
                  <a:srgbClr val="008000"/>
                </a:solidFill>
                <a:latin typeface="Overlock"/>
                <a:ea typeface="Overlock"/>
                <a:cs typeface="Overlock"/>
                <a:sym typeface="Overlock"/>
              </a:rPr>
            </a:br>
            <a:r>
              <a:rPr lang="en-US" sz="4800">
                <a:solidFill>
                  <a:srgbClr val="008000"/>
                </a:solidFill>
                <a:latin typeface="Overlock"/>
                <a:ea typeface="Overlock"/>
                <a:cs typeface="Overlock"/>
                <a:sym typeface="Overlock"/>
              </a:rPr>
              <a:t>(20 minutos)</a:t>
            </a:r>
            <a:br>
              <a:rPr lang="en-US" sz="4800">
                <a:solidFill>
                  <a:srgbClr val="008000"/>
                </a:solidFill>
                <a:latin typeface="Overlock"/>
                <a:ea typeface="Overlock"/>
                <a:cs typeface="Overlock"/>
                <a:sym typeface="Overlock"/>
              </a:rPr>
            </a:br>
            <a:br>
              <a:rPr lang="en-US" sz="4800">
                <a:solidFill>
                  <a:srgbClr val="008000"/>
                </a:solidFill>
                <a:latin typeface="Overlock"/>
                <a:ea typeface="Overlock"/>
                <a:cs typeface="Overlock"/>
                <a:sym typeface="Overlock"/>
              </a:rPr>
            </a:br>
            <a:r>
              <a:rPr lang="en-US" sz="4800">
                <a:solidFill>
                  <a:srgbClr val="008000"/>
                </a:solidFill>
                <a:latin typeface="Overlock"/>
                <a:ea typeface="Overlock"/>
                <a:cs typeface="Overlock"/>
                <a:sym typeface="Overlock"/>
              </a:rPr>
              <a:t>David</a:t>
            </a:r>
            <a:endParaRPr sz="4800">
              <a:solidFill>
                <a:srgbClr val="00800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5"/>
          <p:cNvSpPr txBox="1"/>
          <p:nvPr>
            <p:ph type="title"/>
          </p:nvPr>
        </p:nvSpPr>
        <p:spPr>
          <a:xfrm>
            <a:off x="755984" y="2766218"/>
            <a:ext cx="620027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verlock"/>
              <a:buNone/>
            </a:pPr>
            <a:r>
              <a:rPr lang="en-US"/>
              <a:t>¿Quién era David?</a:t>
            </a:r>
            <a:endParaRPr/>
          </a:p>
        </p:txBody>
      </p:sp>
      <p:pic>
        <p:nvPicPr>
          <p:cNvPr descr="A statue of a person&#10;&#10;Description automatically generated" id="248" name="Google Shape;248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88972" y="365125"/>
            <a:ext cx="3964828" cy="5788071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5"/>
          <p:cNvSpPr txBox="1"/>
          <p:nvPr/>
        </p:nvSpPr>
        <p:spPr>
          <a:xfrm>
            <a:off x="962526" y="1828800"/>
            <a:ext cx="5787190" cy="41990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6"/>
          <p:cNvSpPr/>
          <p:nvPr/>
        </p:nvSpPr>
        <p:spPr>
          <a:xfrm>
            <a:off x="545592" y="347471"/>
            <a:ext cx="11100816" cy="1801368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26"/>
          <p:cNvSpPr txBox="1"/>
          <p:nvPr>
            <p:ph type="title"/>
          </p:nvPr>
        </p:nvSpPr>
        <p:spPr>
          <a:xfrm>
            <a:off x="838200" y="58521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verlock"/>
              <a:buNone/>
            </a:pPr>
            <a:r>
              <a:rPr lang="en-US">
                <a:solidFill>
                  <a:schemeClr val="lt1"/>
                </a:solidFill>
              </a:rPr>
              <a:t>David y Jesús</a:t>
            </a:r>
            <a:endParaRPr/>
          </a:p>
        </p:txBody>
      </p:sp>
      <p:pic>
        <p:nvPicPr>
          <p:cNvPr descr="Image result for david and jesus" id="257" name="Google Shape;257;p26"/>
          <p:cNvPicPr preferRelativeResize="0"/>
          <p:nvPr/>
        </p:nvPicPr>
        <p:blipFill rotWithShape="1">
          <a:blip r:embed="rId3">
            <a:alphaModFix/>
          </a:blip>
          <a:srcRect b="2699" l="0" r="2" t="0"/>
          <a:stretch/>
        </p:blipFill>
        <p:spPr>
          <a:xfrm>
            <a:off x="841248" y="2516777"/>
            <a:ext cx="5015484" cy="3660185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258" name="Google Shape;258;p26"/>
          <p:cNvSpPr txBox="1"/>
          <p:nvPr>
            <p:ph idx="1" type="body"/>
          </p:nvPr>
        </p:nvSpPr>
        <p:spPr>
          <a:xfrm>
            <a:off x="6338316" y="2516777"/>
            <a:ext cx="5015484" cy="36601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889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Clipping" id="264" name="Google Shape;264;p27"/>
          <p:cNvPicPr preferRelativeResize="0"/>
          <p:nvPr/>
        </p:nvPicPr>
        <p:blipFill rotWithShape="1">
          <a:blip r:embed="rId3">
            <a:alphaModFix/>
          </a:blip>
          <a:srcRect b="0" l="0" r="9091" t="15126"/>
          <a:stretch/>
        </p:blipFill>
        <p:spPr>
          <a:xfrm>
            <a:off x="0" y="10"/>
            <a:ext cx="1219199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7"/>
          <p:cNvSpPr/>
          <p:nvPr/>
        </p:nvSpPr>
        <p:spPr>
          <a:xfrm>
            <a:off x="0" y="-2008"/>
            <a:ext cx="5609220" cy="5840278"/>
          </a:xfrm>
          <a:custGeom>
            <a:rect b="b" l="l" r="r" t="t"/>
            <a:pathLst>
              <a:path extrusionOk="0" h="5840278" w="5609220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lt1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27"/>
          <p:cNvSpPr/>
          <p:nvPr/>
        </p:nvSpPr>
        <p:spPr>
          <a:xfrm>
            <a:off x="-2333" y="-2"/>
            <a:ext cx="5441859" cy="5654940"/>
          </a:xfrm>
          <a:custGeom>
            <a:rect b="b" l="l" r="r" t="t"/>
            <a:pathLst>
              <a:path extrusionOk="0" h="5654940" w="5441859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7"/>
          <p:cNvSpPr txBox="1"/>
          <p:nvPr>
            <p:ph type="title"/>
          </p:nvPr>
        </p:nvSpPr>
        <p:spPr>
          <a:xfrm>
            <a:off x="520242" y="232937"/>
            <a:ext cx="4062643" cy="10434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Overlock"/>
              <a:buNone/>
            </a:pPr>
            <a:r>
              <a:rPr lang="en-US" sz="4500">
                <a:solidFill>
                  <a:schemeClr val="dk1"/>
                </a:solidFill>
              </a:rPr>
              <a:t>La Tarea</a:t>
            </a:r>
            <a:endParaRPr sz="4500">
              <a:solidFill>
                <a:schemeClr val="dk1"/>
              </a:solidFill>
            </a:endParaRPr>
          </a:p>
        </p:txBody>
      </p:sp>
      <p:sp>
        <p:nvSpPr>
          <p:cNvPr id="268" name="Google Shape;268;p27"/>
          <p:cNvSpPr txBox="1"/>
          <p:nvPr>
            <p:ph idx="2" type="body"/>
          </p:nvPr>
        </p:nvSpPr>
        <p:spPr>
          <a:xfrm>
            <a:off x="350547" y="1203060"/>
            <a:ext cx="4490394" cy="41630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-291465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en-US"/>
              <a:t>Ver</a:t>
            </a:r>
            <a:r>
              <a:rPr lang="en-US"/>
              <a:t> el siguiente video para la lección </a:t>
            </a:r>
            <a:r>
              <a:rPr b="1" lang="en-US" u="sng"/>
              <a:t>8</a:t>
            </a:r>
            <a:r>
              <a:rPr lang="en-US"/>
              <a:t> </a:t>
            </a:r>
            <a:endParaRPr/>
          </a:p>
          <a:p>
            <a:pPr indent="-2914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Leer 1 Reyes 5-10, 2 Crónicas 2-9 en sus Biblias.</a:t>
            </a:r>
            <a:endParaRPr/>
          </a:p>
          <a:p>
            <a:pPr indent="-127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4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75906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8"/>
          <p:cNvSpPr txBox="1"/>
          <p:nvPr>
            <p:ph idx="1" type="body"/>
          </p:nvPr>
        </p:nvSpPr>
        <p:spPr>
          <a:xfrm>
            <a:off x="1126958" y="4345272"/>
            <a:ext cx="10515600" cy="46326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</a:pPr>
            <a:r>
              <a:rPr lang="en-US" sz="10000">
                <a:solidFill>
                  <a:schemeClr val="lt1"/>
                </a:solidFill>
                <a:latin typeface="Overlock"/>
                <a:ea typeface="Overlock"/>
                <a:cs typeface="Overlock"/>
                <a:sym typeface="Overlock"/>
              </a:rPr>
              <a:t>La Oración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9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nterfaz de usuario gráfica, Aplicación&#10;&#10;Descripción generada automáticamente" id="281" name="Google Shape;281;p2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8" l="0" r="0" t="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verlock"/>
              <a:buNone/>
            </a:pPr>
            <a:r>
              <a:t/>
            </a:r>
            <a:endParaRPr/>
          </a:p>
        </p:txBody>
      </p:sp>
      <p:sp>
        <p:nvSpPr>
          <p:cNvPr id="288" name="Google Shape;288;p3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descr="Screen Clipping" id="289" name="Google Shape;28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1936" y="265451"/>
            <a:ext cx="10168128" cy="6673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verlock"/>
              <a:buNone/>
            </a:pPr>
            <a:r>
              <a:rPr lang="en-US"/>
              <a:t>Oremos</a:t>
            </a:r>
            <a:endParaRPr/>
          </a:p>
        </p:txBody>
      </p:sp>
      <p:sp>
        <p:nvSpPr>
          <p:cNvPr id="105" name="Google Shape;105;p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00000"/>
              <a:buNone/>
            </a:pPr>
            <a:r>
              <a:rPr lang="en-US">
                <a:solidFill>
                  <a:srgbClr val="008000"/>
                </a:solidFill>
              </a:rPr>
              <a:t>Dios, Padre mío y Salvador mío, por la historia de David he aprendido que por tu gracia tú siempre bendecirás a los que te aman y te sirven con todo su corazón. Yo sé que te he fallado de muchas maneras y te pido que me perdones. Te ruego que me des un corazón fiel para que en todos mis días te ame y te sirva. Recuérdame que esa fortaleza viene por medio de tu Palabra, y guíame constantemente a ella. Amén.</a:t>
            </a:r>
            <a:endParaRPr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Overlock"/>
              <a:buNone/>
            </a:pPr>
            <a:r>
              <a:rPr lang="en-US" sz="8000">
                <a:latin typeface="Overlock"/>
                <a:ea typeface="Overlock"/>
                <a:cs typeface="Overlock"/>
                <a:sym typeface="Overlock"/>
              </a:rPr>
              <a:t>Mostremos Respeto…</a:t>
            </a:r>
            <a:endParaRPr sz="8000"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11" name="Google Shape;111;p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175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5000"/>
              <a:buChar char="•"/>
            </a:pPr>
            <a:r>
              <a:rPr lang="en-US" sz="5000">
                <a:solidFill>
                  <a:srgbClr val="008000"/>
                </a:solidFill>
                <a:latin typeface="Overlock"/>
                <a:ea typeface="Overlock"/>
                <a:cs typeface="Overlock"/>
                <a:sym typeface="Overlock"/>
              </a:rPr>
              <a:t> Llegando preparados</a:t>
            </a:r>
            <a:endParaRPr/>
          </a:p>
          <a:p>
            <a:pPr indent="-3175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000"/>
              </a:buClr>
              <a:buSzPts val="5000"/>
              <a:buChar char="•"/>
            </a:pPr>
            <a:r>
              <a:rPr lang="en-US" sz="5000">
                <a:solidFill>
                  <a:srgbClr val="008000"/>
                </a:solidFill>
                <a:latin typeface="Overlock"/>
                <a:ea typeface="Overlock"/>
                <a:cs typeface="Overlock"/>
                <a:sym typeface="Overlock"/>
              </a:rPr>
              <a:t> Siendo puntuales</a:t>
            </a:r>
            <a:endParaRPr/>
          </a:p>
          <a:p>
            <a:pPr indent="-3175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000"/>
              </a:buClr>
              <a:buSzPts val="5000"/>
              <a:buChar char="•"/>
            </a:pPr>
            <a:r>
              <a:rPr lang="en-US" sz="5000">
                <a:solidFill>
                  <a:srgbClr val="008000"/>
                </a:solidFill>
                <a:latin typeface="Overlock"/>
                <a:ea typeface="Overlock"/>
                <a:cs typeface="Overlock"/>
                <a:sym typeface="Overlock"/>
              </a:rPr>
              <a:t> A los profesores que nos sirven </a:t>
            </a:r>
            <a:endParaRPr/>
          </a:p>
          <a:p>
            <a:pPr indent="-3175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000"/>
              </a:buClr>
              <a:buSzPts val="5000"/>
              <a:buChar char="•"/>
            </a:pPr>
            <a:r>
              <a:rPr lang="en-US" sz="5000">
                <a:solidFill>
                  <a:srgbClr val="008000"/>
                </a:solidFill>
                <a:latin typeface="Overlock"/>
                <a:ea typeface="Overlock"/>
                <a:cs typeface="Overlock"/>
                <a:sym typeface="Overlock"/>
              </a:rPr>
              <a:t> A los compañeros en clase</a:t>
            </a:r>
            <a:endParaRPr/>
          </a:p>
          <a:p>
            <a:pPr indent="-3175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000"/>
              </a:buClr>
              <a:buSzPts val="5000"/>
              <a:buChar char="•"/>
            </a:pPr>
            <a:r>
              <a:rPr lang="en-US" sz="5000">
                <a:solidFill>
                  <a:srgbClr val="008000"/>
                </a:solidFill>
                <a:latin typeface="Overlock"/>
                <a:ea typeface="Overlock"/>
                <a:cs typeface="Overlock"/>
                <a:sym typeface="Overlock"/>
              </a:rPr>
              <a:t> En el grupo de WhatsApp</a:t>
            </a:r>
            <a:endParaRPr sz="5000">
              <a:solidFill>
                <a:srgbClr val="00800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"/>
          <p:cNvSpPr txBox="1"/>
          <p:nvPr>
            <p:ph type="title"/>
          </p:nvPr>
        </p:nvSpPr>
        <p:spPr>
          <a:xfrm>
            <a:off x="783336" y="1645921"/>
            <a:ext cx="10515600" cy="23865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Overlock"/>
              <a:buNone/>
            </a:pPr>
            <a:r>
              <a:rPr lang="en-US" sz="10000"/>
              <a:t>Actividad </a:t>
            </a:r>
            <a:r>
              <a:rPr lang="en-US" sz="10000">
                <a:latin typeface="Overlock"/>
                <a:ea typeface="Overlock"/>
                <a:cs typeface="Overlock"/>
                <a:sym typeface="Overlock"/>
              </a:rPr>
              <a:t>del día</a:t>
            </a:r>
            <a:br>
              <a:rPr lang="en-US" sz="10000">
                <a:latin typeface="Arial"/>
                <a:ea typeface="Arial"/>
                <a:cs typeface="Arial"/>
                <a:sym typeface="Arial"/>
              </a:rPr>
            </a:br>
            <a:r>
              <a:rPr lang="en-US" sz="4800">
                <a:latin typeface="Overlock"/>
                <a:ea typeface="Overlock"/>
                <a:cs typeface="Overlock"/>
                <a:sym typeface="Overlock"/>
              </a:rPr>
              <a:t>(10 minutos)</a:t>
            </a:r>
            <a:br>
              <a:rPr lang="en-US" sz="4800">
                <a:latin typeface="Overlock"/>
                <a:ea typeface="Overlock"/>
                <a:cs typeface="Overlock"/>
                <a:sym typeface="Overlock"/>
              </a:rPr>
            </a:br>
            <a:br>
              <a:rPr lang="en-US" sz="4800">
                <a:latin typeface="Overlock"/>
                <a:ea typeface="Overlock"/>
                <a:cs typeface="Overlock"/>
                <a:sym typeface="Overlock"/>
              </a:rPr>
            </a:br>
            <a:r>
              <a:rPr lang="en-US" sz="4800">
                <a:latin typeface="Overlock"/>
                <a:ea typeface="Overlock"/>
                <a:cs typeface="Overlock"/>
                <a:sym typeface="Overlock"/>
              </a:rPr>
              <a:t>Describa una vez cuando recibió usted un trato injusto</a:t>
            </a:r>
            <a:endParaRPr sz="4800">
              <a:latin typeface="Overlock"/>
              <a:ea typeface="Overlock"/>
              <a:cs typeface="Overlock"/>
              <a:sym typeface="Overloc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/>
          <p:nvPr/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-2" l="2985" r="-2" t="0"/>
          <a:stretch/>
        </p:blipFill>
        <p:spPr>
          <a:xfrm>
            <a:off x="20" y="10"/>
            <a:ext cx="927290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8"/>
          <p:cNvSpPr/>
          <p:nvPr/>
        </p:nvSpPr>
        <p:spPr>
          <a:xfrm>
            <a:off x="9160561" y="1348782"/>
            <a:ext cx="935037" cy="824315"/>
          </a:xfrm>
          <a:custGeom>
            <a:rect b="b" l="l" r="r" t="t"/>
            <a:pathLst>
              <a:path extrusionOk="0" h="692" w="785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8"/>
          <p:cNvSpPr/>
          <p:nvPr/>
        </p:nvSpPr>
        <p:spPr>
          <a:xfrm>
            <a:off x="9960661" y="1000124"/>
            <a:ext cx="762167" cy="671915"/>
          </a:xfrm>
          <a:custGeom>
            <a:rect b="b" l="l" r="r" t="t"/>
            <a:pathLst>
              <a:path extrusionOk="0" h="692" w="785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8"/>
          <p:cNvSpPr txBox="1"/>
          <p:nvPr/>
        </p:nvSpPr>
        <p:spPr>
          <a:xfrm>
            <a:off x="9236928" y="3946358"/>
            <a:ext cx="2971800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008000"/>
                </a:solidFill>
                <a:latin typeface="Overlock"/>
                <a:ea typeface="Overlock"/>
                <a:cs typeface="Overlock"/>
                <a:sym typeface="Overlock"/>
              </a:rPr>
              <a:t>Saul y David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verlock"/>
              <a:buNone/>
            </a:pPr>
            <a:r>
              <a:t/>
            </a:r>
            <a:endParaRPr/>
          </a:p>
        </p:txBody>
      </p:sp>
      <p:sp>
        <p:nvSpPr>
          <p:cNvPr id="133" name="Google Shape;133;p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r>
              <a:t/>
            </a:r>
            <a:endParaRPr/>
          </a:p>
        </p:txBody>
      </p:sp>
      <p:pic>
        <p:nvPicPr>
          <p:cNvPr id="134" name="Google Shape;13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4816" y="365125"/>
            <a:ext cx="8522368" cy="5855788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eople around each other&#10;&#10;Description automatically generated" id="139" name="Google Shape;139;p10"/>
          <p:cNvPicPr preferRelativeResize="0"/>
          <p:nvPr/>
        </p:nvPicPr>
        <p:blipFill rotWithShape="1">
          <a:blip r:embed="rId3">
            <a:alphaModFix/>
          </a:blip>
          <a:srcRect b="9330" l="0" r="0" t="855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0"/>
          <p:cNvSpPr/>
          <p:nvPr/>
        </p:nvSpPr>
        <p:spPr>
          <a:xfrm>
            <a:off x="7488621" y="2277613"/>
            <a:ext cx="4703379" cy="4580387"/>
          </a:xfrm>
          <a:custGeom>
            <a:rect b="b" l="l" r="r" t="t"/>
            <a:pathLst>
              <a:path extrusionOk="0" h="1298" w="1333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lt1">
              <a:alpha val="6980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0"/>
          <p:cNvSpPr txBox="1"/>
          <p:nvPr>
            <p:ph type="title"/>
          </p:nvPr>
        </p:nvSpPr>
        <p:spPr>
          <a:xfrm>
            <a:off x="8022021" y="3231931"/>
            <a:ext cx="3852041" cy="18340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4800"/>
              <a:buFont typeface="Overlock"/>
              <a:buNone/>
            </a:pPr>
            <a:r>
              <a:rPr lang="en-US" sz="4800">
                <a:solidFill>
                  <a:srgbClr val="008000"/>
                </a:solidFill>
                <a:latin typeface="Overlock"/>
                <a:ea typeface="Overlock"/>
                <a:cs typeface="Overlock"/>
                <a:sym typeface="Overlock"/>
              </a:rPr>
              <a:t>Considerar  2 Samuel 5-7</a:t>
            </a:r>
            <a:endParaRPr/>
          </a:p>
        </p:txBody>
      </p:sp>
      <p:cxnSp>
        <p:nvCxnSpPr>
          <p:cNvPr id="142" name="Google Shape;142;p10"/>
          <p:cNvCxnSpPr/>
          <p:nvPr/>
        </p:nvCxnSpPr>
        <p:spPr>
          <a:xfrm>
            <a:off x="9480331" y="5123793"/>
            <a:ext cx="935420" cy="0"/>
          </a:xfrm>
          <a:prstGeom prst="straightConnector1">
            <a:avLst/>
          </a:prstGeom>
          <a:noFill/>
          <a:ln cap="sq" cmpd="sng" w="25400">
            <a:solidFill>
              <a:srgbClr val="262626"/>
            </a:solidFill>
            <a:prstDash val="solid"/>
            <a:bevel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13318"/>
              </a:buClr>
              <a:buSzPts val="6000"/>
              <a:buFont typeface="Overlock"/>
              <a:buNone/>
            </a:pPr>
            <a:r>
              <a:rPr lang="en-US">
                <a:solidFill>
                  <a:srgbClr val="613318"/>
                </a:solidFill>
              </a:rPr>
              <a:t>CONSIDERAR- 2 Samuel 5-7</a:t>
            </a:r>
            <a:endParaRPr/>
          </a:p>
        </p:txBody>
      </p:sp>
      <p:sp>
        <p:nvSpPr>
          <p:cNvPr id="149" name="Google Shape;149;p11"/>
          <p:cNvSpPr txBox="1"/>
          <p:nvPr>
            <p:ph idx="1" type="body"/>
          </p:nvPr>
        </p:nvSpPr>
        <p:spPr>
          <a:xfrm>
            <a:off x="838200" y="1690688"/>
            <a:ext cx="9805988" cy="448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4800"/>
              <a:buAutoNum type="arabicPeriod"/>
            </a:pPr>
            <a:r>
              <a:rPr lang="en-US" sz="4800">
                <a:solidFill>
                  <a:srgbClr val="008000"/>
                </a:solidFill>
              </a:rPr>
              <a:t>¿</a:t>
            </a:r>
            <a:r>
              <a:rPr lang="en-US" sz="4800" u="sng">
                <a:solidFill>
                  <a:srgbClr val="008000"/>
                </a:solidFill>
              </a:rPr>
              <a:t>Quiénes</a:t>
            </a:r>
            <a:r>
              <a:rPr lang="en-US" sz="4800">
                <a:solidFill>
                  <a:srgbClr val="008000"/>
                </a:solidFill>
              </a:rPr>
              <a:t> son los personajes de esta historia?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2020-01-28T14:39:53Z</dcterms:created>
  <dc:creator>Joel Sutton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0x010100469A67C346E6B04F8F3828DDC292199C</vt:lpwstr>
  </property>
</Properties>
</file>