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6858000" cy="9144000"/>
  <p:embeddedFontLst>
    <p:embeddedFont>
      <p:font typeface="Overlock"/>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3" roundtripDataSignature="AMtx7mjsJpaeQbXOCTSoeP2E591lX65l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verlock-bold.fntdata"/><Relationship Id="rId20" Type="http://schemas.openxmlformats.org/officeDocument/2006/relationships/slide" Target="slides/slide15.xml"/><Relationship Id="rId42" Type="http://schemas.openxmlformats.org/officeDocument/2006/relationships/font" Target="fonts/Overlock-boldItalic.fntdata"/><Relationship Id="rId41" Type="http://schemas.openxmlformats.org/officeDocument/2006/relationships/font" Target="fonts/Overlock-italic.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Overlock-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load.wikimedia.org/wikipedia/commons/e/ee/Answered_Prayer_%28165923671%29.jpeg"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xhere.com/en/photo/1448915"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els2.blob.core.windows.net/cpv-recursos/FondoBiblico.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a.	Jesús; los cambistas, los discípulos, los judíos; los muchos que creyeron en Jesús al ver las señales</a:t>
            </a:r>
            <a:endParaRPr/>
          </a:p>
          <a:p>
            <a:pPr indent="0" lvl="0" marL="0" rtl="0" algn="l">
              <a:spcBef>
                <a:spcPts val="0"/>
              </a:spcBef>
              <a:spcAft>
                <a:spcPts val="0"/>
              </a:spcAft>
              <a:buClr>
                <a:schemeClr val="dk1"/>
              </a:buClr>
              <a:buSzPts val="1200"/>
              <a:buFont typeface="Calibri"/>
              <a:buNone/>
            </a:pPr>
            <a:r>
              <a:rPr lang="en-US"/>
              <a:t>b.	Nicodemo: Un fariseo muy importante; defendió a Jesús delante de los fariseos y fue criticado por eso; apoyó en sepultar a Jesús</a:t>
            </a:r>
            <a:endParaRPr/>
          </a:p>
          <a:p>
            <a:pPr indent="0" lvl="0" marL="0" rtl="0" algn="l">
              <a:spcBef>
                <a:spcPts val="0"/>
              </a:spcBef>
              <a:spcAft>
                <a:spcPts val="0"/>
              </a:spcAft>
              <a:buClr>
                <a:schemeClr val="dk1"/>
              </a:buClr>
              <a:buSzPts val="1200"/>
              <a:buFont typeface="Calibri"/>
              <a:buNone/>
            </a:pPr>
            <a:r>
              <a:t/>
            </a:r>
            <a:endParaRPr/>
          </a:p>
        </p:txBody>
      </p:sp>
      <p:sp>
        <p:nvSpPr>
          <p:cNvPr id="175" name="Google Shape;17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Los animales: ovejas, bueyes, palomas</a:t>
            </a:r>
            <a:endParaRPr/>
          </a:p>
          <a:p>
            <a:pPr indent="0" lvl="0" marL="0" rtl="0" algn="l">
              <a:spcBef>
                <a:spcPts val="0"/>
              </a:spcBef>
              <a:spcAft>
                <a:spcPts val="0"/>
              </a:spcAft>
              <a:buNone/>
            </a:pPr>
            <a:r>
              <a:rPr lang="en-US"/>
              <a:t>b.	Un azote de cuerdas; las monedas y las mesas</a:t>
            </a:r>
            <a:endParaRPr/>
          </a:p>
          <a:p>
            <a:pPr indent="0" lvl="0" marL="0" rtl="0" algn="l">
              <a:spcBef>
                <a:spcPts val="0"/>
              </a:spcBef>
              <a:spcAft>
                <a:spcPts val="0"/>
              </a:spcAft>
              <a:buNone/>
            </a:pPr>
            <a:r>
              <a:t/>
            </a:r>
            <a:endParaRPr/>
          </a:p>
        </p:txBody>
      </p:sp>
      <p:sp>
        <p:nvSpPr>
          <p:cNvPr id="182" name="Google Shape;18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Jesús subió a Jerusalén; en el templo</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89" name="Google Shape;18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Antes de la Pascua</a:t>
            </a:r>
            <a:endParaRPr/>
          </a:p>
          <a:p>
            <a:pPr indent="0" lvl="0" marL="0" rtl="0" algn="l">
              <a:spcBef>
                <a:spcPts val="0"/>
              </a:spcBef>
              <a:spcAft>
                <a:spcPts val="0"/>
              </a:spcAft>
              <a:buNone/>
            </a:pPr>
            <a:r>
              <a:rPr lang="en-US"/>
              <a:t>b.	Nicodemo vino de noche a ver a Jesús</a:t>
            </a:r>
            <a:endParaRPr/>
          </a:p>
          <a:p>
            <a:pPr indent="0" lvl="0" marL="0" rtl="0" algn="l">
              <a:spcBef>
                <a:spcPts val="0"/>
              </a:spcBef>
              <a:spcAft>
                <a:spcPts val="0"/>
              </a:spcAft>
              <a:buNone/>
            </a:pPr>
            <a:r>
              <a:t/>
            </a:r>
            <a:endParaRPr/>
          </a:p>
        </p:txBody>
      </p:sp>
      <p:sp>
        <p:nvSpPr>
          <p:cNvPr id="196" name="Google Shape;19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	Han convertido el templo en un mercado</a:t>
            </a:r>
            <a:endParaRPr/>
          </a:p>
          <a:p>
            <a:pPr indent="0" lvl="0" marL="0" marR="0" rtl="0" algn="l">
              <a:lnSpc>
                <a:spcPct val="100000"/>
              </a:lnSpc>
              <a:spcBef>
                <a:spcPts val="0"/>
              </a:spcBef>
              <a:spcAft>
                <a:spcPts val="0"/>
              </a:spcAft>
              <a:buClr>
                <a:schemeClr val="dk1"/>
              </a:buClr>
              <a:buSzPts val="1200"/>
              <a:buFont typeface="Calibri"/>
              <a:buNone/>
            </a:pPr>
            <a:r>
              <a:rPr lang="en-US"/>
              <a:t>b.	Nicodemo es fariseo, pero no entiende el reino de Dios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203" name="Google Shape;20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Deje que cuenten la historia.  Solo hay que guiarlos cuando se desvíen, se confunden, o pasan por alto algo de importancia.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10" name="Google Shape;21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Jesús limpia el templo</a:t>
            </a:r>
            <a:endParaRPr/>
          </a:p>
          <a:p>
            <a:pPr indent="0" lvl="0" marL="0" rtl="0" algn="l">
              <a:spcBef>
                <a:spcPts val="0"/>
              </a:spcBef>
              <a:spcAft>
                <a:spcPts val="0"/>
              </a:spcAft>
              <a:buNone/>
            </a:pPr>
            <a:r>
              <a:rPr lang="en-US"/>
              <a:t>b.	Jesús proclama la salvación a Nicodemo</a:t>
            </a:r>
            <a:endParaRPr/>
          </a:p>
          <a:p>
            <a:pPr indent="0" lvl="0" marL="0" rtl="0" algn="l">
              <a:spcBef>
                <a:spcPts val="0"/>
              </a:spcBef>
              <a:spcAft>
                <a:spcPts val="0"/>
              </a:spcAft>
              <a:buNone/>
            </a:pPr>
            <a:r>
              <a:t/>
            </a:r>
            <a:endParaRPr/>
          </a:p>
        </p:txBody>
      </p:sp>
      <p:sp>
        <p:nvSpPr>
          <p:cNvPr id="217" name="Google Shape;21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	Jesús purificó el templo de vendedores y cambistas y enseñó el evangelio a Nicodemo.</a:t>
            </a:r>
            <a:endParaRPr sz="1200">
              <a:solidFill>
                <a:schemeClr val="dk1"/>
              </a:solidFill>
              <a:latin typeface="Calibri"/>
              <a:ea typeface="Calibri"/>
              <a:cs typeface="Calibri"/>
              <a:sym typeface="Calibri"/>
            </a:endParaRPr>
          </a:p>
        </p:txBody>
      </p:sp>
      <p:sp>
        <p:nvSpPr>
          <p:cNvPr id="232" name="Google Shape;23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lphaLcPeriod"/>
            </a:pPr>
            <a:r>
              <a:rPr lang="en-US" sz="1200">
                <a:solidFill>
                  <a:schemeClr val="dk1"/>
                </a:solidFill>
                <a:latin typeface="Calibri"/>
                <a:ea typeface="Calibri"/>
                <a:cs typeface="Calibri"/>
                <a:sym typeface="Calibri"/>
              </a:rPr>
              <a:t>Fácilmente pierdo lo esencial y no soy celoso por la obra de Dios. </a:t>
            </a:r>
            <a:endParaRPr/>
          </a:p>
          <a:p>
            <a:pPr indent="-228600" lvl="0" marL="228600" rtl="0" algn="l">
              <a:spcBef>
                <a:spcPts val="0"/>
              </a:spcBef>
              <a:spcAft>
                <a:spcPts val="0"/>
              </a:spcAft>
              <a:buClr>
                <a:schemeClr val="dk1"/>
              </a:buClr>
              <a:buSzPts val="1200"/>
              <a:buFont typeface="Calibri"/>
              <a:buAutoNum type="alphaLcPeriod"/>
            </a:pPr>
            <a:r>
              <a:rPr lang="en-US" sz="1200">
                <a:solidFill>
                  <a:schemeClr val="dk1"/>
                </a:solidFill>
                <a:latin typeface="Calibri"/>
                <a:ea typeface="Calibri"/>
                <a:cs typeface="Calibri"/>
                <a:sym typeface="Calibri"/>
              </a:rPr>
              <a:t>Jesús se enojó de manera justa, y no pecó en su enojo.  Yo sí me dejo llevar por el enojo y caigo en pecado en momentos de ira.</a:t>
            </a:r>
            <a:endParaRPr/>
          </a:p>
          <a:p>
            <a:pPr indent="-228600" lvl="0" marL="228600" marR="0" rtl="0" algn="l">
              <a:lnSpc>
                <a:spcPct val="100000"/>
              </a:lnSpc>
              <a:spcBef>
                <a:spcPts val="0"/>
              </a:spcBef>
              <a:spcAft>
                <a:spcPts val="0"/>
              </a:spcAft>
              <a:buClr>
                <a:schemeClr val="dk1"/>
              </a:buClr>
              <a:buSzPts val="1200"/>
              <a:buFont typeface="Calibri"/>
              <a:buAutoNum type="alphaLcPeriod"/>
            </a:pPr>
            <a:r>
              <a:rPr i="0" lang="en-US" sz="1200">
                <a:solidFill>
                  <a:schemeClr val="dk1"/>
                </a:solidFill>
                <a:latin typeface="Calibri"/>
                <a:ea typeface="Calibri"/>
                <a:cs typeface="Calibri"/>
                <a:sym typeface="Calibri"/>
              </a:rPr>
              <a:t>O estudiamos la Biblia sin entender lo básico, como Nicodemo.</a:t>
            </a:r>
            <a:endParaRPr i="0" sz="1200">
              <a:solidFill>
                <a:schemeClr val="dk1"/>
              </a:solidFill>
              <a:latin typeface="Calibri"/>
              <a:ea typeface="Calibri"/>
              <a:cs typeface="Calibri"/>
              <a:sym typeface="Calibri"/>
            </a:endParaRPr>
          </a:p>
          <a:p>
            <a:pPr indent="-152400" lvl="0" marL="22860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39" name="Google Shape;23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a.	La pasión de Jesús por la casa y la obra de su Padre- su perfección toma el lugar de mis debilidades.</a:t>
            </a:r>
            <a:endParaRPr/>
          </a:p>
          <a:p>
            <a:pPr indent="0" lvl="0" marL="0" marR="0" rtl="0" algn="l">
              <a:lnSpc>
                <a:spcPct val="100000"/>
              </a:lnSpc>
              <a:spcBef>
                <a:spcPts val="0"/>
              </a:spcBef>
              <a:spcAft>
                <a:spcPts val="0"/>
              </a:spcAft>
              <a:buClr>
                <a:schemeClr val="dk1"/>
              </a:buClr>
              <a:buSzPts val="1200"/>
              <a:buFont typeface="Arial"/>
              <a:buNone/>
            </a:pPr>
            <a:r>
              <a:rPr lang="en-US"/>
              <a:t>b.	Dios dio a su Hijo unigénito para que yo creyera en él y tuviera la vida eterna. </a:t>
            </a:r>
            <a:endParaRPr/>
          </a:p>
        </p:txBody>
      </p:sp>
      <p:sp>
        <p:nvSpPr>
          <p:cNvPr id="246" name="Google Shape;24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A hacer lo posible para que la iglesia se enfoque en la palabra, en la adoración, y en la oración.  </a:t>
            </a:r>
            <a:endParaRPr/>
          </a:p>
          <a:p>
            <a:pPr indent="0" lvl="0" marL="0" rtl="0" algn="l">
              <a:spcBef>
                <a:spcPts val="0"/>
              </a:spcBef>
              <a:spcAft>
                <a:spcPts val="0"/>
              </a:spcAft>
              <a:buNone/>
            </a:pPr>
            <a:r>
              <a:rPr lang="en-US"/>
              <a:t>b.	A predicar las buenas nuevas de Juan 3:16 a cuantas más personas sea posible.</a:t>
            </a:r>
            <a:endParaRPr/>
          </a:p>
          <a:p>
            <a:pPr indent="0" lvl="0" marL="0" rtl="0" algn="l">
              <a:spcBef>
                <a:spcPts val="0"/>
              </a:spcBef>
              <a:spcAft>
                <a:spcPts val="0"/>
              </a:spcAft>
              <a:buNone/>
            </a:pPr>
            <a:r>
              <a:t/>
            </a:r>
            <a:endParaRPr/>
          </a:p>
        </p:txBody>
      </p:sp>
      <p:sp>
        <p:nvSpPr>
          <p:cNvPr id="253" name="Google Shape;25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	Lo del templo: cuando las finanzas y los negocios de una iglesia reciben más atención que la palabra y la oración.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	Lo de Nicodemo: con alguien que no conozca el camino a la salvación</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60" name="Google Shape;260;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2" marL="1143000" marR="0" rtl="0" algn="l">
              <a:lnSpc>
                <a:spcPct val="107000"/>
              </a:lnSpc>
              <a:spcBef>
                <a:spcPts val="0"/>
              </a:spcBef>
              <a:spcAft>
                <a:spcPts val="0"/>
              </a:spcAft>
              <a:buClr>
                <a:schemeClr val="lt1"/>
              </a:buClr>
              <a:buSzPts val="1200"/>
              <a:buFont typeface="Calibri"/>
              <a:buAutoNum type="romanLcPeriod"/>
            </a:pPr>
            <a:r>
              <a:rPr lang="en-US" sz="1200">
                <a:latin typeface="Calibri"/>
                <a:ea typeface="Calibri"/>
                <a:cs typeface="Calibri"/>
                <a:sym typeface="Calibri"/>
              </a:rPr>
              <a:t>Jesús no rompió ningún mandamiento de Dios. Corrió los animales, pero no abusó de ellos.  En su enojo, no pecó.</a:t>
            </a:r>
            <a:endParaRPr sz="1200">
              <a:latin typeface="Calibri"/>
              <a:ea typeface="Calibri"/>
              <a:cs typeface="Calibri"/>
              <a:sym typeface="Calibri"/>
            </a:endParaRPr>
          </a:p>
          <a:p>
            <a:pPr indent="-228600" lvl="2" marL="1143000" marR="0" rtl="0" algn="l">
              <a:lnSpc>
                <a:spcPct val="107000"/>
              </a:lnSpc>
              <a:spcBef>
                <a:spcPts val="0"/>
              </a:spcBef>
              <a:spcAft>
                <a:spcPts val="0"/>
              </a:spcAft>
              <a:buClr>
                <a:schemeClr val="lt1"/>
              </a:buClr>
              <a:buSzPts val="1200"/>
              <a:buFont typeface="Calibri"/>
              <a:buAutoNum type="romanLcPeriod"/>
            </a:pPr>
            <a:r>
              <a:rPr lang="en-US" sz="1200">
                <a:latin typeface="Calibri"/>
                <a:ea typeface="Calibri"/>
                <a:cs typeface="Calibri"/>
                <a:sym typeface="Calibri"/>
              </a:rPr>
              <a:t>Sentir emociones no es necesariamente pecado.  Dios nos creó con emociones: gozo, enojo, alegría y tristeza… Si el enojo es por motivos egoístas o con un sentido de venganza personal, entonces sí sería pecaminoso.  Pero si el enojo es porque alguien ha ofendido a Dios movido por su pecado, en ese caso es un enojo justo.  El enojo de Jesús no fue por egoísmo ni por otro motivo pecaminoso.  Fue por su celo por la casa de su Padre – un motivo justo y santo.  “Enójense, pero no pequen” (Efesios 4:26).</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267" name="Google Shape;26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2" marL="1143000" marR="0" rtl="0" algn="l">
              <a:lnSpc>
                <a:spcPct val="107000"/>
              </a:lnSpc>
              <a:spcBef>
                <a:spcPts val="0"/>
              </a:spcBef>
              <a:spcAft>
                <a:spcPts val="0"/>
              </a:spcAft>
              <a:buClr>
                <a:schemeClr val="dk1"/>
              </a:buClr>
              <a:buSzPts val="1200"/>
              <a:buFont typeface="Calibri"/>
              <a:buAutoNum type="romanLcPeriod"/>
            </a:pPr>
            <a:r>
              <a:rPr lang="en-US" sz="1200">
                <a:latin typeface="Calibri"/>
                <a:ea typeface="Calibri"/>
                <a:cs typeface="Calibri"/>
                <a:sym typeface="Calibri"/>
              </a:rPr>
              <a:t>Primero, le confesamos a Dios que hemos caído en la ira pecaminosa, hemos perdido control de nuestras emociones.  </a:t>
            </a:r>
            <a:endParaRPr sz="1200">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1200"/>
              <a:buFont typeface="Calibri"/>
              <a:buAutoNum type="romanLcPeriod"/>
            </a:pPr>
            <a:r>
              <a:rPr lang="en-US" sz="1200">
                <a:latin typeface="Calibri"/>
                <a:ea typeface="Calibri"/>
                <a:cs typeface="Calibri"/>
                <a:sym typeface="Calibri"/>
              </a:rPr>
              <a:t>Confiamos en Jesucristo, quien nunca se dejó llevar por sus emociones, nunca cayo en pecado por su enojo.  Él dio su vida para que la ira justa de Dios no cayera sobre nosotros.  Él nos ha perdonado.</a:t>
            </a:r>
            <a:endParaRPr sz="1200">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1200"/>
              <a:buFont typeface="Calibri"/>
              <a:buAutoNum type="romanLcPeriod"/>
            </a:pPr>
            <a:r>
              <a:rPr lang="en-US" sz="1200">
                <a:latin typeface="Calibri"/>
                <a:ea typeface="Calibri"/>
                <a:cs typeface="Calibri"/>
                <a:sym typeface="Calibri"/>
              </a:rPr>
              <a:t>Una técnica práctica para que un creyente pueda manejar las emociones: I.V.A.  En algunos países IVA es una abreviatura para los impuestos que se cobran en una compra (Impuestos Valor Añadido).  Vamos a usar las mismas letras para algo distinto:</a:t>
            </a:r>
            <a:endParaRPr sz="1200">
              <a:latin typeface="Calibri"/>
              <a:ea typeface="Calibri"/>
              <a:cs typeface="Calibri"/>
              <a:sym typeface="Calibri"/>
            </a:endParaRPr>
          </a:p>
          <a:p>
            <a:pPr indent="-228600" lvl="3" marL="1600200" marR="0" rtl="0" algn="l">
              <a:lnSpc>
                <a:spcPct val="107000"/>
              </a:lnSpc>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Identificar: ¿Qué es lo que siento?  ¿Frustración?  ¿Enojo?</a:t>
            </a:r>
            <a:endParaRPr sz="1200">
              <a:latin typeface="Calibri"/>
              <a:ea typeface="Calibri"/>
              <a:cs typeface="Calibri"/>
              <a:sym typeface="Calibri"/>
            </a:endParaRPr>
          </a:p>
          <a:p>
            <a:pPr indent="-228600" lvl="3" marL="1600200" marR="0" rtl="0" algn="l">
              <a:lnSpc>
                <a:spcPct val="107000"/>
              </a:lnSpc>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Validar: La emoción en sí en muchos casos se basa en algo legítimo.  No es para justificarse, solo es para entender el “por qué” de la emoción. Por ejemplo, “Es entendible sentirme así porque me hicieron daño,” o “porque no he dormido bien y estoy bajo mucha presión en el trabajo,” o “estoy frustrado porque dieron su palabra y no la cumplieron.”   </a:t>
            </a:r>
            <a:endParaRPr sz="1200">
              <a:latin typeface="Calibri"/>
              <a:ea typeface="Calibri"/>
              <a:cs typeface="Calibri"/>
              <a:sym typeface="Calibri"/>
            </a:endParaRPr>
          </a:p>
          <a:p>
            <a:pPr indent="-228600" lvl="3" marL="1600200" marR="0" rtl="0" algn="l">
              <a:lnSpc>
                <a:spcPct val="107000"/>
              </a:lnSpc>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Alinear- Me pregunto, “¿Qué quiere Dios que yo haga en esta situación?  ¿Qué me dice en su palabra acerca de…?  ¿Qué versículo bíblico me ayuda en esta situación?”  Por ejemplo, “Siento ansiedad.  Pues, Dios me fortalece con las palabras de 1 Pedro 5:7 “</a:t>
            </a:r>
            <a:r>
              <a:rPr b="1" lang="en-US" sz="1200">
                <a:solidFill>
                  <a:srgbClr val="000000"/>
                </a:solidFill>
                <a:latin typeface="Calibri"/>
                <a:ea typeface="Calibri"/>
                <a:cs typeface="Calibri"/>
                <a:sym typeface="Calibri"/>
              </a:rPr>
              <a:t>Descarguen en él todas sus angustias, porque él tiene cuidado de ustedes.” </a:t>
            </a:r>
            <a:r>
              <a:rPr lang="en-US" sz="1200">
                <a:latin typeface="Calibri"/>
                <a:ea typeface="Calibri"/>
                <a:cs typeface="Calibri"/>
                <a:sym typeface="Calibri"/>
              </a:rPr>
              <a:t>Y busco refugio en la palabra de Dios, para que el Espíritu guíe mis acciones y mis palabras.  Me acerco a él en oración para pedir su ayuda.  </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275" name="Google Shape;27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7000"/>
              </a:lnSpc>
              <a:spcBef>
                <a:spcPts val="0"/>
              </a:spcBef>
              <a:spcAft>
                <a:spcPts val="0"/>
              </a:spcAft>
              <a:buClr>
                <a:schemeClr val="dk1"/>
              </a:buClr>
              <a:buSzPts val="1200"/>
              <a:buFont typeface="Calibri"/>
              <a:buAutoNum type="alphaLcPeriod"/>
            </a:pPr>
            <a:r>
              <a:rPr lang="en-US" sz="1200">
                <a:latin typeface="Calibri"/>
                <a:ea typeface="Calibri"/>
                <a:cs typeface="Calibri"/>
                <a:sym typeface="Calibri"/>
              </a:rPr>
              <a:t>Aquí en esta historia Jesús “choca” con los fariseos.  </a:t>
            </a:r>
            <a:r>
              <a:rPr b="1" lang="en-US" sz="1200">
                <a:latin typeface="Calibri"/>
                <a:ea typeface="Calibri"/>
                <a:cs typeface="Calibri"/>
                <a:sym typeface="Calibri"/>
              </a:rPr>
              <a:t>¿Quiénes eran los fariseos?</a:t>
            </a:r>
            <a:endParaRPr sz="1200">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1200"/>
              <a:buFont typeface="Calibri"/>
              <a:buAutoNum type="romanLcPeriod"/>
            </a:pPr>
            <a:r>
              <a:rPr lang="en-US" sz="1200">
                <a:latin typeface="Calibri"/>
                <a:ea typeface="Calibri"/>
                <a:cs typeface="Calibri"/>
                <a:sym typeface="Calibri"/>
              </a:rPr>
              <a:t>Parece que tienen sus orígenes con un grupo llamado los “</a:t>
            </a:r>
            <a:r>
              <a:rPr b="1" lang="en-US" sz="1200">
                <a:latin typeface="Calibri"/>
                <a:ea typeface="Calibri"/>
                <a:cs typeface="Calibri"/>
                <a:sym typeface="Calibri"/>
              </a:rPr>
              <a:t>jasideos</a:t>
            </a:r>
            <a:r>
              <a:rPr lang="en-US" sz="1200">
                <a:latin typeface="Calibri"/>
                <a:ea typeface="Calibri"/>
                <a:cs typeface="Calibri"/>
                <a:sym typeface="Calibri"/>
              </a:rPr>
              <a:t>,” o “los separados.”  Era un grupo que luchaba por quedarse fiel a la ley de Dios y a las tradiciones judías cuando llegaron los griegos y los romanos a Judea. </a:t>
            </a:r>
            <a:endParaRPr sz="1200">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1200"/>
              <a:buFont typeface="Calibri"/>
              <a:buAutoNum type="romanLcPeriod"/>
            </a:pPr>
            <a:r>
              <a:rPr lang="en-US" sz="1200">
                <a:latin typeface="Calibri"/>
                <a:ea typeface="Calibri"/>
                <a:cs typeface="Calibri"/>
                <a:sym typeface="Calibri"/>
              </a:rPr>
              <a:t>Los fariseos eran el grupo más grande, más influyente, y más estricto.  Sus creencias se centraban en la ley de Moisés y en las muchas tradiciones.  </a:t>
            </a:r>
            <a:endParaRPr sz="1200">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1200"/>
              <a:buFont typeface="Calibri"/>
              <a:buAutoNum type="romanLcPeriod"/>
            </a:pPr>
            <a:r>
              <a:rPr lang="en-US" sz="1200">
                <a:latin typeface="Calibri"/>
                <a:ea typeface="Calibri"/>
                <a:cs typeface="Calibri"/>
                <a:sym typeface="Calibri"/>
              </a:rPr>
              <a:t>Cuando llegó Jesús, la mayoría no creyó en él por tener sus corazones duros.  Acusaban a Jesús de muchas cosas, lo criticaban, le tendían trampas, y buscaban formas de matarlo.  Enfatizaban la ley ceremonial del Antiguo Testamento, pero no les importaba obedecer a Dios en las cosas básicas.  O sea, se enojaban con él por sanar a alguien en el día sábado, sin darse cuenta de su propia falta de misericordia y amor para con Dios y hacia su prójimo.</a:t>
            </a:r>
            <a:endParaRPr sz="1200">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1200"/>
              <a:buFont typeface="Calibri"/>
              <a:buAutoNum type="romanLcPeriod"/>
            </a:pPr>
            <a:r>
              <a:rPr lang="en-US" sz="1200">
                <a:latin typeface="Calibri"/>
                <a:ea typeface="Calibri"/>
                <a:cs typeface="Calibri"/>
                <a:sym typeface="Calibri"/>
              </a:rPr>
              <a:t>En Mateo 23 Jesús los regaña, porque guardaban “la letra de la ley,” negaron su verdadero propósito. </a:t>
            </a:r>
            <a:endParaRPr sz="1200">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1200"/>
              <a:buFont typeface="Calibri"/>
              <a:buAutoNum type="romanLcPeriod"/>
            </a:pPr>
            <a:r>
              <a:rPr lang="en-US" sz="1200">
                <a:latin typeface="Calibri"/>
                <a:ea typeface="Calibri"/>
                <a:cs typeface="Calibri"/>
                <a:sym typeface="Calibri"/>
              </a:rPr>
              <a:t>No veían su propio pecado e incapacidad de cumplir la ley.  Se hicieron arrogantes y creídos (envanecidos).</a:t>
            </a:r>
            <a:endParaRPr sz="1200">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1200"/>
              <a:buFont typeface="Calibri"/>
              <a:buAutoNum type="romanLcPeriod"/>
            </a:pPr>
            <a:r>
              <a:rPr lang="en-US" sz="1200">
                <a:latin typeface="Calibri"/>
                <a:ea typeface="Calibri"/>
                <a:cs typeface="Calibri"/>
                <a:sym typeface="Calibri"/>
              </a:rPr>
              <a:t>Nicodemo, Saulo/Pablo y otros fariseos, sí llegaron a creer en Jesús.</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283" name="Google Shape;28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https://pxhere.com/en/photo/847459</a:t>
            </a:r>
            <a:endParaRPr/>
          </a:p>
        </p:txBody>
      </p:sp>
      <p:sp>
        <p:nvSpPr>
          <p:cNvPr id="289" name="Google Shape;289;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US" u="sng">
                <a:solidFill>
                  <a:schemeClr val="hlink"/>
                </a:solidFill>
                <a:hlinkClick r:id="rId2"/>
              </a:rPr>
              <a:t>https://upload.wikimedia.org/wikipedia/commons/e/ee/Answered_Prayer_%28165923671%29.jpeg</a:t>
            </a:r>
            <a:endParaRPr b="1" sz="1200">
              <a:solidFill>
                <a:schemeClr val="dk1"/>
              </a:solidFill>
              <a:latin typeface="Calibri"/>
              <a:ea typeface="Calibri"/>
              <a:cs typeface="Calibri"/>
              <a:sym typeface="Calibri"/>
            </a:endParaRPr>
          </a:p>
          <a:p>
            <a:pPr indent="0" lvl="1" marL="457200" rtl="0" algn="l">
              <a:spcBef>
                <a:spcPts val="0"/>
              </a:spcBef>
              <a:spcAft>
                <a:spcPts val="0"/>
              </a:spcAft>
              <a:buNone/>
            </a:pPr>
            <a:r>
              <a:t/>
            </a:r>
            <a:endParaRPr b="1" sz="1200">
              <a:solidFill>
                <a:schemeClr val="dk1"/>
              </a:solidFill>
              <a:latin typeface="Calibri"/>
              <a:ea typeface="Calibri"/>
              <a:cs typeface="Calibri"/>
              <a:sym typeface="Calibri"/>
            </a:endParaRPr>
          </a:p>
          <a:p>
            <a:pPr indent="0" lvl="1" marL="457200" rtl="0" algn="l">
              <a:spcBef>
                <a:spcPts val="0"/>
              </a:spcBef>
              <a:spcAft>
                <a:spcPts val="0"/>
              </a:spcAft>
              <a:buNone/>
            </a:pPr>
            <a:r>
              <a:rPr b="1" lang="en-US" sz="1200">
                <a:solidFill>
                  <a:schemeClr val="dk1"/>
                </a:solidFill>
                <a:latin typeface="Calibri"/>
                <a:ea typeface="Calibri"/>
                <a:cs typeface="Calibri"/>
                <a:sym typeface="Calibri"/>
              </a:rPr>
              <a:t>Oración</a:t>
            </a:r>
            <a:r>
              <a:rPr lang="en-US" sz="1200">
                <a:solidFill>
                  <a:schemeClr val="dk1"/>
                </a:solidFill>
                <a:latin typeface="Calibri"/>
                <a:ea typeface="Calibri"/>
                <a:cs typeface="Calibri"/>
                <a:sym typeface="Calibri"/>
              </a:rPr>
              <a:t> de clausura- Ex corde</a:t>
            </a:r>
            <a:endParaRPr sz="1200">
              <a:solidFill>
                <a:schemeClr val="dk1"/>
              </a:solidFill>
              <a:latin typeface="Calibri"/>
              <a:ea typeface="Calibri"/>
              <a:cs typeface="Calibri"/>
              <a:sym typeface="Calibri"/>
            </a:endParaRPr>
          </a:p>
        </p:txBody>
      </p:sp>
      <p:sp>
        <p:nvSpPr>
          <p:cNvPr id="299" name="Google Shape;29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Academia Cristo brinda capacitación para cumplir la Gran Comisión de Jesucristo  (Vayan y hagan discípulos de todas las naciones), ayudándoles a crecer en la palabra para llevar la Palabra a otros. </a:t>
            </a:r>
            <a:endParaRPr/>
          </a:p>
          <a:p>
            <a:pPr indent="-171450" lvl="0" marL="171450" rtl="0" algn="l">
              <a:spcBef>
                <a:spcPts val="0"/>
              </a:spcBef>
              <a:spcAft>
                <a:spcPts val="0"/>
              </a:spcAft>
              <a:buClr>
                <a:schemeClr val="dk1"/>
              </a:buClr>
              <a:buSzPts val="1200"/>
              <a:buFont typeface="Calibri"/>
              <a:buChar char="-"/>
            </a:pPr>
            <a:r>
              <a:rPr lang="en-US"/>
              <a:t>Nos dedicamos a ayudarles en conocer y entender las Escrituras, porque allí el Espíritu nos muestra el pecado, y allí conocemos la gracia de Jesucristo. </a:t>
            </a:r>
            <a:endParaRPr/>
          </a:p>
          <a:p>
            <a:pPr indent="-171450" lvl="0" marL="171450" rtl="0" algn="l">
              <a:spcBef>
                <a:spcPts val="0"/>
              </a:spcBef>
              <a:spcAft>
                <a:spcPts val="0"/>
              </a:spcAft>
              <a:buClr>
                <a:schemeClr val="dk1"/>
              </a:buClr>
              <a:buSzPts val="1200"/>
              <a:buFont typeface="Calibri"/>
              <a:buChar char="-"/>
            </a:pPr>
            <a:r>
              <a:rPr lang="en-US"/>
              <a:t>Y luego, ese conocimiento del amor de Cristo no se puede quedar con nosotros.  Jesucristo nos llama a llevar la palabra a otros.  </a:t>
            </a:r>
            <a:endParaRPr/>
          </a:p>
        </p:txBody>
      </p:sp>
      <p:sp>
        <p:nvSpPr>
          <p:cNvPr id="306" name="Google Shape;306;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Saludos, bienvenidos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https://pxhere.com/en/photo/1448915</a:t>
            </a:r>
            <a:endParaRPr/>
          </a:p>
        </p:txBody>
      </p:sp>
      <p:sp>
        <p:nvSpPr>
          <p:cNvPr id="117" name="Google Shape;11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100"/>
              <a:buFont typeface="Calibri"/>
              <a:buChar char="-"/>
            </a:pPr>
            <a:r>
              <a:rPr lang="en-US" sz="1100">
                <a:latin typeface="Calibri"/>
                <a:ea typeface="Calibri"/>
                <a:cs typeface="Calibri"/>
                <a:sym typeface="Calibri"/>
              </a:rPr>
              <a:t>Algunos nos han comentado: </a:t>
            </a:r>
            <a:endParaRPr/>
          </a:p>
          <a:p>
            <a:pPr indent="-342900" lvl="0" marL="342900" marR="0" rtl="0" algn="l">
              <a:lnSpc>
                <a:spcPct val="107000"/>
              </a:lnSpc>
              <a:spcBef>
                <a:spcPts val="0"/>
              </a:spcBef>
              <a:spcAft>
                <a:spcPts val="0"/>
              </a:spcAft>
              <a:buClr>
                <a:schemeClr val="dk1"/>
              </a:buClr>
              <a:buSzPts val="1100"/>
              <a:buFont typeface="Calibri"/>
              <a:buChar char="-"/>
            </a:pPr>
            <a:r>
              <a:rPr lang="en-US" sz="1100">
                <a:latin typeface="Calibri"/>
                <a:ea typeface="Calibri"/>
                <a:cs typeface="Calibri"/>
                <a:sym typeface="Calibri"/>
              </a:rPr>
              <a:t>Deseo juntar un grupo de personas para compartir lo aprendido y para estudiar la palabra donde vivo.  ¿Pueden orientarme?  </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Claro que sí.  Nuestros profesores los pueden orientar o dirigirlos a uno de nuestros asesores quienes les ayudarán en formar un Grupo Sembrador.</a:t>
            </a:r>
            <a:endParaRPr/>
          </a:p>
          <a:p>
            <a:pPr indent="-285750" lvl="1" marL="742950" marR="0" rtl="0" algn="l">
              <a:lnSpc>
                <a:spcPct val="107000"/>
              </a:lnSpc>
              <a:spcBef>
                <a:spcPts val="0"/>
              </a:spcBef>
              <a:spcAft>
                <a:spcPts val="0"/>
              </a:spcAft>
              <a:buClr>
                <a:schemeClr val="dk1"/>
              </a:buClr>
              <a:buSzPts val="1800"/>
              <a:buFont typeface="Courier New"/>
              <a:buChar char="o"/>
            </a:pPr>
            <a:r>
              <a:rPr b="1" lang="en-US" sz="1800" u="sng">
                <a:latin typeface="Calibri"/>
                <a:ea typeface="Calibri"/>
                <a:cs typeface="Calibri"/>
                <a:sym typeface="Calibri"/>
              </a:rPr>
              <a:t>Un grupo sembrador</a:t>
            </a:r>
            <a:r>
              <a:rPr lang="en-US" sz="1800">
                <a:latin typeface="Calibri"/>
                <a:ea typeface="Calibri"/>
                <a:cs typeface="Calibri"/>
                <a:sym typeface="Calibri"/>
              </a:rPr>
              <a:t> existe para crecer juntos en las Buenas Nuevas de Jesucristo.  Estudiamos la Palabra, oramos, nos amamos el uno al otro, y alabamos al Señor.  El Grupo Sembrador es el primer paso de plantar una iglesia. </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En algunos casos se puede hacer una consulta presencial con uno de nuestros asesores, sin costo alguno.  </a:t>
            </a:r>
            <a:endParaRPr/>
          </a:p>
          <a:p>
            <a:pPr indent="-285750" lvl="1" marL="742950" marR="0" rtl="0" algn="l">
              <a:lnSpc>
                <a:spcPct val="107000"/>
              </a:lnSpc>
              <a:spcBef>
                <a:spcPts val="800"/>
              </a:spcBef>
              <a:spcAft>
                <a:spcPts val="0"/>
              </a:spcAft>
              <a:buClr>
                <a:schemeClr val="dk1"/>
              </a:buClr>
              <a:buSzPts val="1100"/>
              <a:buFont typeface="Courier New"/>
              <a:buChar char="o"/>
            </a:pPr>
            <a:r>
              <a:rPr b="1" lang="en-US" sz="1100">
                <a:latin typeface="Calibri"/>
                <a:ea typeface="Calibri"/>
                <a:cs typeface="Calibri"/>
                <a:sym typeface="Calibri"/>
              </a:rPr>
              <a:t>Si le interesa plantar un Grupo Sembrador, hágaselo saber a su Profesor o cualquier de nuestros asesores.  </a:t>
            </a:r>
            <a:endParaRPr/>
          </a:p>
          <a:p>
            <a:pPr indent="-285750" lvl="1" marL="742950" marR="0" rtl="0" algn="l">
              <a:lnSpc>
                <a:spcPct val="107000"/>
              </a:lnSpc>
              <a:spcBef>
                <a:spcPts val="800"/>
              </a:spcBef>
              <a:spcAft>
                <a:spcPts val="0"/>
              </a:spcAft>
              <a:buClr>
                <a:srgbClr val="0C7837"/>
              </a:buClr>
              <a:buSzPts val="1100"/>
              <a:buFont typeface="Courier New"/>
              <a:buChar char="o"/>
            </a:pPr>
            <a:r>
              <a:rPr b="0" i="0" lang="en-US" sz="1100">
                <a:solidFill>
                  <a:srgbClr val="0C7837"/>
                </a:solidFill>
                <a:latin typeface="Overlock"/>
                <a:ea typeface="Overlock"/>
                <a:cs typeface="Overlock"/>
                <a:sym typeface="Overlock"/>
              </a:rPr>
              <a:t>Somos de Cristo.  Y los cristianos se juntan.  </a:t>
            </a:r>
            <a:r>
              <a:rPr b="0" i="1" lang="en-US" sz="1100">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b="0" i="0" lang="en-US" sz="1100">
                <a:solidFill>
                  <a:srgbClr val="0C7837"/>
                </a:solidFill>
                <a:latin typeface="Overlock"/>
                <a:ea typeface="Overlock"/>
                <a:cs typeface="Overlock"/>
                <a:sym typeface="Overlock"/>
              </a:rPr>
              <a:t>(Hebreos 10:25)</a:t>
            </a:r>
            <a:endParaRPr sz="1100">
              <a:solidFill>
                <a:srgbClr val="0C7837"/>
              </a:solidFill>
              <a:latin typeface="Overlock"/>
              <a:ea typeface="Overlock"/>
              <a:cs typeface="Overlock"/>
              <a:sym typeface="Overlock"/>
            </a:endParaRPr>
          </a:p>
          <a:p>
            <a:pPr indent="-215900" lvl="1" marL="742950" marR="0" rtl="0" algn="l">
              <a:lnSpc>
                <a:spcPct val="107000"/>
              </a:lnSpc>
              <a:spcBef>
                <a:spcPts val="800"/>
              </a:spcBef>
              <a:spcAft>
                <a:spcPts val="0"/>
              </a:spcAft>
              <a:buClr>
                <a:schemeClr val="dk1"/>
              </a:buClr>
              <a:buSzPts val="1100"/>
              <a:buFont typeface="Courier New"/>
              <a:buNone/>
            </a:pPr>
            <a:r>
              <a:t/>
            </a:r>
            <a:endParaRPr b="1" sz="1100">
              <a:latin typeface="Calibri"/>
              <a:ea typeface="Calibri"/>
              <a:cs typeface="Calibri"/>
              <a:sym typeface="Calibri"/>
            </a:endParaRPr>
          </a:p>
          <a:p>
            <a:pPr indent="-215900" lvl="1" marL="742950" marR="0" rtl="0" algn="l">
              <a:lnSpc>
                <a:spcPct val="107000"/>
              </a:lnSpc>
              <a:spcBef>
                <a:spcPts val="800"/>
              </a:spcBef>
              <a:spcAft>
                <a:spcPts val="0"/>
              </a:spcAft>
              <a:buClr>
                <a:schemeClr val="dk1"/>
              </a:buClr>
              <a:buSzPts val="1100"/>
              <a:buFont typeface="Courier New"/>
              <a:buNone/>
            </a:pPr>
            <a:r>
              <a:t/>
            </a:r>
            <a:endParaRPr sz="1100">
              <a:latin typeface="Calibri"/>
              <a:ea typeface="Calibri"/>
              <a:cs typeface="Calibri"/>
              <a:sym typeface="Calibri"/>
            </a:endParaRPr>
          </a:p>
          <a:p>
            <a:pPr indent="0" lvl="0" marL="0" rtl="0" algn="l">
              <a:spcBef>
                <a:spcPts val="800"/>
              </a:spcBef>
              <a:spcAft>
                <a:spcPts val="0"/>
              </a:spcAft>
              <a:buNone/>
            </a:pPr>
            <a:r>
              <a:t/>
            </a:r>
            <a:endParaRPr/>
          </a:p>
        </p:txBody>
      </p:sp>
      <p:sp>
        <p:nvSpPr>
          <p:cNvPr id="314" name="Google Shape;314;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800">
                <a:latin typeface="Calibri"/>
                <a:ea typeface="Calibri"/>
                <a:cs typeface="Calibri"/>
                <a:sym typeface="Calibri"/>
              </a:rPr>
              <a:t>Deseo unirme a ustedes.  ¿Cómo se hace?</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Hable con su Profesor.   Los puede orientar en cómo empezar el proceso para establecer Unidad Doctrinal.  </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Para nosotros es importante que prediquemos el mismo mensaje, y que tengamos las mismas creencias.  Así podemos colaborar y apoyarnos mejor, así como dice el Apóstol Pablo:</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b="1" i="1" lang="en-US" sz="1800">
                <a:latin typeface="Calibri"/>
                <a:ea typeface="Calibri"/>
                <a:cs typeface="Calibri"/>
                <a:sym typeface="Calibri"/>
              </a:rPr>
              <a:t>&gt;&gt;Hermanos, les ruego por el nombre de nuestro Señor Jesucristo, que se pongan de acuerdo y que no haya divisiones entre ustedes, sino que estén perfectamente unidos en un mismo sentir y en un mismo parecer.&lt;&lt;  (1 Corintios 1:10)</a:t>
            </a:r>
            <a:endParaRPr b="1"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p>
            <a:pPr indent="0" lvl="0" marL="0" rtl="0" algn="l">
              <a:spcBef>
                <a:spcPts val="800"/>
              </a:spcBef>
              <a:spcAft>
                <a:spcPts val="0"/>
              </a:spcAft>
              <a:buNone/>
            </a:pPr>
            <a:r>
              <a:rPr i="1" lang="en-US"/>
              <a:t>Nota para los profesores:  Si alguien menciona especificamente el deseo de unirse en acuerdo doctrinal o de formar un grupo sembrador, se le pide hacer dos cosas:  </a:t>
            </a:r>
            <a:endParaRPr/>
          </a:p>
          <a:p>
            <a:pPr indent="0" lvl="0" marL="0" rtl="0" algn="l">
              <a:spcBef>
                <a:spcPts val="0"/>
              </a:spcBef>
              <a:spcAft>
                <a:spcPts val="0"/>
              </a:spcAft>
              <a:buNone/>
            </a:pPr>
            <a:r>
              <a:t/>
            </a:r>
            <a:endParaRPr i="1"/>
          </a:p>
          <a:p>
            <a:pPr indent="0" lvl="0" marL="0" rtl="0" algn="l">
              <a:spcBef>
                <a:spcPts val="0"/>
              </a:spcBef>
              <a:spcAft>
                <a:spcPts val="0"/>
              </a:spcAft>
              <a:buNone/>
            </a:pPr>
            <a:r>
              <a:rPr i="1" lang="en-US"/>
              <a:t>1) Avisar de inmediato al director estudiantil (Andrew Johnston), director académico (Joel Sutton) o cualquier de nuestros misioneros o representantes de Academia Cristo.</a:t>
            </a:r>
            <a:endParaRPr/>
          </a:p>
          <a:p>
            <a:pPr indent="0" lvl="0" marL="0" rtl="0" algn="l">
              <a:spcBef>
                <a:spcPts val="0"/>
              </a:spcBef>
              <a:spcAft>
                <a:spcPts val="0"/>
              </a:spcAft>
              <a:buNone/>
            </a:pPr>
            <a:r>
              <a:rPr i="1" lang="en-US"/>
              <a:t>2) Notarlo en el informe al final de la clase.  </a:t>
            </a:r>
            <a:endParaRPr/>
          </a:p>
        </p:txBody>
      </p:sp>
      <p:sp>
        <p:nvSpPr>
          <p:cNvPr id="322" name="Google Shape;322;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Despedidas</a:t>
            </a:r>
            <a:endParaRPr/>
          </a:p>
        </p:txBody>
      </p:sp>
      <p:sp>
        <p:nvSpPr>
          <p:cNvPr id="330" name="Google Shape;330;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US"/>
              <a:t>Haz seguro que se está grabando la clase (si se aplica).  </a:t>
            </a:r>
            <a:endParaRPr/>
          </a:p>
        </p:txBody>
      </p:sp>
      <p:sp>
        <p:nvSpPr>
          <p:cNvPr id="123" name="Google Shape;12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Saludos</a:t>
            </a:r>
            <a:endParaRPr/>
          </a:p>
        </p:txBody>
      </p:sp>
      <p:sp>
        <p:nvSpPr>
          <p:cNvPr id="129" name="Google Shape;1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2" marL="1143000" marR="0" rtl="0" algn="l">
              <a:lnSpc>
                <a:spcPct val="107000"/>
              </a:lnSpc>
              <a:spcBef>
                <a:spcPts val="0"/>
              </a:spcBef>
              <a:spcAft>
                <a:spcPts val="0"/>
              </a:spcAft>
              <a:buClr>
                <a:schemeClr val="dk1"/>
              </a:buClr>
              <a:buSzPts val="1200"/>
              <a:buFont typeface="Calibri"/>
              <a:buAutoNum type="romanLcPeriod"/>
            </a:pPr>
            <a:r>
              <a:rPr lang="en-US" sz="1200">
                <a:latin typeface="Calibri"/>
                <a:ea typeface="Calibri"/>
                <a:cs typeface="Calibri"/>
                <a:sym typeface="Calibri"/>
              </a:rPr>
              <a:t>El primer templo en Jerusalén fue construido por Salomón.  Fue destruido por los babilonios.  Lo volvieron a construir en los días de Esdras.</a:t>
            </a:r>
            <a:endParaRPr/>
          </a:p>
          <a:p>
            <a:pPr indent="-228600" lvl="2" marL="1143000" marR="0" rtl="0" algn="l">
              <a:lnSpc>
                <a:spcPct val="107000"/>
              </a:lnSpc>
              <a:spcBef>
                <a:spcPts val="0"/>
              </a:spcBef>
              <a:spcAft>
                <a:spcPts val="0"/>
              </a:spcAft>
              <a:buClr>
                <a:schemeClr val="dk1"/>
              </a:buClr>
              <a:buSzPts val="1200"/>
              <a:buFont typeface="Calibri"/>
              <a:buAutoNum type="romanLcPeriod"/>
            </a:pPr>
            <a:r>
              <a:rPr lang="en-US" sz="1200">
                <a:latin typeface="Calibri"/>
                <a:ea typeface="Calibri"/>
                <a:cs typeface="Calibri"/>
                <a:sym typeface="Calibri"/>
              </a:rPr>
              <a:t>La ampliación y remodelación del templo llevó más de ochenta años y no se terminó hasta sesenta años después de la muerte de Herodes. </a:t>
            </a:r>
            <a:endParaRPr sz="1200">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1200"/>
              <a:buFont typeface="Calibri"/>
              <a:buAutoNum type="romanLcPeriod"/>
            </a:pPr>
            <a:r>
              <a:rPr lang="en-US" sz="1200">
                <a:latin typeface="Calibri"/>
                <a:ea typeface="Calibri"/>
                <a:cs typeface="Calibri"/>
                <a:sym typeface="Calibri"/>
              </a:rPr>
              <a:t>El templo construido por Herodes era un logro magnífico. Uno de sus discípulos dijo a Jesús: “¡Mira Maestro! ¡Qué piedras! ¡Qué edificios! ¿ves todos estos grandiosos edificios?” (Mc 13:1). Herodes primero amplió el monte Moria, construyó sus pendientes y una plataforma que tenía más o menos 400 m de largo y 250 m de ancho. </a:t>
            </a:r>
            <a:endParaRPr sz="1200">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1200"/>
              <a:buFont typeface="Calibri"/>
              <a:buAutoNum type="romanLcPeriod"/>
            </a:pPr>
            <a:r>
              <a:rPr lang="en-US" sz="1200">
                <a:latin typeface="Calibri"/>
                <a:ea typeface="Calibri"/>
                <a:cs typeface="Calibri"/>
                <a:sym typeface="Calibri"/>
              </a:rPr>
              <a:t>Alrededor de la orilla de la plataforma construyó grandes pórticos, áreas techadas y sostenidas por filas de hermosas columnas. Hacia el este, y viendo hacia el valle Cedrón, estaba el Pórtico de Salomón. A la sombra, debajo de este pórtico cubierto, Jesús enseñó a la gente con mucha frecuencia (Juan 10:22). Después de su ascensión, los primeros cristianos siguieron reuniéndose allí (Hechos 5:12). </a:t>
            </a:r>
            <a:endParaRPr sz="1200">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1200"/>
              <a:buFont typeface="Calibri"/>
              <a:buAutoNum type="romanLcPeriod"/>
            </a:pPr>
            <a:r>
              <a:rPr lang="en-US" sz="1200">
                <a:latin typeface="Calibri"/>
                <a:ea typeface="Calibri"/>
                <a:cs typeface="Calibri"/>
                <a:sym typeface="Calibri"/>
              </a:rPr>
              <a:t>En un edificio en la parte sur del pórtico estaban los cambistas que se sentaban allí con los compradores y vendedores (Mc 11:15-16). En ese mismo edificio, el Consejo en pleno tenía su lugar normal de reuniones (Hechos 5:21ss). En el pórtico en la esquina sudeste, había una gran caída hasta el fondo del valle Cedrón. A esta área se le llamaba "el punto más alto del templo". Aquí el diablo llevó a Jesús y le dijo que se tirara desde allí (Mt 4:5). En la esquina opuesta, al noroeste, los soldados romanos vigilaban lo que sucedía en la fortaleza Antonia. Desde aquí los guardias corrieron a rescatar a Pablo cuando una muchedumbre lo estaba linchando (Hechos 21:31- 32). </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148" name="Google Shape;14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2" marL="1143000" marR="0" rtl="0" algn="l">
              <a:lnSpc>
                <a:spcPct val="107000"/>
              </a:lnSpc>
              <a:spcBef>
                <a:spcPts val="0"/>
              </a:spcBef>
              <a:spcAft>
                <a:spcPts val="0"/>
              </a:spcAft>
              <a:buClr>
                <a:schemeClr val="dk1"/>
              </a:buClr>
              <a:buSzPts val="1200"/>
              <a:buFont typeface="Calibri"/>
              <a:buAutoNum type="romanLcPeriod"/>
            </a:pPr>
            <a:r>
              <a:rPr lang="en-US" sz="1200">
                <a:latin typeface="Calibri"/>
                <a:ea typeface="Calibri"/>
                <a:cs typeface="Calibri"/>
                <a:sym typeface="Calibri"/>
              </a:rPr>
              <a:t>Dentro de los pórticos estaban los patios del templo. El área más grande era el patio de los gentiles y era la única área a donde una persona no judía podía entrar. Había grandes rótulos que advertían que el castigo de ir más allá sería la muerte. Los judíos tenían una guardia especial del templo, un grupo de policías judíos, que mantenían el orden y hacían respetar la conducta apropiada en el área del templo (Hechos 4:1). A las mujeres judías se les permitía entrar en el patio siguiente, llamado el patio de las mujeres, pero nada más hasta allí podían llegar. En esta área se depositaban las ofrendas (Marcos 12:41). A los hombres judíos se les permitía ir todavía más allá en lo que se conocía como el patio de Israel. Más allá de esto estaba el patio de los sacerdotes donde se encontraban el altar para los holocaustos y el gran lavabo de los sacerdotes. </a:t>
            </a:r>
            <a:endParaRPr sz="1200">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1200"/>
              <a:buFont typeface="Calibri"/>
              <a:buAutoNum type="romanLcPeriod"/>
            </a:pPr>
            <a:r>
              <a:rPr lang="en-US" sz="1200">
                <a:latin typeface="Calibri"/>
                <a:ea typeface="Calibri"/>
                <a:cs typeface="Calibri"/>
                <a:sym typeface="Calibri"/>
              </a:rPr>
              <a:t>Por último, estaba el templo mismo. Éste estaba formado de las mismas dos partes que la antigua Tienda de reunión. Sólo a los sacerdotes se les permitía entrar al primer cuarto, al Lugar Santo. Separado por una cortina gruesa del Lugar Santo estaba el Lugar Santísimo, donde se guardaba el arca del pacto. La cortina entre esas dos áreas fue la que se rompió a la mitad al momento de la muerte de Jesús, simbolizando con eso que su muerte había vuelto a abrir el acceso a la presencia de Dios para todos los creyentes (Mt 27:51).</a:t>
            </a:r>
            <a:endParaRPr sz="1200">
              <a:latin typeface="Calibri"/>
              <a:ea typeface="Calibri"/>
              <a:cs typeface="Calibri"/>
              <a:sym typeface="Calibri"/>
            </a:endParaRPr>
          </a:p>
          <a:p>
            <a:pPr indent="0" lvl="0" marL="0" marR="0" rtl="0" algn="l">
              <a:spcBef>
                <a:spcPts val="0"/>
              </a:spcBef>
              <a:spcAft>
                <a:spcPts val="0"/>
              </a:spcAft>
              <a:buNone/>
            </a:pPr>
            <a:r>
              <a:rPr i="1" lang="en-US" sz="1200">
                <a:latin typeface="Calibri"/>
                <a:ea typeface="Calibri"/>
                <a:cs typeface="Calibri"/>
                <a:sym typeface="Calibri"/>
              </a:rPr>
              <a:t>Thompson, Glen.   </a:t>
            </a:r>
            <a:r>
              <a:rPr lang="en-US" sz="1200">
                <a:latin typeface="Calibri"/>
                <a:ea typeface="Calibri"/>
                <a:cs typeface="Calibri"/>
                <a:sym typeface="Calibri"/>
              </a:rPr>
              <a:t>Fondo Bíblico, p.150  </a:t>
            </a:r>
            <a:r>
              <a:rPr lang="en-US" sz="1200" u="sng">
                <a:solidFill>
                  <a:srgbClr val="0000FF"/>
                </a:solidFill>
                <a:latin typeface="Calibri"/>
                <a:ea typeface="Calibri"/>
                <a:cs typeface="Calibri"/>
                <a:sym typeface="Calibri"/>
                <a:hlinkClick r:id="rId2">
                  <a:extLst>
                    <a:ext uri="{A12FA001-AC4F-418D-AE19-62706E023703}">
                      <ahyp:hlinkClr val="tx"/>
                    </a:ext>
                  </a:extLst>
                </a:hlinkClick>
              </a:rPr>
              <a:t>https://wels2.blob.core.windows.net/cpv-recursos/FondoBiblico.pdf</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157" name="Google Shape;15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algn="l">
              <a:lnSpc>
                <a:spcPct val="90000"/>
              </a:lnSpc>
              <a:spcBef>
                <a:spcPts val="1000"/>
              </a:spcBef>
              <a:spcAft>
                <a:spcPts val="0"/>
              </a:spcAft>
              <a:buClr>
                <a:schemeClr val="lt1"/>
              </a:buClr>
              <a:buSzPts val="5400"/>
              <a:buChar char="•"/>
              <a:defRPr sz="5400">
                <a:latin typeface="Overlock"/>
                <a:ea typeface="Overlock"/>
                <a:cs typeface="Overlock"/>
                <a:sym typeface="Overlock"/>
              </a:defRPr>
            </a:lvl1pPr>
            <a:lvl2pPr indent="-533400" lvl="1" marL="914400" algn="l">
              <a:lnSpc>
                <a:spcPct val="90000"/>
              </a:lnSpc>
              <a:spcBef>
                <a:spcPts val="500"/>
              </a:spcBef>
              <a:spcAft>
                <a:spcPts val="0"/>
              </a:spcAft>
              <a:buClr>
                <a:schemeClr val="lt1"/>
              </a:buClr>
              <a:buSzPts val="4800"/>
              <a:buChar char="•"/>
              <a:defRPr sz="4800">
                <a:latin typeface="Overlock"/>
                <a:ea typeface="Overlock"/>
                <a:cs typeface="Overlock"/>
                <a:sym typeface="Overlock"/>
              </a:defRPr>
            </a:lvl2pPr>
            <a:lvl3pPr indent="-508000" lvl="2" marL="1371600" algn="l">
              <a:lnSpc>
                <a:spcPct val="90000"/>
              </a:lnSpc>
              <a:spcBef>
                <a:spcPts val="500"/>
              </a:spcBef>
              <a:spcAft>
                <a:spcPts val="0"/>
              </a:spcAft>
              <a:buClr>
                <a:schemeClr val="lt1"/>
              </a:buClr>
              <a:buSzPts val="4400"/>
              <a:buChar char="•"/>
              <a:defRPr sz="4400">
                <a:latin typeface="Overlock"/>
                <a:ea typeface="Overlock"/>
                <a:cs typeface="Overlock"/>
                <a:sym typeface="Overlock"/>
              </a:defRPr>
            </a:lvl3pPr>
            <a:lvl4pPr indent="-482600" lvl="3" marL="1828800" algn="l">
              <a:lnSpc>
                <a:spcPct val="90000"/>
              </a:lnSpc>
              <a:spcBef>
                <a:spcPts val="500"/>
              </a:spcBef>
              <a:spcAft>
                <a:spcPts val="0"/>
              </a:spcAft>
              <a:buClr>
                <a:schemeClr val="lt1"/>
              </a:buClr>
              <a:buSzPts val="4000"/>
              <a:buChar char="•"/>
              <a:defRPr sz="4000">
                <a:latin typeface="Overlock"/>
                <a:ea typeface="Overlock"/>
                <a:cs typeface="Overlock"/>
                <a:sym typeface="Overlock"/>
              </a:defRPr>
            </a:lvl4pPr>
            <a:lvl5pPr indent="-482600" lvl="4" marL="2286000" algn="l">
              <a:lnSpc>
                <a:spcPct val="90000"/>
              </a:lnSpc>
              <a:spcBef>
                <a:spcPts val="500"/>
              </a:spcBef>
              <a:spcAft>
                <a:spcPts val="0"/>
              </a:spcAft>
              <a:buClr>
                <a:schemeClr val="lt1"/>
              </a:buClr>
              <a:buSzPts val="4000"/>
              <a:buChar char="•"/>
              <a:defRPr sz="4000">
                <a:latin typeface="Overlock"/>
                <a:ea typeface="Overlock"/>
                <a:cs typeface="Overlock"/>
                <a:sym typeface="Overlock"/>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5" name="Google Shape;9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98" name="Google Shape;98;p39"/>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indent="-533400" lvl="1" marL="914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indent="-508000" lvl="2" marL="13716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indent="-482600" lvl="3" marL="18288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indent="-482600" lvl="4" marL="22860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27" name="Google Shape;27;p36"/>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32" name="Google Shape;32;p37"/>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4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5"/>
          <p:cNvSpPr/>
          <p:nvPr>
            <p:ph idx="2" type="pic"/>
          </p:nvPr>
        </p:nvSpPr>
        <p:spPr>
          <a:xfrm>
            <a:off x="5183188" y="987425"/>
            <a:ext cx="6172200" cy="4873625"/>
          </a:xfrm>
          <a:prstGeom prst="rect">
            <a:avLst/>
          </a:prstGeom>
          <a:noFill/>
          <a:ln>
            <a:noFill/>
          </a:ln>
        </p:spPr>
      </p:sp>
      <p:sp>
        <p:nvSpPr>
          <p:cNvPr id="70" name="Google Shape;70;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400"/>
              <a:buFont typeface="Overlock"/>
              <a:buNone/>
              <a:defRPr b="0" i="0" sz="5400" u="none" cap="none" strike="noStrike">
                <a:solidFill>
                  <a:schemeClr val="dk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marR="0" rtl="0" algn="l">
              <a:lnSpc>
                <a:spcPct val="90000"/>
              </a:lnSpc>
              <a:spcBef>
                <a:spcPts val="1000"/>
              </a:spcBef>
              <a:spcAft>
                <a:spcPts val="0"/>
              </a:spcAft>
              <a:buClr>
                <a:schemeClr val="dk1"/>
              </a:buClr>
              <a:buSzPts val="5400"/>
              <a:buFont typeface="Arial"/>
              <a:buChar char="•"/>
              <a:defRPr b="0" i="0" sz="5400" u="none" cap="none" strike="noStrike">
                <a:solidFill>
                  <a:schemeClr val="dk1"/>
                </a:solidFill>
                <a:latin typeface="Overlock"/>
                <a:ea typeface="Overlock"/>
                <a:cs typeface="Overlock"/>
                <a:sym typeface="Overlock"/>
              </a:defRPr>
            </a:lvl1pPr>
            <a:lvl2pPr indent="-533400" lvl="1" marL="914400" marR="0" rtl="0" algn="l">
              <a:lnSpc>
                <a:spcPct val="90000"/>
              </a:lnSpc>
              <a:spcBef>
                <a:spcPts val="500"/>
              </a:spcBef>
              <a:spcAft>
                <a:spcPts val="0"/>
              </a:spcAft>
              <a:buClr>
                <a:schemeClr val="dk1"/>
              </a:buClr>
              <a:buSzPts val="4800"/>
              <a:buFont typeface="Arial"/>
              <a:buChar char="•"/>
              <a:defRPr b="0" i="0" sz="4800" u="none" cap="none" strike="noStrike">
                <a:solidFill>
                  <a:schemeClr val="dk1"/>
                </a:solidFill>
                <a:latin typeface="Overlock"/>
                <a:ea typeface="Overlock"/>
                <a:cs typeface="Overlock"/>
                <a:sym typeface="Overlock"/>
              </a:defRPr>
            </a:lvl2pPr>
            <a:lvl3pPr indent="-508000" lvl="2" marL="1371600" marR="0" rtl="0" algn="l">
              <a:lnSpc>
                <a:spcPct val="90000"/>
              </a:lnSpc>
              <a:spcBef>
                <a:spcPts val="500"/>
              </a:spcBef>
              <a:spcAft>
                <a:spcPts val="0"/>
              </a:spcAft>
              <a:buClr>
                <a:schemeClr val="dk1"/>
              </a:buClr>
              <a:buSzPts val="4400"/>
              <a:buFont typeface="Arial"/>
              <a:buChar char="•"/>
              <a:defRPr b="0" i="0" sz="4400" u="none" cap="none" strike="noStrike">
                <a:solidFill>
                  <a:schemeClr val="dk1"/>
                </a:solidFill>
                <a:latin typeface="Overlock"/>
                <a:ea typeface="Overlock"/>
                <a:cs typeface="Overlock"/>
                <a:sym typeface="Overlock"/>
              </a:defRPr>
            </a:lvl3pPr>
            <a:lvl4pPr indent="-482600" lvl="3" marL="1828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Overlock"/>
                <a:ea typeface="Overlock"/>
                <a:cs typeface="Overlock"/>
                <a:sym typeface="Overlock"/>
              </a:defRPr>
            </a:lvl4pPr>
            <a:lvl5pPr indent="-482600" lvl="4" marL="22860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Overlock"/>
                <a:ea typeface="Overlock"/>
                <a:cs typeface="Overlock"/>
                <a:sym typeface="Overlock"/>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5400"/>
              <a:buFont typeface="Overlock"/>
              <a:buNone/>
              <a:defRPr b="0" i="0" sz="5400" u="none" cap="none" strike="noStrike">
                <a:solidFill>
                  <a:schemeClr val="lt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marR="0" rtl="0" algn="l">
              <a:lnSpc>
                <a:spcPct val="90000"/>
              </a:lnSpc>
              <a:spcBef>
                <a:spcPts val="1000"/>
              </a:spcBef>
              <a:spcAft>
                <a:spcPts val="0"/>
              </a:spcAft>
              <a:buClr>
                <a:schemeClr val="lt1"/>
              </a:buClr>
              <a:buSzPts val="5400"/>
              <a:buFont typeface="Arial"/>
              <a:buChar char="•"/>
              <a:defRPr b="0" i="0" sz="5400" u="none" cap="none" strike="noStrike">
                <a:solidFill>
                  <a:schemeClr val="lt1"/>
                </a:solidFill>
                <a:latin typeface="Overlock"/>
                <a:ea typeface="Overlock"/>
                <a:cs typeface="Overlock"/>
                <a:sym typeface="Overlock"/>
              </a:defRPr>
            </a:lvl1pPr>
            <a:lvl2pPr indent="-533400" lvl="1" marL="914400" marR="0" rtl="0" algn="l">
              <a:lnSpc>
                <a:spcPct val="90000"/>
              </a:lnSpc>
              <a:spcBef>
                <a:spcPts val="500"/>
              </a:spcBef>
              <a:spcAft>
                <a:spcPts val="0"/>
              </a:spcAft>
              <a:buClr>
                <a:schemeClr val="lt1"/>
              </a:buClr>
              <a:buSzPts val="4800"/>
              <a:buFont typeface="Arial"/>
              <a:buChar char="•"/>
              <a:defRPr b="0" i="0" sz="4800" u="none" cap="none" strike="noStrike">
                <a:solidFill>
                  <a:schemeClr val="lt1"/>
                </a:solidFill>
                <a:latin typeface="Overlock"/>
                <a:ea typeface="Overlock"/>
                <a:cs typeface="Overlock"/>
                <a:sym typeface="Overlock"/>
              </a:defRPr>
            </a:lvl2pPr>
            <a:lvl3pPr indent="-508000" lvl="2" marL="1371600" marR="0" rtl="0" algn="l">
              <a:lnSpc>
                <a:spcPct val="90000"/>
              </a:lnSpc>
              <a:spcBef>
                <a:spcPts val="500"/>
              </a:spcBef>
              <a:spcAft>
                <a:spcPts val="0"/>
              </a:spcAft>
              <a:buClr>
                <a:schemeClr val="lt1"/>
              </a:buClr>
              <a:buSzPts val="4400"/>
              <a:buFont typeface="Arial"/>
              <a:buChar char="•"/>
              <a:defRPr b="0" i="0" sz="4400" u="none" cap="none" strike="noStrike">
                <a:solidFill>
                  <a:schemeClr val="lt1"/>
                </a:solidFill>
                <a:latin typeface="Overlock"/>
                <a:ea typeface="Overlock"/>
                <a:cs typeface="Overlock"/>
                <a:sym typeface="Overlock"/>
              </a:defRPr>
            </a:lvl3pPr>
            <a:lvl4pPr indent="-482600" lvl="3" marL="1828800" marR="0" rtl="0" algn="l">
              <a:lnSpc>
                <a:spcPct val="90000"/>
              </a:lnSpc>
              <a:spcBef>
                <a:spcPts val="500"/>
              </a:spcBef>
              <a:spcAft>
                <a:spcPts val="0"/>
              </a:spcAft>
              <a:buClr>
                <a:schemeClr val="lt1"/>
              </a:buClr>
              <a:buSzPts val="4000"/>
              <a:buFont typeface="Arial"/>
              <a:buChar char="•"/>
              <a:defRPr b="0" i="0" sz="4000" u="none" cap="none" strike="noStrike">
                <a:solidFill>
                  <a:schemeClr val="lt1"/>
                </a:solidFill>
                <a:latin typeface="Overlock"/>
                <a:ea typeface="Overlock"/>
                <a:cs typeface="Overlock"/>
                <a:sym typeface="Overlock"/>
              </a:defRPr>
            </a:lvl4pPr>
            <a:lvl5pPr indent="-482600" lvl="4" marL="2286000" marR="0" rtl="0" algn="l">
              <a:lnSpc>
                <a:spcPct val="90000"/>
              </a:lnSpc>
              <a:spcBef>
                <a:spcPts val="500"/>
              </a:spcBef>
              <a:spcAft>
                <a:spcPts val="0"/>
              </a:spcAft>
              <a:buClr>
                <a:schemeClr val="lt1"/>
              </a:buClr>
              <a:buSzPts val="4000"/>
              <a:buFont typeface="Arial"/>
              <a:buChar char="•"/>
              <a:defRPr b="0" i="0" sz="4000" u="none" cap="none" strike="noStrike">
                <a:solidFill>
                  <a:schemeClr val="lt1"/>
                </a:solidFill>
                <a:latin typeface="Overlock"/>
                <a:ea typeface="Overlock"/>
                <a:cs typeface="Overlock"/>
                <a:sym typeface="Overlock"/>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9" name="Google Shape;89;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0" name="Google Shape;90;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1" name="Google Shape;91;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104" name="Google Shape;104;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105" name="Google Shape;105;p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8" name="Shape 168"/>
        <p:cNvGrpSpPr/>
        <p:nvPr/>
      </p:nvGrpSpPr>
      <p:grpSpPr>
        <a:xfrm>
          <a:off x="0" y="0"/>
          <a:ext cx="0" cy="0"/>
          <a:chOff x="0" y="0"/>
          <a:chExt cx="0" cy="0"/>
        </a:xfrm>
      </p:grpSpPr>
      <p:sp>
        <p:nvSpPr>
          <p:cNvPr id="169" name="Google Shape;169;p10"/>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group of people standing in a room&#10;&#10;Description automatically generated" id="170" name="Google Shape;170;p10"/>
          <p:cNvPicPr preferRelativeResize="0"/>
          <p:nvPr/>
        </p:nvPicPr>
        <p:blipFill rotWithShape="1">
          <a:blip r:embed="rId3">
            <a:alphaModFix amt="50000"/>
          </a:blip>
          <a:srcRect b="0" l="0" r="0" t="0"/>
          <a:stretch/>
        </p:blipFill>
        <p:spPr>
          <a:xfrm>
            <a:off x="0" y="0"/>
            <a:ext cx="12192000" cy="6858000"/>
          </a:xfrm>
          <a:prstGeom prst="rect">
            <a:avLst/>
          </a:prstGeom>
          <a:noFill/>
          <a:ln>
            <a:noFill/>
          </a:ln>
        </p:spPr>
      </p:pic>
      <p:sp>
        <p:nvSpPr>
          <p:cNvPr id="171" name="Google Shape;171;p10"/>
          <p:cNvSpPr txBox="1"/>
          <p:nvPr>
            <p:ph type="title"/>
          </p:nvPr>
        </p:nvSpPr>
        <p:spPr>
          <a:xfrm>
            <a:off x="1524000" y="1122362"/>
            <a:ext cx="9144000" cy="290051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Overlock"/>
              <a:buNone/>
            </a:pPr>
            <a:r>
              <a:rPr lang="en-US">
                <a:solidFill>
                  <a:srgbClr val="FFFFFF"/>
                </a:solidFill>
                <a:latin typeface="Overlock"/>
                <a:ea typeface="Overlock"/>
                <a:cs typeface="Overlock"/>
                <a:sym typeface="Overlock"/>
              </a:rPr>
              <a:t>Considerar- Juan 2:13-3:21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Juan 2:13-3:21</a:t>
            </a:r>
            <a:endParaRPr/>
          </a:p>
        </p:txBody>
      </p:sp>
      <p:sp>
        <p:nvSpPr>
          <p:cNvPr id="178" name="Google Shape;178;p11"/>
          <p:cNvSpPr txBox="1"/>
          <p:nvPr>
            <p:ph idx="1" type="body"/>
          </p:nvPr>
        </p:nvSpPr>
        <p:spPr>
          <a:xfrm>
            <a:off x="838200" y="1690688"/>
            <a:ext cx="9805988" cy="4486275"/>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613318"/>
              </a:buClr>
              <a:buSzPts val="4800"/>
              <a:buAutoNum type="arabicPeriod"/>
            </a:pPr>
            <a:r>
              <a:rPr lang="en-US" sz="4800">
                <a:solidFill>
                  <a:srgbClr val="613318"/>
                </a:solidFill>
              </a:rPr>
              <a:t>¿</a:t>
            </a:r>
            <a:r>
              <a:rPr lang="en-US" sz="4800" u="sng">
                <a:solidFill>
                  <a:srgbClr val="613318"/>
                </a:solidFill>
              </a:rPr>
              <a:t>Quiénes</a:t>
            </a:r>
            <a:r>
              <a:rPr lang="en-US" sz="4800">
                <a:solidFill>
                  <a:srgbClr val="613318"/>
                </a:solidFill>
              </a:rPr>
              <a:t> son los personajes de esta historia?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Juan 2:13-3:21</a:t>
            </a:r>
            <a:endParaRPr sz="5400"/>
          </a:p>
        </p:txBody>
      </p:sp>
      <p:sp>
        <p:nvSpPr>
          <p:cNvPr id="185" name="Google Shape;185;p12"/>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2. ¿</a:t>
            </a:r>
            <a:r>
              <a:rPr lang="en-US" sz="4800" u="sng">
                <a:solidFill>
                  <a:srgbClr val="613318"/>
                </a:solidFill>
              </a:rPr>
              <a:t>Cuáles</a:t>
            </a:r>
            <a:r>
              <a:rPr lang="en-US" sz="4800">
                <a:solidFill>
                  <a:srgbClr val="613318"/>
                </a:solidFill>
              </a:rPr>
              <a:t> son los </a:t>
            </a:r>
            <a:r>
              <a:rPr lang="en-US" sz="4800" u="sng">
                <a:solidFill>
                  <a:srgbClr val="613318"/>
                </a:solidFill>
              </a:rPr>
              <a:t>objetos</a:t>
            </a:r>
            <a:r>
              <a:rPr lang="en-US" sz="4800">
                <a:solidFill>
                  <a:srgbClr val="613318"/>
                </a:solidFill>
              </a:rPr>
              <a:t> de esta historia?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3"/>
          <p:cNvSpPr txBox="1"/>
          <p:nvPr>
            <p:ph type="title"/>
          </p:nvPr>
        </p:nvSpPr>
        <p:spPr>
          <a:xfrm>
            <a:off x="838199" y="365125"/>
            <a:ext cx="10663989" cy="19208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Considerar- Juan 2:13-3:21</a:t>
            </a:r>
            <a:endParaRPr/>
          </a:p>
        </p:txBody>
      </p:sp>
      <p:sp>
        <p:nvSpPr>
          <p:cNvPr id="192" name="Google Shape;192;p13"/>
          <p:cNvSpPr txBox="1"/>
          <p:nvPr>
            <p:ph idx="1" type="body"/>
          </p:nvPr>
        </p:nvSpPr>
        <p:spPr>
          <a:xfrm>
            <a:off x="838200" y="2538248"/>
            <a:ext cx="10663988" cy="363871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3. ¿</a:t>
            </a:r>
            <a:r>
              <a:rPr lang="en-US" sz="4800" u="sng">
                <a:solidFill>
                  <a:srgbClr val="613318"/>
                </a:solidFill>
              </a:rPr>
              <a:t>Dónde</a:t>
            </a:r>
            <a:r>
              <a:rPr lang="en-US" sz="4800">
                <a:solidFill>
                  <a:srgbClr val="613318"/>
                </a:solidFill>
              </a:rPr>
              <a:t> ocurrió esta historia?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Considerar- Juan 2:13-3:21</a:t>
            </a:r>
            <a:endParaRPr/>
          </a:p>
        </p:txBody>
      </p:sp>
      <p:sp>
        <p:nvSpPr>
          <p:cNvPr id="199" name="Google Shape;199;p14"/>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4. ¿</a:t>
            </a:r>
            <a:r>
              <a:rPr lang="en-US" sz="4800" u="sng">
                <a:solidFill>
                  <a:srgbClr val="613318"/>
                </a:solidFill>
              </a:rPr>
              <a:t>Cuándo</a:t>
            </a:r>
            <a:r>
              <a:rPr lang="en-US" sz="4800">
                <a:solidFill>
                  <a:srgbClr val="613318"/>
                </a:solidFill>
              </a:rPr>
              <a:t> ocurrió esta historia?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Juan 2:13-3:21</a:t>
            </a:r>
            <a:endParaRPr sz="5400"/>
          </a:p>
        </p:txBody>
      </p:sp>
      <p:sp>
        <p:nvSpPr>
          <p:cNvPr id="206" name="Google Shape;206;p15"/>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5. ¿</a:t>
            </a:r>
            <a:r>
              <a:rPr lang="en-US" sz="4800" u="sng">
                <a:solidFill>
                  <a:srgbClr val="613318"/>
                </a:solidFill>
              </a:rPr>
              <a:t>Cuál</a:t>
            </a:r>
            <a:r>
              <a:rPr lang="en-US" sz="4800">
                <a:solidFill>
                  <a:srgbClr val="613318"/>
                </a:solidFill>
              </a:rPr>
              <a:t> es el problema?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Juan 2:13-3:21</a:t>
            </a:r>
            <a:endParaRPr sz="5400"/>
          </a:p>
        </p:txBody>
      </p:sp>
      <p:sp>
        <p:nvSpPr>
          <p:cNvPr id="213" name="Google Shape;213;p16"/>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613318"/>
              </a:buClr>
              <a:buSzPts val="7200"/>
              <a:buNone/>
            </a:pPr>
            <a:r>
              <a:rPr lang="en-US" sz="7200">
                <a:solidFill>
                  <a:srgbClr val="613318"/>
                </a:solidFill>
              </a:rPr>
              <a:t>6. ¿</a:t>
            </a:r>
            <a:r>
              <a:rPr lang="en-US" sz="7200" u="sng">
                <a:solidFill>
                  <a:srgbClr val="613318"/>
                </a:solidFill>
              </a:rPr>
              <a:t>Cuáles</a:t>
            </a:r>
            <a:r>
              <a:rPr lang="en-US" sz="7200">
                <a:solidFill>
                  <a:srgbClr val="613318"/>
                </a:solidFill>
              </a:rPr>
              <a:t> eventos ocurrieron en esta historia?  Contemos la historia juntos.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Juan 2:13-3:21</a:t>
            </a:r>
            <a:endParaRPr sz="5400"/>
          </a:p>
        </p:txBody>
      </p:sp>
      <p:sp>
        <p:nvSpPr>
          <p:cNvPr id="220" name="Google Shape;220;p17"/>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7. ¿</a:t>
            </a:r>
            <a:r>
              <a:rPr lang="en-US" sz="4800" u="sng">
                <a:solidFill>
                  <a:srgbClr val="613318"/>
                </a:solidFill>
              </a:rPr>
              <a:t>Se resuelve </a:t>
            </a:r>
            <a:r>
              <a:rPr lang="en-US" sz="4800">
                <a:solidFill>
                  <a:srgbClr val="613318"/>
                </a:solidFill>
              </a:rPr>
              <a:t>el problema que mencionamos?  ¿</a:t>
            </a:r>
            <a:r>
              <a:rPr lang="en-US" sz="4800" u="sng">
                <a:solidFill>
                  <a:srgbClr val="613318"/>
                </a:solidFill>
              </a:rPr>
              <a:t>Cómo</a:t>
            </a:r>
            <a:r>
              <a:rPr lang="en-US" sz="4800">
                <a:solidFill>
                  <a:srgbClr val="613318"/>
                </a:solidFill>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25" name="Shape 225"/>
        <p:cNvGrpSpPr/>
        <p:nvPr/>
      </p:nvGrpSpPr>
      <p:grpSpPr>
        <a:xfrm>
          <a:off x="0" y="0"/>
          <a:ext cx="0" cy="0"/>
          <a:chOff x="0" y="0"/>
          <a:chExt cx="0" cy="0"/>
        </a:xfrm>
      </p:grpSpPr>
      <p:sp>
        <p:nvSpPr>
          <p:cNvPr id="226" name="Google Shape;226;p18"/>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27" name="Google Shape;227;p18"/>
          <p:cNvPicPr preferRelativeResize="0"/>
          <p:nvPr/>
        </p:nvPicPr>
        <p:blipFill rotWithShape="1">
          <a:blip r:embed="rId3">
            <a:alphaModFix amt="50000"/>
          </a:blip>
          <a:srcRect b="12101" l="0" r="0" t="6377"/>
          <a:stretch/>
        </p:blipFill>
        <p:spPr>
          <a:xfrm>
            <a:off x="0" y="-1"/>
            <a:ext cx="12191980" cy="6857999"/>
          </a:xfrm>
          <a:prstGeom prst="rect">
            <a:avLst/>
          </a:prstGeom>
          <a:noFill/>
          <a:ln>
            <a:noFill/>
          </a:ln>
        </p:spPr>
      </p:pic>
      <p:sp>
        <p:nvSpPr>
          <p:cNvPr id="228" name="Google Shape;228;p18"/>
          <p:cNvSpPr txBox="1"/>
          <p:nvPr>
            <p:ph type="title"/>
          </p:nvPr>
        </p:nvSpPr>
        <p:spPr>
          <a:xfrm>
            <a:off x="-352927" y="0"/>
            <a:ext cx="9196137" cy="140427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Overlock"/>
              <a:buNone/>
            </a:pPr>
            <a:r>
              <a:rPr lang="en-US">
                <a:solidFill>
                  <a:srgbClr val="FFFFFF"/>
                </a:solidFill>
                <a:latin typeface="Overlock"/>
                <a:ea typeface="Overlock"/>
                <a:cs typeface="Overlock"/>
                <a:sym typeface="Overlock"/>
              </a:rPr>
              <a:t>Consolidar- Juan 2:13-3:21</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Consolidar- Juan 2:13-3:21</a:t>
            </a:r>
            <a:endParaRPr/>
          </a:p>
        </p:txBody>
      </p:sp>
      <p:sp>
        <p:nvSpPr>
          <p:cNvPr id="235" name="Google Shape;235;p19"/>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1. ¿De qué se trata la historia?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112" name="Google Shape;112;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Screen Clipping" id="113" name="Google Shape;113;p2"/>
          <p:cNvPicPr preferRelativeResize="0"/>
          <p:nvPr/>
        </p:nvPicPr>
        <p:blipFill rotWithShape="1">
          <a:blip r:embed="rId3">
            <a:alphaModFix/>
          </a:blip>
          <a:srcRect b="0" l="0" r="0" t="0"/>
          <a:stretch/>
        </p:blipFill>
        <p:spPr>
          <a:xfrm>
            <a:off x="1151137" y="367538"/>
            <a:ext cx="9889725" cy="6490462"/>
          </a:xfrm>
          <a:prstGeom prst="rect">
            <a:avLst/>
          </a:prstGeom>
          <a:solidFill>
            <a:srgbClr val="603912"/>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Consolidar- Juan 2:13-3:21</a:t>
            </a:r>
            <a:endParaRPr sz="5400"/>
          </a:p>
        </p:txBody>
      </p:sp>
      <p:sp>
        <p:nvSpPr>
          <p:cNvPr id="242" name="Google Shape;242;p20"/>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2. ¿Qué </a:t>
            </a:r>
            <a:r>
              <a:rPr lang="en-US" sz="5400" u="sng">
                <a:solidFill>
                  <a:srgbClr val="613318"/>
                </a:solidFill>
              </a:rPr>
              <a:t>pecado</a:t>
            </a:r>
            <a:r>
              <a:rPr lang="en-US" sz="5400">
                <a:solidFill>
                  <a:srgbClr val="613318"/>
                </a:solidFill>
              </a:rPr>
              <a:t> me enseña a confesar esta historia?</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Consolidar- Juan 2:13-3:21</a:t>
            </a:r>
            <a:endParaRPr sz="5400"/>
          </a:p>
        </p:txBody>
      </p:sp>
      <p:sp>
        <p:nvSpPr>
          <p:cNvPr id="249" name="Google Shape;249;p21"/>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3. ¿Dónde veo el amor de Dios en esta historia? </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4800"/>
              <a:buFont typeface="Overlock"/>
              <a:buNone/>
            </a:pPr>
            <a:r>
              <a:rPr lang="en-US" sz="4800">
                <a:solidFill>
                  <a:srgbClr val="613318"/>
                </a:solidFill>
              </a:rPr>
              <a:t>Consolidar- Juan 2:13-3:21</a:t>
            </a:r>
            <a:endParaRPr sz="4800"/>
          </a:p>
        </p:txBody>
      </p:sp>
      <p:sp>
        <p:nvSpPr>
          <p:cNvPr id="256" name="Google Shape;256;p22"/>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4. ¿Qué me enseña Dios a pedir y hacer por gratitud a él?</a:t>
            </a:r>
            <a:endParaRPr sz="5400">
              <a:solidFill>
                <a:srgbClr val="613318"/>
              </a:solidFill>
            </a:endParaRPr>
          </a:p>
          <a:p>
            <a:pPr indent="0" lvl="0" marL="0" rtl="0" algn="l">
              <a:lnSpc>
                <a:spcPct val="90000"/>
              </a:lnSpc>
              <a:spcBef>
                <a:spcPts val="1000"/>
              </a:spcBef>
              <a:spcAft>
                <a:spcPts val="0"/>
              </a:spcAft>
              <a:buClr>
                <a:schemeClr val="dk1"/>
              </a:buClr>
              <a:buSzPts val="4000"/>
              <a:buNone/>
            </a:pPr>
            <a:r>
              <a:t/>
            </a:r>
            <a:endParaRPr sz="4000"/>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4800"/>
              <a:buFont typeface="Overlock"/>
              <a:buNone/>
            </a:pPr>
            <a:r>
              <a:rPr lang="en-US" sz="4800">
                <a:solidFill>
                  <a:srgbClr val="613318"/>
                </a:solidFill>
              </a:rPr>
              <a:t>Consolidar- Juan 2:13-3:21</a:t>
            </a:r>
            <a:endParaRPr sz="4800"/>
          </a:p>
        </p:txBody>
      </p:sp>
      <p:sp>
        <p:nvSpPr>
          <p:cNvPr id="263" name="Google Shape;263;p23"/>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5. ¿Cuándo sería buena situación para compartir este mensaje?</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68" name="Shape 268"/>
        <p:cNvGrpSpPr/>
        <p:nvPr/>
      </p:nvGrpSpPr>
      <p:grpSpPr>
        <a:xfrm>
          <a:off x="0" y="0"/>
          <a:ext cx="0" cy="0"/>
          <a:chOff x="0" y="0"/>
          <a:chExt cx="0" cy="0"/>
        </a:xfrm>
      </p:grpSpPr>
      <p:sp>
        <p:nvSpPr>
          <p:cNvPr id="269" name="Google Shape;269;p24"/>
          <p:cNvSpPr txBox="1"/>
          <p:nvPr>
            <p:ph type="title"/>
          </p:nvPr>
        </p:nvSpPr>
        <p:spPr>
          <a:xfrm>
            <a:off x="6746628" y="493294"/>
            <a:ext cx="4645250" cy="545030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Overlock"/>
              <a:buNone/>
            </a:pPr>
            <a:r>
              <a:rPr lang="en-US" sz="4400">
                <a:latin typeface="Overlock"/>
                <a:ea typeface="Overlock"/>
                <a:cs typeface="Overlock"/>
                <a:sym typeface="Overlock"/>
              </a:rPr>
              <a:t>Temas Importantes:</a:t>
            </a:r>
            <a:br>
              <a:rPr lang="en-US" sz="4400">
                <a:latin typeface="Overlock"/>
                <a:ea typeface="Overlock"/>
                <a:cs typeface="Overlock"/>
                <a:sym typeface="Overlock"/>
              </a:rPr>
            </a:br>
            <a:r>
              <a:rPr lang="en-US" sz="4400">
                <a:latin typeface="Overlock"/>
                <a:ea typeface="Overlock"/>
                <a:cs typeface="Overlock"/>
                <a:sym typeface="Overlock"/>
              </a:rPr>
              <a:t>(20 minutos)</a:t>
            </a:r>
            <a:br>
              <a:rPr lang="en-US" sz="4400">
                <a:latin typeface="Overlock"/>
                <a:ea typeface="Overlock"/>
                <a:cs typeface="Overlock"/>
                <a:sym typeface="Overlock"/>
              </a:rPr>
            </a:br>
            <a:br>
              <a:rPr lang="en-US" sz="4400">
                <a:latin typeface="Overlock"/>
                <a:ea typeface="Overlock"/>
                <a:cs typeface="Overlock"/>
                <a:sym typeface="Overlock"/>
              </a:rPr>
            </a:br>
            <a:r>
              <a:rPr lang="en-US" sz="4400">
                <a:latin typeface="Overlock"/>
                <a:ea typeface="Overlock"/>
                <a:cs typeface="Overlock"/>
                <a:sym typeface="Overlock"/>
              </a:rPr>
              <a:t>Jesús se enojó en el templo: ¿No es pecado enojarse?  </a:t>
            </a:r>
            <a:br>
              <a:rPr lang="en-US" sz="2900">
                <a:latin typeface="Calibri"/>
                <a:ea typeface="Calibri"/>
                <a:cs typeface="Calibri"/>
                <a:sym typeface="Calibri"/>
              </a:rPr>
            </a:br>
            <a:endParaRPr sz="2900">
              <a:latin typeface="Calibri"/>
              <a:ea typeface="Calibri"/>
              <a:cs typeface="Calibri"/>
              <a:sym typeface="Calibri"/>
            </a:endParaRPr>
          </a:p>
        </p:txBody>
      </p:sp>
      <p:sp>
        <p:nvSpPr>
          <p:cNvPr id="270" name="Google Shape;270;p24"/>
          <p:cNvSpPr/>
          <p:nvPr/>
        </p:nvSpPr>
        <p:spPr>
          <a:xfrm flipH="1">
            <a:off x="0" y="0"/>
            <a:ext cx="6172782" cy="68580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Two people standing in a room&#10;&#10;Description automatically generated" id="271" name="Google Shape;271;p24"/>
          <p:cNvPicPr preferRelativeResize="0"/>
          <p:nvPr/>
        </p:nvPicPr>
        <p:blipFill rotWithShape="1">
          <a:blip r:embed="rId3">
            <a:alphaModFix/>
          </a:blip>
          <a:srcRect b="0" l="14586" r="36003" t="0"/>
          <a:stretch/>
        </p:blipFill>
        <p:spPr>
          <a:xfrm>
            <a:off x="20" y="10"/>
            <a:ext cx="6024134" cy="6857990"/>
          </a:xfrm>
          <a:custGeom>
            <a:rect b="b" l="l" r="r" t="t"/>
            <a:pathLst>
              <a:path extrusionOk="0" h="6858000" w="6024154">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t/>
            </a:r>
            <a:endParaRPr/>
          </a:p>
        </p:txBody>
      </p:sp>
      <p:sp>
        <p:nvSpPr>
          <p:cNvPr id="278" name="Google Shape;278;p25"/>
          <p:cNvSpPr txBox="1"/>
          <p:nvPr>
            <p:ph idx="1" type="body"/>
          </p:nvPr>
        </p:nvSpPr>
        <p:spPr>
          <a:xfrm>
            <a:off x="838200" y="2882983"/>
            <a:ext cx="10515600" cy="3293979"/>
          </a:xfrm>
          <a:prstGeom prst="rect">
            <a:avLst/>
          </a:prstGeom>
          <a:noFill/>
          <a:ln>
            <a:noFill/>
          </a:ln>
        </p:spPr>
        <p:txBody>
          <a:bodyPr anchorCtr="0" anchor="t" bIns="45700" lIns="91425" spcFirstLastPara="1" rIns="91425" wrap="square" tIns="45700">
            <a:normAutofit/>
          </a:bodyPr>
          <a:lstStyle/>
          <a:p>
            <a:pPr indent="-342900" lvl="0" marL="228600" rtl="0" algn="l">
              <a:lnSpc>
                <a:spcPct val="90000"/>
              </a:lnSpc>
              <a:spcBef>
                <a:spcPts val="0"/>
              </a:spcBef>
              <a:spcAft>
                <a:spcPts val="0"/>
              </a:spcAft>
              <a:buClr>
                <a:schemeClr val="dk1"/>
              </a:buClr>
              <a:buSzPts val="5400"/>
              <a:buChar char="•"/>
            </a:pPr>
            <a:r>
              <a:rPr lang="en-US"/>
              <a:t>Identificar</a:t>
            </a:r>
            <a:endParaRPr/>
          </a:p>
          <a:p>
            <a:pPr indent="-342900" lvl="0" marL="228600" rtl="0" algn="l">
              <a:lnSpc>
                <a:spcPct val="90000"/>
              </a:lnSpc>
              <a:spcBef>
                <a:spcPts val="1000"/>
              </a:spcBef>
              <a:spcAft>
                <a:spcPts val="0"/>
              </a:spcAft>
              <a:buClr>
                <a:schemeClr val="dk1"/>
              </a:buClr>
              <a:buSzPts val="5400"/>
              <a:buChar char="•"/>
            </a:pPr>
            <a:r>
              <a:rPr lang="en-US"/>
              <a:t>Validar</a:t>
            </a:r>
            <a:endParaRPr/>
          </a:p>
          <a:p>
            <a:pPr indent="-342900" lvl="0" marL="228600" rtl="0" algn="l">
              <a:lnSpc>
                <a:spcPct val="90000"/>
              </a:lnSpc>
              <a:spcBef>
                <a:spcPts val="1000"/>
              </a:spcBef>
              <a:spcAft>
                <a:spcPts val="0"/>
              </a:spcAft>
              <a:buClr>
                <a:schemeClr val="dk1"/>
              </a:buClr>
              <a:buSzPts val="5400"/>
              <a:buChar char="•"/>
            </a:pPr>
            <a:r>
              <a:rPr lang="en-US"/>
              <a:t>Alinearme</a:t>
            </a:r>
            <a:endParaRPr/>
          </a:p>
        </p:txBody>
      </p:sp>
      <p:pic>
        <p:nvPicPr>
          <p:cNvPr id="279" name="Google Shape;279;p25"/>
          <p:cNvPicPr preferRelativeResize="0"/>
          <p:nvPr/>
        </p:nvPicPr>
        <p:blipFill rotWithShape="1">
          <a:blip r:embed="rId3">
            <a:alphaModFix/>
          </a:blip>
          <a:srcRect b="0" l="0" r="0" t="0"/>
          <a:stretch/>
        </p:blipFill>
        <p:spPr>
          <a:xfrm>
            <a:off x="2936507" y="365125"/>
            <a:ext cx="6143576" cy="27510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pic>
        <p:nvPicPr>
          <p:cNvPr descr="A group of people standing in front of a crowd&#10;&#10;Description automatically generated" id="285" name="Google Shape;285;p26"/>
          <p:cNvPicPr preferRelativeResize="0"/>
          <p:nvPr>
            <p:ph idx="1" type="body"/>
          </p:nvPr>
        </p:nvPicPr>
        <p:blipFill rotWithShape="1">
          <a:blip r:embed="rId3">
            <a:alphaModFix/>
          </a:blip>
          <a:srcRect b="0" l="0" r="0" t="0"/>
          <a:stretch/>
        </p:blipFill>
        <p:spPr>
          <a:xfrm>
            <a:off x="20" y="10"/>
            <a:ext cx="12191980" cy="685799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pic>
        <p:nvPicPr>
          <p:cNvPr descr="Screen Clipping" id="291" name="Google Shape;291;p27"/>
          <p:cNvPicPr preferRelativeResize="0"/>
          <p:nvPr/>
        </p:nvPicPr>
        <p:blipFill rotWithShape="1">
          <a:blip r:embed="rId3">
            <a:alphaModFix/>
          </a:blip>
          <a:srcRect b="0" l="0" r="9091" t="15126"/>
          <a:stretch/>
        </p:blipFill>
        <p:spPr>
          <a:xfrm>
            <a:off x="0" y="10"/>
            <a:ext cx="12191999" cy="6857990"/>
          </a:xfrm>
          <a:prstGeom prst="rect">
            <a:avLst/>
          </a:prstGeom>
          <a:noFill/>
          <a:ln>
            <a:noFill/>
          </a:ln>
        </p:spPr>
      </p:pic>
      <p:sp>
        <p:nvSpPr>
          <p:cNvPr id="292" name="Google Shape;292;p27"/>
          <p:cNvSpPr/>
          <p:nvPr/>
        </p:nvSpPr>
        <p:spPr>
          <a:xfrm>
            <a:off x="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3" name="Google Shape;293;p27"/>
          <p:cNvSpPr/>
          <p:nvPr/>
        </p:nvSpPr>
        <p:spPr>
          <a:xfrm>
            <a:off x="-2333" y="-2"/>
            <a:ext cx="5441859" cy="5654940"/>
          </a:xfrm>
          <a:custGeom>
            <a:rect b="b" l="l" r="r" t="t"/>
            <a:pathLst>
              <a:path extrusionOk="0" h="5654940" w="5441859">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4" name="Google Shape;294;p27"/>
          <p:cNvSpPr txBox="1"/>
          <p:nvPr>
            <p:ph type="title"/>
          </p:nvPr>
        </p:nvSpPr>
        <p:spPr>
          <a:xfrm>
            <a:off x="520242" y="232937"/>
            <a:ext cx="4062643" cy="104340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8000"/>
              </a:buClr>
              <a:buSzPts val="4500"/>
              <a:buFont typeface="Overlock"/>
              <a:buNone/>
            </a:pPr>
            <a:r>
              <a:rPr lang="en-US" sz="4500">
                <a:solidFill>
                  <a:srgbClr val="008000"/>
                </a:solidFill>
              </a:rPr>
              <a:t>La Tarea</a:t>
            </a:r>
            <a:endParaRPr sz="4500">
              <a:solidFill>
                <a:srgbClr val="008000"/>
              </a:solidFill>
            </a:endParaRPr>
          </a:p>
        </p:txBody>
      </p:sp>
      <p:sp>
        <p:nvSpPr>
          <p:cNvPr id="295" name="Google Shape;295;p27"/>
          <p:cNvSpPr txBox="1"/>
          <p:nvPr>
            <p:ph idx="2" type="body"/>
          </p:nvPr>
        </p:nvSpPr>
        <p:spPr>
          <a:xfrm>
            <a:off x="-600918" y="1203061"/>
            <a:ext cx="5441859" cy="4247244"/>
          </a:xfrm>
          <a:prstGeom prst="rect">
            <a:avLst/>
          </a:prstGeom>
          <a:noFill/>
          <a:ln>
            <a:noFill/>
          </a:ln>
        </p:spPr>
        <p:txBody>
          <a:bodyPr anchorCtr="0" anchor="t" bIns="45700" lIns="91425" spcFirstLastPara="1" rIns="91425" wrap="square" tIns="45700">
            <a:normAutofit/>
          </a:bodyPr>
          <a:lstStyle/>
          <a:p>
            <a:pPr indent="-279400" lvl="2" marL="1143000" rtl="0" algn="l">
              <a:lnSpc>
                <a:spcPct val="90000"/>
              </a:lnSpc>
              <a:spcBef>
                <a:spcPts val="0"/>
              </a:spcBef>
              <a:spcAft>
                <a:spcPts val="0"/>
              </a:spcAft>
              <a:buClr>
                <a:srgbClr val="613318"/>
              </a:buClr>
              <a:buSzPts val="4400"/>
              <a:buChar char="•"/>
            </a:pPr>
            <a:r>
              <a:rPr b="1" lang="en-US">
                <a:solidFill>
                  <a:srgbClr val="613318"/>
                </a:solidFill>
              </a:rPr>
              <a:t>Ver</a:t>
            </a:r>
            <a:r>
              <a:rPr lang="en-US">
                <a:solidFill>
                  <a:srgbClr val="613318"/>
                </a:solidFill>
              </a:rPr>
              <a:t> el siguiente video para la lección 7</a:t>
            </a:r>
            <a:endParaRPr/>
          </a:p>
          <a:p>
            <a:pPr indent="-279400" lvl="2" marL="1143000" rtl="0" algn="l">
              <a:lnSpc>
                <a:spcPct val="90000"/>
              </a:lnSpc>
              <a:spcBef>
                <a:spcPts val="500"/>
              </a:spcBef>
              <a:spcAft>
                <a:spcPts val="0"/>
              </a:spcAft>
              <a:buClr>
                <a:srgbClr val="613318"/>
              </a:buClr>
              <a:buSzPts val="4400"/>
              <a:buChar char="•"/>
            </a:pPr>
            <a:r>
              <a:rPr b="1" lang="en-US">
                <a:solidFill>
                  <a:srgbClr val="613318"/>
                </a:solidFill>
              </a:rPr>
              <a:t>Leer</a:t>
            </a:r>
            <a:r>
              <a:rPr lang="en-US">
                <a:solidFill>
                  <a:srgbClr val="613318"/>
                </a:solidFill>
              </a:rPr>
              <a:t> Lucas 4:14-30 en sus Biblias</a:t>
            </a:r>
            <a:endParaRPr>
              <a:solidFill>
                <a:srgbClr val="613318"/>
              </a:solidFill>
            </a:endParaRPr>
          </a:p>
          <a:p>
            <a:pPr indent="0" lvl="0" marL="228600" rtl="0" algn="l">
              <a:lnSpc>
                <a:spcPct val="90000"/>
              </a:lnSpc>
              <a:spcBef>
                <a:spcPts val="1000"/>
              </a:spcBef>
              <a:spcAft>
                <a:spcPts val="0"/>
              </a:spcAft>
              <a:buClr>
                <a:schemeClr val="dk1"/>
              </a:buClr>
              <a:buSzPts val="4000"/>
              <a:buNone/>
            </a:pPr>
            <a:r>
              <a:t/>
            </a:r>
            <a:endParaRPr sz="40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28"/>
          <p:cNvPicPr preferRelativeResize="0"/>
          <p:nvPr/>
        </p:nvPicPr>
        <p:blipFill rotWithShape="1">
          <a:blip r:embed="rId3">
            <a:alphaModFix/>
          </a:blip>
          <a:srcRect b="0" l="0" r="0" t="0"/>
          <a:stretch/>
        </p:blipFill>
        <p:spPr>
          <a:xfrm>
            <a:off x="0" y="0"/>
            <a:ext cx="12192000" cy="6875906"/>
          </a:xfrm>
          <a:prstGeom prst="rect">
            <a:avLst/>
          </a:prstGeom>
          <a:noFill/>
          <a:ln>
            <a:noFill/>
          </a:ln>
        </p:spPr>
      </p:pic>
      <p:sp>
        <p:nvSpPr>
          <p:cNvPr id="302" name="Google Shape;302;p28"/>
          <p:cNvSpPr txBox="1"/>
          <p:nvPr>
            <p:ph idx="1" type="body"/>
          </p:nvPr>
        </p:nvSpPr>
        <p:spPr>
          <a:xfrm>
            <a:off x="1126958" y="4345272"/>
            <a:ext cx="10515600" cy="463264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10000"/>
              <a:buNone/>
            </a:pPr>
            <a:r>
              <a:rPr lang="en-US" sz="10000">
                <a:solidFill>
                  <a:schemeClr val="lt1"/>
                </a:solidFill>
                <a:latin typeface="Overlock"/>
                <a:ea typeface="Overlock"/>
                <a:cs typeface="Overlock"/>
                <a:sym typeface="Overlock"/>
              </a:rPr>
              <a:t>La Oración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3D22"/>
              </a:buClr>
              <a:buSzPts val="6000"/>
              <a:buFont typeface="Overlock"/>
              <a:buNone/>
            </a:pPr>
            <a:r>
              <a:rPr lang="en-US">
                <a:solidFill>
                  <a:srgbClr val="5E3D22"/>
                </a:solidFill>
                <a:latin typeface="Overlock"/>
                <a:ea typeface="Overlock"/>
                <a:cs typeface="Overlock"/>
                <a:sym typeface="Overlock"/>
              </a:rPr>
              <a:t>El Propósito de Academia Cristo</a:t>
            </a:r>
            <a:endParaRPr/>
          </a:p>
        </p:txBody>
      </p:sp>
      <p:sp>
        <p:nvSpPr>
          <p:cNvPr id="309" name="Google Shape;309;p29"/>
          <p:cNvSpPr txBox="1"/>
          <p:nvPr>
            <p:ph idx="1" type="body"/>
          </p:nvPr>
        </p:nvSpPr>
        <p:spPr>
          <a:xfrm>
            <a:off x="4811697" y="1926455"/>
            <a:ext cx="6542103" cy="4250508"/>
          </a:xfrm>
          <a:prstGeom prst="rect">
            <a:avLst/>
          </a:prstGeom>
          <a:noFill/>
          <a:ln>
            <a:noFill/>
          </a:ln>
        </p:spPr>
        <p:txBody>
          <a:bodyPr anchorCtr="0" anchor="t" bIns="45700" lIns="91425" spcFirstLastPara="1" rIns="91425" wrap="square" tIns="45700">
            <a:noAutofit/>
          </a:bodyPr>
          <a:lstStyle/>
          <a:p>
            <a:pPr indent="-254000" lvl="0" marL="228600" rtl="0" algn="l">
              <a:lnSpc>
                <a:spcPct val="90000"/>
              </a:lnSpc>
              <a:spcBef>
                <a:spcPts val="0"/>
              </a:spcBef>
              <a:spcAft>
                <a:spcPts val="0"/>
              </a:spcAft>
              <a:buClr>
                <a:srgbClr val="0C7837"/>
              </a:buClr>
              <a:buSzPts val="4000"/>
              <a:buChar char="•"/>
            </a:pPr>
            <a:r>
              <a:rPr lang="en-US" sz="4000">
                <a:solidFill>
                  <a:srgbClr val="0C7837"/>
                </a:solidFill>
                <a:latin typeface="Overlock"/>
                <a:ea typeface="Overlock"/>
                <a:cs typeface="Overlock"/>
                <a:sym typeface="Overlock"/>
              </a:rPr>
              <a:t>Capacitación para cumplir la Gran Comisión. </a:t>
            </a:r>
            <a:endParaRPr/>
          </a:p>
          <a:p>
            <a:pPr indent="-254000" lvl="0" marL="228600" rtl="0" algn="l">
              <a:lnSpc>
                <a:spcPct val="90000"/>
              </a:lnSpc>
              <a:spcBef>
                <a:spcPts val="1000"/>
              </a:spcBef>
              <a:spcAft>
                <a:spcPts val="0"/>
              </a:spcAft>
              <a:buClr>
                <a:srgbClr val="0C7837"/>
              </a:buClr>
              <a:buSzPts val="4000"/>
              <a:buChar char="•"/>
            </a:pPr>
            <a:r>
              <a:rPr lang="en-US" sz="4000">
                <a:solidFill>
                  <a:srgbClr val="0C7837"/>
                </a:solidFill>
                <a:latin typeface="Overlock"/>
                <a:ea typeface="Overlock"/>
                <a:cs typeface="Overlock"/>
                <a:sym typeface="Overlock"/>
              </a:rPr>
              <a:t>Crecer en la Palabra </a:t>
            </a:r>
            <a:endParaRPr/>
          </a:p>
          <a:p>
            <a:pPr indent="-254000" lvl="0" marL="228600" rtl="0" algn="l">
              <a:lnSpc>
                <a:spcPct val="90000"/>
              </a:lnSpc>
              <a:spcBef>
                <a:spcPts val="1000"/>
              </a:spcBef>
              <a:spcAft>
                <a:spcPts val="0"/>
              </a:spcAft>
              <a:buClr>
                <a:srgbClr val="0C7837"/>
              </a:buClr>
              <a:buSzPts val="4000"/>
              <a:buChar char="•"/>
            </a:pPr>
            <a:r>
              <a:rPr lang="en-US" sz="4000">
                <a:solidFill>
                  <a:srgbClr val="0C7837"/>
                </a:solidFill>
                <a:latin typeface="Overlock"/>
                <a:ea typeface="Overlock"/>
                <a:cs typeface="Overlock"/>
                <a:sym typeface="Overlock"/>
              </a:rPr>
              <a:t>Llevar la Palabra a otros. </a:t>
            </a:r>
            <a:endParaRPr sz="4000">
              <a:latin typeface="Overlock"/>
              <a:ea typeface="Overlock"/>
              <a:cs typeface="Overlock"/>
              <a:sym typeface="Overlock"/>
            </a:endParaRPr>
          </a:p>
        </p:txBody>
      </p:sp>
      <p:pic>
        <p:nvPicPr>
          <p:cNvPr descr="A close up of a sign&#10;&#10;Description automatically generated" id="310" name="Google Shape;310;p29"/>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descr="A picture containing person, indoor, holding, hand&#10;&#10;Description automatically generated" id="119" name="Google Shape;119;p3"/>
          <p:cNvPicPr preferRelativeResize="0"/>
          <p:nvPr>
            <p:ph idx="1" type="body"/>
          </p:nvPr>
        </p:nvPicPr>
        <p:blipFill rotWithShape="1">
          <a:blip r:embed="rId3">
            <a:alphaModFix/>
          </a:blip>
          <a:srcRect b="17028" l="0" r="0" t="855"/>
          <a:stretch/>
        </p:blipFill>
        <p:spPr>
          <a:xfrm>
            <a:off x="20" y="10"/>
            <a:ext cx="12191980" cy="685799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5E3D22"/>
              </a:buClr>
              <a:buSzPct val="100000"/>
              <a:buFont typeface="Overlock"/>
              <a:buNone/>
            </a:pPr>
            <a:r>
              <a:rPr lang="en-US" sz="4400">
                <a:solidFill>
                  <a:srgbClr val="5E3D22"/>
                </a:solidFill>
                <a:latin typeface="Overlock"/>
                <a:ea typeface="Overlock"/>
                <a:cs typeface="Overlock"/>
                <a:sym typeface="Overlock"/>
              </a:rPr>
              <a:t>“Quiero juntar un grupo</a:t>
            </a:r>
            <a:r>
              <a:rPr lang="en-US">
                <a:solidFill>
                  <a:srgbClr val="5E3D22"/>
                </a:solidFill>
                <a:latin typeface="Overlock"/>
                <a:ea typeface="Overlock"/>
                <a:cs typeface="Overlock"/>
                <a:sym typeface="Overlock"/>
              </a:rPr>
              <a:t>. </a:t>
            </a:r>
            <a:br>
              <a:rPr lang="en-US" sz="4400">
                <a:solidFill>
                  <a:srgbClr val="5E3D22"/>
                </a:solidFill>
                <a:latin typeface="Overlock"/>
                <a:ea typeface="Overlock"/>
                <a:cs typeface="Overlock"/>
                <a:sym typeface="Overlock"/>
              </a:rPr>
            </a:br>
            <a:r>
              <a:rPr lang="en-US" sz="4400">
                <a:solidFill>
                  <a:srgbClr val="5E3D22"/>
                </a:solidFill>
                <a:latin typeface="Overlock"/>
                <a:ea typeface="Overlock"/>
                <a:cs typeface="Overlock"/>
                <a:sym typeface="Overlock"/>
              </a:rPr>
              <a:t>¿Pueden orientarme?”</a:t>
            </a:r>
            <a:endParaRPr>
              <a:latin typeface="Overlock"/>
              <a:ea typeface="Overlock"/>
              <a:cs typeface="Overlock"/>
              <a:sym typeface="Overlock"/>
            </a:endParaRPr>
          </a:p>
        </p:txBody>
      </p:sp>
      <p:sp>
        <p:nvSpPr>
          <p:cNvPr id="317" name="Google Shape;317;p30"/>
          <p:cNvSpPr txBox="1"/>
          <p:nvPr>
            <p:ph idx="1" type="body"/>
          </p:nvPr>
        </p:nvSpPr>
        <p:spPr>
          <a:xfrm>
            <a:off x="4811697" y="1926455"/>
            <a:ext cx="6542103" cy="425050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3600"/>
              <a:buChar char="•"/>
            </a:pPr>
            <a:r>
              <a:rPr lang="en-US" sz="3600">
                <a:solidFill>
                  <a:srgbClr val="0C7837"/>
                </a:solidFill>
                <a:latin typeface="Overlock"/>
                <a:ea typeface="Overlock"/>
                <a:cs typeface="Overlock"/>
                <a:sym typeface="Overlock"/>
              </a:rPr>
              <a:t>Hable con su profesor</a:t>
            </a:r>
            <a:endParaRPr sz="36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600"/>
              <a:buChar char="•"/>
            </a:pPr>
            <a:r>
              <a:rPr lang="en-US" sz="3600">
                <a:solidFill>
                  <a:srgbClr val="0C7837"/>
                </a:solidFill>
                <a:latin typeface="Overlock"/>
                <a:ea typeface="Overlock"/>
                <a:cs typeface="Overlock"/>
                <a:sym typeface="Overlock"/>
              </a:rPr>
              <a:t>Orientación: Grupo Sembrador</a:t>
            </a:r>
            <a:endParaRPr sz="36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600"/>
              <a:buChar char="•"/>
            </a:pPr>
            <a:r>
              <a:rPr b="0" i="1" lang="en-US" sz="3600">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b="0" i="0" lang="en-US" sz="3600">
                <a:solidFill>
                  <a:srgbClr val="0C7837"/>
                </a:solidFill>
                <a:latin typeface="Overlock"/>
                <a:ea typeface="Overlock"/>
                <a:cs typeface="Overlock"/>
                <a:sym typeface="Overlock"/>
              </a:rPr>
              <a:t>(Hebreos 10:25)</a:t>
            </a:r>
            <a:endParaRPr sz="3600">
              <a:solidFill>
                <a:srgbClr val="0C7837"/>
              </a:solidFill>
              <a:latin typeface="Overlock"/>
              <a:ea typeface="Overlock"/>
              <a:cs typeface="Overlock"/>
              <a:sym typeface="Overlock"/>
            </a:endParaRPr>
          </a:p>
        </p:txBody>
      </p:sp>
      <p:pic>
        <p:nvPicPr>
          <p:cNvPr descr="A close up of a sign&#10;&#10;Description automatically generated" id="318" name="Google Shape;318;p30"/>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5E3D22"/>
              </a:buClr>
              <a:buSzPct val="100000"/>
              <a:buFont typeface="Overlock"/>
              <a:buNone/>
            </a:pPr>
            <a:r>
              <a:rPr lang="en-US">
                <a:solidFill>
                  <a:srgbClr val="5E3D22"/>
                </a:solidFill>
                <a:latin typeface="Overlock"/>
                <a:ea typeface="Overlock"/>
                <a:cs typeface="Overlock"/>
                <a:sym typeface="Overlock"/>
              </a:rPr>
              <a:t>Deseo unirme a ustedes.  ¿Cómo se hace?</a:t>
            </a:r>
            <a:endParaRPr/>
          </a:p>
        </p:txBody>
      </p:sp>
      <p:sp>
        <p:nvSpPr>
          <p:cNvPr id="325" name="Google Shape;325;p31"/>
          <p:cNvSpPr txBox="1"/>
          <p:nvPr>
            <p:ph idx="1" type="body"/>
          </p:nvPr>
        </p:nvSpPr>
        <p:spPr>
          <a:xfrm>
            <a:off x="4811697" y="1690688"/>
            <a:ext cx="6898858" cy="448627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3400"/>
              <a:buChar char="•"/>
            </a:pPr>
            <a:r>
              <a:rPr lang="en-US" sz="3400">
                <a:solidFill>
                  <a:srgbClr val="0C7837"/>
                </a:solidFill>
                <a:latin typeface="Overlock"/>
                <a:ea typeface="Overlock"/>
                <a:cs typeface="Overlock"/>
                <a:sym typeface="Overlock"/>
              </a:rPr>
              <a:t>Hable con su Profesor</a:t>
            </a:r>
            <a:endParaRPr sz="34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400"/>
              <a:buChar char="•"/>
            </a:pPr>
            <a:r>
              <a:rPr lang="en-US" sz="3400">
                <a:solidFill>
                  <a:srgbClr val="0C7837"/>
                </a:solidFill>
                <a:latin typeface="Overlock"/>
                <a:ea typeface="Overlock"/>
                <a:cs typeface="Overlock"/>
                <a:sym typeface="Overlock"/>
              </a:rPr>
              <a:t>Se establece Unidad Doctrinal</a:t>
            </a:r>
            <a:endParaRPr/>
          </a:p>
          <a:p>
            <a:pPr indent="-228600" lvl="0" marL="228600" rtl="0" algn="l">
              <a:lnSpc>
                <a:spcPct val="90000"/>
              </a:lnSpc>
              <a:spcBef>
                <a:spcPts val="1000"/>
              </a:spcBef>
              <a:spcAft>
                <a:spcPts val="0"/>
              </a:spcAft>
              <a:buClr>
                <a:srgbClr val="0C7837"/>
              </a:buClr>
              <a:buSzPts val="3400"/>
              <a:buChar char="•"/>
            </a:pPr>
            <a:r>
              <a:rPr b="0" i="1" lang="en-US" sz="3400">
                <a:solidFill>
                  <a:srgbClr val="0C7837"/>
                </a:solidFill>
                <a:latin typeface="Overlock"/>
                <a:ea typeface="Overlock"/>
                <a:cs typeface="Overlock"/>
                <a:sym typeface="Overlock"/>
              </a:rPr>
              <a:t>&gt;&gt;Hermanos, les ruego por el nombre de nuestro Señor Jesucristo, que se pongan de acuerdo y que no haya divisiones entre ustedes, sino que estén perfectamente unidos en un mismo sentir y en un mismo parecer.&lt;&lt;  (1 Corintios 1:10)</a:t>
            </a:r>
            <a:endParaRPr sz="3400">
              <a:latin typeface="Overlock"/>
              <a:ea typeface="Overlock"/>
              <a:cs typeface="Overlock"/>
              <a:sym typeface="Overlock"/>
            </a:endParaRPr>
          </a:p>
        </p:txBody>
      </p:sp>
      <p:pic>
        <p:nvPicPr>
          <p:cNvPr descr="A close up of a sign&#10;&#10;Description automatically generated" id="326" name="Google Shape;326;p31"/>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333" name="Google Shape;333;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Screen Clipping" id="334" name="Google Shape;334;p32"/>
          <p:cNvPicPr preferRelativeResize="0"/>
          <p:nvPr/>
        </p:nvPicPr>
        <p:blipFill rotWithShape="1">
          <a:blip r:embed="rId3">
            <a:alphaModFix/>
          </a:blip>
          <a:srcRect b="0" l="0" r="0" t="0"/>
          <a:stretch/>
        </p:blipFill>
        <p:spPr>
          <a:xfrm>
            <a:off x="1011936" y="265451"/>
            <a:ext cx="10168128" cy="66731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t/>
            </a:r>
            <a:endParaRPr/>
          </a:p>
        </p:txBody>
      </p:sp>
      <p:sp>
        <p:nvSpPr>
          <p:cNvPr id="340" name="Google Shape;340;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Clr>
                <a:schemeClr val="dk1"/>
              </a:buClr>
              <a:buSzPts val="5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nvSpPr>
        <p:spPr>
          <a:xfrm>
            <a:off x="859966" y="1169049"/>
            <a:ext cx="10697593" cy="42473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La Biblia: La Llegada del Salvador</a:t>
            </a:r>
            <a:endParaRPr/>
          </a:p>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Lección 6:</a:t>
            </a:r>
            <a:endParaRPr/>
          </a:p>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Jesús Purifica el Templo y Nicodemo</a:t>
            </a:r>
            <a:endParaRPr b="0" i="0" sz="5400" u="none" cap="none" strike="noStrike">
              <a:solidFill>
                <a:srgbClr val="00853E"/>
              </a:solidFill>
              <a:latin typeface="Overlock"/>
              <a:ea typeface="Overlock"/>
              <a:cs typeface="Overlock"/>
              <a:sym typeface="Overlock"/>
            </a:endParaRPr>
          </a:p>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Juan 2:13-3:21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Oremos</a:t>
            </a:r>
            <a:endParaRPr>
              <a:solidFill>
                <a:srgbClr val="613318"/>
              </a:solidFill>
            </a:endParaRPr>
          </a:p>
        </p:txBody>
      </p:sp>
      <p:sp>
        <p:nvSpPr>
          <p:cNvPr id="132" name="Google Shape;132;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265747" lvl="0" marL="228600" rtl="0" algn="l">
              <a:lnSpc>
                <a:spcPct val="90000"/>
              </a:lnSpc>
              <a:spcBef>
                <a:spcPts val="0"/>
              </a:spcBef>
              <a:spcAft>
                <a:spcPts val="0"/>
              </a:spcAft>
              <a:buClr>
                <a:srgbClr val="613318"/>
              </a:buClr>
              <a:buSzPct val="100000"/>
              <a:buChar char="•"/>
            </a:pPr>
            <a:r>
              <a:rPr lang="en-US">
                <a:solidFill>
                  <a:srgbClr val="613318"/>
                </a:solidFill>
              </a:rPr>
              <a:t>Amado Jesús, tú nos has enseñado que no aceptas una adoración externa que permite abusos como los condenados por Jesús en el templo. Pero también tienes otro mensaje para nosotros que es aún más importante. Ayúdame a creer siempre y solamente en ti, el Hijo que Dios envió en su amor para que yo tenga vida eterna contigo en el cielo. Amén.</a:t>
            </a:r>
            <a:endParaRPr>
              <a:solidFill>
                <a:srgbClr val="61331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613318"/>
              </a:buClr>
              <a:buSzPts val="8000"/>
              <a:buFont typeface="Overlock"/>
              <a:buNone/>
            </a:pPr>
            <a:r>
              <a:rPr lang="en-US" sz="8000">
                <a:solidFill>
                  <a:srgbClr val="613318"/>
                </a:solidFill>
                <a:latin typeface="Overlock"/>
                <a:ea typeface="Overlock"/>
                <a:cs typeface="Overlock"/>
                <a:sym typeface="Overlock"/>
              </a:rPr>
              <a:t>Mostremos Respeto…</a:t>
            </a:r>
            <a:endParaRPr sz="8000">
              <a:solidFill>
                <a:srgbClr val="613318"/>
              </a:solidFill>
              <a:latin typeface="Overlock"/>
              <a:ea typeface="Overlock"/>
              <a:cs typeface="Overlock"/>
              <a:sym typeface="Overlock"/>
            </a:endParaRPr>
          </a:p>
        </p:txBody>
      </p:sp>
      <p:sp>
        <p:nvSpPr>
          <p:cNvPr id="138" name="Google Shape;138;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17500" lvl="0" marL="228600" rtl="0" algn="l">
              <a:lnSpc>
                <a:spcPct val="90000"/>
              </a:lnSpc>
              <a:spcBef>
                <a:spcPts val="0"/>
              </a:spcBef>
              <a:spcAft>
                <a:spcPts val="0"/>
              </a:spcAft>
              <a:buClr>
                <a:srgbClr val="613318"/>
              </a:buClr>
              <a:buSzPts val="5000"/>
              <a:buChar char="•"/>
            </a:pPr>
            <a:r>
              <a:rPr lang="en-US" sz="5000">
                <a:solidFill>
                  <a:srgbClr val="613318"/>
                </a:solidFill>
                <a:latin typeface="Overlock"/>
                <a:ea typeface="Overlock"/>
                <a:cs typeface="Overlock"/>
                <a:sym typeface="Overlock"/>
              </a:rPr>
              <a:t> Llegando preparados</a:t>
            </a:r>
            <a:endParaRPr/>
          </a:p>
          <a:p>
            <a:pPr indent="-317500" lvl="0" marL="228600" rtl="0" algn="l">
              <a:lnSpc>
                <a:spcPct val="90000"/>
              </a:lnSpc>
              <a:spcBef>
                <a:spcPts val="1000"/>
              </a:spcBef>
              <a:spcAft>
                <a:spcPts val="0"/>
              </a:spcAft>
              <a:buClr>
                <a:srgbClr val="613318"/>
              </a:buClr>
              <a:buSzPts val="5000"/>
              <a:buChar char="•"/>
            </a:pPr>
            <a:r>
              <a:rPr lang="en-US" sz="5000">
                <a:solidFill>
                  <a:srgbClr val="613318"/>
                </a:solidFill>
                <a:latin typeface="Overlock"/>
                <a:ea typeface="Overlock"/>
                <a:cs typeface="Overlock"/>
                <a:sym typeface="Overlock"/>
              </a:rPr>
              <a:t> Siendo puntuales</a:t>
            </a:r>
            <a:endParaRPr/>
          </a:p>
          <a:p>
            <a:pPr indent="-317500" lvl="0" marL="228600" rtl="0" algn="l">
              <a:lnSpc>
                <a:spcPct val="90000"/>
              </a:lnSpc>
              <a:spcBef>
                <a:spcPts val="1000"/>
              </a:spcBef>
              <a:spcAft>
                <a:spcPts val="0"/>
              </a:spcAft>
              <a:buClr>
                <a:srgbClr val="613318"/>
              </a:buClr>
              <a:buSzPts val="5000"/>
              <a:buChar char="•"/>
            </a:pPr>
            <a:r>
              <a:rPr lang="en-US" sz="5000">
                <a:solidFill>
                  <a:srgbClr val="613318"/>
                </a:solidFill>
                <a:latin typeface="Overlock"/>
                <a:ea typeface="Overlock"/>
                <a:cs typeface="Overlock"/>
                <a:sym typeface="Overlock"/>
              </a:rPr>
              <a:t> A los profesores que nos sirven </a:t>
            </a:r>
            <a:endParaRPr/>
          </a:p>
          <a:p>
            <a:pPr indent="-317500" lvl="0" marL="228600" rtl="0" algn="l">
              <a:lnSpc>
                <a:spcPct val="90000"/>
              </a:lnSpc>
              <a:spcBef>
                <a:spcPts val="1000"/>
              </a:spcBef>
              <a:spcAft>
                <a:spcPts val="0"/>
              </a:spcAft>
              <a:buClr>
                <a:srgbClr val="613318"/>
              </a:buClr>
              <a:buSzPts val="5000"/>
              <a:buChar char="•"/>
            </a:pPr>
            <a:r>
              <a:rPr lang="en-US" sz="5000">
                <a:solidFill>
                  <a:srgbClr val="613318"/>
                </a:solidFill>
                <a:latin typeface="Overlock"/>
                <a:ea typeface="Overlock"/>
                <a:cs typeface="Overlock"/>
                <a:sym typeface="Overlock"/>
              </a:rPr>
              <a:t> A los compañeros en clase</a:t>
            </a:r>
            <a:endParaRPr/>
          </a:p>
          <a:p>
            <a:pPr indent="-317500" lvl="0" marL="228600" rtl="0" algn="l">
              <a:lnSpc>
                <a:spcPct val="90000"/>
              </a:lnSpc>
              <a:spcBef>
                <a:spcPts val="1000"/>
              </a:spcBef>
              <a:spcAft>
                <a:spcPts val="0"/>
              </a:spcAft>
              <a:buClr>
                <a:srgbClr val="613318"/>
              </a:buClr>
              <a:buSzPts val="5000"/>
              <a:buChar char="•"/>
            </a:pPr>
            <a:r>
              <a:rPr lang="en-US" sz="5000">
                <a:solidFill>
                  <a:srgbClr val="613318"/>
                </a:solidFill>
                <a:latin typeface="Overlock"/>
                <a:ea typeface="Overlock"/>
                <a:cs typeface="Overlock"/>
                <a:sym typeface="Overlock"/>
              </a:rPr>
              <a:t> En el grupo de WhatsApp</a:t>
            </a:r>
            <a:endParaRPr sz="5000">
              <a:solidFill>
                <a:srgbClr val="613318"/>
              </a:solidFill>
              <a:latin typeface="Overlock"/>
              <a:ea typeface="Overlock"/>
              <a:cs typeface="Overlock"/>
              <a:sym typeface="Overlo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type="title"/>
          </p:nvPr>
        </p:nvSpPr>
        <p:spPr>
          <a:xfrm>
            <a:off x="783336" y="757989"/>
            <a:ext cx="10515600" cy="499310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10000"/>
              <a:buFont typeface="Overlock"/>
              <a:buNone/>
            </a:pPr>
            <a:r>
              <a:rPr lang="en-US" sz="10000">
                <a:solidFill>
                  <a:srgbClr val="613318"/>
                </a:solidFill>
              </a:rPr>
              <a:t>Actividad de apertura</a:t>
            </a:r>
            <a:br>
              <a:rPr lang="en-US" sz="10000">
                <a:solidFill>
                  <a:srgbClr val="613318"/>
                </a:solidFill>
                <a:latin typeface="Arial"/>
                <a:ea typeface="Arial"/>
                <a:cs typeface="Arial"/>
                <a:sym typeface="Arial"/>
              </a:rPr>
            </a:br>
            <a:r>
              <a:rPr lang="en-US" sz="4800">
                <a:solidFill>
                  <a:srgbClr val="613318"/>
                </a:solidFill>
                <a:latin typeface="Overlock"/>
                <a:ea typeface="Overlock"/>
                <a:cs typeface="Overlock"/>
                <a:sym typeface="Overlock"/>
              </a:rPr>
              <a:t>(10 minutos)</a:t>
            </a:r>
            <a:br>
              <a:rPr lang="en-US" sz="4800">
                <a:solidFill>
                  <a:srgbClr val="613318"/>
                </a:solidFill>
                <a:latin typeface="Overlock"/>
                <a:ea typeface="Overlock"/>
                <a:cs typeface="Overlock"/>
                <a:sym typeface="Overlock"/>
              </a:rPr>
            </a:br>
            <a:r>
              <a:rPr lang="en-US" sz="4800">
                <a:solidFill>
                  <a:srgbClr val="613318"/>
                </a:solidFill>
                <a:latin typeface="Overlock"/>
                <a:ea typeface="Overlock"/>
                <a:cs typeface="Overlock"/>
                <a:sym typeface="Overlock"/>
              </a:rPr>
              <a:t>El Templo del Nuevo Testamento</a:t>
            </a:r>
            <a:endParaRPr sz="4000">
              <a:solidFill>
                <a:srgbClr val="613318"/>
              </a:solidFill>
              <a:latin typeface="Overlock"/>
              <a:ea typeface="Overlock"/>
              <a:cs typeface="Overlock"/>
              <a:sym typeface="Overlo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pic>
        <p:nvPicPr>
          <p:cNvPr descr="A large stone building&#10;&#10;Description automatically generated" id="150" name="Google Shape;150;p8"/>
          <p:cNvPicPr preferRelativeResize="0"/>
          <p:nvPr/>
        </p:nvPicPr>
        <p:blipFill rotWithShape="1">
          <a:blip r:embed="rId3">
            <a:alphaModFix/>
          </a:blip>
          <a:srcRect b="11880" l="5410" r="0" t="7503"/>
          <a:stretch/>
        </p:blipFill>
        <p:spPr>
          <a:xfrm>
            <a:off x="20" y="10"/>
            <a:ext cx="12191980" cy="6857990"/>
          </a:xfrm>
          <a:prstGeom prst="rect">
            <a:avLst/>
          </a:prstGeom>
          <a:noFill/>
          <a:ln>
            <a:noFill/>
          </a:ln>
        </p:spPr>
      </p:pic>
      <p:sp>
        <p:nvSpPr>
          <p:cNvPr id="151" name="Google Shape;151;p8"/>
          <p:cNvSpPr/>
          <p:nvPr/>
        </p:nvSpPr>
        <p:spPr>
          <a:xfrm>
            <a:off x="393308" y="4549726"/>
            <a:ext cx="11438793" cy="1844256"/>
          </a:xfrm>
          <a:prstGeom prst="rect">
            <a:avLst/>
          </a:prstGeom>
          <a:solidFill>
            <a:srgbClr val="404040">
              <a:alpha val="92941"/>
            </a:srgbClr>
          </a:solidFill>
          <a:ln cap="sq" cmpd="thinThick" w="127000">
            <a:solidFill>
              <a:srgbClr val="4040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2" name="Google Shape;152;p8"/>
          <p:cNvSpPr txBox="1"/>
          <p:nvPr>
            <p:ph type="title"/>
          </p:nvPr>
        </p:nvSpPr>
        <p:spPr>
          <a:xfrm>
            <a:off x="542544" y="4754880"/>
            <a:ext cx="11137392" cy="932688"/>
          </a:xfrm>
          <a:prstGeom prst="rect">
            <a:avLst/>
          </a:prstGeom>
          <a:noFill/>
          <a:ln>
            <a:noFill/>
          </a:ln>
        </p:spPr>
        <p:txBody>
          <a:bodyPr anchorCtr="0" anchor="b" bIns="45700" lIns="91425" spcFirstLastPara="1" rIns="91425" wrap="square" tIns="45700">
            <a:normAutofit/>
          </a:bodyPr>
          <a:lstStyle/>
          <a:p>
            <a:pPr indent="0" lvl="1" marL="0" rtl="0" algn="ctr">
              <a:spcBef>
                <a:spcPts val="0"/>
              </a:spcBef>
              <a:spcAft>
                <a:spcPts val="0"/>
              </a:spcAft>
              <a:buNone/>
            </a:pPr>
            <a:r>
              <a:rPr lang="en-US" sz="4800">
                <a:solidFill>
                  <a:schemeClr val="lt1"/>
                </a:solidFill>
                <a:latin typeface="Overlock"/>
                <a:ea typeface="Overlock"/>
                <a:cs typeface="Overlock"/>
                <a:sym typeface="Overlock"/>
              </a:rPr>
              <a:t>El templo de Herodes</a:t>
            </a:r>
            <a:endParaRPr sz="4800">
              <a:solidFill>
                <a:schemeClr val="lt1"/>
              </a:solidFill>
              <a:latin typeface="Overlock"/>
              <a:ea typeface="Overlock"/>
              <a:cs typeface="Overlock"/>
              <a:sym typeface="Overlock"/>
            </a:endParaRPr>
          </a:p>
        </p:txBody>
      </p:sp>
      <p:cxnSp>
        <p:nvCxnSpPr>
          <p:cNvPr id="153" name="Google Shape;153;p8"/>
          <p:cNvCxnSpPr/>
          <p:nvPr/>
        </p:nvCxnSpPr>
        <p:spPr>
          <a:xfrm>
            <a:off x="2209800" y="5742432"/>
            <a:ext cx="7772400" cy="0"/>
          </a:xfrm>
          <a:prstGeom prst="straightConnector1">
            <a:avLst/>
          </a:prstGeom>
          <a:noFill/>
          <a:ln cap="flat" cmpd="sng" w="22225">
            <a:solidFill>
              <a:srgbClr val="D9D9D9"/>
            </a:solidFill>
            <a:prstDash val="solid"/>
            <a:miter lim="800000"/>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9"/>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60" name="Google Shape;160;p9"/>
          <p:cNvCxnSpPr/>
          <p:nvPr/>
        </p:nvCxnSpPr>
        <p:spPr>
          <a:xfrm>
            <a:off x="0" y="5241983"/>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cxnSp>
        <p:nvCxnSpPr>
          <p:cNvPr id="161" name="Google Shape;161;p9"/>
          <p:cNvCxnSpPr/>
          <p:nvPr/>
        </p:nvCxnSpPr>
        <p:spPr>
          <a:xfrm>
            <a:off x="0" y="6134852"/>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pic>
        <p:nvPicPr>
          <p:cNvPr id="162" name="Google Shape;162;p9"/>
          <p:cNvPicPr preferRelativeResize="0"/>
          <p:nvPr/>
        </p:nvPicPr>
        <p:blipFill rotWithShape="1">
          <a:blip r:embed="rId3">
            <a:alphaModFix/>
          </a:blip>
          <a:srcRect b="2173" l="0" r="0" t="0"/>
          <a:stretch/>
        </p:blipFill>
        <p:spPr>
          <a:xfrm>
            <a:off x="0" y="0"/>
            <a:ext cx="12191980" cy="6857990"/>
          </a:xfrm>
          <a:prstGeom prst="rect">
            <a:avLst/>
          </a:prstGeom>
          <a:noFill/>
          <a:ln>
            <a:noFill/>
          </a:ln>
        </p:spPr>
      </p:pic>
      <p:sp>
        <p:nvSpPr>
          <p:cNvPr id="163" name="Google Shape;163;p9"/>
          <p:cNvSpPr txBox="1"/>
          <p:nvPr>
            <p:ph type="title"/>
          </p:nvPr>
        </p:nvSpPr>
        <p:spPr>
          <a:xfrm>
            <a:off x="866274" y="187696"/>
            <a:ext cx="10835178"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4400"/>
              <a:buFont typeface="Overlock"/>
              <a:buNone/>
            </a:pPr>
            <a:r>
              <a:rPr lang="en-US" sz="4400">
                <a:solidFill>
                  <a:srgbClr val="613318"/>
                </a:solidFill>
                <a:latin typeface="Overlock"/>
                <a:ea typeface="Overlock"/>
                <a:cs typeface="Overlock"/>
                <a:sym typeface="Overlock"/>
              </a:rPr>
              <a:t>El Templo de Herodes</a:t>
            </a:r>
            <a:endParaRPr sz="4400">
              <a:solidFill>
                <a:srgbClr val="613318"/>
              </a:solidFill>
              <a:latin typeface="Overlock"/>
              <a:ea typeface="Overlock"/>
              <a:cs typeface="Overlock"/>
              <a:sym typeface="Overlock"/>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2020-02-06T17:11:09Z</dcterms:created>
  <dc:creator>Joel Sutton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