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12192000"/>
  <p:notesSz cx="6858000" cy="9144000"/>
  <p:embeddedFontLst>
    <p:embeddedFont>
      <p:font typeface="Overlock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8" roundtripDataSignature="AMtx7mjgPm1iuJBQOhduD6IoOIIXZpHe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Overlock-bold.fntdata"/><Relationship Id="rId12" Type="http://schemas.openxmlformats.org/officeDocument/2006/relationships/slide" Target="slides/slide8.xml"/><Relationship Id="rId34" Type="http://schemas.openxmlformats.org/officeDocument/2006/relationships/font" Target="fonts/Overlock-regular.fntdata"/><Relationship Id="rId15" Type="http://schemas.openxmlformats.org/officeDocument/2006/relationships/slide" Target="slides/slide11.xml"/><Relationship Id="rId37" Type="http://schemas.openxmlformats.org/officeDocument/2006/relationships/font" Target="fonts/Overlock-boldItalic.fntdata"/><Relationship Id="rId14" Type="http://schemas.openxmlformats.org/officeDocument/2006/relationships/slide" Target="slides/slide10.xml"/><Relationship Id="rId36" Type="http://schemas.openxmlformats.org/officeDocument/2006/relationships/font" Target="fonts/Overlock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customschemas.google.com/relationships/presentationmetadata" Target="meta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pload.wikimedia.org/wikipedia/commons/e/ee/Answered_Prayer_(165923671).jpeg" TargetMode="Externa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Saludos, Bienvenidos</a:t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-US"/>
              <a:t>Los hijos de Israel, 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-US"/>
              <a:t>el Señor Dios, 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-US"/>
              <a:t>Moisés, 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-US"/>
              <a:t>Jetro, 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-US"/>
              <a:t>el rey de Egipto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-US"/>
              <a:t>Los egipcios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-US"/>
              <a:t>Los pueblos en Canaán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-US"/>
              <a:t>Los capataces egipcios</a:t>
            </a:r>
            <a:endParaRPr/>
          </a:p>
        </p:txBody>
      </p:sp>
      <p:sp>
        <p:nvSpPr>
          <p:cNvPr id="157" name="Google Shape;15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ovejas, la zarza, las sandalias de Moisés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Egipto, y el monte Horeb/el Monte Sinaí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Moisés tiene 80 años (Hechos 7:23 y 7:30), el pueblo de Dios ya tiene 430 años en Egipto; estamos unos 1500 años antes de Cristo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pueblo ha sido esclavizado.  Están sufriendo.  Moisés no quiere ser el líder del pueblo.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Deje que cuenten la historia.  Solo hay que guiarlos cuando se desvíen, se confunden, o pasan por alto algo de importancia.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toma acción.  Moisés se mostró reticente, pero impulsado por el Señor, sí va a liberar al pueblo de Dios.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Manifestándose en una zarza ardiente, Dios llamó al pastor Moisés que librara a su pueblo de la esclavitud en Egipto.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a.	El sacar pretextos para NO servirle a Dios, dejarnos llevar por el miedo y la cobardía.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b.	El pensar que podría resolver los problemas en mi vida sin la ayuda de Dios.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0" name="Google Shape;220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Haz seguro que se está grabando la clase (si se aplica).  </a:t>
            </a:r>
            <a:endParaRPr/>
          </a:p>
        </p:txBody>
      </p:sp>
      <p:sp>
        <p:nvSpPr>
          <p:cNvPr id="96" name="Google Shape;9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a.	Aunque sufro a veces y aunque no todo parece ir bien en mi vida, sé que Dios no se ha olvidado de mí, y me promete que todo servirá para mi bien. En el Nuevo Testamento el apóstol Pablo escribió acerca de la gracia—el amor inmerecido de Dios—diciendo: “Dios puede hacer que toda gracia abunde para ustedes, de manera que siempre, en toda circunstancia, tengan todo lo necesario, y toda buena obra abunde en ustedes.”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b.	Por su gracia Dios llamó a Moisés, un hombre lleno de pretextos. Dios nos llama a nosotros, a pesar de nuestros pecados y debilidades.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7" name="Google Shape;227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me dé paciencia cuando las cosas parecen ir mal y que yo acepte con fe humilde las tareas que Dios me da.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gente temerosa de servir.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i.	Y ¿quién soy yo…? – No soy nadie.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ii.	¿Y si me preguntan, “¿Cuál es su nombre?”- Ni te conocen, ni yo.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iii.	4:1- Y ¿si no me creen, no me hacen caso? – No van a querer escuchar.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iv.	4:10- Y no soy bueno para hablar… - Pero no soy capaz…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v.	4:13- ¡Envía a alguien más! – Yo no.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Nosotros también podemos batallar con los mismos pretextos.  ¿Dónde encontramos perdón, y fortaleza para servir?  No en nosotros mismo, sino en el Señor y en saber quién es el. </a:t>
            </a:r>
            <a:endParaRPr/>
          </a:p>
        </p:txBody>
      </p:sp>
      <p:sp>
        <p:nvSpPr>
          <p:cNvPr id="253" name="Google Shape;253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“Yo soy el que soy.” Esta es la propia revelación de Dios y de él mismo. Las palabras parecen tan sencillas. Sin embargo, hay un mundo de verdad en ellas acerca del Dios que habla de esta manera de sí mismo.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i="1" lang="en-US" sz="1200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 soy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dice Dios. Él es un “</a:t>
            </a:r>
            <a:r>
              <a:rPr i="1" lang="en-US" sz="1200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es decir, un </a:t>
            </a:r>
            <a:r>
              <a:rPr b="1" i="1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 personal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es simplemente una fuerza indefinida o un poder mágico en alguna parte de la naturaleza, como tantos creen. Como persona, él se compara a una persona que piensa, siente, habla, decide, actúa, al igual que otras personas.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i="1" lang="en-US" sz="1200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 soy el que soy.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Estas palabras también respiran un espíritu de </a:t>
            </a:r>
            <a:r>
              <a:rPr i="1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independencia absoluta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Dios se mueve con una libertad sin límites…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i="1" lang="en-US" sz="1200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 soy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dice Dios. Dios es </a:t>
            </a:r>
            <a:r>
              <a:rPr i="1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eterno, constante e inmutable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Las Escrituras se refieren a este “</a:t>
            </a:r>
            <a:r>
              <a:rPr i="1" lang="en-US" sz="1200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 soy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con mucha frecuencia. En el libro de Apocalipsis, Dios dice: “Yo soy el Alfa y la Omega, principio y fin… el que es y que era y que ha de venir, el Todopoderoso” (1:8). En Juan 8:58, Jesús dice de sí mismo: “Antes que Abraham fuera, yo soy”. El autor de Hebreos, afirma que “Jesucristo es el mismo ayer, hoy, y por los siglos” (13:8). Por medio del profeta Malaquías, Dios declara: “Yo, Jehová, no cambio” (3:6).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Moisés y para los israelitas, las cualidades que Dios revela aquí tenían el propósito de asegurarle al pueblo de Dios que las promesas de gracia y misericordia que les fueron dadas a sus padres todavía eran vigentes. Dios no las había olvidado. Ahora estaba a punto de demostrarles que cada una de esas promesas de gracia iba a ser cumplida.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idioma hebreo [hablado por los israelitas, el idioma original del Antiguo Testamento] hay algo más de gran significado en el “YO SOY” de Dios. </a:t>
            </a:r>
            <a:r>
              <a:rPr b="1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letras de la raíz hebrea para la expresión “yo soy” son las mismas letras que se usan en la palabra hebrea que traducimos como “Jehová,” el Señor [o Yahveh]…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Debido a que los judíos, más tarde en su historia, temían pronunciar este nombre tan santo, decían El Señor por el nombre Yahveh [Jehová], cada vez que lo leían en voz alta.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nombre ya apareció en Génesis 2:4. También Dios lo usó cuando se reveló a Abraham. </a:t>
            </a:r>
            <a:r>
              <a:rPr b="1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era </a:t>
            </a:r>
            <a:r>
              <a:rPr b="1" i="1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Dios del pacto, el Dios de gracia gratuita y fiel</a:t>
            </a:r>
            <a:r>
              <a:rPr b="1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Así que el “Yo soy el que soy” era la manera en que Dios les decía a Moisés y a los israelitas que él era el mismo Dios del pacto que en gracia y misericordia los había escogido para que fueran su pueblo, </a:t>
            </a:r>
            <a:r>
              <a:rPr b="1" i="1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Dios que con seguridad iba a cumplir todas las promesas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les había hecho.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los versículos 14 y 15 de este texto, Dios relaciona íntimamente su “YO SOY” y el nombre “Jehová, el Dios de vuestros padres”, y dice: “Este es mi nombre para siempre; este es mi memorial por todos los siglos”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esa certeza él envía a Moisés para visitar a los ancianos de Israel, como lo vamos a ver en los versículos siguientes. (Wendland, E. H. (1998). Éxodo. (L. A. Schaller &amp; J. C. Jeske, Eds.) (pp. 24–25). Milwaukee, WI: Editorial Northwestern.)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siguiente video para la lección </a:t>
            </a:r>
            <a:r>
              <a:rPr b="1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#2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(Insertar enlace aquí)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</a:t>
            </a:r>
            <a:r>
              <a:rPr b="1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Éxodo 10:21-12:11, 21-22, 46, 47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sus Biblias.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 se puede compartir el proyecto final de una vez (formato PDF y Word).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https://pxhere.com/en/photo/847459</a:t>
            </a:r>
            <a:endParaRPr/>
          </a:p>
        </p:txBody>
      </p:sp>
      <p:sp>
        <p:nvSpPr>
          <p:cNvPr id="266" name="Google Shape;266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https://upload.wikimedia.org/wikipedia/commons/e/ee/Answered_Prayer_%28165923671%29.jpeg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clausura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Despedidas</a:t>
            </a:r>
            <a:endParaRPr/>
          </a:p>
        </p:txBody>
      </p:sp>
      <p:sp>
        <p:nvSpPr>
          <p:cNvPr id="283" name="Google Shape;283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Saludos</a:t>
            </a:r>
            <a:endParaRPr/>
          </a:p>
        </p:txBody>
      </p:sp>
      <p:sp>
        <p:nvSpPr>
          <p:cNvPr id="102" name="Google Shape;10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i.	Nacido de familia hebrea, rescatado de las aguas por la hija del Faraón.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ii.	Criado por su propia familia de pequeñito, y después en la casa del Faraón.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iii.	A los 40 fue a visitar a sus hermanos hebreos, mató a un egipcio abusador.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iv.	Huyó, vivió en Madián como pastor de ovejas.  Se casó con Séfora, la hija de Jetro y tuvo un hijo (más adelante tienen otro).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v.	Tiene 80 cuando Dios lo llamó en el monte Horeb.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vi.	Muere a los 120 años.</a:t>
            </a:r>
            <a:endParaRPr/>
          </a:p>
        </p:txBody>
      </p:sp>
      <p:sp>
        <p:nvSpPr>
          <p:cNvPr id="120" name="Google Shape;12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lecciones desde Moisés y el Éxodo hasta la construcción del templo en los días del Rey Salomón. ¿Dónde vemos a Cristo en cada lección?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También vamos a practicar un método de enseñar historias bíblicas en cualquier situación.  La técnica se llama, “Las Cuatro C.”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que cumplen con el proyecto final recibirán crédito por haber terminado el curso. </a:t>
            </a:r>
            <a:endParaRPr/>
          </a:p>
        </p:txBody>
      </p:sp>
      <p:sp>
        <p:nvSpPr>
          <p:cNvPr id="127" name="Google Shape;12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Este curso es parte del Discipulado de Academia Cristo.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Son 13 cursos en total.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 cursos La Biblia serie.  3 del Antiguo Testamento, 3 del Nuevo Testamento. Estudiamos historias biblicas y vamos perfeccionando el método de las 4 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 dos cursos “Identificación Espiritual” y “Legalismo” vemos las diferencias claves entre las diferentes Iglesias cristianas.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 la serie titulada “La Palabra Crece” recibiremos capacitación en hacer discípulos, la multiplicación de discípulos, y la multiplicación de Iglesias.  La serie empieza en el “Discipulado,” y continua en el “Discipulado Dos.”</a:t>
            </a:r>
            <a:endParaRPr/>
          </a:p>
        </p:txBody>
      </p:sp>
      <p:sp>
        <p:nvSpPr>
          <p:cNvPr id="133" name="Google Shape;13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71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>
                <a:latin typeface="Overlock"/>
                <a:ea typeface="Overlock"/>
                <a:cs typeface="Overlock"/>
                <a:sym typeface="Overlock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>
                <a:latin typeface="Overlock"/>
                <a:ea typeface="Overlock"/>
                <a:cs typeface="Overlock"/>
                <a:sym typeface="Overlock"/>
              </a:defRPr>
            </a:lvl2pPr>
            <a:lvl3pPr indent="-508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>
                <a:latin typeface="Overlock"/>
                <a:ea typeface="Overlock"/>
                <a:cs typeface="Overlock"/>
                <a:sym typeface="Overlock"/>
              </a:defRPr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27" name="Google Shape;2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27866" y="5930283"/>
            <a:ext cx="1464133" cy="9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32" name="Google Shape;3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27866" y="5930283"/>
            <a:ext cx="1464133" cy="9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3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verlo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verlo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verlock"/>
              <a:buNone/>
              <a:defRPr b="0" i="0" sz="5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71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indent="-508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t/>
            </a:r>
            <a:endParaRPr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2:23-3:20</a:t>
            </a:r>
            <a:endParaRPr/>
          </a:p>
        </p:txBody>
      </p:sp>
      <p:sp>
        <p:nvSpPr>
          <p:cNvPr id="160" name="Google Shape;160;p12"/>
          <p:cNvSpPr txBox="1"/>
          <p:nvPr>
            <p:ph idx="1" type="body"/>
          </p:nvPr>
        </p:nvSpPr>
        <p:spPr>
          <a:xfrm>
            <a:off x="838200" y="1690688"/>
            <a:ext cx="980598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4800"/>
              <a:t>¿</a:t>
            </a:r>
            <a:r>
              <a:rPr lang="en-US" sz="4800" u="sng"/>
              <a:t>Quiénes</a:t>
            </a:r>
            <a:r>
              <a:rPr lang="en-US" sz="4800"/>
              <a:t> son los personajes de esta historia?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2:23-3:20</a:t>
            </a:r>
            <a:endParaRPr/>
          </a:p>
        </p:txBody>
      </p:sp>
      <p:sp>
        <p:nvSpPr>
          <p:cNvPr id="167" name="Google Shape;167;p13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2. ¿</a:t>
            </a:r>
            <a:r>
              <a:rPr lang="en-US" sz="4800" u="sng"/>
              <a:t>Cuáles</a:t>
            </a:r>
            <a:r>
              <a:rPr lang="en-US" sz="4800"/>
              <a:t> son los </a:t>
            </a:r>
            <a:r>
              <a:rPr lang="en-US" sz="4800" u="sng"/>
              <a:t>objetos</a:t>
            </a:r>
            <a:r>
              <a:rPr lang="en-US" sz="4800"/>
              <a:t> de esta historia?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2:23-3:20</a:t>
            </a:r>
            <a:endParaRPr/>
          </a:p>
        </p:txBody>
      </p:sp>
      <p:sp>
        <p:nvSpPr>
          <p:cNvPr id="174" name="Google Shape;174;p14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3. ¿</a:t>
            </a:r>
            <a:r>
              <a:rPr lang="en-US" sz="4800" u="sng"/>
              <a:t>Dónde</a:t>
            </a:r>
            <a:r>
              <a:rPr lang="en-US" sz="4800"/>
              <a:t> ocurrió esta historia?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2:23-3:20</a:t>
            </a:r>
            <a:endParaRPr/>
          </a:p>
        </p:txBody>
      </p:sp>
      <p:sp>
        <p:nvSpPr>
          <p:cNvPr id="181" name="Google Shape;181;p15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4. ¿</a:t>
            </a:r>
            <a:r>
              <a:rPr lang="en-US" sz="4800" u="sng"/>
              <a:t>Cuándo</a:t>
            </a:r>
            <a:r>
              <a:rPr lang="en-US" sz="4800"/>
              <a:t> ocurrió esta historia?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2:23-3:20</a:t>
            </a:r>
            <a:endParaRPr/>
          </a:p>
        </p:txBody>
      </p:sp>
      <p:sp>
        <p:nvSpPr>
          <p:cNvPr id="188" name="Google Shape;188;p16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5. ¿</a:t>
            </a:r>
            <a:r>
              <a:rPr lang="en-US" sz="4800" u="sng"/>
              <a:t>Cuál</a:t>
            </a:r>
            <a:r>
              <a:rPr lang="en-US" sz="4800"/>
              <a:t> es el problema?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2:23-3:20</a:t>
            </a:r>
            <a:endParaRPr/>
          </a:p>
        </p:txBody>
      </p:sp>
      <p:sp>
        <p:nvSpPr>
          <p:cNvPr id="195" name="Google Shape;195;p17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US" sz="7200"/>
              <a:t>6. ¿</a:t>
            </a:r>
            <a:r>
              <a:rPr lang="en-US" sz="7200" u="sng"/>
              <a:t>Cuáles</a:t>
            </a:r>
            <a:r>
              <a:rPr lang="en-US" sz="7200"/>
              <a:t> eventos ocurrieron en esta historia?  Contemos la historia juntos. 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2:23-3:20</a:t>
            </a:r>
            <a:endParaRPr/>
          </a:p>
        </p:txBody>
      </p:sp>
      <p:sp>
        <p:nvSpPr>
          <p:cNvPr id="202" name="Google Shape;202;p18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7. ¿</a:t>
            </a:r>
            <a:r>
              <a:rPr lang="en-US" sz="4800" u="sng"/>
              <a:t>Se resuelve </a:t>
            </a:r>
            <a:r>
              <a:rPr lang="en-US" sz="4800"/>
              <a:t>el problema que mencionamos?  ¿</a:t>
            </a:r>
            <a:r>
              <a:rPr lang="en-US" sz="4800" u="sng"/>
              <a:t>Cómo</a:t>
            </a:r>
            <a:r>
              <a:rPr lang="en-US" sz="4800"/>
              <a:t>?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9"/>
          <p:cNvSpPr txBox="1"/>
          <p:nvPr>
            <p:ph type="title"/>
          </p:nvPr>
        </p:nvSpPr>
        <p:spPr>
          <a:xfrm>
            <a:off x="7180028" y="3376123"/>
            <a:ext cx="4515147" cy="15292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lock"/>
              <a:buNone/>
            </a:pPr>
            <a:r>
              <a:rPr lang="en-US" sz="4800">
                <a:latin typeface="Overlock"/>
                <a:ea typeface="Overlock"/>
                <a:cs typeface="Overlock"/>
                <a:sym typeface="Overlock"/>
              </a:rPr>
              <a:t>CONSOLIDAR – Éxodo 2:23-3:20</a:t>
            </a:r>
            <a:endParaRPr/>
          </a:p>
        </p:txBody>
      </p:sp>
      <p:pic>
        <p:nvPicPr>
          <p:cNvPr descr="A close up of a flower&#10;&#10;Description automatically generated" id="209" name="Google Shape;209;p19"/>
          <p:cNvPicPr preferRelativeResize="0"/>
          <p:nvPr/>
        </p:nvPicPr>
        <p:blipFill rotWithShape="1">
          <a:blip r:embed="rId3">
            <a:alphaModFix/>
          </a:blip>
          <a:srcRect b="0" l="0" r="7739" t="0"/>
          <a:stretch/>
        </p:blipFill>
        <p:spPr>
          <a:xfrm>
            <a:off x="-2192" y="10"/>
            <a:ext cx="8436340" cy="6857990"/>
          </a:xfrm>
          <a:custGeom>
            <a:rect b="b" l="l" r="r" t="t"/>
            <a:pathLst>
              <a:path extrusionOk="0" h="6858000" w="843634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CONSOLIDAR – Texto Bíblico</a:t>
            </a:r>
            <a:endParaRPr/>
          </a:p>
        </p:txBody>
      </p:sp>
      <p:sp>
        <p:nvSpPr>
          <p:cNvPr id="216" name="Google Shape;216;p20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1. ¿De qué se trata la historia?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CONSOLIDAR – Éxodo 2:23-3:20</a:t>
            </a:r>
            <a:endParaRPr/>
          </a:p>
        </p:txBody>
      </p:sp>
      <p:sp>
        <p:nvSpPr>
          <p:cNvPr id="223" name="Google Shape;223;p21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2. ¿Qué </a:t>
            </a:r>
            <a:r>
              <a:rPr lang="en-US" sz="5400" u="sng"/>
              <a:t>pecado</a:t>
            </a:r>
            <a:r>
              <a:rPr lang="en-US" sz="5400"/>
              <a:t> me enseña a confesar esta historia?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/>
        </p:nvSpPr>
        <p:spPr>
          <a:xfrm>
            <a:off x="932155" y="1890944"/>
            <a:ext cx="10697593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La Biblia: La Nación Elegida</a:t>
            </a:r>
            <a:endParaRPr b="0" i="0" sz="6000" u="none" cap="none" strike="noStrike">
              <a:solidFill>
                <a:srgbClr val="00853E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Lección 1 – La Zarza Ardiente</a:t>
            </a:r>
            <a:endParaRPr b="0" i="0" sz="6000" u="none" cap="none" strike="noStrike">
              <a:solidFill>
                <a:srgbClr val="00853E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Éxodo 2:23-3:20</a:t>
            </a:r>
            <a:endParaRPr b="0" i="0" sz="5000" u="none" cap="none" strike="noStrik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CONSOLIDAR – Éxodo 2:23-3:20</a:t>
            </a:r>
            <a:endParaRPr/>
          </a:p>
        </p:txBody>
      </p:sp>
      <p:sp>
        <p:nvSpPr>
          <p:cNvPr id="230" name="Google Shape;230;p22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3. ¿Dónde veo el amor de Dios en esta historia?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CONSOLIDAR – Éxodo 2:23-3:20</a:t>
            </a:r>
            <a:endParaRPr/>
          </a:p>
        </p:txBody>
      </p:sp>
      <p:sp>
        <p:nvSpPr>
          <p:cNvPr id="237" name="Google Shape;237;p23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4. ¿Qué me enseña Dios a pedir y hacer por gratitud a él?</a:t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CONSOLIDAR – Éxodo 2:23-3:20</a:t>
            </a:r>
            <a:endParaRPr/>
          </a:p>
        </p:txBody>
      </p:sp>
      <p:sp>
        <p:nvSpPr>
          <p:cNvPr id="244" name="Google Shape;244;p24"/>
          <p:cNvSpPr txBox="1"/>
          <p:nvPr>
            <p:ph idx="1" type="body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5. ¿Cuándo sería buena situación para compartir este mensaje?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 txBox="1"/>
          <p:nvPr>
            <p:ph type="title"/>
          </p:nvPr>
        </p:nvSpPr>
        <p:spPr>
          <a:xfrm>
            <a:off x="783336" y="1645921"/>
            <a:ext cx="10515600" cy="2386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8800"/>
              <a:buFont typeface="Overlock"/>
              <a:buNone/>
            </a:pPr>
            <a:r>
              <a:rPr lang="en-US" sz="8800">
                <a:solidFill>
                  <a:srgbClr val="008000"/>
                </a:solidFill>
                <a:latin typeface="Overlock"/>
                <a:ea typeface="Overlock"/>
                <a:cs typeface="Overlock"/>
                <a:sym typeface="Overlock"/>
              </a:rPr>
              <a:t>Temas Importantes:</a:t>
            </a:r>
            <a:br>
              <a:rPr lang="en-US" sz="8800">
                <a:solidFill>
                  <a:srgbClr val="008000"/>
                </a:solidFill>
                <a:latin typeface="Overlock"/>
                <a:ea typeface="Overlock"/>
                <a:cs typeface="Overlock"/>
                <a:sym typeface="Overlock"/>
              </a:rPr>
            </a:br>
            <a:br>
              <a:rPr lang="en-US" sz="10000">
                <a:solidFill>
                  <a:srgbClr val="008000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>
                <a:solidFill>
                  <a:srgbClr val="008000"/>
                </a:solidFill>
              </a:rPr>
              <a:t>Los Pretextos de Moisés y el Nombre de Dios</a:t>
            </a:r>
            <a:br>
              <a:rPr lang="en-US" sz="10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>
                <a:solidFill>
                  <a:srgbClr val="008000"/>
                </a:solidFill>
                <a:latin typeface="Overlock"/>
                <a:ea typeface="Overlock"/>
                <a:cs typeface="Overlock"/>
                <a:sym typeface="Overlock"/>
              </a:rPr>
              <a:t>(20 minutos)</a:t>
            </a:r>
            <a:endParaRPr sz="4800">
              <a:solidFill>
                <a:srgbClr val="008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b="1" lang="en-US"/>
              <a:t>¿Cuáles eran los 5 pretextos de Moisés?</a:t>
            </a:r>
            <a:endParaRPr/>
          </a:p>
        </p:txBody>
      </p:sp>
      <p:sp>
        <p:nvSpPr>
          <p:cNvPr id="256" name="Google Shape;256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" l="0" r="3557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68" name="Google Shape;268;p28"/>
          <p:cNvPicPr preferRelativeResize="0"/>
          <p:nvPr/>
        </p:nvPicPr>
        <p:blipFill rotWithShape="1">
          <a:blip r:embed="rId3">
            <a:alphaModFix/>
          </a:blip>
          <a:srcRect b="0" l="0" r="9091" t="15126"/>
          <a:stretch/>
        </p:blipFill>
        <p:spPr>
          <a:xfrm>
            <a:off x="0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8"/>
          <p:cNvSpPr/>
          <p:nvPr/>
        </p:nvSpPr>
        <p:spPr>
          <a:xfrm>
            <a:off x="0" y="-2008"/>
            <a:ext cx="5609220" cy="5840278"/>
          </a:xfrm>
          <a:custGeom>
            <a:rect b="b" l="l" r="r" t="t"/>
            <a:pathLst>
              <a:path extrusionOk="0" h="5840278" w="560922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8"/>
          <p:cNvSpPr/>
          <p:nvPr/>
        </p:nvSpPr>
        <p:spPr>
          <a:xfrm>
            <a:off x="-2333" y="-2"/>
            <a:ext cx="5441859" cy="5654940"/>
          </a:xfrm>
          <a:custGeom>
            <a:rect b="b" l="l" r="r" t="t"/>
            <a:pathLst>
              <a:path extrusionOk="0" h="5654940" w="5441859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8"/>
          <p:cNvSpPr txBox="1"/>
          <p:nvPr>
            <p:ph type="title"/>
          </p:nvPr>
        </p:nvSpPr>
        <p:spPr>
          <a:xfrm>
            <a:off x="520242" y="232937"/>
            <a:ext cx="4062643" cy="10434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verlock"/>
              <a:buNone/>
            </a:pPr>
            <a:r>
              <a:rPr lang="en-US" sz="4500">
                <a:solidFill>
                  <a:schemeClr val="dk1"/>
                </a:solidFill>
              </a:rPr>
              <a:t>La Tarea</a:t>
            </a:r>
            <a:endParaRPr sz="4500">
              <a:solidFill>
                <a:schemeClr val="dk1"/>
              </a:solidFill>
            </a:endParaRPr>
          </a:p>
        </p:txBody>
      </p:sp>
      <p:sp>
        <p:nvSpPr>
          <p:cNvPr id="272" name="Google Shape;272;p28"/>
          <p:cNvSpPr txBox="1"/>
          <p:nvPr>
            <p:ph idx="2" type="body"/>
          </p:nvPr>
        </p:nvSpPr>
        <p:spPr>
          <a:xfrm>
            <a:off x="350547" y="1203061"/>
            <a:ext cx="4490394" cy="3702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/>
              <a:t>Ver el siguiente video para la lección #2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/>
              <a:t>Leer Éxodo 10:21-12:11, 21-22, 46, 47 en sus Biblias.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/>
              <a:t>La siguiente clase va a ser…</a:t>
            </a:r>
            <a:endParaRPr sz="3200"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7590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9"/>
          <p:cNvSpPr txBox="1"/>
          <p:nvPr>
            <p:ph idx="1" type="body"/>
          </p:nvPr>
        </p:nvSpPr>
        <p:spPr>
          <a:xfrm>
            <a:off x="1126958" y="4345272"/>
            <a:ext cx="10515600" cy="4632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</a:pPr>
            <a:r>
              <a:rPr lang="en-US" sz="100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La Oración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t/>
            </a:r>
            <a:endParaRPr/>
          </a:p>
        </p:txBody>
      </p:sp>
      <p:sp>
        <p:nvSpPr>
          <p:cNvPr id="286" name="Google Shape;286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Screen Clipping" id="287" name="Google Shape;28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936" y="265451"/>
            <a:ext cx="10168128" cy="667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t/>
            </a:r>
            <a:endParaRPr/>
          </a:p>
        </p:txBody>
      </p:sp>
      <p:sp>
        <p:nvSpPr>
          <p:cNvPr id="293" name="Google Shape;293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Oremos</a:t>
            </a:r>
            <a:endParaRPr/>
          </a:p>
        </p:txBody>
      </p:sp>
      <p:sp>
        <p:nvSpPr>
          <p:cNvPr id="105" name="Google Shape;105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Son muchas las veces que lo olvido, amado Padre celestial. Me quejo o me lleno de temor, y me olvido de confiar en que tú me ayudas. Perdóname. Ayúdame a confiar en ti más cada día, y dame el valor para obedecerte en todas las cosas. Te pido todo esto en el nombre de tu Hijo Jesús, mi Salvador. Amén.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Overlock"/>
              <a:buNone/>
            </a:pPr>
            <a:r>
              <a:rPr lang="en-US" sz="8000">
                <a:latin typeface="Overlock"/>
                <a:ea typeface="Overlock"/>
                <a:cs typeface="Overlock"/>
                <a:sym typeface="Overlock"/>
              </a:rPr>
              <a:t>Mostremos Respeto…</a:t>
            </a:r>
            <a:endParaRPr sz="800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11" name="Google Shape;1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Llegando preparados</a:t>
            </a:r>
            <a:endParaRPr/>
          </a:p>
          <a:p>
            <a:pPr indent="-317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Siendo puntuales</a:t>
            </a:r>
            <a:endParaRPr/>
          </a:p>
          <a:p>
            <a:pPr indent="-317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A los profesores que nos sirven </a:t>
            </a:r>
            <a:endParaRPr/>
          </a:p>
          <a:p>
            <a:pPr indent="-317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A los compañeros en clase</a:t>
            </a:r>
            <a:endParaRPr/>
          </a:p>
          <a:p>
            <a:pPr indent="-317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En el grupo de WhatsApp</a:t>
            </a:r>
            <a:endParaRPr sz="5000"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/>
          <p:nvPr>
            <p:ph type="title"/>
          </p:nvPr>
        </p:nvSpPr>
        <p:spPr>
          <a:xfrm>
            <a:off x="783336" y="1645921"/>
            <a:ext cx="10515600" cy="2386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Overlock"/>
              <a:buNone/>
            </a:pPr>
            <a:r>
              <a:rPr lang="en-US" sz="10000"/>
              <a:t>Actividad d</a:t>
            </a:r>
            <a:r>
              <a:rPr lang="en-US" sz="10000">
                <a:latin typeface="Overlock"/>
                <a:ea typeface="Overlock"/>
                <a:cs typeface="Overlock"/>
                <a:sym typeface="Overlock"/>
              </a:rPr>
              <a:t> del día</a:t>
            </a:r>
            <a:br>
              <a:rPr lang="en-US" sz="10000">
                <a:latin typeface="Arial"/>
                <a:ea typeface="Arial"/>
                <a:cs typeface="Arial"/>
                <a:sym typeface="Arial"/>
              </a:rPr>
            </a:br>
            <a:r>
              <a:rPr lang="en-US" sz="4800">
                <a:latin typeface="Overlock"/>
                <a:ea typeface="Overlock"/>
                <a:cs typeface="Overlock"/>
                <a:sym typeface="Overlock"/>
              </a:rPr>
              <a:t>(10 minutos)</a:t>
            </a:r>
            <a:endParaRPr sz="4800"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lock"/>
              <a:buNone/>
            </a:pPr>
            <a:r>
              <a:rPr lang="en-US" sz="4800"/>
              <a:t>Describan los primeros 80 años de la vida de Moisés (Éxodo 1:1-2:22)</a:t>
            </a:r>
            <a:endParaRPr sz="4800"/>
          </a:p>
        </p:txBody>
      </p:sp>
      <p:sp>
        <p:nvSpPr>
          <p:cNvPr id="123" name="Google Shape;12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/>
          <p:nvPr/>
        </p:nvSpPr>
        <p:spPr>
          <a:xfrm>
            <a:off x="932155" y="1890944"/>
            <a:ext cx="10697593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La Biblia: La Nación Elegida</a:t>
            </a:r>
            <a:endParaRPr b="0" i="0" sz="6000" u="none" cap="none" strike="noStrike">
              <a:solidFill>
                <a:srgbClr val="00853E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Lección 1 – La Zarza Ardiente</a:t>
            </a:r>
            <a:endParaRPr b="0" i="0" sz="6000" u="none" cap="none" strike="noStrike">
              <a:solidFill>
                <a:srgbClr val="00853E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Éxodo 2:23-3:20</a:t>
            </a:r>
            <a:endParaRPr b="0" i="0" sz="5000" u="none" cap="none" strike="noStrik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t/>
            </a:r>
            <a:endParaRPr/>
          </a:p>
        </p:txBody>
      </p:sp>
      <p:grpSp>
        <p:nvGrpSpPr>
          <p:cNvPr id="136" name="Google Shape;136;p10"/>
          <p:cNvGrpSpPr/>
          <p:nvPr/>
        </p:nvGrpSpPr>
        <p:grpSpPr>
          <a:xfrm>
            <a:off x="168443" y="180474"/>
            <a:ext cx="11598441" cy="5630779"/>
            <a:chOff x="0" y="0"/>
            <a:chExt cx="11598441" cy="5630779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1491915" y="-1491915"/>
              <a:ext cx="2815389" cy="5799220"/>
            </a:xfrm>
            <a:prstGeom prst="round1Rect">
              <a:avLst>
                <a:gd fmla="val 16667" name="adj"/>
              </a:avLst>
            </a:prstGeom>
            <a:solidFill>
              <a:srgbClr val="008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 txBox="1"/>
            <p:nvPr/>
          </p:nvSpPr>
          <p:spPr>
            <a:xfrm>
              <a:off x="0" y="0"/>
              <a:ext cx="5799220" cy="2111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8700" lIns="298700" spcFirstLastPara="1" rIns="298700" wrap="square" tIns="298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Overlock"/>
                <a:buNone/>
              </a:pPr>
              <a:r>
                <a:rPr b="0" i="0" lang="en-US" sz="4200" u="none" cap="none" strike="noStrike">
                  <a:solidFill>
                    <a:schemeClr val="lt1"/>
                  </a:solidFill>
                  <a:latin typeface="Overlock"/>
                  <a:ea typeface="Overlock"/>
                  <a:cs typeface="Overlock"/>
                  <a:sym typeface="Overlock"/>
                </a:rPr>
                <a:t>La Biblia (6 cursos) </a:t>
              </a: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5799220" y="0"/>
              <a:ext cx="5799220" cy="2815389"/>
            </a:xfrm>
            <a:prstGeom prst="round1Rect">
              <a:avLst>
                <a:gd fmla="val 16667" name="adj"/>
              </a:avLst>
            </a:prstGeom>
            <a:solidFill>
              <a:srgbClr val="61331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0"/>
            <p:cNvSpPr txBox="1"/>
            <p:nvPr/>
          </p:nvSpPr>
          <p:spPr>
            <a:xfrm>
              <a:off x="5799220" y="0"/>
              <a:ext cx="5799220" cy="2111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8700" lIns="298700" spcFirstLastPara="1" rIns="298700" wrap="square" tIns="298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Overlock"/>
                <a:buNone/>
              </a:pPr>
              <a:r>
                <a:rPr b="0" i="0" lang="en-US" sz="4200" u="none" cap="none" strike="noStrike">
                  <a:solidFill>
                    <a:schemeClr val="lt1"/>
                  </a:solidFill>
                  <a:latin typeface="Overlock"/>
                  <a:ea typeface="Overlock"/>
                  <a:cs typeface="Overlock"/>
                  <a:sym typeface="Overlock"/>
                </a:rPr>
                <a:t>Las Enseñanzas de Jesús (3 cursos)</a:t>
              </a:r>
              <a:endParaRPr/>
            </a:p>
          </p:txBody>
        </p:sp>
        <p:sp>
          <p:nvSpPr>
            <p:cNvPr id="141" name="Google Shape;141;p10"/>
            <p:cNvSpPr/>
            <p:nvPr/>
          </p:nvSpPr>
          <p:spPr>
            <a:xfrm rot="10800000">
              <a:off x="0" y="2815389"/>
              <a:ext cx="5799220" cy="2815389"/>
            </a:xfrm>
            <a:prstGeom prst="round1Rect">
              <a:avLst>
                <a:gd fmla="val 16667" name="adj"/>
              </a:avLst>
            </a:prstGeom>
            <a:solidFill>
              <a:srgbClr val="61331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0"/>
            <p:cNvSpPr txBox="1"/>
            <p:nvPr/>
          </p:nvSpPr>
          <p:spPr>
            <a:xfrm>
              <a:off x="0" y="3519236"/>
              <a:ext cx="5799220" cy="2111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8700" lIns="298700" spcFirstLastPara="1" rIns="298700" wrap="square" tIns="298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Overlock"/>
                <a:buNone/>
              </a:pPr>
              <a:r>
                <a:rPr b="0" i="0" lang="en-US" sz="4200" u="none" cap="none" strike="noStrike">
                  <a:solidFill>
                    <a:schemeClr val="lt1"/>
                  </a:solidFill>
                  <a:latin typeface="Overlock"/>
                  <a:ea typeface="Overlock"/>
                  <a:cs typeface="Overlock"/>
                  <a:sym typeface="Overlock"/>
                </a:rPr>
                <a:t>Identificación Espiritual y Legalismo (2 cursos)</a:t>
              </a:r>
              <a:endParaRPr/>
            </a:p>
          </p:txBody>
        </p:sp>
        <p:sp>
          <p:nvSpPr>
            <p:cNvPr id="143" name="Google Shape;143;p10"/>
            <p:cNvSpPr/>
            <p:nvPr/>
          </p:nvSpPr>
          <p:spPr>
            <a:xfrm rot="5400000">
              <a:off x="7291136" y="1323474"/>
              <a:ext cx="2815389" cy="5799220"/>
            </a:xfrm>
            <a:prstGeom prst="round1Rect">
              <a:avLst>
                <a:gd fmla="val 16667" name="adj"/>
              </a:avLst>
            </a:prstGeom>
            <a:solidFill>
              <a:srgbClr val="008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0"/>
            <p:cNvSpPr txBox="1"/>
            <p:nvPr/>
          </p:nvSpPr>
          <p:spPr>
            <a:xfrm>
              <a:off x="5799220" y="3519236"/>
              <a:ext cx="5799220" cy="2111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8700" lIns="298700" spcFirstLastPara="1" rIns="298700" wrap="square" tIns="298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Overlock"/>
                <a:buNone/>
              </a:pPr>
              <a:r>
                <a:rPr b="0" i="0" lang="en-US" sz="4200" u="none" cap="none" strike="noStrike">
                  <a:solidFill>
                    <a:schemeClr val="lt1"/>
                  </a:solidFill>
                  <a:latin typeface="Overlock"/>
                  <a:ea typeface="Overlock"/>
                  <a:cs typeface="Overlock"/>
                  <a:sym typeface="Overlock"/>
                </a:rPr>
                <a:t>La Palabra Crece           (2 cursos)</a:t>
              </a:r>
              <a:endParaRPr/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4059454" y="2111542"/>
              <a:ext cx="3479532" cy="1407694"/>
            </a:xfrm>
            <a:prstGeom prst="roundRect">
              <a:avLst>
                <a:gd fmla="val 16667" name="adj"/>
              </a:avLst>
            </a:prstGeom>
            <a:solidFill>
              <a:srgbClr val="F2F2F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0"/>
            <p:cNvSpPr txBox="1"/>
            <p:nvPr/>
          </p:nvSpPr>
          <p:spPr>
            <a:xfrm>
              <a:off x="4128172" y="2180260"/>
              <a:ext cx="3342096" cy="1270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0000" lIns="160000" spcFirstLastPara="1" rIns="160000" wrap="square" tIns="16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Overlock"/>
                <a:buNone/>
              </a:pPr>
              <a:r>
                <a:rPr b="0" i="0" lang="en-US" sz="4200" u="none" cap="none" strike="noStrike">
                  <a:solidFill>
                    <a:schemeClr val="dk1"/>
                  </a:solidFill>
                  <a:latin typeface="Overlock"/>
                  <a:ea typeface="Overlock"/>
                  <a:cs typeface="Overlock"/>
                  <a:sym typeface="Overlock"/>
                </a:rPr>
                <a:t>Discipulado</a:t>
              </a:r>
              <a:endParaRPr b="0" i="0" sz="42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2:23-3:20</a:t>
            </a:r>
            <a:endParaRPr/>
          </a:p>
        </p:txBody>
      </p:sp>
      <p:pic>
        <p:nvPicPr>
          <p:cNvPr descr="A close up of an animal&#10;&#10;Description automatically generated" id="153" name="Google Shape;153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5108" y="1825625"/>
            <a:ext cx="5801784" cy="435133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2020-01-06T20:55:08Z</dcterms:created>
  <dc:creator>Joel Sutton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