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61" r:id="rId3"/>
    <p:sldId id="434" r:id="rId4"/>
    <p:sldId id="437" r:id="rId5"/>
    <p:sldId id="438" r:id="rId6"/>
    <p:sldId id="332" r:id="rId7"/>
    <p:sldId id="285" r:id="rId8"/>
    <p:sldId id="286" r:id="rId9"/>
    <p:sldId id="287" r:id="rId10"/>
    <p:sldId id="288" r:id="rId11"/>
    <p:sldId id="449" r:id="rId12"/>
    <p:sldId id="347" r:id="rId13"/>
    <p:sldId id="450" r:id="rId14"/>
    <p:sldId id="348" r:id="rId15"/>
    <p:sldId id="289" r:id="rId16"/>
    <p:sldId id="452" r:id="rId17"/>
    <p:sldId id="442" r:id="rId18"/>
    <p:sldId id="448" r:id="rId19"/>
    <p:sldId id="453" r:id="rId20"/>
    <p:sldId id="454" r:id="rId21"/>
    <p:sldId id="349" r:id="rId22"/>
    <p:sldId id="277" r:id="rId23"/>
    <p:sldId id="278" r:id="rId24"/>
    <p:sldId id="279" r:id="rId25"/>
    <p:sldId id="280" r:id="rId26"/>
    <p:sldId id="443" r:id="rId27"/>
    <p:sldId id="444" r:id="rId28"/>
    <p:sldId id="445" r:id="rId29"/>
    <p:sldId id="284" r:id="rId30"/>
    <p:sldId id="439" r:id="rId31"/>
    <p:sldId id="290"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verlock" panose="02000506030000020004"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2HmzphEvcH+y3+Voyq3wSjiv/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27"/>
    <p:restoredTop sz="51664"/>
  </p:normalViewPr>
  <p:slideViewPr>
    <p:cSldViewPr snapToGrid="0">
      <p:cViewPr varScale="1">
        <p:scale>
          <a:sx n="47" d="100"/>
          <a:sy n="47" d="100"/>
        </p:scale>
        <p:origin x="1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T5JaMcVzEa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71be38f3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71be38f3c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dirty="0">
                <a:effectLst/>
                <a:latin typeface="Times New Roman" panose="02020603050405020304" pitchFamily="18" charset="0"/>
              </a:rPr>
              <a:t>Salmo 19:14 </a:t>
            </a:r>
            <a:r>
              <a:rPr lang="es-ES" sz="1200" b="1" dirty="0">
                <a:effectLst/>
                <a:latin typeface="Times New Roman" panose="02020603050405020304" pitchFamily="18" charset="0"/>
              </a:rPr>
              <a:t>“Sean, pues, aceptables ante ti mis palabras y mis pensamientos, oh Señor, roca mía y redentor mío.” </a:t>
            </a:r>
          </a:p>
          <a:p>
            <a:pPr marL="0" lvl="0" indent="0" algn="l" rtl="0">
              <a:spcBef>
                <a:spcPts val="0"/>
              </a:spcBef>
              <a:spcAft>
                <a:spcPts val="0"/>
              </a:spcAft>
              <a:buNone/>
            </a:pPr>
            <a:endParaRPr dirty="0"/>
          </a:p>
        </p:txBody>
      </p:sp>
      <p:sp>
        <p:nvSpPr>
          <p:cNvPr id="102" name="Google Shape;102;g171be38f3c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16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B050"/>
                </a:solidFill>
                <a:effectLst/>
                <a:latin typeface="Times New Roman" panose="02020603050405020304" pitchFamily="18" charset="0"/>
                <a:ea typeface="Times New Roman" panose="02020603050405020304" pitchFamily="18" charset="0"/>
              </a:rPr>
              <a:t>Comparte con los estudiantes que hay un video de instrucción sobre este tema en el YouTube de Academia Cristo que se llama “¿Se Puede Celebrar la Navidad?” https://</a:t>
            </a:r>
            <a:r>
              <a:rPr lang="es-ES" sz="1800" dirty="0" err="1">
                <a:solidFill>
                  <a:srgbClr val="00B050"/>
                </a:solidFill>
                <a:effectLst/>
                <a:latin typeface="Times New Roman" panose="02020603050405020304" pitchFamily="18" charset="0"/>
                <a:ea typeface="Times New Roman" panose="02020603050405020304" pitchFamily="18" charset="0"/>
              </a:rPr>
              <a:t>www.youtube.com</a:t>
            </a:r>
            <a:r>
              <a:rPr lang="es-ES" sz="1800" dirty="0">
                <a:solidFill>
                  <a:srgbClr val="00B050"/>
                </a:solidFill>
                <a:effectLst/>
                <a:latin typeface="Times New Roman" panose="02020603050405020304" pitchFamily="18" charset="0"/>
                <a:ea typeface="Times New Roman" panose="02020603050405020304" pitchFamily="18" charset="0"/>
              </a:rPr>
              <a:t>/</a:t>
            </a:r>
            <a:r>
              <a:rPr lang="es-ES" sz="1800" dirty="0" err="1">
                <a:solidFill>
                  <a:srgbClr val="00B050"/>
                </a:solidFill>
                <a:effectLst/>
                <a:latin typeface="Times New Roman" panose="02020603050405020304" pitchFamily="18" charset="0"/>
                <a:ea typeface="Times New Roman" panose="02020603050405020304" pitchFamily="18" charset="0"/>
              </a:rPr>
              <a:t>watch?v</a:t>
            </a:r>
            <a:r>
              <a:rPr lang="es-ES" sz="1800" dirty="0">
                <a:solidFill>
                  <a:srgbClr val="00B050"/>
                </a:solidFill>
                <a:effectLst/>
                <a:latin typeface="Times New Roman" panose="02020603050405020304" pitchFamily="18" charset="0"/>
                <a:ea typeface="Times New Roman" panose="02020603050405020304" pitchFamily="18" charset="0"/>
              </a:rPr>
              <a:t>=kAg-if6bjOs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37" name="Google Shape;3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14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Contar: </a:t>
            </a:r>
            <a:r>
              <a:rPr lang="es-ES" sz="1800" i="1" dirty="0">
                <a:solidFill>
                  <a:srgbClr val="00B050"/>
                </a:solidFill>
                <a:effectLst/>
                <a:latin typeface="Times New Roman" panose="02020603050405020304" pitchFamily="18" charset="0"/>
                <a:ea typeface="Times New Roman" panose="02020603050405020304" pitchFamily="18" charset="0"/>
              </a:rPr>
              <a:t>Explique que ahora va a repasar la historia de Mateo 1:18-24 y que demostrará como contar una historia bíblica. 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12</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Mateo 1:18-24</a:t>
            </a: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El nacimiento de Jesucristo fue así: estando comprometida María, su madre, con José, antes que vivieran juntos se halló que había concebido del Espíritu Santo.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José, su marido, como era justo y no quería infamarla, quiso dejarla secretamente. Pensando él en esto, un ángel del Señor se le apareció en sueños y le dijo: “José, hijo de David, no temas recibir a María tu mujer, porque lo que en ella es engendrado, del Espíritu Santo es. Dará a luz un hijo y le pondrás por nombre Jesús, porque él salvará a su pueblo de sus pecados.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Todo esto aconteció para que se cumpliera lo que dijo el Señor por medio del profeta: “Una virgen concebirá y dará a luz un hijo y le pondrás por nombre Emanuel” (que significa: Dios con nosotros).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Cuando despertó José del sueño, hizo como el ángel del Señor le había mandado y recibió a su mujer. Pero no la conoció hasta que dio a luz a su hijo primogénito, y le puso por nombre Jesús.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13</a:t>
            </a:fld>
            <a:endParaRPr lang="en-US"/>
          </a:p>
        </p:txBody>
      </p:sp>
    </p:spTree>
    <p:extLst>
      <p:ext uri="{BB962C8B-B14F-4D97-AF65-F5344CB8AC3E}">
        <p14:creationId xmlns:p14="http://schemas.microsoft.com/office/powerpoint/2010/main" val="289976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Considerar </a:t>
            </a:r>
            <a:r>
              <a:rPr lang="es-ES" sz="1800" i="1" dirty="0">
                <a:solidFill>
                  <a:srgbClr val="00B050"/>
                </a:solidFill>
                <a:effectLst/>
                <a:latin typeface="Times New Roman" panose="02020603050405020304" pitchFamily="18"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i="1" dirty="0">
                <a:solidFill>
                  <a:srgbClr val="00B050"/>
                </a:solidFill>
                <a:effectLst/>
                <a:latin typeface="Times New Roman" panose="02020603050405020304" pitchFamily="18" charset="0"/>
                <a:ea typeface="Times New Roman" panose="02020603050405020304" pitchFamily="18" charset="0"/>
              </a:rPr>
              <a:t>¡OJO! Profesor@, el enfoque de esta lección es Considerar. Entonces deben dedicar mucho tiempo a este parte.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14</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B050"/>
                </a:solidFill>
                <a:effectLst/>
                <a:latin typeface="Times New Roman" panose="02020603050405020304" pitchFamily="18" charset="0"/>
                <a:ea typeface="Times New Roman" panose="02020603050405020304" pitchFamily="18" charset="0"/>
              </a:rPr>
              <a:t>Recordamos las 5 preguntas de Considerar</a:t>
            </a:r>
          </a:p>
          <a:p>
            <a:pPr marL="0" marR="0">
              <a:spcBef>
                <a:spcPts val="0"/>
              </a:spcBef>
              <a:spcAft>
                <a:spcPts val="0"/>
              </a:spcAft>
            </a:pPr>
            <a:endParaRPr lang="es-ES" sz="1800" b="1" dirty="0">
              <a:solidFill>
                <a:srgbClr val="00B05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B050"/>
                </a:solidFill>
                <a:effectLst/>
                <a:latin typeface="Times New Roman" panose="02020603050405020304" pitchFamily="18" charset="0"/>
                <a:ea typeface="Times New Roman" panose="02020603050405020304" pitchFamily="18" charset="0"/>
              </a:rPr>
              <a:t>Repasar las preguntas de Considerar: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1. ¿Quiénes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2. ¿Cuáles son los objetos de esta historia? (</a:t>
            </a:r>
            <a:r>
              <a:rPr lang="en-US" sz="1800" dirty="0" err="1">
                <a:solidFill>
                  <a:srgbClr val="000000"/>
                </a:solidFill>
                <a:effectLst/>
                <a:latin typeface="Times New Roman" panose="02020603050405020304" pitchFamily="18" charset="0"/>
                <a:ea typeface="Times New Roman" panose="02020603050405020304" pitchFamily="18" charset="0"/>
              </a:rPr>
              <a:t>si</a:t>
            </a:r>
            <a:r>
              <a:rPr lang="en-US" sz="1800" dirty="0">
                <a:solidFill>
                  <a:srgbClr val="000000"/>
                </a:solidFill>
                <a:effectLst/>
                <a:latin typeface="Times New Roman" panose="02020603050405020304" pitchFamily="18" charset="0"/>
                <a:ea typeface="Times New Roman" panose="02020603050405020304" pitchFamily="18" charset="0"/>
              </a:rPr>
              <a:t> es que hay)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5. ¿Cuál es el problema? ¿Se resuelve el problema? </a:t>
            </a:r>
          </a:p>
          <a:p>
            <a:pPr marL="0" marR="0">
              <a:spcBef>
                <a:spcPts val="0"/>
              </a:spcBef>
              <a:spcAft>
                <a:spcPts val="0"/>
              </a:spcAft>
              <a:tabLst>
                <a:tab pos="772795" algn="l"/>
              </a:tabLst>
            </a:pPr>
            <a:endParaRPr lang="es-ES" sz="18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endParaRPr lang="en-US" sz="1800" dirty="0">
              <a:effectLst/>
              <a:latin typeface="Times New Roman" panose="02020603050405020304" pitchFamily="18" charset="0"/>
              <a:ea typeface="Times New Roman" panose="02020603050405020304" pitchFamily="18" charset="0"/>
            </a:endParaRPr>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rPr>
              <a:t>Recordamos la importancia de las preguntas de “Considerar”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solidFill>
                  <a:srgbClr val="000000"/>
                </a:solidFill>
                <a:effectLst/>
                <a:latin typeface="Times New Roman" panose="02020603050405020304" pitchFamily="18" charset="0"/>
                <a:ea typeface="Times New Roman" panose="02020603050405020304" pitchFamily="18" charset="0"/>
              </a:rPr>
              <a:t>1. Los detalles nos ayudan con la </a:t>
            </a:r>
            <a:r>
              <a:rPr lang="es-ES" sz="1200" b="1" dirty="0">
                <a:solidFill>
                  <a:srgbClr val="000000"/>
                </a:solidFill>
                <a:effectLst/>
                <a:latin typeface="Times New Roman" panose="02020603050405020304" pitchFamily="18" charset="0"/>
                <a:ea typeface="Times New Roman" panose="02020603050405020304" pitchFamily="18" charset="0"/>
              </a:rPr>
              <a:t>comprensión</a:t>
            </a:r>
            <a:r>
              <a:rPr lang="es-ES" sz="1200" dirty="0">
                <a:solidFill>
                  <a:srgbClr val="000000"/>
                </a:solidFill>
                <a:effectLst/>
                <a:latin typeface="Times New Roman" panose="02020603050405020304" pitchFamily="18" charset="0"/>
                <a:ea typeface="Times New Roman" panose="02020603050405020304" pitchFamily="18" charset="0"/>
              </a:rPr>
              <a:t> de la historia.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Identificar los detalles nos permite pintar una imagen precisa en nuestra mente de lo que la biblia realmente dice y muestra.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Considere la importancia de leer la biblia versus escuchar a otros (o videos) hablar sobre la Biblia. 2 Timoteo 3:16-17 Toda la Escritura es inspirada por Dios y útil para enseñar, para reprender, para corregir y para instruir en la justicia, a fin de que el siervo de dios esté enteramente capacitado para toda buena obra.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rPr>
              <a:t>2. Deja que la Biblia se interprete a sí misma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Cuando leemos secciones completas de la Biblia, estamos considerando todo el contexto en nuestra interpretación y no solo un versículo o expresión. Deseamos que la Biblia, la Palabra inspirada de Dios nos diga lo que significa.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También consideramos otros textos de la Biblia.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573955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Un objetivo importante de hoy día es que vamos a “Practicar las preguntas de “Considerar” con una compañera.” Es decir que ustedes ahorita van a tener la oportunidad de preguntar unas a otras las preguntas de Considerar en un grupito de Zoom. Por estas preguntas, van a considerar los detalles de Mateo 1:18-24 juntos.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87358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rPr>
              <a:t>Los Grupos Pequeños de Zoom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200" dirty="0">
                <a:solidFill>
                  <a:srgbClr val="000000"/>
                </a:solidFill>
                <a:effectLst/>
                <a:latin typeface="Times New Roman" panose="02020603050405020304" pitchFamily="18" charset="0"/>
                <a:ea typeface="Times New Roman" panose="02020603050405020304" pitchFamily="18" charset="0"/>
              </a:rPr>
              <a:t>¿Qué es? Salas pequeñas de Zoom donde los participantes puedan dialogar.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200" dirty="0">
                <a:solidFill>
                  <a:srgbClr val="000000"/>
                </a:solidFill>
                <a:effectLst/>
                <a:latin typeface="Times New Roman" panose="02020603050405020304" pitchFamily="18" charset="0"/>
                <a:ea typeface="Times New Roman" panose="02020603050405020304" pitchFamily="18" charset="0"/>
              </a:rPr>
              <a:t>¿El Propósito?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La habilidad de hablar sobre temas espirituales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La habilidad de escuchar a otros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La habilidad de aprender el uno del otro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La habilidad de resumir un punto importante.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200" dirty="0">
                <a:solidFill>
                  <a:srgbClr val="000000"/>
                </a:solidFill>
                <a:effectLst/>
                <a:latin typeface="Times New Roman" panose="02020603050405020304" pitchFamily="18" charset="0"/>
                <a:ea typeface="Times New Roman" panose="02020603050405020304" pitchFamily="18" charset="0"/>
              </a:rPr>
              <a:t>¿Cómo? El Profesor@ va a manejar todo! Va a aparecer en tu pantalla un botón para entrar una salita. Entra y plática con un compañero del curso usando las preguntas de Considerar (están en tu WhatsApp). El Profesor@ va a regresar ustedes al grupo grande de Zoom cuando es tiempo. Por si acaso, si estas botado del Zoom, entra de nuevo usando el enlace del curso y el Profesor@ le puede ayudar.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24533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endParaRPr lang="es-ES" sz="1800" dirty="0">
              <a:solidFill>
                <a:srgbClr val="000000"/>
              </a:solidFill>
              <a:effectLst/>
              <a:latin typeface="Times New Roman" panose="02020603050405020304" pitchFamily="18" charset="0"/>
              <a:ea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tab pos="772795" algn="l"/>
              </a:tabLst>
              <a:defRPr/>
            </a:pPr>
            <a:r>
              <a:rPr lang="es-ES" sz="1800" i="1" dirty="0">
                <a:solidFill>
                  <a:srgbClr val="00B050"/>
                </a:solidFill>
                <a:effectLst/>
                <a:latin typeface="Times New Roman" panose="02020603050405020304" pitchFamily="18" charset="0"/>
                <a:ea typeface="Times New Roman" panose="02020603050405020304" pitchFamily="18" charset="0"/>
              </a:rPr>
              <a:t>Deja que los estudiantes hablan Grupos Pequeños de Zoom usando las preguntas de Considerar. Comparte las Preguntas de Considerar en el chat para que tengan una referencia. Sería mejor tener grupitos de 3 estudiantes en cada grupo y permitir 8 minutos de conversación. Si necesites ayuda en cómo hacer o manejar un Grupito de Zoom, pregunta al Director Académico para recibir ayuda.</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tab pos="772795" algn="l"/>
              </a:tabLst>
              <a:defRPr/>
            </a:pPr>
            <a:endParaRPr lang="es-ES" sz="1800" i="1" dirty="0">
              <a:solidFill>
                <a:srgbClr val="00B05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 descendiente de David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María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Espíritu Santo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hijo primogénito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Un ángel del Señor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profeta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Pueblo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a:t>
            </a:r>
            <a:r>
              <a:rPr lang="es-MX" sz="1800" dirty="0">
                <a:solidFill>
                  <a:srgbClr val="000000"/>
                </a:solidFill>
                <a:effectLst/>
                <a:latin typeface="Times New Roman" panose="02020603050405020304" pitchFamily="18" charset="0"/>
                <a:ea typeface="Times New Roman" panose="02020603050405020304" pitchFamily="18" charset="0"/>
              </a:rPr>
              <a:t>¿Dónde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Nazaret en Galilea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4. ¿Cuándo</a:t>
            </a:r>
            <a:r>
              <a:rPr lang="es-ES" sz="1800" dirty="0">
                <a:solidFill>
                  <a:srgbClr val="000000"/>
                </a:solidFill>
                <a:effectLst/>
                <a:latin typeface="Times New Roman" panose="02020603050405020304" pitchFamily="18" charset="0"/>
                <a:ea typeface="Times New Roman" panose="02020603050405020304" pitchFamily="18" charset="0"/>
              </a:rPr>
              <a:t>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Durante el reinado de Augusto César (Vea Lucas 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Muchos opinan que Jesús nació en el año 4 a.C.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5. </a:t>
            </a:r>
            <a:r>
              <a:rPr lang="es-MX" sz="1800" dirty="0">
                <a:solidFill>
                  <a:srgbClr val="000000"/>
                </a:solidFill>
                <a:effectLst/>
                <a:latin typeface="Times New Roman" panose="02020603050405020304" pitchFamily="18" charset="0"/>
                <a:ea typeface="Times New Roman" panose="02020603050405020304" pitchFamily="18" charset="0"/>
              </a:rPr>
              <a:t>¿Cuál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 quiere separarse de María.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¿Se resuelve el problema? ¿Cómo?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Dios manda un ángel a José.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 cree y desposa a María.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Jesús nace. </a:t>
            </a:r>
            <a:endParaRPr lang="en-US" sz="1800" dirty="0">
              <a:effectLst/>
              <a:latin typeface="Times New Roman" panose="02020603050405020304" pitchFamily="18" charset="0"/>
              <a:ea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tab pos="772795" algn="l"/>
              </a:tabLst>
              <a:defRPr/>
            </a:pPr>
            <a:endParaRPr lang="en-US" sz="1800" i="1"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endParaRPr lang="en-US" sz="1800" dirty="0">
              <a:effectLst/>
              <a:latin typeface="Times New Roman" panose="02020603050405020304" pitchFamily="18" charset="0"/>
              <a:ea typeface="Times New Roman" panose="02020603050405020304" pitchFamily="18" charset="0"/>
            </a:endParaRPr>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13544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Times New Roman" panose="02020603050405020304" pitchFamily="18" charset="0"/>
                <a:ea typeface="Times New Roman" panose="02020603050405020304" pitchFamily="18" charset="0"/>
              </a:rPr>
              <a:t>Amado Dios, gracias porque tú siendo rico, te hiciste pobre para venir a librarme de mis pecados. Yo sé que no siempre te alabo por tu amor, ni les hablo a los demás sobre el amor que tú tienes para ellos también. Perdóname.  Lléname de gozo para hablarles de ti a los demás, para contarles de tu gran amor por el que enviaste a Jesús para salvarnos del castigo eterno que merecemos por nuestros pecados.  Te doy gracias, porque nos ha nacido Cristo el Señor. En su nombre oramos, Amén.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Retroalimentación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Cuando los estudiantes regresan al grupo grande, permite 5 minutos para conversar de las siguientes preguntas.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¿Te gustó la experiencia de Grupos pequeños?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¿Qué pregunta fue la más difícil? </a:t>
            </a:r>
          </a:p>
          <a:p>
            <a:pPr marL="342900" marR="0" lvl="0" indent="-342900">
              <a:spcBef>
                <a:spcPts val="0"/>
              </a:spcBef>
              <a:spcAft>
                <a:spcPts val="0"/>
              </a:spcAft>
              <a:buFont typeface="+mj-lt"/>
              <a:buAutoNum type="arabicPeriod"/>
            </a:pPr>
            <a:endParaRPr lang="es-E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endParaRPr lang="es-E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endParaRPr lang="es-E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 descendiente de David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María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Espíritu Santo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hijo primogénito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Un ángel del Señor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profeta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Pueblo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a:t>
            </a:r>
            <a:r>
              <a:rPr lang="es-MX" sz="1800" dirty="0">
                <a:solidFill>
                  <a:srgbClr val="000000"/>
                </a:solidFill>
                <a:effectLst/>
                <a:latin typeface="Times New Roman" panose="02020603050405020304" pitchFamily="18" charset="0"/>
                <a:ea typeface="Times New Roman" panose="02020603050405020304" pitchFamily="18" charset="0"/>
              </a:rPr>
              <a:t>¿Dónde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Nazaret en Galilea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4. ¿Cuándo</a:t>
            </a:r>
            <a:r>
              <a:rPr lang="es-ES" sz="1800" dirty="0">
                <a:solidFill>
                  <a:srgbClr val="000000"/>
                </a:solidFill>
                <a:effectLst/>
                <a:latin typeface="Times New Roman" panose="02020603050405020304" pitchFamily="18" charset="0"/>
                <a:ea typeface="Times New Roman" panose="02020603050405020304" pitchFamily="18" charset="0"/>
              </a:rPr>
              <a:t>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Durante el reinado de Augusto César (Vea Lucas 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Muchos opinan que Jesús nació en el año 4 a.C.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5. </a:t>
            </a:r>
            <a:r>
              <a:rPr lang="es-MX" sz="1800" dirty="0">
                <a:solidFill>
                  <a:srgbClr val="000000"/>
                </a:solidFill>
                <a:effectLst/>
                <a:latin typeface="Times New Roman" panose="02020603050405020304" pitchFamily="18" charset="0"/>
                <a:ea typeface="Times New Roman" panose="02020603050405020304" pitchFamily="18" charset="0"/>
              </a:rPr>
              <a:t>¿Cuál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 quiere separarse de María.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¿Se resuelve el problema? ¿Cómo?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Dios manda un ángel a José.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 cree y desposa a María.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Jesús nace.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endParaRPr lang="en-US" sz="1800" dirty="0">
              <a:effectLst/>
              <a:latin typeface="Times New Roman" panose="02020603050405020304" pitchFamily="18" charset="0"/>
              <a:ea typeface="Times New Roman" panose="02020603050405020304" pitchFamily="18" charset="0"/>
            </a:endParaRPr>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55501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21</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a:t>
            </a:r>
            <a:r>
              <a:rPr lang="es-MX" sz="1800" dirty="0">
                <a:solidFill>
                  <a:srgbClr val="000000"/>
                </a:solidFill>
                <a:effectLst/>
                <a:latin typeface="Times New Roman" panose="02020603050405020304" pitchFamily="18" charset="0"/>
                <a:ea typeface="Times New Roman" panose="02020603050405020304" pitchFamily="18" charset="0"/>
              </a:rPr>
              <a:t>¿De que se trata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Como Dios había prometido por miles de años, Cristo el Señor nació de una virgen, como descendiente de David cumpliendo con las palabras anunciadas por el ángel para salvarnos de nuestros pecados.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0" name="Google Shape;26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a:t>
            </a:r>
            <a:r>
              <a:rPr lang="es-MX" sz="1800" dirty="0">
                <a:solidFill>
                  <a:srgbClr val="000000"/>
                </a:solidFill>
                <a:effectLst/>
                <a:latin typeface="Times New Roman" panose="02020603050405020304" pitchFamily="18" charset="0"/>
                <a:ea typeface="Times New Roman" panose="02020603050405020304" pitchFamily="18" charset="0"/>
              </a:rPr>
              <a:t>¿Qué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Por medio de mi naturaleza pecaminosa muchas de las veces no atiendo a Dios y su Palabra, sino que sigo las ideas y prejuicios que mi corazón pecaminoso pone en mi mente.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7" name="Google Shape;26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a:t>
            </a:r>
            <a:r>
              <a:rPr lang="es-MX" sz="1800" dirty="0">
                <a:solidFill>
                  <a:srgbClr val="000000"/>
                </a:solidFill>
                <a:effectLst/>
                <a:latin typeface="Times New Roman" panose="02020603050405020304" pitchFamily="18" charset="0"/>
                <a:ea typeface="Times New Roman" panose="02020603050405020304" pitchFamily="18" charset="0"/>
              </a:rPr>
              <a:t>¿En qué versos y palabras de esta historia veo el amor de Dios para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Por gracias, Dios hizo que María fuera la madre de su Hijo eterno, José su padre legal fue uno de los primeros testigos, aunque fueron seres humanos pecadores; y así por gracia Dios también ha revelado este maravilloso evento a mí para que yo también confíe en mi Salvador en vez de confiar en mí mismo.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A igual que José, Dios viene a mí con su Palabra y me revela la verdad del Salvador de mis pecados y el cumplimiento de sus promesas. </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Arial"/>
              <a:buNone/>
            </a:pPr>
            <a:endParaRPr dirty="0"/>
          </a:p>
        </p:txBody>
      </p:sp>
      <p:sp>
        <p:nvSpPr>
          <p:cNvPr id="274" name="Google Shape;2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4. Ahora </a:t>
            </a:r>
            <a:r>
              <a:rPr lang="es-MX" sz="1800" dirty="0">
                <a:solidFill>
                  <a:srgbClr val="000000"/>
                </a:solidFill>
                <a:effectLst/>
                <a:latin typeface="Times New Roman" panose="02020603050405020304" pitchFamily="18" charset="0"/>
                <a:ea typeface="Times New Roman" panose="02020603050405020304" pitchFamily="18" charset="0"/>
              </a:rPr>
              <a:t>¿Qué voy a pedir que Dios obre en mi para poner en práctica esta palabra de Dios?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 estar atento a la voz de su Palabra y el ir y hacer conforme a su voluntad por más imposible y maravilloso que eso sea.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81" name="Google Shape;2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Repasar los objetivos y notar que ahorita vamos a ver #3 usando información de Mateo 1:18-24</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Objetivos de Lección 2: El Nacimiento de Jesús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1. </a:t>
            </a:r>
            <a:r>
              <a:rPr lang="es-ES" sz="1800" dirty="0">
                <a:solidFill>
                  <a:srgbClr val="000000"/>
                </a:solidFill>
                <a:effectLst/>
                <a:latin typeface="Times New Roman" panose="02020603050405020304" pitchFamily="18" charset="0"/>
                <a:ea typeface="Times New Roman" panose="02020603050405020304" pitchFamily="18" charset="0"/>
              </a:rPr>
              <a:t>Usar el método de las Cuatro “C” para leer y entender Mateo 1:18-24</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Practicar las preguntas de “Considerar” con una compañera”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u="sng" dirty="0">
                <a:solidFill>
                  <a:srgbClr val="000000"/>
                </a:solidFill>
                <a:effectLst/>
                <a:latin typeface="Times New Roman" panose="02020603050405020304" pitchFamily="18" charset="0"/>
                <a:ea typeface="Times New Roman" panose="02020603050405020304" pitchFamily="18" charset="0"/>
              </a:rPr>
              <a:t>3. Usar evidencia de la Biblia para explicar porque Jesús tenía que ser verdadero Dios y verdadero hombre.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0645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¿Quién es Jesús?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Según Mateo 1:18-24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Engendrado, del Espíritu Santo 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Le pondrás por nombre Jesús, porque él salvará a su pueblo de sus pecados.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Emanuel (que significa: Dios con nosotros)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88" name="Google Shape;28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43090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Jesús es verdadero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Juan 1 “En el principio era el Verbo, y el Verbo era con Dios, y el Verbo era Dios… Y aquel Verbo fue hecho carne, y habitó entre nosotros (y vimos su gloria, gloria como del unigénito del Padre), llena de gracia y de verdad.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Hizo milagros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Jesús es verdadero hombre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Cuando Jesús habla de sí mismo se llama, “El Hijo del Hombre”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Nació, murió, tuvo hambre, sed, sueño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Fue tentado, igual que nosotros, pero sin pecar.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88" name="Google Shape;28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326635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dirty="0">
                <a:solidFill>
                  <a:srgbClr val="000000"/>
                </a:solidFill>
                <a:effectLst/>
                <a:latin typeface="Times New Roman" panose="02020603050405020304" pitchFamily="18" charset="0"/>
                <a:ea typeface="Times New Roman" panose="02020603050405020304" pitchFamily="18" charset="0"/>
              </a:rPr>
              <a:t>4 ¿Por qué tuvo que ser Dios y hombre en una persona?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Tuvo que ser verdadero hombre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Times New Roman" panose="02020603050405020304" pitchFamily="18" charset="0"/>
              </a:rPr>
              <a:t>Gálatas 4:4-5 Dios envió a su Hijo, que nació de una mujer y sujeto a la ley, para que redimiera a los que estaban sujetos a la ley, a fin de que recibiéramos la adopción de hijos.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Times New Roman" panose="02020603050405020304" pitchFamily="18" charset="0"/>
              </a:rPr>
              <a:t>O sea, un hombre tiene que cumplir la ley – lo que nosotros no hemos podido. Y un hombre tiene que recibir la maldición que nos correspondía a nosotros. Es la justicia de Dios. El pecado no puede quedar sin castigo.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Al mismo tiempo, tuvo que ser verdadero Dios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Times New Roman" panose="02020603050405020304" pitchFamily="18" charset="0"/>
              </a:rPr>
              <a:t>Aún un hombre guardara perfectamente la ley de Dios, solo podría hacerlo por él mismo, no podría hacerlo por todo el mundo. Por lo tanto, para sustituir a todo el mundo, guardar la ley por todos, sufrir el castigo de los pecados de todos, Jesús tenía que ser verdadero Dios (Mateo 20:28).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Times New Roman" panose="02020603050405020304" pitchFamily="18" charset="0"/>
              </a:rPr>
              <a:t>A su tiempo, Jesús asumió en su naturaleza divina una verdadera naturaleza humana, para poder llegar a ser nuestro Salvador del castigo que merecemos por el pecado.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Times New Roman" panose="02020603050405020304" pitchFamily="18" charset="0"/>
              </a:rPr>
              <a:t>Jesús, verdadero Dios, se hizo hombre para salvarnos. </a:t>
            </a:r>
            <a:endParaRPr lang="en-US" sz="1200" dirty="0">
              <a:effectLst/>
              <a:latin typeface="Times New Roman" panose="02020603050405020304" pitchFamily="18" charset="0"/>
              <a:ea typeface="Times New Roman" panose="02020603050405020304" pitchFamily="18" charset="0"/>
            </a:endParaRPr>
          </a:p>
          <a:p>
            <a:pPr marL="228600" marR="0" lvl="0" indent="-1524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dirty="0"/>
          </a:p>
        </p:txBody>
      </p:sp>
      <p:sp>
        <p:nvSpPr>
          <p:cNvPr id="310" name="Google Shape;31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Objetivos Generales: </a:t>
            </a:r>
            <a:r>
              <a:rPr lang="es-ES" sz="1800" i="1" dirty="0">
                <a:solidFill>
                  <a:srgbClr val="00B050"/>
                </a:solidFill>
                <a:effectLst/>
                <a:latin typeface="Times New Roman" panose="02020603050405020304" pitchFamily="18" charset="0"/>
                <a:ea typeface="Times New Roman" panose="02020603050405020304" pitchFamily="18" charset="0"/>
              </a:rPr>
              <a:t>Repasar los objetivos generales del curso.</a:t>
            </a:r>
            <a:r>
              <a:rPr lang="es-ES" sz="1800" b="1" dirty="0">
                <a:solidFill>
                  <a:srgbClr val="00B050"/>
                </a:solidFill>
                <a:effectLst/>
                <a:latin typeface="Times New Roman" panose="02020603050405020304" pitchFamily="18" charset="0"/>
                <a:ea typeface="Times New Roman" panose="02020603050405020304" pitchFamily="18" charset="0"/>
              </a:rPr>
              <a:t> </a:t>
            </a:r>
            <a:r>
              <a:rPr lang="es-ES" sz="1800" dirty="0">
                <a:solidFill>
                  <a:srgbClr val="00B050"/>
                </a:solidFill>
                <a:effectLst/>
                <a:latin typeface="Times New Roman" panose="02020603050405020304" pitchFamily="18" charset="0"/>
                <a:ea typeface="Times New Roman" panose="02020603050405020304" pitchFamily="18" charset="0"/>
              </a:rPr>
              <a:t>Hoy vamos a practicar el método de las 4 C y VAMOS A ENFOCARNOS EN CONSIDERAR. Vamos a dedicar más tiempo a considerar.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Leer y entender historias clave de la primera parte de la vida y el ministerio de Jesús utilizando el método de las Cuatro “C”: Captar, Contar, Considerar, Consolidar.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Preparar para compartir</a:t>
            </a: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una historia clave de la primera parte de la vida y el ministerio de Jesús utilizando el método de las Cuatro “C”:  Captar, Contar, Considerar, Consolidar.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77144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Anunciar la tarea para Lección 3 </a:t>
            </a:r>
            <a:endParaRPr lang="en-US" sz="1800" dirty="0">
              <a:effectLst/>
              <a:latin typeface="Times New Roman" panose="02020603050405020304" pitchFamily="18" charset="0"/>
              <a:ea typeface="Times New Roman" panose="02020603050405020304" pitchFamily="18" charset="0"/>
            </a:endParaRPr>
          </a:p>
          <a:p>
            <a:pPr marL="114300" marR="0" indent="-342900">
              <a:spcBef>
                <a:spcPts val="0"/>
              </a:spcBef>
              <a:spcAft>
                <a:spcPts val="0"/>
              </a:spcAf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Ver el siguiente video de instrucción: </a:t>
            </a:r>
            <a:r>
              <a:rPr lang="es-ES" sz="1800" u="sng" dirty="0">
                <a:solidFill>
                  <a:srgbClr val="0563C1"/>
                </a:solidFill>
                <a:effectLst/>
                <a:latin typeface="Times New Roman" panose="02020603050405020304" pitchFamily="18" charset="0"/>
                <a:ea typeface="Times New Roman" panose="02020603050405020304" pitchFamily="18" charset="0"/>
                <a:hlinkClick r:id="rId3"/>
              </a:rPr>
              <a:t>https://www.youtube.com/watch?v=T5JaMcVzEa4</a:t>
            </a:r>
            <a:endParaRPr lang="es-ES" sz="1800" u="sng" dirty="0">
              <a:solidFill>
                <a:srgbClr val="0563C1"/>
              </a:solidFill>
              <a:effectLst/>
              <a:latin typeface="Times New Roman" panose="02020603050405020304" pitchFamily="18" charset="0"/>
              <a:ea typeface="Times New Roman" panose="02020603050405020304" pitchFamily="18" charset="0"/>
            </a:endParaRPr>
          </a:p>
          <a:p>
            <a:pPr marL="114300" marR="0" indent="-342900">
              <a:spcBef>
                <a:spcPts val="0"/>
              </a:spcBef>
              <a:spcAft>
                <a:spcPts val="0"/>
              </a:spcAft>
              <a:buAutoNum type="arabicPeriod"/>
            </a:pPr>
            <a:endParaRPr lang="en-US" sz="1800" u="sng" dirty="0">
              <a:solidFill>
                <a:schemeClr val="dk1"/>
              </a:solidFill>
              <a:effectLst/>
              <a:latin typeface="Times New Roman" panose="02020603050405020304" pitchFamily="18" charset="0"/>
              <a:ea typeface="Times New Roman" panose="02020603050405020304" pitchFamily="18" charset="0"/>
            </a:endParaRPr>
          </a:p>
          <a:p>
            <a:pPr marL="114300" marR="0" indent="-342900">
              <a:spcBef>
                <a:spcPts val="0"/>
              </a:spcBef>
              <a:spcAft>
                <a:spcPts val="0"/>
              </a:spcAf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2. Leer Mateo 2 en sus Biblias</a:t>
            </a:r>
            <a:r>
              <a:rPr lang="en-US" dirty="0">
                <a:effectLst/>
              </a:rPr>
              <a:t> </a:t>
            </a:r>
            <a:endParaRPr sz="1200" dirty="0">
              <a:solidFill>
                <a:schemeClr val="dk1"/>
              </a:solidFill>
              <a:latin typeface="Calibri"/>
              <a:ea typeface="Calibri"/>
              <a:cs typeface="Calibri"/>
              <a:sym typeface="Calibri"/>
            </a:endParaRPr>
          </a:p>
        </p:txBody>
      </p:sp>
      <p:sp>
        <p:nvSpPr>
          <p:cNvPr id="343" name="Google Shape;3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54" name="Google Shape;35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Objetivos </a:t>
            </a:r>
            <a:r>
              <a:rPr lang="es-ES" sz="1800" i="1" dirty="0">
                <a:solidFill>
                  <a:srgbClr val="00B050"/>
                </a:solidFill>
                <a:effectLst/>
                <a:latin typeface="Times New Roman" panose="02020603050405020304" pitchFamily="18" charset="0"/>
                <a:ea typeface="Times New Roman" panose="02020603050405020304" pitchFamily="18" charset="0"/>
              </a:rPr>
              <a:t>Presentar los objetivos del Lección 2.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Objetivos de Lección 2: El Nacimiento de Jesús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1. </a:t>
            </a:r>
            <a:r>
              <a:rPr lang="es-ES" sz="1800" dirty="0">
                <a:solidFill>
                  <a:srgbClr val="000000"/>
                </a:solidFill>
                <a:effectLst/>
                <a:latin typeface="Times New Roman" panose="02020603050405020304" pitchFamily="18" charset="0"/>
                <a:ea typeface="Times New Roman" panose="02020603050405020304" pitchFamily="18" charset="0"/>
              </a:rPr>
              <a:t>Usar el método de las Cuatro “C” para leer y entender Mateo 1:18-24</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Practicar las preguntas de “Considerar” con una compañera”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Usar evidencia de la Biblia para explicar porque Jesús tenía que ser verdadero Dios y verdadero hombre.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054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Captar </a:t>
            </a:r>
            <a:r>
              <a:rPr lang="es-ES" sz="1800" i="1" dirty="0">
                <a:solidFill>
                  <a:srgbClr val="00B050"/>
                </a:solidFill>
                <a:effectLst/>
                <a:latin typeface="Times New Roman" panose="02020603050405020304" pitchFamily="18" charset="0"/>
                <a:ea typeface="Times New Roman" panose="02020603050405020304" pitchFamily="18" charset="0"/>
              </a:rPr>
              <a:t>Un “Captar” es la introducción. Es algo interesante que capte la atención y los pone a pensar en el tema del día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i="1" dirty="0">
              <a:solidFill>
                <a:srgbClr val="00B050"/>
              </a:solidFill>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B050"/>
                </a:solidFill>
                <a:effectLst/>
                <a:latin typeface="Times New Roman" panose="02020603050405020304" pitchFamily="18" charset="0"/>
                <a:ea typeface="Times New Roman" panose="02020603050405020304" pitchFamily="18" charset="0"/>
              </a:rPr>
              <a:t>¡OJO! Profesor@, tiene 5 minutos para realizar este Captar. Sería mejor compartir la información no más en vez de conversar. Invita a los estudiantes quedar después de la clase si desean conversar más sobre este tema.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6</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err="1"/>
              <a:t>En</a:t>
            </a:r>
            <a:r>
              <a:rPr lang="en-US" dirty="0"/>
              <a:t> </a:t>
            </a:r>
            <a:r>
              <a:rPr lang="en-US" dirty="0" err="1"/>
              <a:t>ninguna</a:t>
            </a:r>
            <a:r>
              <a:rPr lang="en-US" dirty="0"/>
              <a:t> </a:t>
            </a:r>
            <a:r>
              <a:rPr lang="en-US" dirty="0" err="1"/>
              <a:t>parte</a:t>
            </a:r>
            <a:r>
              <a:rPr lang="en-US" dirty="0"/>
              <a:t> de la Biblia </a:t>
            </a:r>
            <a:r>
              <a:rPr lang="en-US" dirty="0" err="1"/>
              <a:t>tenemos</a:t>
            </a:r>
            <a:r>
              <a:rPr lang="en-US" dirty="0"/>
              <a:t> un </a:t>
            </a:r>
            <a:r>
              <a:rPr lang="en-US" dirty="0" err="1"/>
              <a:t>mandato</a:t>
            </a:r>
            <a:r>
              <a:rPr lang="en-US" dirty="0"/>
              <a:t> de </a:t>
            </a:r>
            <a:r>
              <a:rPr lang="en-US" dirty="0" err="1"/>
              <a:t>celebrar</a:t>
            </a:r>
            <a:r>
              <a:rPr lang="en-US" dirty="0"/>
              <a:t> la Navidad o </a:t>
            </a:r>
            <a:r>
              <a:rPr lang="en-US" dirty="0" err="1"/>
              <a:t>específicamente</a:t>
            </a:r>
            <a:r>
              <a:rPr lang="en-US" dirty="0"/>
              <a:t> </a:t>
            </a:r>
            <a:r>
              <a:rPr lang="en-US" dirty="0" err="1"/>
              <a:t>conmemorar</a:t>
            </a:r>
            <a:r>
              <a:rPr lang="en-US" dirty="0"/>
              <a:t> </a:t>
            </a:r>
            <a:r>
              <a:rPr lang="en-US" dirty="0" err="1"/>
              <a:t>su</a:t>
            </a:r>
            <a:r>
              <a:rPr lang="en-US" dirty="0"/>
              <a:t> </a:t>
            </a:r>
            <a:r>
              <a:rPr lang="en-US" dirty="0" err="1"/>
              <a:t>nacimiento</a:t>
            </a:r>
            <a:r>
              <a:rPr lang="en-US" dirty="0"/>
              <a:t>.  </a:t>
            </a:r>
            <a:r>
              <a:rPr lang="en-US" dirty="0" err="1"/>
              <a:t>Tampoco</a:t>
            </a:r>
            <a:r>
              <a:rPr lang="en-US" dirty="0"/>
              <a:t> </a:t>
            </a:r>
            <a:r>
              <a:rPr lang="en-US" dirty="0" err="1"/>
              <a:t>queda</a:t>
            </a:r>
            <a:r>
              <a:rPr lang="en-US" dirty="0"/>
              <a:t> </a:t>
            </a:r>
            <a:r>
              <a:rPr lang="en-US" dirty="0" err="1"/>
              <a:t>prohibido</a:t>
            </a:r>
            <a:r>
              <a:rPr lang="en-US" dirty="0"/>
              <a:t> </a:t>
            </a:r>
            <a:r>
              <a:rPr lang="en-US" dirty="0" err="1"/>
              <a:t>en</a:t>
            </a:r>
            <a:r>
              <a:rPr lang="en-US" dirty="0"/>
              <a:t> las </a:t>
            </a:r>
            <a:r>
              <a:rPr lang="en-US" dirty="0" err="1"/>
              <a:t>Escrituras</a:t>
            </a:r>
            <a:r>
              <a:rPr lang="en-US" dirty="0"/>
              <a:t>.</a:t>
            </a:r>
          </a:p>
          <a:p>
            <a:pPr marL="228600" lvl="0" indent="-228600" algn="l" rtl="0">
              <a:spcBef>
                <a:spcPts val="0"/>
              </a:spcBef>
              <a:spcAft>
                <a:spcPts val="0"/>
              </a:spcAft>
              <a:buAutoNum type="arabicPeriod"/>
            </a:pPr>
            <a:endParaRPr dirty="0"/>
          </a:p>
          <a:p>
            <a:pPr marL="0" lvl="0" indent="0" algn="l" rtl="0">
              <a:spcBef>
                <a:spcPts val="0"/>
              </a:spcBef>
              <a:spcAft>
                <a:spcPts val="0"/>
              </a:spcAft>
              <a:buNone/>
            </a:pPr>
            <a:r>
              <a:rPr lang="en-US" dirty="0"/>
              <a:t>2. El </a:t>
            </a:r>
            <a:r>
              <a:rPr lang="en-US" dirty="0" err="1"/>
              <a:t>recordar</a:t>
            </a:r>
            <a:r>
              <a:rPr lang="en-US" dirty="0"/>
              <a:t> que </a:t>
            </a:r>
            <a:r>
              <a:rPr lang="en-US" dirty="0" err="1"/>
              <a:t>Jesucristo</a:t>
            </a:r>
            <a:r>
              <a:rPr lang="en-US" dirty="0"/>
              <a:t> vino al </a:t>
            </a:r>
            <a:r>
              <a:rPr lang="en-US" dirty="0" err="1"/>
              <a:t>mundo</a:t>
            </a:r>
            <a:r>
              <a:rPr lang="en-US" dirty="0"/>
              <a:t> para </a:t>
            </a:r>
            <a:r>
              <a:rPr lang="en-US" dirty="0" err="1"/>
              <a:t>salvarnos</a:t>
            </a:r>
            <a:r>
              <a:rPr lang="en-US" dirty="0"/>
              <a:t>: </a:t>
            </a:r>
            <a:r>
              <a:rPr lang="en-US" dirty="0" err="1"/>
              <a:t>pues</a:t>
            </a:r>
            <a:r>
              <a:rPr lang="en-US" dirty="0"/>
              <a:t>, </a:t>
            </a:r>
            <a:r>
              <a:rPr lang="en-US" dirty="0" err="1"/>
              <a:t>eso</a:t>
            </a:r>
            <a:r>
              <a:rPr lang="en-US" dirty="0"/>
              <a:t> es bueno.  Sin </a:t>
            </a:r>
            <a:r>
              <a:rPr lang="en-US" dirty="0" err="1"/>
              <a:t>duda</a:t>
            </a:r>
            <a:r>
              <a:rPr lang="en-US" dirty="0"/>
              <a:t> </a:t>
            </a:r>
            <a:r>
              <a:rPr lang="en-US" dirty="0" err="1"/>
              <a:t>tenemos</a:t>
            </a:r>
            <a:r>
              <a:rPr lang="en-US" dirty="0"/>
              <a:t> </a:t>
            </a:r>
            <a:r>
              <a:rPr lang="en-US" dirty="0" err="1"/>
              <a:t>permiso</a:t>
            </a:r>
            <a:r>
              <a:rPr lang="en-US" dirty="0"/>
              <a:t> de </a:t>
            </a:r>
            <a:r>
              <a:rPr lang="en-US" dirty="0" err="1"/>
              <a:t>alabarlo</a:t>
            </a:r>
            <a:r>
              <a:rPr lang="en-US" dirty="0"/>
              <a:t> </a:t>
            </a:r>
            <a:r>
              <a:rPr lang="en-US" dirty="0" err="1"/>
              <a:t>igual</a:t>
            </a:r>
            <a:r>
              <a:rPr lang="en-US" dirty="0"/>
              <a:t> que </a:t>
            </a:r>
            <a:r>
              <a:rPr lang="en-US" dirty="0" err="1"/>
              <a:t>los</a:t>
            </a:r>
            <a:r>
              <a:rPr lang="en-US" dirty="0"/>
              <a:t> </a:t>
            </a:r>
            <a:r>
              <a:rPr lang="en-US" dirty="0" err="1"/>
              <a:t>ángeles</a:t>
            </a:r>
            <a:r>
              <a:rPr lang="en-US" dirty="0"/>
              <a:t> y </a:t>
            </a:r>
            <a:r>
              <a:rPr lang="en-US" dirty="0" err="1"/>
              <a:t>los</a:t>
            </a:r>
            <a:r>
              <a:rPr lang="en-US" dirty="0"/>
              <a:t> </a:t>
            </a:r>
            <a:r>
              <a:rPr lang="en-US" dirty="0" err="1"/>
              <a:t>pastores</a:t>
            </a:r>
            <a:r>
              <a:rPr lang="en-US" dirty="0"/>
              <a:t>.  </a:t>
            </a:r>
            <a:r>
              <a:rPr lang="en-US" dirty="0" err="1"/>
              <a:t>Conmemorar</a:t>
            </a:r>
            <a:r>
              <a:rPr lang="en-US" dirty="0"/>
              <a:t> algo es para que no </a:t>
            </a:r>
            <a:r>
              <a:rPr lang="en-US" dirty="0" err="1"/>
              <a:t>nos</a:t>
            </a:r>
            <a:r>
              <a:rPr lang="en-US" dirty="0"/>
              <a:t> </a:t>
            </a:r>
            <a:r>
              <a:rPr lang="en-US" dirty="0" err="1"/>
              <a:t>olvidemos</a:t>
            </a:r>
            <a:r>
              <a:rPr lang="en-US" dirty="0"/>
              <a:t> de </a:t>
            </a:r>
            <a:r>
              <a:rPr lang="en-US" dirty="0" err="1"/>
              <a:t>ello</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 </a:t>
            </a:r>
            <a:r>
              <a:rPr lang="en-US" dirty="0" err="1"/>
              <a:t>Tengamos</a:t>
            </a:r>
            <a:r>
              <a:rPr lang="en-US" dirty="0"/>
              <a:t> </a:t>
            </a:r>
            <a:r>
              <a:rPr lang="en-US" dirty="0" err="1"/>
              <a:t>cuidado</a:t>
            </a:r>
            <a:r>
              <a:rPr lang="en-US" dirty="0"/>
              <a:t> de </a:t>
            </a:r>
            <a:r>
              <a:rPr lang="en-US" dirty="0" err="1"/>
              <a:t>perdernos</a:t>
            </a:r>
            <a:r>
              <a:rPr lang="en-US" dirty="0"/>
              <a:t> </a:t>
            </a:r>
            <a:r>
              <a:rPr lang="en-US" dirty="0" err="1"/>
              <a:t>en</a:t>
            </a:r>
            <a:r>
              <a:rPr lang="en-US" dirty="0"/>
              <a:t> la </a:t>
            </a:r>
            <a:r>
              <a:rPr lang="en-US" dirty="0" err="1"/>
              <a:t>comercialización</a:t>
            </a:r>
            <a:r>
              <a:rPr lang="en-US" dirty="0"/>
              <a:t> que se </a:t>
            </a:r>
            <a:r>
              <a:rPr lang="en-US" dirty="0" err="1"/>
              <a:t>ve</a:t>
            </a:r>
            <a:r>
              <a:rPr lang="en-US" dirty="0"/>
              <a:t> </a:t>
            </a:r>
            <a:r>
              <a:rPr lang="en-US" dirty="0" err="1"/>
              <a:t>en</a:t>
            </a:r>
            <a:r>
              <a:rPr lang="en-US" dirty="0"/>
              <a:t> </a:t>
            </a:r>
            <a:r>
              <a:rPr lang="en-US" dirty="0" err="1"/>
              <a:t>muchos</a:t>
            </a:r>
            <a:r>
              <a:rPr lang="en-US" dirty="0"/>
              <a:t> </a:t>
            </a:r>
            <a:r>
              <a:rPr lang="en-US" dirty="0" err="1"/>
              <a:t>países</a:t>
            </a:r>
            <a:r>
              <a:rPr lang="en-US" dirty="0"/>
              <a:t> hoy </a:t>
            </a:r>
            <a:r>
              <a:rPr lang="en-US" dirty="0" err="1"/>
              <a:t>en</a:t>
            </a:r>
            <a:r>
              <a:rPr lang="en-US" dirty="0"/>
              <a:t> día.  </a:t>
            </a:r>
            <a:r>
              <a:rPr lang="en-US" dirty="0" err="1"/>
              <a:t>Mantengan</a:t>
            </a:r>
            <a:r>
              <a:rPr lang="en-US" dirty="0"/>
              <a:t> sus </a:t>
            </a:r>
            <a:r>
              <a:rPr lang="en-US" dirty="0" err="1"/>
              <a:t>ojos</a:t>
            </a:r>
            <a:r>
              <a:rPr lang="en-US" dirty="0"/>
              <a:t> </a:t>
            </a:r>
            <a:r>
              <a:rPr lang="en-US" dirty="0" err="1"/>
              <a:t>puestos</a:t>
            </a:r>
            <a:r>
              <a:rPr lang="en-US" dirty="0"/>
              <a:t> </a:t>
            </a:r>
            <a:r>
              <a:rPr lang="en-US" dirty="0" err="1"/>
              <a:t>en</a:t>
            </a:r>
            <a:r>
              <a:rPr lang="en-US" dirty="0"/>
              <a:t> Cristo, </a:t>
            </a:r>
            <a:r>
              <a:rPr lang="en-US" dirty="0" err="1"/>
              <a:t>el</a:t>
            </a:r>
            <a:r>
              <a:rPr lang="en-US" dirty="0"/>
              <a:t> </a:t>
            </a:r>
            <a:r>
              <a:rPr lang="en-US" dirty="0" err="1"/>
              <a:t>autor</a:t>
            </a:r>
            <a:r>
              <a:rPr lang="en-US" dirty="0"/>
              <a:t> de </a:t>
            </a:r>
            <a:r>
              <a:rPr lang="en-US" dirty="0" err="1"/>
              <a:t>nuestra</a:t>
            </a:r>
            <a:r>
              <a:rPr lang="en-US" dirty="0"/>
              <a:t> </a:t>
            </a:r>
            <a:r>
              <a:rPr lang="en-US" dirty="0" err="1"/>
              <a:t>salvación</a:t>
            </a:r>
            <a:r>
              <a:rPr lang="en-US" dirty="0"/>
              <a:t>.  O sea, no </a:t>
            </a:r>
            <a:r>
              <a:rPr lang="en-US" dirty="0" err="1"/>
              <a:t>tiene</a:t>
            </a:r>
            <a:r>
              <a:rPr lang="en-US" dirty="0"/>
              <a:t> nada de mal </a:t>
            </a:r>
            <a:r>
              <a:rPr lang="en-US" dirty="0" err="1"/>
              <a:t>dar</a:t>
            </a:r>
            <a:r>
              <a:rPr lang="en-US" dirty="0"/>
              <a:t> regalos.  Pero, que </a:t>
            </a:r>
            <a:r>
              <a:rPr lang="en-US" dirty="0" err="1"/>
              <a:t>el</a:t>
            </a:r>
            <a:r>
              <a:rPr lang="en-US" dirty="0"/>
              <a:t> </a:t>
            </a:r>
            <a:r>
              <a:rPr lang="en-US" dirty="0" err="1"/>
              <a:t>enfoque</a:t>
            </a:r>
            <a:r>
              <a:rPr lang="en-US" dirty="0"/>
              <a:t> </a:t>
            </a:r>
            <a:r>
              <a:rPr lang="en-US" dirty="0" err="1"/>
              <a:t>siempre</a:t>
            </a:r>
            <a:r>
              <a:rPr lang="en-US" dirty="0"/>
              <a:t> sea </a:t>
            </a:r>
            <a:r>
              <a:rPr lang="en-US" dirty="0" err="1"/>
              <a:t>en</a:t>
            </a:r>
            <a:r>
              <a:rPr lang="en-US" dirty="0"/>
              <a:t> </a:t>
            </a:r>
            <a:r>
              <a:rPr lang="en-US" dirty="0" err="1"/>
              <a:t>el</a:t>
            </a:r>
            <a:r>
              <a:rPr lang="en-US" dirty="0"/>
              <a:t> </a:t>
            </a:r>
            <a:r>
              <a:rPr lang="en-US" dirty="0" err="1"/>
              <a:t>mejor</a:t>
            </a:r>
            <a:r>
              <a:rPr lang="en-US" dirty="0"/>
              <a:t> regalo, dado </a:t>
            </a:r>
            <a:r>
              <a:rPr lang="en-US" dirty="0" err="1"/>
              <a:t>por</a:t>
            </a:r>
            <a:r>
              <a:rPr lang="en-US" dirty="0"/>
              <a:t> Dios, </a:t>
            </a:r>
            <a:r>
              <a:rPr lang="en-US" dirty="0" err="1"/>
              <a:t>su</a:t>
            </a:r>
            <a:r>
              <a:rPr lang="en-US" dirty="0"/>
              <a:t> </a:t>
            </a:r>
            <a:r>
              <a:rPr lang="en-US" dirty="0" err="1"/>
              <a:t>Hijo</a:t>
            </a:r>
            <a:r>
              <a:rPr lang="en-US" dirty="0"/>
              <a:t>, </a:t>
            </a:r>
            <a:r>
              <a:rPr lang="en-US" dirty="0" err="1"/>
              <a:t>nuestro</a:t>
            </a:r>
            <a:r>
              <a:rPr lang="en-US" dirty="0"/>
              <a:t> Salvador, </a:t>
            </a:r>
            <a:r>
              <a:rPr lang="en-US" dirty="0" err="1"/>
              <a:t>Jesucristo</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 </a:t>
            </a:r>
            <a:r>
              <a:rPr lang="en-US" dirty="0" err="1"/>
              <a:t>También</a:t>
            </a:r>
            <a:r>
              <a:rPr lang="en-US" dirty="0"/>
              <a:t> hay que </a:t>
            </a:r>
            <a:r>
              <a:rPr lang="en-US" dirty="0" err="1"/>
              <a:t>tener</a:t>
            </a:r>
            <a:r>
              <a:rPr lang="en-US" dirty="0"/>
              <a:t> </a:t>
            </a:r>
            <a:r>
              <a:rPr lang="en-US" dirty="0" err="1"/>
              <a:t>cuidado</a:t>
            </a:r>
            <a:r>
              <a:rPr lang="en-US" dirty="0"/>
              <a:t> de no </a:t>
            </a:r>
            <a:r>
              <a:rPr lang="en-US" dirty="0" err="1"/>
              <a:t>confundir</a:t>
            </a:r>
            <a:r>
              <a:rPr lang="en-US" dirty="0"/>
              <a:t> a </a:t>
            </a:r>
            <a:r>
              <a:rPr lang="en-US" dirty="0" err="1"/>
              <a:t>los</a:t>
            </a:r>
            <a:r>
              <a:rPr lang="en-US" dirty="0"/>
              <a:t> </a:t>
            </a:r>
            <a:r>
              <a:rPr lang="en-US" dirty="0" err="1"/>
              <a:t>niños</a:t>
            </a:r>
            <a:r>
              <a:rPr lang="en-US" dirty="0"/>
              <a:t> con </a:t>
            </a:r>
            <a:r>
              <a:rPr lang="en-US" dirty="0" err="1"/>
              <a:t>los</a:t>
            </a:r>
            <a:r>
              <a:rPr lang="en-US" dirty="0"/>
              <a:t> </a:t>
            </a:r>
            <a:r>
              <a:rPr lang="en-US" dirty="0" err="1"/>
              <a:t>mitos</a:t>
            </a:r>
            <a:r>
              <a:rPr lang="en-US" dirty="0"/>
              <a:t>.  </a:t>
            </a:r>
            <a:r>
              <a:rPr lang="en-US" dirty="0" err="1"/>
              <a:t>Enseñenles</a:t>
            </a:r>
            <a:r>
              <a:rPr lang="en-US" dirty="0"/>
              <a:t> a </a:t>
            </a:r>
            <a:r>
              <a:rPr lang="en-US" dirty="0" err="1"/>
              <a:t>distinguir</a:t>
            </a:r>
            <a:r>
              <a:rPr lang="en-US" dirty="0"/>
              <a:t> lo que es </a:t>
            </a:r>
            <a:r>
              <a:rPr lang="en-US" dirty="0" err="1"/>
              <a:t>veraz</a:t>
            </a:r>
            <a:r>
              <a:rPr lang="en-US" dirty="0"/>
              <a:t> de lo que es </a:t>
            </a:r>
            <a:r>
              <a:rPr lang="en-US" dirty="0" err="1"/>
              <a:t>mito</a:t>
            </a:r>
            <a:r>
              <a:rPr lang="en-US" dirty="0"/>
              <a:t> (Santa Claus, </a:t>
            </a:r>
            <a:r>
              <a:rPr lang="en-US" dirty="0" err="1"/>
              <a:t>etc</a:t>
            </a:r>
            <a:r>
              <a:rPr lang="en-US" dirty="0"/>
              <a:t>….)</a:t>
            </a:r>
            <a:endParaRPr dirty="0"/>
          </a:p>
          <a:p>
            <a:pPr marL="0" lvl="0" indent="0" algn="l" rtl="0">
              <a:spcBef>
                <a:spcPts val="0"/>
              </a:spcBef>
              <a:spcAft>
                <a:spcPts val="0"/>
              </a:spcAft>
              <a:buNone/>
            </a:pPr>
            <a:endParaRPr dirty="0"/>
          </a:p>
        </p:txBody>
      </p:sp>
      <p:sp>
        <p:nvSpPr>
          <p:cNvPr id="317" name="Google Shape;3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9258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La </a:t>
            </a:r>
            <a:r>
              <a:rPr lang="en-US" sz="1200" i="1" dirty="0" err="1">
                <a:solidFill>
                  <a:schemeClr val="dk1"/>
                </a:solidFill>
                <a:latin typeface="Calibri"/>
                <a:ea typeface="Calibri"/>
                <a:cs typeface="Calibri"/>
                <a:sym typeface="Calibri"/>
              </a:rPr>
              <a:t>fecha</a:t>
            </a:r>
            <a:r>
              <a:rPr lang="en-US" sz="1200" i="1" dirty="0">
                <a:solidFill>
                  <a:schemeClr val="dk1"/>
                </a:solidFill>
                <a:latin typeface="Calibri"/>
                <a:ea typeface="Calibri"/>
                <a:cs typeface="Calibri"/>
                <a:sym typeface="Calibri"/>
              </a:rPr>
              <a:t>: El 25 de </a:t>
            </a:r>
            <a:r>
              <a:rPr lang="en-US" sz="1200" i="1" dirty="0" err="1">
                <a:solidFill>
                  <a:schemeClr val="dk1"/>
                </a:solidFill>
                <a:latin typeface="Calibri"/>
                <a:ea typeface="Calibri"/>
                <a:cs typeface="Calibri"/>
                <a:sym typeface="Calibri"/>
              </a:rPr>
              <a:t>diciembre</a:t>
            </a:r>
            <a:r>
              <a:rPr lang="en-US" sz="1200" i="1" dirty="0">
                <a:solidFill>
                  <a:schemeClr val="dk1"/>
                </a:solidFill>
                <a:latin typeface="Calibri"/>
                <a:ea typeface="Calibri"/>
                <a:cs typeface="Calibri"/>
                <a:sym typeface="Calibri"/>
              </a:rPr>
              <a:t> – </a:t>
            </a:r>
            <a:r>
              <a:rPr lang="en-US" sz="1200" i="1" dirty="0" err="1">
                <a:solidFill>
                  <a:schemeClr val="dk1"/>
                </a:solidFill>
                <a:latin typeface="Calibri"/>
                <a:ea typeface="Calibri"/>
                <a:cs typeface="Calibri"/>
                <a:sym typeface="Calibri"/>
              </a:rPr>
              <a:t>pues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probablemente</a:t>
            </a:r>
            <a:r>
              <a:rPr lang="en-US" sz="1200" i="1" dirty="0">
                <a:solidFill>
                  <a:schemeClr val="dk1"/>
                </a:solidFill>
                <a:latin typeface="Calibri"/>
                <a:ea typeface="Calibri"/>
                <a:cs typeface="Calibri"/>
                <a:sym typeface="Calibri"/>
              </a:rPr>
              <a:t> no </a:t>
            </a:r>
            <a:r>
              <a:rPr lang="en-US" sz="1200" i="1" dirty="0" err="1">
                <a:solidFill>
                  <a:schemeClr val="dk1"/>
                </a:solidFill>
                <a:latin typeface="Calibri"/>
                <a:ea typeface="Calibri"/>
                <a:cs typeface="Calibri"/>
                <a:sym typeface="Calibri"/>
              </a:rPr>
              <a:t>nació</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en</a:t>
            </a:r>
            <a:r>
              <a:rPr lang="en-US" sz="1200" i="1" dirty="0">
                <a:solidFill>
                  <a:schemeClr val="dk1"/>
                </a:solidFill>
                <a:latin typeface="Calibri"/>
                <a:ea typeface="Calibri"/>
                <a:cs typeface="Calibri"/>
                <a:sym typeface="Calibri"/>
              </a:rPr>
              <a:t> es </a:t>
            </a:r>
            <a:r>
              <a:rPr lang="en-US" sz="1200" i="1" dirty="0" err="1">
                <a:solidFill>
                  <a:schemeClr val="dk1"/>
                </a:solidFill>
                <a:latin typeface="Calibri"/>
                <a:ea typeface="Calibri"/>
                <a:cs typeface="Calibri"/>
                <a:sym typeface="Calibri"/>
              </a:rPr>
              <a:t>fecha</a:t>
            </a:r>
            <a:r>
              <a:rPr lang="en-US" sz="1200" i="1"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endParaRPr lang="en-US"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1" dirty="0" err="1">
                <a:solidFill>
                  <a:schemeClr val="dk1"/>
                </a:solidFill>
                <a:latin typeface="Calibri"/>
                <a:ea typeface="Calibri"/>
                <a:cs typeface="Calibri"/>
                <a:sym typeface="Calibri"/>
              </a:rPr>
              <a:t>Algunos</a:t>
            </a:r>
            <a:r>
              <a:rPr lang="en-US" sz="1200" i="1" dirty="0">
                <a:solidFill>
                  <a:schemeClr val="dk1"/>
                </a:solidFill>
                <a:latin typeface="Calibri"/>
                <a:ea typeface="Calibri"/>
                <a:cs typeface="Calibri"/>
                <a:sym typeface="Calibri"/>
              </a:rPr>
              <a:t> se </a:t>
            </a:r>
            <a:r>
              <a:rPr lang="en-US" sz="1200" i="1" dirty="0" err="1">
                <a:solidFill>
                  <a:schemeClr val="dk1"/>
                </a:solidFill>
                <a:latin typeface="Calibri"/>
                <a:ea typeface="Calibri"/>
                <a:cs typeface="Calibri"/>
                <a:sym typeface="Calibri"/>
              </a:rPr>
              <a:t>obsesionan</a:t>
            </a:r>
            <a:r>
              <a:rPr lang="en-US" sz="1200" i="1" dirty="0">
                <a:solidFill>
                  <a:schemeClr val="dk1"/>
                </a:solidFill>
                <a:latin typeface="Calibri"/>
                <a:ea typeface="Calibri"/>
                <a:cs typeface="Calibri"/>
                <a:sym typeface="Calibri"/>
              </a:rPr>
              <a:t> con </a:t>
            </a:r>
            <a:r>
              <a:rPr lang="en-US" sz="1200" i="1" dirty="0" err="1">
                <a:solidFill>
                  <a:schemeClr val="dk1"/>
                </a:solidFill>
                <a:latin typeface="Calibri"/>
                <a:ea typeface="Calibri"/>
                <a:cs typeface="Calibri"/>
                <a:sym typeface="Calibri"/>
              </a:rPr>
              <a:t>el</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hecho</a:t>
            </a:r>
            <a:r>
              <a:rPr lang="en-US" sz="1200" i="1" dirty="0">
                <a:solidFill>
                  <a:schemeClr val="dk1"/>
                </a:solidFill>
                <a:latin typeface="Calibri"/>
                <a:ea typeface="Calibri"/>
                <a:cs typeface="Calibri"/>
                <a:sym typeface="Calibri"/>
              </a:rPr>
              <a:t> de que </a:t>
            </a:r>
            <a:r>
              <a:rPr lang="en-US" sz="1200" i="1" dirty="0" err="1">
                <a:solidFill>
                  <a:schemeClr val="dk1"/>
                </a:solidFill>
                <a:latin typeface="Calibri"/>
                <a:ea typeface="Calibri"/>
                <a:cs typeface="Calibri"/>
                <a:sym typeface="Calibri"/>
              </a:rPr>
              <a:t>por</a:t>
            </a:r>
            <a:r>
              <a:rPr lang="en-US" sz="1200" i="1" dirty="0">
                <a:solidFill>
                  <a:schemeClr val="dk1"/>
                </a:solidFill>
                <a:latin typeface="Calibri"/>
                <a:ea typeface="Calibri"/>
                <a:cs typeface="Calibri"/>
                <a:sym typeface="Calibri"/>
              </a:rPr>
              <a:t> las </a:t>
            </a:r>
            <a:r>
              <a:rPr lang="en-US" sz="1200" i="1" dirty="0" err="1">
                <a:solidFill>
                  <a:schemeClr val="dk1"/>
                </a:solidFill>
                <a:latin typeface="Calibri"/>
                <a:ea typeface="Calibri"/>
                <a:cs typeface="Calibri"/>
                <a:sym typeface="Calibri"/>
              </a:rPr>
              <a:t>mismas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fechas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había</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festejos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paganos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en</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el</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mundo</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romano</a:t>
            </a:r>
            <a:r>
              <a:rPr lang="en-US" sz="1200" i="1"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Y </a:t>
            </a:r>
            <a:r>
              <a:rPr lang="en-US" sz="1200" i="1" dirty="0" err="1">
                <a:solidFill>
                  <a:schemeClr val="dk1"/>
                </a:solidFill>
                <a:latin typeface="Calibri"/>
                <a:ea typeface="Calibri"/>
                <a:cs typeface="Calibri"/>
                <a:sym typeface="Calibri"/>
              </a:rPr>
              <a:t>en</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algunas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culturas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ponen</a:t>
            </a:r>
            <a:r>
              <a:rPr lang="en-US" sz="1200" i="1" dirty="0">
                <a:solidFill>
                  <a:schemeClr val="dk1"/>
                </a:solidFill>
                <a:latin typeface="Calibri"/>
                <a:ea typeface="Calibri"/>
                <a:cs typeface="Calibri"/>
                <a:sym typeface="Calibri"/>
              </a:rPr>
              <a:t> un </a:t>
            </a:r>
            <a:r>
              <a:rPr lang="en-US" sz="1200" i="1" dirty="0" err="1">
                <a:solidFill>
                  <a:schemeClr val="dk1"/>
                </a:solidFill>
                <a:latin typeface="Calibri"/>
                <a:ea typeface="Calibri"/>
                <a:cs typeface="Calibri"/>
                <a:sym typeface="Calibri"/>
              </a:rPr>
              <a:t>pino</a:t>
            </a:r>
            <a:r>
              <a:rPr lang="en-US" sz="1200" i="1" dirty="0">
                <a:solidFill>
                  <a:schemeClr val="dk1"/>
                </a:solidFill>
                <a:latin typeface="Calibri"/>
                <a:ea typeface="Calibri"/>
                <a:cs typeface="Calibri"/>
                <a:sym typeface="Calibri"/>
              </a:rPr>
              <a:t> de </a:t>
            </a:r>
            <a:r>
              <a:rPr lang="en-US" sz="1200" i="1" dirty="0" err="1">
                <a:solidFill>
                  <a:schemeClr val="dk1"/>
                </a:solidFill>
                <a:latin typeface="Calibri"/>
                <a:ea typeface="Calibri"/>
                <a:cs typeface="Calibri"/>
                <a:sym typeface="Calibri"/>
              </a:rPr>
              <a:t>decoración</a:t>
            </a:r>
            <a:r>
              <a:rPr lang="en-US" sz="1200" i="1" dirty="0">
                <a:solidFill>
                  <a:schemeClr val="dk1"/>
                </a:solidFill>
                <a:latin typeface="Calibri"/>
                <a:ea typeface="Calibri"/>
                <a:cs typeface="Calibri"/>
                <a:sym typeface="Calibri"/>
              </a:rPr>
              <a:t>- y </a:t>
            </a:r>
            <a:r>
              <a:rPr lang="en-US" sz="1200" i="1" dirty="0" err="1">
                <a:solidFill>
                  <a:schemeClr val="dk1"/>
                </a:solidFill>
                <a:latin typeface="Calibri"/>
                <a:ea typeface="Calibri"/>
                <a:cs typeface="Calibri"/>
                <a:sym typeface="Calibri"/>
              </a:rPr>
              <a:t>dicen</a:t>
            </a:r>
            <a:r>
              <a:rPr lang="en-US" sz="1200" i="1" dirty="0">
                <a:solidFill>
                  <a:schemeClr val="dk1"/>
                </a:solidFill>
                <a:latin typeface="Calibri"/>
                <a:ea typeface="Calibri"/>
                <a:cs typeface="Calibri"/>
                <a:sym typeface="Calibri"/>
              </a:rPr>
              <a:t> que es de </a:t>
            </a:r>
            <a:r>
              <a:rPr lang="en-US" sz="1200" i="1" dirty="0" err="1">
                <a:solidFill>
                  <a:schemeClr val="dk1"/>
                </a:solidFill>
                <a:latin typeface="Calibri"/>
                <a:ea typeface="Calibri"/>
                <a:cs typeface="Calibri"/>
                <a:sym typeface="Calibri"/>
              </a:rPr>
              <a:t>origen</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pagano</a:t>
            </a:r>
            <a:r>
              <a:rPr lang="en-US" sz="1200" i="1"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Los </a:t>
            </a:r>
            <a:r>
              <a:rPr lang="en-US" sz="1200" i="1" dirty="0" err="1">
                <a:solidFill>
                  <a:schemeClr val="dk1"/>
                </a:solidFill>
                <a:latin typeface="Calibri"/>
                <a:ea typeface="Calibri"/>
                <a:cs typeface="Calibri"/>
                <a:sym typeface="Calibri"/>
              </a:rPr>
              <a:t>orígenes</a:t>
            </a:r>
            <a:r>
              <a:rPr lang="en-US" sz="1200" i="1" dirty="0">
                <a:solidFill>
                  <a:schemeClr val="dk1"/>
                </a:solidFill>
                <a:latin typeface="Calibri"/>
                <a:ea typeface="Calibri"/>
                <a:cs typeface="Calibri"/>
                <a:sym typeface="Calibri"/>
              </a:rPr>
              <a:t> de </a:t>
            </a:r>
            <a:r>
              <a:rPr lang="en-US" sz="1200" i="1" dirty="0" err="1">
                <a:solidFill>
                  <a:schemeClr val="dk1"/>
                </a:solidFill>
                <a:latin typeface="Calibri"/>
                <a:ea typeface="Calibri"/>
                <a:cs typeface="Calibri"/>
                <a:sym typeface="Calibri"/>
              </a:rPr>
              <a:t>una</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cosa</a:t>
            </a:r>
            <a:r>
              <a:rPr lang="en-US" sz="1200" i="1" dirty="0">
                <a:solidFill>
                  <a:schemeClr val="dk1"/>
                </a:solidFill>
                <a:latin typeface="Calibri"/>
                <a:ea typeface="Calibri"/>
                <a:cs typeface="Calibri"/>
                <a:sym typeface="Calibri"/>
              </a:rPr>
              <a:t> no </a:t>
            </a:r>
            <a:r>
              <a:rPr lang="en-US" sz="1200" i="1" dirty="0" err="1">
                <a:solidFill>
                  <a:schemeClr val="dk1"/>
                </a:solidFill>
                <a:latin typeface="Calibri"/>
                <a:ea typeface="Calibri"/>
                <a:cs typeface="Calibri"/>
                <a:sym typeface="Calibri"/>
              </a:rPr>
              <a:t>dictan</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el</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significado</a:t>
            </a:r>
            <a:r>
              <a:rPr lang="en-US" sz="1200" i="1" dirty="0">
                <a:solidFill>
                  <a:schemeClr val="dk1"/>
                </a:solidFill>
                <a:latin typeface="Calibri"/>
                <a:ea typeface="Calibri"/>
                <a:cs typeface="Calibri"/>
                <a:sym typeface="Calibri"/>
              </a:rPr>
              <a:t> para </a:t>
            </a:r>
            <a:r>
              <a:rPr lang="en-US" sz="1200" i="1" dirty="0" err="1">
                <a:solidFill>
                  <a:schemeClr val="dk1"/>
                </a:solidFill>
                <a:latin typeface="Calibri"/>
                <a:ea typeface="Calibri"/>
                <a:cs typeface="Calibri"/>
                <a:sym typeface="Calibri"/>
              </a:rPr>
              <a:t>nosotros</a:t>
            </a:r>
            <a:r>
              <a:rPr lang="en-US" sz="1200" i="1" dirty="0">
                <a:solidFill>
                  <a:schemeClr val="dk1"/>
                </a:solidFill>
                <a:latin typeface="Calibri"/>
                <a:ea typeface="Calibri"/>
                <a:cs typeface="Calibri"/>
                <a:sym typeface="Calibri"/>
              </a:rPr>
              <a:t>.  La </a:t>
            </a:r>
            <a:r>
              <a:rPr lang="en-US" sz="1200" i="1" dirty="0" err="1">
                <a:solidFill>
                  <a:schemeClr val="dk1"/>
                </a:solidFill>
                <a:latin typeface="Calibri"/>
                <a:ea typeface="Calibri"/>
                <a:cs typeface="Calibri"/>
                <a:sym typeface="Calibri"/>
              </a:rPr>
              <a:t>cruz</a:t>
            </a:r>
            <a:r>
              <a:rPr lang="en-US" sz="1200" i="1" dirty="0">
                <a:solidFill>
                  <a:schemeClr val="dk1"/>
                </a:solidFill>
                <a:latin typeface="Calibri"/>
                <a:ea typeface="Calibri"/>
                <a:cs typeface="Calibri"/>
                <a:sym typeface="Calibri"/>
              </a:rPr>
              <a:t>- es un </a:t>
            </a:r>
            <a:r>
              <a:rPr lang="en-US" sz="1200" i="1" dirty="0" err="1">
                <a:solidFill>
                  <a:schemeClr val="dk1"/>
                </a:solidFill>
                <a:latin typeface="Calibri"/>
                <a:ea typeface="Calibri"/>
                <a:cs typeface="Calibri"/>
                <a:sym typeface="Calibri"/>
              </a:rPr>
              <a:t>instrumento</a:t>
            </a:r>
            <a:r>
              <a:rPr lang="en-US" sz="1200" i="1" dirty="0">
                <a:solidFill>
                  <a:schemeClr val="dk1"/>
                </a:solidFill>
                <a:latin typeface="Calibri"/>
                <a:ea typeface="Calibri"/>
                <a:cs typeface="Calibri"/>
                <a:sym typeface="Calibri"/>
              </a:rPr>
              <a:t> de </a:t>
            </a:r>
            <a:r>
              <a:rPr lang="en-US" sz="1200" i="1" dirty="0" err="1">
                <a:solidFill>
                  <a:schemeClr val="dk1"/>
                </a:solidFill>
                <a:latin typeface="Calibri"/>
                <a:ea typeface="Calibri"/>
                <a:cs typeface="Calibri"/>
                <a:sym typeface="Calibri"/>
              </a:rPr>
              <a:t>muerte</a:t>
            </a:r>
            <a:r>
              <a:rPr lang="en-US" sz="1200" i="1" dirty="0">
                <a:solidFill>
                  <a:schemeClr val="dk1"/>
                </a:solidFill>
                <a:latin typeface="Calibri"/>
                <a:ea typeface="Calibri"/>
                <a:cs typeface="Calibri"/>
                <a:sym typeface="Calibri"/>
              </a:rPr>
              <a:t>.  Para </a:t>
            </a:r>
            <a:r>
              <a:rPr lang="en-US" sz="1200" i="1" dirty="0" err="1">
                <a:solidFill>
                  <a:schemeClr val="dk1"/>
                </a:solidFill>
                <a:latin typeface="Calibri"/>
                <a:ea typeface="Calibri"/>
                <a:cs typeface="Calibri"/>
                <a:sym typeface="Calibri"/>
              </a:rPr>
              <a:t>nosotros</a:t>
            </a:r>
            <a:r>
              <a:rPr lang="en-US" sz="1200" i="1" dirty="0">
                <a:solidFill>
                  <a:schemeClr val="dk1"/>
                </a:solidFill>
                <a:latin typeface="Calibri"/>
                <a:ea typeface="Calibri"/>
                <a:cs typeface="Calibri"/>
                <a:sym typeface="Calibri"/>
              </a:rPr>
              <a:t>: un </a:t>
            </a:r>
            <a:r>
              <a:rPr lang="en-US" sz="1200" i="1" dirty="0" err="1">
                <a:solidFill>
                  <a:schemeClr val="dk1"/>
                </a:solidFill>
                <a:latin typeface="Calibri"/>
                <a:ea typeface="Calibri"/>
                <a:cs typeface="Calibri"/>
                <a:sym typeface="Calibri"/>
              </a:rPr>
              <a:t>símbolo</a:t>
            </a:r>
            <a:r>
              <a:rPr lang="en-US" sz="1200" i="1" dirty="0">
                <a:solidFill>
                  <a:schemeClr val="dk1"/>
                </a:solidFill>
                <a:latin typeface="Calibri"/>
                <a:ea typeface="Calibri"/>
                <a:cs typeface="Calibri"/>
                <a:sym typeface="Calibri"/>
              </a:rPr>
              <a:t> que </a:t>
            </a:r>
            <a:r>
              <a:rPr lang="en-US" sz="1200" i="1" dirty="0" err="1">
                <a:solidFill>
                  <a:schemeClr val="dk1"/>
                </a:solidFill>
                <a:latin typeface="Calibri"/>
                <a:ea typeface="Calibri"/>
                <a:cs typeface="Calibri"/>
                <a:sym typeface="Calibri"/>
              </a:rPr>
              <a:t>nos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recuerda</a:t>
            </a:r>
            <a:r>
              <a:rPr lang="en-US" sz="1200" i="1" dirty="0">
                <a:solidFill>
                  <a:schemeClr val="dk1"/>
                </a:solidFill>
                <a:latin typeface="Calibri"/>
                <a:ea typeface="Calibri"/>
                <a:cs typeface="Calibri"/>
                <a:sym typeface="Calibri"/>
              </a:rPr>
              <a:t> de la </a:t>
            </a:r>
            <a:r>
              <a:rPr lang="en-US" sz="1200" i="1" dirty="0" err="1">
                <a:solidFill>
                  <a:schemeClr val="dk1"/>
                </a:solidFill>
                <a:latin typeface="Calibri"/>
                <a:ea typeface="Calibri"/>
                <a:cs typeface="Calibri"/>
                <a:sym typeface="Calibri"/>
              </a:rPr>
              <a:t>salvación</a:t>
            </a:r>
            <a:r>
              <a:rPr lang="en-US" sz="1200" i="1" dirty="0">
                <a:solidFill>
                  <a:schemeClr val="dk1"/>
                </a:solidFill>
                <a:latin typeface="Calibri"/>
                <a:ea typeface="Calibri"/>
                <a:cs typeface="Calibri"/>
                <a:sym typeface="Calibri"/>
              </a:rPr>
              <a:t> que Jesús </a:t>
            </a:r>
            <a:r>
              <a:rPr lang="en-US" sz="1200" i="1" dirty="0" err="1">
                <a:solidFill>
                  <a:schemeClr val="dk1"/>
                </a:solidFill>
                <a:latin typeface="Calibri"/>
                <a:ea typeface="Calibri"/>
                <a:cs typeface="Calibri"/>
                <a:sym typeface="Calibri"/>
              </a:rPr>
              <a:t>nos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ganó</a:t>
            </a:r>
            <a:r>
              <a:rPr lang="en-US" sz="1200" i="1" dirty="0">
                <a:solidFill>
                  <a:schemeClr val="dk1"/>
                </a:solidFill>
                <a:latin typeface="Calibri"/>
                <a:ea typeface="Calibri"/>
                <a:cs typeface="Calibri"/>
                <a:sym typeface="Calibri"/>
              </a:rPr>
              <a:t>.  No </a:t>
            </a:r>
            <a:r>
              <a:rPr lang="en-US" sz="1200" i="1" dirty="0" err="1">
                <a:solidFill>
                  <a:schemeClr val="dk1"/>
                </a:solidFill>
                <a:latin typeface="Calibri"/>
                <a:ea typeface="Calibri"/>
                <a:cs typeface="Calibri"/>
                <a:sym typeface="Calibri"/>
              </a:rPr>
              <a:t>dejemos</a:t>
            </a:r>
            <a:r>
              <a:rPr lang="en-US" sz="1200" i="1" dirty="0">
                <a:solidFill>
                  <a:schemeClr val="dk1"/>
                </a:solidFill>
                <a:latin typeface="Calibri"/>
                <a:ea typeface="Calibri"/>
                <a:cs typeface="Calibri"/>
                <a:sym typeface="Calibri"/>
              </a:rPr>
              <a:t> que </a:t>
            </a:r>
            <a:r>
              <a:rPr lang="en-US" sz="1200" i="1" dirty="0" err="1">
                <a:solidFill>
                  <a:schemeClr val="dk1"/>
                </a:solidFill>
                <a:latin typeface="Calibri"/>
                <a:ea typeface="Calibri"/>
                <a:cs typeface="Calibri"/>
                <a:sym typeface="Calibri"/>
              </a:rPr>
              <a:t>el</a:t>
            </a:r>
            <a:r>
              <a:rPr lang="en-US" sz="1200" i="1" dirty="0">
                <a:solidFill>
                  <a:schemeClr val="dk1"/>
                </a:solidFill>
                <a:latin typeface="Calibri"/>
                <a:ea typeface="Calibri"/>
                <a:cs typeface="Calibri"/>
                <a:sym typeface="Calibri"/>
              </a:rPr>
              <a:t> mal </a:t>
            </a:r>
            <a:r>
              <a:rPr lang="en-US" sz="1200" i="1" dirty="0" err="1">
                <a:solidFill>
                  <a:schemeClr val="dk1"/>
                </a:solidFill>
                <a:latin typeface="Calibri"/>
                <a:ea typeface="Calibri"/>
                <a:cs typeface="Calibri"/>
                <a:sym typeface="Calibri"/>
              </a:rPr>
              <a:t>uso</a:t>
            </a:r>
            <a:r>
              <a:rPr lang="en-US" sz="1200" i="1" dirty="0">
                <a:solidFill>
                  <a:schemeClr val="dk1"/>
                </a:solidFill>
                <a:latin typeface="Calibri"/>
                <a:ea typeface="Calibri"/>
                <a:cs typeface="Calibri"/>
                <a:sym typeface="Calibri"/>
              </a:rPr>
              <a:t> de algo </a:t>
            </a:r>
            <a:r>
              <a:rPr lang="en-US" sz="1200" i="1" dirty="0" err="1">
                <a:solidFill>
                  <a:schemeClr val="dk1"/>
                </a:solidFill>
                <a:latin typeface="Calibri"/>
                <a:ea typeface="Calibri"/>
                <a:cs typeface="Calibri"/>
                <a:sym typeface="Calibri"/>
              </a:rPr>
              <a:t>hace</a:t>
            </a:r>
            <a:r>
              <a:rPr lang="en-US" sz="1200" i="1" dirty="0">
                <a:solidFill>
                  <a:schemeClr val="dk1"/>
                </a:solidFill>
                <a:latin typeface="Calibri"/>
                <a:ea typeface="Calibri"/>
                <a:cs typeface="Calibri"/>
                <a:sym typeface="Calibri"/>
              </a:rPr>
              <a:t> siglos </a:t>
            </a:r>
            <a:r>
              <a:rPr lang="en-US" sz="1200" i="1" dirty="0" err="1">
                <a:solidFill>
                  <a:schemeClr val="dk1"/>
                </a:solidFill>
                <a:latin typeface="Calibri"/>
                <a:ea typeface="Calibri"/>
                <a:cs typeface="Calibri"/>
                <a:sym typeface="Calibri"/>
              </a:rPr>
              <a:t>nos</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impida</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glorificar</a:t>
            </a:r>
            <a:r>
              <a:rPr lang="en-US" sz="1200" i="1" dirty="0">
                <a:solidFill>
                  <a:schemeClr val="dk1"/>
                </a:solidFill>
                <a:latin typeface="Calibri"/>
                <a:ea typeface="Calibri"/>
                <a:cs typeface="Calibri"/>
                <a:sym typeface="Calibri"/>
              </a:rPr>
              <a:t> a Dios </a:t>
            </a:r>
            <a:r>
              <a:rPr lang="en-US" sz="1200" i="1" dirty="0" err="1">
                <a:solidFill>
                  <a:schemeClr val="dk1"/>
                </a:solidFill>
                <a:latin typeface="Calibri"/>
                <a:ea typeface="Calibri"/>
                <a:cs typeface="Calibri"/>
                <a:sym typeface="Calibri"/>
              </a:rPr>
              <a:t>en</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el</a:t>
            </a:r>
            <a:r>
              <a:rPr lang="en-US" sz="1200" i="1" dirty="0">
                <a:solidFill>
                  <a:schemeClr val="dk1"/>
                </a:solidFill>
                <a:latin typeface="Calibri"/>
                <a:ea typeface="Calibri"/>
                <a:cs typeface="Calibri"/>
                <a:sym typeface="Calibri"/>
              </a:rPr>
              <a:t> día de hoy, </a:t>
            </a:r>
            <a:r>
              <a:rPr lang="en-US" sz="1200" i="1" dirty="0" err="1">
                <a:solidFill>
                  <a:schemeClr val="dk1"/>
                </a:solidFill>
                <a:latin typeface="Calibri"/>
                <a:ea typeface="Calibri"/>
                <a:cs typeface="Calibri"/>
                <a:sym typeface="Calibri"/>
              </a:rPr>
              <a:t>en</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cualquier</a:t>
            </a:r>
            <a:r>
              <a:rPr lang="en-US" sz="1200" i="1" dirty="0">
                <a:solidFill>
                  <a:schemeClr val="dk1"/>
                </a:solidFill>
                <a:latin typeface="Calibri"/>
                <a:ea typeface="Calibri"/>
                <a:cs typeface="Calibri"/>
                <a:sym typeface="Calibri"/>
              </a:rPr>
              <a:t> día del </a:t>
            </a:r>
            <a:r>
              <a:rPr lang="en-US" sz="1200" i="1" dirty="0" err="1">
                <a:solidFill>
                  <a:schemeClr val="dk1"/>
                </a:solidFill>
                <a:latin typeface="Calibri"/>
                <a:ea typeface="Calibri"/>
                <a:cs typeface="Calibri"/>
                <a:sym typeface="Calibri"/>
              </a:rPr>
              <a:t>año</a:t>
            </a:r>
            <a:r>
              <a:rPr lang="en-US" sz="1200" i="1"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24" name="Google Shape;32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38875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1" name="Google Shape;3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63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1"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2"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0"/>
          <p:cNvSpPr>
            <a:spLocks noGrp="1"/>
          </p:cNvSpPr>
          <p:nvPr>
            <p:ph type="pic" idx="2"/>
          </p:nvPr>
        </p:nvSpPr>
        <p:spPr>
          <a:xfrm>
            <a:off x="5183188" y="987425"/>
            <a:ext cx="6172200" cy="4873625"/>
          </a:xfrm>
          <a:prstGeom prst="rect">
            <a:avLst/>
          </a:prstGeom>
          <a:noFill/>
          <a:ln>
            <a:noFill/>
          </a:ln>
        </p:spPr>
      </p:sp>
      <p:sp>
        <p:nvSpPr>
          <p:cNvPr id="70" name="Google Shape;7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71be38f3c1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05" name="Google Shape;105;g171be38f3c1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06" name="Google Shape;106;g171be38f3c1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dirty="0">
                <a:solidFill>
                  <a:srgbClr val="00B050"/>
                </a:solidFill>
              </a:rPr>
              <a:t>¿</a:t>
            </a:r>
            <a:r>
              <a:rPr lang="en-US" dirty="0" err="1">
                <a:solidFill>
                  <a:srgbClr val="00B050"/>
                </a:solidFill>
              </a:rPr>
              <a:t>Celebrar</a:t>
            </a:r>
            <a:r>
              <a:rPr lang="en-US" dirty="0">
                <a:solidFill>
                  <a:srgbClr val="00B050"/>
                </a:solidFill>
              </a:rPr>
              <a:t> la Navidad o no?</a:t>
            </a:r>
            <a:endParaRPr dirty="0">
              <a:solidFill>
                <a:srgbClr val="00B050"/>
              </a:solidFill>
            </a:endParaRPr>
          </a:p>
        </p:txBody>
      </p:sp>
      <p:sp>
        <p:nvSpPr>
          <p:cNvPr id="340" name="Google Shape;340;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13318"/>
              </a:buClr>
              <a:buSzPts val="5400"/>
              <a:buNone/>
            </a:pPr>
            <a:r>
              <a:rPr lang="en-US" dirty="0">
                <a:solidFill>
                  <a:srgbClr val="613318"/>
                </a:solidFill>
              </a:rPr>
              <a:t>O sea, </a:t>
            </a:r>
            <a:r>
              <a:rPr lang="en-US" dirty="0" err="1">
                <a:solidFill>
                  <a:srgbClr val="613318"/>
                </a:solidFill>
              </a:rPr>
              <a:t>celebrar</a:t>
            </a:r>
            <a:r>
              <a:rPr lang="en-US" dirty="0">
                <a:solidFill>
                  <a:srgbClr val="613318"/>
                </a:solidFill>
              </a:rPr>
              <a:t> </a:t>
            </a:r>
            <a:r>
              <a:rPr lang="en-US" dirty="0" err="1">
                <a:solidFill>
                  <a:srgbClr val="613318"/>
                </a:solidFill>
              </a:rPr>
              <a:t>el</a:t>
            </a:r>
            <a:r>
              <a:rPr lang="en-US" dirty="0">
                <a:solidFill>
                  <a:srgbClr val="613318"/>
                </a:solidFill>
              </a:rPr>
              <a:t> amor de Dios </a:t>
            </a:r>
            <a:r>
              <a:rPr lang="en-US" dirty="0" err="1">
                <a:solidFill>
                  <a:srgbClr val="613318"/>
                </a:solidFill>
              </a:rPr>
              <a:t>en</a:t>
            </a:r>
            <a:r>
              <a:rPr lang="en-US" dirty="0">
                <a:solidFill>
                  <a:srgbClr val="613318"/>
                </a:solidFill>
              </a:rPr>
              <a:t> Jesús es bueno.  </a:t>
            </a:r>
            <a:r>
              <a:rPr lang="en-US" dirty="0" err="1">
                <a:solidFill>
                  <a:srgbClr val="613318"/>
                </a:solidFill>
              </a:rPr>
              <a:t>Somos</a:t>
            </a:r>
            <a:r>
              <a:rPr lang="en-US" dirty="0">
                <a:solidFill>
                  <a:srgbClr val="613318"/>
                </a:solidFill>
              </a:rPr>
              <a:t> </a:t>
            </a:r>
            <a:r>
              <a:rPr lang="en-US" dirty="0" err="1">
                <a:solidFill>
                  <a:srgbClr val="613318"/>
                </a:solidFill>
              </a:rPr>
              <a:t>libres</a:t>
            </a:r>
            <a:r>
              <a:rPr lang="en-US" dirty="0">
                <a:solidFill>
                  <a:srgbClr val="613318"/>
                </a:solidFill>
              </a:rPr>
              <a:t> para </a:t>
            </a:r>
            <a:r>
              <a:rPr lang="en-US" dirty="0" err="1">
                <a:solidFill>
                  <a:srgbClr val="613318"/>
                </a:solidFill>
              </a:rPr>
              <a:t>festejar</a:t>
            </a:r>
            <a:r>
              <a:rPr lang="en-US" dirty="0">
                <a:solidFill>
                  <a:srgbClr val="613318"/>
                </a:solidFill>
              </a:rPr>
              <a:t> o no </a:t>
            </a:r>
            <a:r>
              <a:rPr lang="en-US" dirty="0" err="1">
                <a:solidFill>
                  <a:srgbClr val="613318"/>
                </a:solidFill>
              </a:rPr>
              <a:t>festejar</a:t>
            </a:r>
            <a:r>
              <a:rPr lang="en-US" dirty="0">
                <a:solidFill>
                  <a:srgbClr val="613318"/>
                </a:solidFill>
              </a:rPr>
              <a:t> la </a:t>
            </a:r>
            <a:r>
              <a:rPr lang="en-US" dirty="0" err="1">
                <a:solidFill>
                  <a:srgbClr val="613318"/>
                </a:solidFill>
              </a:rPr>
              <a:t>navidad</a:t>
            </a:r>
            <a:r>
              <a:rPr lang="en-US" dirty="0">
                <a:solidFill>
                  <a:srgbClr val="613318"/>
                </a:solidFill>
              </a:rPr>
              <a:t>, </a:t>
            </a:r>
            <a:r>
              <a:rPr lang="en-US" dirty="0" err="1">
                <a:solidFill>
                  <a:srgbClr val="613318"/>
                </a:solidFill>
              </a:rPr>
              <a:t>en</a:t>
            </a:r>
            <a:r>
              <a:rPr lang="en-US" dirty="0">
                <a:solidFill>
                  <a:srgbClr val="613318"/>
                </a:solidFill>
              </a:rPr>
              <a:t> </a:t>
            </a:r>
            <a:r>
              <a:rPr lang="en-US" dirty="0" err="1">
                <a:solidFill>
                  <a:srgbClr val="613318"/>
                </a:solidFill>
              </a:rPr>
              <a:t>cualquier</a:t>
            </a:r>
            <a:r>
              <a:rPr lang="en-US" dirty="0">
                <a:solidFill>
                  <a:srgbClr val="613318"/>
                </a:solidFill>
              </a:rPr>
              <a:t> </a:t>
            </a:r>
            <a:r>
              <a:rPr lang="en-US" dirty="0" err="1">
                <a:solidFill>
                  <a:srgbClr val="613318"/>
                </a:solidFill>
              </a:rPr>
              <a:t>fecha</a:t>
            </a:r>
            <a:r>
              <a:rPr lang="en-US" dirty="0">
                <a:solidFill>
                  <a:srgbClr val="613318"/>
                </a:solidFill>
              </a:rPr>
              <a:t>.  Pero </a:t>
            </a:r>
            <a:r>
              <a:rPr lang="en-US" dirty="0" err="1">
                <a:solidFill>
                  <a:srgbClr val="613318"/>
                </a:solidFill>
              </a:rPr>
              <a:t>si</a:t>
            </a:r>
            <a:r>
              <a:rPr lang="en-US" dirty="0">
                <a:solidFill>
                  <a:srgbClr val="613318"/>
                </a:solidFill>
              </a:rPr>
              <a:t> se lo </a:t>
            </a:r>
            <a:r>
              <a:rPr lang="en-US" dirty="0" err="1">
                <a:solidFill>
                  <a:srgbClr val="613318"/>
                </a:solidFill>
              </a:rPr>
              <a:t>hace</a:t>
            </a:r>
            <a:r>
              <a:rPr lang="en-US" dirty="0">
                <a:solidFill>
                  <a:srgbClr val="613318"/>
                </a:solidFill>
              </a:rPr>
              <a:t> o no, que sea para la gloria de Dios.  </a:t>
            </a:r>
            <a:endParaRPr dirty="0">
              <a:solidFill>
                <a:srgbClr val="613318"/>
              </a:solidFill>
            </a:endParaRPr>
          </a:p>
          <a:p>
            <a:pPr marL="228600" lvl="0" indent="0" algn="l" rtl="0">
              <a:lnSpc>
                <a:spcPct val="90000"/>
              </a:lnSpc>
              <a:spcBef>
                <a:spcPts val="1000"/>
              </a:spcBef>
              <a:spcAft>
                <a:spcPts val="0"/>
              </a:spcAft>
              <a:buClr>
                <a:schemeClr val="dk1"/>
              </a:buClr>
              <a:buSzPts val="5400"/>
              <a:buNone/>
            </a:pPr>
            <a:endParaRPr dirty="0"/>
          </a:p>
        </p:txBody>
      </p:sp>
    </p:spTree>
    <p:extLst>
      <p:ext uri="{BB962C8B-B14F-4D97-AF65-F5344CB8AC3E}">
        <p14:creationId xmlns:p14="http://schemas.microsoft.com/office/powerpoint/2010/main" val="121678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7" name="Picture 6" descr="A picture containing text, tree, plant, bushes&#10;&#10;Description automatically generated">
            <a:extLst>
              <a:ext uri="{FF2B5EF4-FFF2-40B4-BE49-F238E27FC236}">
                <a16:creationId xmlns:a16="http://schemas.microsoft.com/office/drawing/2014/main" id="{4DF6E5EF-6DE6-00C0-3425-D7A7762F4441}"/>
              </a:ext>
            </a:extLst>
          </p:cNvPr>
          <p:cNvPicPr>
            <a:picLocks noChangeAspect="1"/>
          </p:cNvPicPr>
          <p:nvPr/>
        </p:nvPicPr>
        <p:blipFill>
          <a:blip r:embed="rId3"/>
          <a:stretch>
            <a:fillRect/>
          </a:stretch>
        </p:blipFill>
        <p:spPr>
          <a:xfrm>
            <a:off x="1073149" y="1009649"/>
            <a:ext cx="9967383" cy="4800977"/>
          </a:xfrm>
          <a:prstGeom prst="rect">
            <a:avLst/>
          </a:prstGeom>
        </p:spPr>
      </p:pic>
    </p:spTree>
    <p:extLst>
      <p:ext uri="{BB962C8B-B14F-4D97-AF65-F5344CB8AC3E}">
        <p14:creationId xmlns:p14="http://schemas.microsoft.com/office/powerpoint/2010/main" val="220967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oseph Learns of the Birth of Christ">
            <a:extLst>
              <a:ext uri="{FF2B5EF4-FFF2-40B4-BE49-F238E27FC236}">
                <a16:creationId xmlns:a16="http://schemas.microsoft.com/office/drawing/2014/main" id="{ABD0062C-B4E9-CCA6-1627-01809F3E7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2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a:solidFill>
                  <a:srgbClr val="008000"/>
                </a:solidFill>
              </a:rPr>
              <a:t>Las 4 C - Considerar</a:t>
            </a:r>
            <a:endParaRPr>
              <a:solidFill>
                <a:srgbClr val="008000"/>
              </a:solidFill>
            </a:endParaRPr>
          </a:p>
        </p:txBody>
      </p:sp>
      <p:sp>
        <p:nvSpPr>
          <p:cNvPr id="332" name="Google Shape;3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Quiénes</a:t>
            </a:r>
            <a:r>
              <a:rPr lang="en-US" sz="4000" b="1" dirty="0">
                <a:solidFill>
                  <a:srgbClr val="613318"/>
                </a:solidFill>
              </a:rPr>
              <a:t> son </a:t>
            </a:r>
            <a:r>
              <a:rPr lang="en-US" sz="4000" b="1" dirty="0" err="1">
                <a:solidFill>
                  <a:srgbClr val="613318"/>
                </a:solidFill>
              </a:rPr>
              <a:t>los</a:t>
            </a:r>
            <a:r>
              <a:rPr lang="en-US" sz="4000" b="1" dirty="0">
                <a:solidFill>
                  <a:srgbClr val="613318"/>
                </a:solidFill>
              </a:rPr>
              <a:t> </a:t>
            </a:r>
            <a:r>
              <a:rPr lang="en-US" sz="4000" b="1" dirty="0" err="1">
                <a:solidFill>
                  <a:srgbClr val="613318"/>
                </a:solidFill>
              </a:rPr>
              <a:t>personajes</a:t>
            </a:r>
            <a:r>
              <a:rPr lang="en-US" sz="4000" b="1" dirty="0">
                <a:solidFill>
                  <a:srgbClr val="613318"/>
                </a:solidFill>
              </a:rPr>
              <a:t> de </a:t>
            </a:r>
            <a:r>
              <a:rPr lang="en-US" sz="4000" b="1" dirty="0" err="1">
                <a:solidFill>
                  <a:srgbClr val="613318"/>
                </a:solidFill>
              </a:rPr>
              <a:t>esta</a:t>
            </a:r>
            <a:r>
              <a:rPr lang="en-US" sz="4000" b="1" dirty="0">
                <a:solidFill>
                  <a:srgbClr val="613318"/>
                </a:solidFill>
              </a:rPr>
              <a:t>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Cuáles</a:t>
            </a:r>
            <a:r>
              <a:rPr lang="en-US" sz="4000" b="1" dirty="0">
                <a:solidFill>
                  <a:srgbClr val="613318"/>
                </a:solidFill>
              </a:rPr>
              <a:t> son </a:t>
            </a:r>
            <a:r>
              <a:rPr lang="en-US" sz="4000" b="1" dirty="0" err="1">
                <a:solidFill>
                  <a:srgbClr val="613318"/>
                </a:solidFill>
              </a:rPr>
              <a:t>los</a:t>
            </a:r>
            <a:r>
              <a:rPr lang="en-US" sz="4000" b="1" dirty="0">
                <a:solidFill>
                  <a:srgbClr val="613318"/>
                </a:solidFill>
              </a:rPr>
              <a:t> </a:t>
            </a:r>
            <a:r>
              <a:rPr lang="en-US" sz="4000" b="1" dirty="0" err="1">
                <a:solidFill>
                  <a:srgbClr val="613318"/>
                </a:solidFill>
              </a:rPr>
              <a:t>objetos</a:t>
            </a:r>
            <a:r>
              <a:rPr lang="en-US" sz="4000" b="1" dirty="0">
                <a:solidFill>
                  <a:srgbClr val="613318"/>
                </a:solidFill>
              </a:rPr>
              <a:t> de </a:t>
            </a:r>
            <a:r>
              <a:rPr lang="en-US" sz="4000" b="1" dirty="0" err="1">
                <a:solidFill>
                  <a:srgbClr val="613318"/>
                </a:solidFill>
              </a:rPr>
              <a:t>esta</a:t>
            </a:r>
            <a:r>
              <a:rPr lang="en-US" sz="4000" b="1" dirty="0">
                <a:solidFill>
                  <a:srgbClr val="613318"/>
                </a:solidFill>
              </a:rPr>
              <a:t>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Dónde</a:t>
            </a:r>
            <a:r>
              <a:rPr lang="en-US" sz="4000" b="1" dirty="0">
                <a:solidFill>
                  <a:srgbClr val="613318"/>
                </a:solidFill>
              </a:rPr>
              <a:t> </a:t>
            </a:r>
            <a:r>
              <a:rPr lang="en-US" sz="4000" b="1" dirty="0" err="1">
                <a:solidFill>
                  <a:srgbClr val="613318"/>
                </a:solidFill>
              </a:rPr>
              <a:t>ocurrió</a:t>
            </a:r>
            <a:r>
              <a:rPr lang="en-US" sz="4000" b="1" dirty="0">
                <a:solidFill>
                  <a:srgbClr val="613318"/>
                </a:solidFill>
              </a:rPr>
              <a:t> la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Cuándo</a:t>
            </a:r>
            <a:r>
              <a:rPr lang="en-US" sz="4000" b="1" dirty="0">
                <a:solidFill>
                  <a:srgbClr val="613318"/>
                </a:solidFill>
              </a:rPr>
              <a:t> </a:t>
            </a:r>
            <a:r>
              <a:rPr lang="en-US" sz="4000" b="1" dirty="0" err="1">
                <a:solidFill>
                  <a:srgbClr val="613318"/>
                </a:solidFill>
              </a:rPr>
              <a:t>ocurrió</a:t>
            </a:r>
            <a:r>
              <a:rPr lang="en-US" sz="4000" b="1" dirty="0">
                <a:solidFill>
                  <a:srgbClr val="613318"/>
                </a:solidFill>
              </a:rPr>
              <a:t> la </a:t>
            </a:r>
            <a:r>
              <a:rPr lang="en-US" sz="4000" b="1" dirty="0" err="1">
                <a:solidFill>
                  <a:srgbClr val="613318"/>
                </a:solidFill>
              </a:rPr>
              <a:t>historia</a:t>
            </a:r>
            <a:r>
              <a:rPr lang="en-US" sz="4000" b="1" dirty="0">
                <a:solidFill>
                  <a:srgbClr val="613318"/>
                </a:solidFill>
              </a:rPr>
              <a:t>?</a:t>
            </a: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Cuál</a:t>
            </a:r>
            <a:r>
              <a:rPr lang="en-US" sz="4000" b="1" dirty="0">
                <a:solidFill>
                  <a:srgbClr val="613318"/>
                </a:solidFill>
              </a:rPr>
              <a:t> es </a:t>
            </a:r>
            <a:r>
              <a:rPr lang="en-US" sz="4000" b="1" dirty="0" err="1">
                <a:solidFill>
                  <a:srgbClr val="613318"/>
                </a:solidFill>
              </a:rPr>
              <a:t>el</a:t>
            </a:r>
            <a:r>
              <a:rPr lang="en-US" sz="4000" b="1" dirty="0">
                <a:solidFill>
                  <a:srgbClr val="613318"/>
                </a:solidFill>
              </a:rPr>
              <a:t> </a:t>
            </a:r>
            <a:r>
              <a:rPr lang="en-US" sz="4000" b="1" dirty="0" err="1">
                <a:solidFill>
                  <a:srgbClr val="613318"/>
                </a:solidFill>
              </a:rPr>
              <a:t>problema</a:t>
            </a:r>
            <a:r>
              <a:rPr lang="en-US" sz="4000" b="1" dirty="0">
                <a:solidFill>
                  <a:srgbClr val="613318"/>
                </a:solidFill>
              </a:rPr>
              <a:t>? ¿Se </a:t>
            </a:r>
            <a:r>
              <a:rPr lang="en-US" sz="4000" b="1" dirty="0" err="1">
                <a:solidFill>
                  <a:srgbClr val="613318"/>
                </a:solidFill>
              </a:rPr>
              <a:t>soluciona</a:t>
            </a:r>
            <a:r>
              <a:rPr lang="en-US" sz="4000" b="1" dirty="0">
                <a:solidFill>
                  <a:srgbClr val="613318"/>
                </a:solidFill>
              </a:rPr>
              <a:t> </a:t>
            </a:r>
            <a:r>
              <a:rPr lang="en-US" sz="4000" b="1" dirty="0" err="1">
                <a:solidFill>
                  <a:srgbClr val="613318"/>
                </a:solidFill>
              </a:rPr>
              <a:t>el</a:t>
            </a:r>
            <a:r>
              <a:rPr lang="en-US" sz="4000" b="1" dirty="0">
                <a:solidFill>
                  <a:srgbClr val="613318"/>
                </a:solidFill>
              </a:rPr>
              <a:t> </a:t>
            </a:r>
            <a:r>
              <a:rPr lang="en-US" sz="4000" b="1" dirty="0" err="1">
                <a:solidFill>
                  <a:srgbClr val="613318"/>
                </a:solidFill>
              </a:rPr>
              <a:t>problema</a:t>
            </a:r>
            <a:r>
              <a:rPr lang="en-US" sz="4000" b="1" dirty="0">
                <a:solidFill>
                  <a:srgbClr val="613318"/>
                </a:solidFill>
              </a:rPr>
              <a:t>? </a:t>
            </a:r>
            <a:endParaRPr sz="4000" b="1" dirty="0">
              <a:solidFill>
                <a:srgbClr val="61331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dirty="0">
                <a:solidFill>
                  <a:srgbClr val="008000"/>
                </a:solidFill>
              </a:rPr>
              <a:t>La </a:t>
            </a:r>
            <a:r>
              <a:rPr lang="en-US" dirty="0" err="1">
                <a:solidFill>
                  <a:srgbClr val="008000"/>
                </a:solidFill>
              </a:rPr>
              <a:t>Importancia</a:t>
            </a:r>
            <a:r>
              <a:rPr lang="en-US" dirty="0">
                <a:solidFill>
                  <a:srgbClr val="008000"/>
                </a:solidFill>
              </a:rPr>
              <a:t> de </a:t>
            </a:r>
            <a:r>
              <a:rPr lang="en-US" dirty="0" err="1">
                <a:solidFill>
                  <a:srgbClr val="008000"/>
                </a:solidFill>
              </a:rPr>
              <a:t>Considerar</a:t>
            </a:r>
            <a:endParaRPr dirty="0">
              <a:solidFill>
                <a:srgbClr val="008000"/>
              </a:solidFill>
            </a:endParaRPr>
          </a:p>
        </p:txBody>
      </p:sp>
      <p:sp>
        <p:nvSpPr>
          <p:cNvPr id="332" name="Google Shape;3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err="1">
                <a:solidFill>
                  <a:srgbClr val="613318"/>
                </a:solidFill>
              </a:rPr>
              <a:t>Comprensión</a:t>
            </a:r>
            <a:r>
              <a:rPr lang="en-US" sz="4000" b="1" dirty="0">
                <a:solidFill>
                  <a:srgbClr val="613318"/>
                </a:solidFill>
              </a:rPr>
              <a:t> de la </a:t>
            </a:r>
            <a:r>
              <a:rPr lang="en-US" sz="4000" b="1" dirty="0" err="1">
                <a:solidFill>
                  <a:srgbClr val="613318"/>
                </a:solidFill>
              </a:rPr>
              <a:t>historia</a:t>
            </a:r>
            <a:endParaRPr lang="en-US" sz="4000" b="1" dirty="0">
              <a:solidFill>
                <a:srgbClr val="613318"/>
              </a:solidFill>
            </a:endParaRPr>
          </a:p>
          <a:p>
            <a:pPr marL="1371600" lvl="1" indent="-914400" algn="l" rtl="0">
              <a:lnSpc>
                <a:spcPct val="90000"/>
              </a:lnSpc>
              <a:spcBef>
                <a:spcPts val="0"/>
              </a:spcBef>
              <a:spcAft>
                <a:spcPts val="0"/>
              </a:spcAft>
              <a:buClr>
                <a:srgbClr val="613318"/>
              </a:buClr>
              <a:buSzPct val="100000"/>
              <a:buFont typeface="Calibri"/>
              <a:buAutoNum type="arabicPeriod"/>
            </a:pPr>
            <a:endParaRPr lang="en-US" sz="4000" b="1" dirty="0">
              <a:solidFill>
                <a:srgbClr val="613318"/>
              </a:solidFill>
            </a:endParaRPr>
          </a:p>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a:solidFill>
                  <a:srgbClr val="613318"/>
                </a:solidFill>
              </a:rPr>
              <a:t>Deja que la Biblia se </a:t>
            </a:r>
            <a:r>
              <a:rPr lang="en-US" sz="4000" b="1" dirty="0" err="1">
                <a:solidFill>
                  <a:srgbClr val="613318"/>
                </a:solidFill>
              </a:rPr>
              <a:t>interprete</a:t>
            </a:r>
            <a:r>
              <a:rPr lang="en-US" sz="4000" b="1" dirty="0">
                <a:solidFill>
                  <a:srgbClr val="613318"/>
                </a:solidFill>
              </a:rPr>
              <a:t> a </a:t>
            </a:r>
            <a:r>
              <a:rPr lang="en-US" sz="4000" b="1" dirty="0" err="1">
                <a:solidFill>
                  <a:srgbClr val="613318"/>
                </a:solidFill>
              </a:rPr>
              <a:t>sí</a:t>
            </a:r>
            <a:r>
              <a:rPr lang="en-US" sz="4000" b="1" dirty="0">
                <a:solidFill>
                  <a:srgbClr val="613318"/>
                </a:solidFill>
              </a:rPr>
              <a:t> </a:t>
            </a:r>
            <a:r>
              <a:rPr lang="en-US" sz="4000" b="1" dirty="0" err="1">
                <a:solidFill>
                  <a:srgbClr val="613318"/>
                </a:solidFill>
              </a:rPr>
              <a:t>misma</a:t>
            </a:r>
            <a:r>
              <a:rPr lang="en-US" sz="4000" b="1" dirty="0">
                <a:solidFill>
                  <a:srgbClr val="613318"/>
                </a:solidFill>
              </a:rPr>
              <a:t> </a:t>
            </a:r>
          </a:p>
          <a:p>
            <a:pPr marL="457200" lvl="1" indent="0" algn="l" rtl="0">
              <a:lnSpc>
                <a:spcPct val="90000"/>
              </a:lnSpc>
              <a:spcBef>
                <a:spcPts val="0"/>
              </a:spcBef>
              <a:spcAft>
                <a:spcPts val="0"/>
              </a:spcAft>
              <a:buClr>
                <a:srgbClr val="613318"/>
              </a:buClr>
              <a:buSzPct val="100000"/>
              <a:buNone/>
            </a:pPr>
            <a:endParaRPr sz="4000" b="1" dirty="0">
              <a:solidFill>
                <a:srgbClr val="613318"/>
              </a:solidFill>
            </a:endParaRPr>
          </a:p>
        </p:txBody>
      </p:sp>
    </p:spTree>
    <p:extLst>
      <p:ext uri="{BB962C8B-B14F-4D97-AF65-F5344CB8AC3E}">
        <p14:creationId xmlns:p14="http://schemas.microsoft.com/office/powerpoint/2010/main" val="216744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2</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1790525441"/>
              </p:ext>
            </p:extLst>
          </p:nvPr>
        </p:nvGraphicFramePr>
        <p:xfrm>
          <a:off x="838200" y="1690688"/>
          <a:ext cx="10515599" cy="448564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Mateo 1:18-24</a:t>
                      </a:r>
                    </a:p>
                  </a:txBody>
                  <a:tcPr/>
                </a:tc>
                <a:extLst>
                  <a:ext uri="{0D108BD9-81ED-4DB2-BD59-A6C34878D82A}">
                    <a16:rowId xmlns:a16="http://schemas.microsoft.com/office/drawing/2014/main" val="2074825541"/>
                  </a:ext>
                </a:extLst>
              </a:tr>
              <a:tr h="370840">
                <a:tc>
                  <a:txBody>
                    <a:bodyPr/>
                    <a:lstStyle/>
                    <a:p>
                      <a:r>
                        <a:rPr lang="en-US" sz="3600" b="1" dirty="0"/>
                        <a:t>2</a:t>
                      </a:r>
                    </a:p>
                  </a:txBody>
                  <a:tcPr/>
                </a:tc>
                <a:tc>
                  <a:txBody>
                    <a:bodyPr/>
                    <a:lstStyle/>
                    <a:p>
                      <a:r>
                        <a:rPr lang="en-US" sz="3600" b="1" dirty="0" err="1"/>
                        <a:t>Practicar</a:t>
                      </a:r>
                      <a:r>
                        <a:rPr lang="en-US" sz="3600" b="1" dirty="0"/>
                        <a:t> las </a:t>
                      </a:r>
                      <a:r>
                        <a:rPr lang="en-US" sz="3600" b="1" dirty="0" err="1"/>
                        <a:t>preguntas</a:t>
                      </a:r>
                      <a:r>
                        <a:rPr lang="en-US" sz="3600" b="1" dirty="0"/>
                        <a:t> de “</a:t>
                      </a:r>
                      <a:r>
                        <a:rPr lang="en-US" sz="3600" b="1" dirty="0" err="1"/>
                        <a:t>Considerar</a:t>
                      </a:r>
                      <a:r>
                        <a:rPr lang="en-US" sz="3600" b="1" dirty="0"/>
                        <a:t>” con </a:t>
                      </a:r>
                      <a:r>
                        <a:rPr lang="en-US" sz="3600" b="1" dirty="0" err="1"/>
                        <a:t>una</a:t>
                      </a:r>
                      <a:r>
                        <a:rPr lang="en-US" sz="3600" b="1" dirty="0"/>
                        <a:t> </a:t>
                      </a:r>
                      <a:r>
                        <a:rPr lang="en-US" sz="3600" b="1" dirty="0" err="1"/>
                        <a:t>compañera</a:t>
                      </a:r>
                      <a:endParaRPr lang="en-US" sz="3600" b="1" dirty="0"/>
                    </a:p>
                  </a:txBody>
                  <a:tcPr/>
                </a:tc>
                <a:extLst>
                  <a:ext uri="{0D108BD9-81ED-4DB2-BD59-A6C34878D82A}">
                    <a16:rowId xmlns:a16="http://schemas.microsoft.com/office/drawing/2014/main" val="1242118565"/>
                  </a:ext>
                </a:extLst>
              </a:tr>
              <a:tr h="370840">
                <a:tc>
                  <a:txBody>
                    <a:bodyPr/>
                    <a:lstStyle/>
                    <a:p>
                      <a:r>
                        <a:rPr lang="en-US" sz="3600" dirty="0"/>
                        <a:t>3</a:t>
                      </a:r>
                    </a:p>
                  </a:txBody>
                  <a:tcPr/>
                </a:tc>
                <a:tc>
                  <a:txBody>
                    <a:bodyPr/>
                    <a:lstStyle/>
                    <a:p>
                      <a:r>
                        <a:rPr lang="en-US" sz="3600" dirty="0"/>
                        <a:t>Usar </a:t>
                      </a:r>
                      <a:r>
                        <a:rPr lang="en-US" sz="3600" dirty="0" err="1"/>
                        <a:t>evidencia</a:t>
                      </a:r>
                      <a:r>
                        <a:rPr lang="en-US" sz="3600" dirty="0"/>
                        <a:t> de la Biblia para </a:t>
                      </a:r>
                      <a:r>
                        <a:rPr lang="en-US" sz="3600" dirty="0" err="1"/>
                        <a:t>explicar</a:t>
                      </a:r>
                      <a:r>
                        <a:rPr lang="en-US" sz="3600" dirty="0"/>
                        <a:t> </a:t>
                      </a:r>
                      <a:r>
                        <a:rPr lang="en-US" sz="3600" dirty="0" err="1"/>
                        <a:t>porque</a:t>
                      </a:r>
                      <a:r>
                        <a:rPr lang="en-US" sz="3600" dirty="0"/>
                        <a:t> Jesús </a:t>
                      </a:r>
                      <a:r>
                        <a:rPr lang="en-US" sz="3600" dirty="0" err="1"/>
                        <a:t>tenía</a:t>
                      </a:r>
                      <a:r>
                        <a:rPr lang="en-US" sz="3600" dirty="0"/>
                        <a:t> que ser </a:t>
                      </a:r>
                      <a:r>
                        <a:rPr lang="en-US" sz="3600" dirty="0" err="1"/>
                        <a:t>verdadero</a:t>
                      </a:r>
                      <a:r>
                        <a:rPr lang="en-US" sz="3600" dirty="0"/>
                        <a:t> Dios y </a:t>
                      </a:r>
                      <a:r>
                        <a:rPr lang="en-US" sz="3600" dirty="0" err="1"/>
                        <a:t>verdadero</a:t>
                      </a:r>
                      <a:r>
                        <a:rPr lang="en-US" sz="3600" dirty="0"/>
                        <a:t> hombre</a:t>
                      </a:r>
                    </a:p>
                  </a:txBody>
                  <a:tcPr/>
                </a:tc>
                <a:extLst>
                  <a:ext uri="{0D108BD9-81ED-4DB2-BD59-A6C34878D82A}">
                    <a16:rowId xmlns:a16="http://schemas.microsoft.com/office/drawing/2014/main" val="2315153907"/>
                  </a:ext>
                </a:extLst>
              </a:tr>
            </a:tbl>
          </a:graphicData>
        </a:graphic>
      </p:graphicFrame>
    </p:spTree>
    <p:extLst>
      <p:ext uri="{BB962C8B-B14F-4D97-AF65-F5344CB8AC3E}">
        <p14:creationId xmlns:p14="http://schemas.microsoft.com/office/powerpoint/2010/main" val="336009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5" name="Picture 4">
            <a:extLst>
              <a:ext uri="{FF2B5EF4-FFF2-40B4-BE49-F238E27FC236}">
                <a16:creationId xmlns:a16="http://schemas.microsoft.com/office/drawing/2014/main" id="{CB3C438E-F63F-77BE-DE16-7F1CDFB3D711}"/>
              </a:ext>
            </a:extLst>
          </p:cNvPr>
          <p:cNvPicPr>
            <a:picLocks noChangeAspect="1"/>
          </p:cNvPicPr>
          <p:nvPr/>
        </p:nvPicPr>
        <p:blipFill>
          <a:blip r:embed="rId3"/>
          <a:stretch>
            <a:fillRect/>
          </a:stretch>
        </p:blipFill>
        <p:spPr>
          <a:xfrm>
            <a:off x="0" y="109105"/>
            <a:ext cx="11998036" cy="6748895"/>
          </a:xfrm>
          <a:prstGeom prst="rect">
            <a:avLst/>
          </a:prstGeom>
        </p:spPr>
      </p:pic>
    </p:spTree>
    <p:extLst>
      <p:ext uri="{BB962C8B-B14F-4D97-AF65-F5344CB8AC3E}">
        <p14:creationId xmlns:p14="http://schemas.microsoft.com/office/powerpoint/2010/main" val="245840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dirty="0" err="1">
                <a:solidFill>
                  <a:srgbClr val="008000"/>
                </a:solidFill>
              </a:rPr>
              <a:t>Considerar</a:t>
            </a:r>
            <a:r>
              <a:rPr lang="en-US" dirty="0">
                <a:solidFill>
                  <a:srgbClr val="008000"/>
                </a:solidFill>
              </a:rPr>
              <a:t> – Mateo 1:18-24</a:t>
            </a:r>
            <a:endParaRPr dirty="0">
              <a:solidFill>
                <a:srgbClr val="008000"/>
              </a:solidFill>
            </a:endParaRPr>
          </a:p>
        </p:txBody>
      </p:sp>
      <p:sp>
        <p:nvSpPr>
          <p:cNvPr id="332" name="Google Shape;3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Quiénes</a:t>
            </a:r>
            <a:r>
              <a:rPr lang="en-US" sz="4000" b="1" dirty="0">
                <a:solidFill>
                  <a:srgbClr val="613318"/>
                </a:solidFill>
              </a:rPr>
              <a:t> son </a:t>
            </a:r>
            <a:r>
              <a:rPr lang="en-US" sz="4000" b="1" dirty="0" err="1">
                <a:solidFill>
                  <a:srgbClr val="613318"/>
                </a:solidFill>
              </a:rPr>
              <a:t>los</a:t>
            </a:r>
            <a:r>
              <a:rPr lang="en-US" sz="4000" b="1" dirty="0">
                <a:solidFill>
                  <a:srgbClr val="613318"/>
                </a:solidFill>
              </a:rPr>
              <a:t> </a:t>
            </a:r>
            <a:r>
              <a:rPr lang="en-US" sz="4000" b="1" dirty="0" err="1">
                <a:solidFill>
                  <a:srgbClr val="613318"/>
                </a:solidFill>
              </a:rPr>
              <a:t>personajes</a:t>
            </a:r>
            <a:r>
              <a:rPr lang="en-US" sz="4000" b="1" dirty="0">
                <a:solidFill>
                  <a:srgbClr val="613318"/>
                </a:solidFill>
              </a:rPr>
              <a:t> de </a:t>
            </a:r>
            <a:r>
              <a:rPr lang="en-US" sz="4000" b="1" dirty="0" err="1">
                <a:solidFill>
                  <a:srgbClr val="613318"/>
                </a:solidFill>
              </a:rPr>
              <a:t>esta</a:t>
            </a:r>
            <a:r>
              <a:rPr lang="en-US" sz="4000" b="1" dirty="0">
                <a:solidFill>
                  <a:srgbClr val="613318"/>
                </a:solidFill>
              </a:rPr>
              <a:t>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Cuáles</a:t>
            </a:r>
            <a:r>
              <a:rPr lang="en-US" sz="4000" b="1" dirty="0">
                <a:solidFill>
                  <a:srgbClr val="613318"/>
                </a:solidFill>
              </a:rPr>
              <a:t> son </a:t>
            </a:r>
            <a:r>
              <a:rPr lang="en-US" sz="4000" b="1" dirty="0" err="1">
                <a:solidFill>
                  <a:srgbClr val="613318"/>
                </a:solidFill>
              </a:rPr>
              <a:t>los</a:t>
            </a:r>
            <a:r>
              <a:rPr lang="en-US" sz="4000" b="1" dirty="0">
                <a:solidFill>
                  <a:srgbClr val="613318"/>
                </a:solidFill>
              </a:rPr>
              <a:t> </a:t>
            </a:r>
            <a:r>
              <a:rPr lang="en-US" sz="4000" b="1" dirty="0" err="1">
                <a:solidFill>
                  <a:srgbClr val="613318"/>
                </a:solidFill>
              </a:rPr>
              <a:t>objetos</a:t>
            </a:r>
            <a:r>
              <a:rPr lang="en-US" sz="4000" b="1" dirty="0">
                <a:solidFill>
                  <a:srgbClr val="613318"/>
                </a:solidFill>
              </a:rPr>
              <a:t> de </a:t>
            </a:r>
            <a:r>
              <a:rPr lang="en-US" sz="4000" b="1" dirty="0" err="1">
                <a:solidFill>
                  <a:srgbClr val="613318"/>
                </a:solidFill>
              </a:rPr>
              <a:t>esta</a:t>
            </a:r>
            <a:r>
              <a:rPr lang="en-US" sz="4000" b="1" dirty="0">
                <a:solidFill>
                  <a:srgbClr val="613318"/>
                </a:solidFill>
              </a:rPr>
              <a:t>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Dónde</a:t>
            </a:r>
            <a:r>
              <a:rPr lang="en-US" sz="4000" b="1" dirty="0">
                <a:solidFill>
                  <a:srgbClr val="613318"/>
                </a:solidFill>
              </a:rPr>
              <a:t> </a:t>
            </a:r>
            <a:r>
              <a:rPr lang="en-US" sz="4000" b="1" dirty="0" err="1">
                <a:solidFill>
                  <a:srgbClr val="613318"/>
                </a:solidFill>
              </a:rPr>
              <a:t>ocurrió</a:t>
            </a:r>
            <a:r>
              <a:rPr lang="en-US" sz="4000" b="1" dirty="0">
                <a:solidFill>
                  <a:srgbClr val="613318"/>
                </a:solidFill>
              </a:rPr>
              <a:t> la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Cuándo</a:t>
            </a:r>
            <a:r>
              <a:rPr lang="en-US" sz="4000" b="1" dirty="0">
                <a:solidFill>
                  <a:srgbClr val="613318"/>
                </a:solidFill>
              </a:rPr>
              <a:t> </a:t>
            </a:r>
            <a:r>
              <a:rPr lang="en-US" sz="4000" b="1" dirty="0" err="1">
                <a:solidFill>
                  <a:srgbClr val="613318"/>
                </a:solidFill>
              </a:rPr>
              <a:t>ocurrió</a:t>
            </a:r>
            <a:r>
              <a:rPr lang="en-US" sz="4000" b="1" dirty="0">
                <a:solidFill>
                  <a:srgbClr val="613318"/>
                </a:solidFill>
              </a:rPr>
              <a:t> la </a:t>
            </a:r>
            <a:r>
              <a:rPr lang="en-US" sz="4000" b="1" dirty="0" err="1">
                <a:solidFill>
                  <a:srgbClr val="613318"/>
                </a:solidFill>
              </a:rPr>
              <a:t>historia</a:t>
            </a:r>
            <a:r>
              <a:rPr lang="en-US" sz="4000" b="1" dirty="0">
                <a:solidFill>
                  <a:srgbClr val="613318"/>
                </a:solidFill>
              </a:rPr>
              <a:t>?</a:t>
            </a: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Cuál</a:t>
            </a:r>
            <a:r>
              <a:rPr lang="en-US" sz="4000" b="1" dirty="0">
                <a:solidFill>
                  <a:srgbClr val="613318"/>
                </a:solidFill>
              </a:rPr>
              <a:t> es </a:t>
            </a:r>
            <a:r>
              <a:rPr lang="en-US" sz="4000" b="1" dirty="0" err="1">
                <a:solidFill>
                  <a:srgbClr val="613318"/>
                </a:solidFill>
              </a:rPr>
              <a:t>el</a:t>
            </a:r>
            <a:r>
              <a:rPr lang="en-US" sz="4000" b="1" dirty="0">
                <a:solidFill>
                  <a:srgbClr val="613318"/>
                </a:solidFill>
              </a:rPr>
              <a:t> </a:t>
            </a:r>
            <a:r>
              <a:rPr lang="en-US" sz="4000" b="1" dirty="0" err="1">
                <a:solidFill>
                  <a:srgbClr val="613318"/>
                </a:solidFill>
              </a:rPr>
              <a:t>problema</a:t>
            </a:r>
            <a:r>
              <a:rPr lang="en-US" sz="4000" b="1" dirty="0">
                <a:solidFill>
                  <a:srgbClr val="613318"/>
                </a:solidFill>
              </a:rPr>
              <a:t>? ¿Se </a:t>
            </a:r>
            <a:r>
              <a:rPr lang="en-US" sz="4000" b="1" dirty="0" err="1">
                <a:solidFill>
                  <a:srgbClr val="613318"/>
                </a:solidFill>
              </a:rPr>
              <a:t>soluciona</a:t>
            </a:r>
            <a:r>
              <a:rPr lang="en-US" sz="4000" b="1" dirty="0">
                <a:solidFill>
                  <a:srgbClr val="613318"/>
                </a:solidFill>
              </a:rPr>
              <a:t> </a:t>
            </a:r>
            <a:r>
              <a:rPr lang="en-US" sz="4000" b="1" dirty="0" err="1">
                <a:solidFill>
                  <a:srgbClr val="613318"/>
                </a:solidFill>
              </a:rPr>
              <a:t>el</a:t>
            </a:r>
            <a:r>
              <a:rPr lang="en-US" sz="4000" b="1" dirty="0">
                <a:solidFill>
                  <a:srgbClr val="613318"/>
                </a:solidFill>
              </a:rPr>
              <a:t> </a:t>
            </a:r>
            <a:r>
              <a:rPr lang="en-US" sz="4000" b="1" dirty="0" err="1">
                <a:solidFill>
                  <a:srgbClr val="613318"/>
                </a:solidFill>
              </a:rPr>
              <a:t>problema</a:t>
            </a:r>
            <a:r>
              <a:rPr lang="en-US" sz="4000" b="1" dirty="0">
                <a:solidFill>
                  <a:srgbClr val="613318"/>
                </a:solidFill>
              </a:rPr>
              <a:t>? </a:t>
            </a:r>
            <a:endParaRPr sz="4000" b="1" dirty="0">
              <a:solidFill>
                <a:srgbClr val="613318"/>
              </a:solidFill>
            </a:endParaRPr>
          </a:p>
        </p:txBody>
      </p:sp>
    </p:spTree>
    <p:extLst>
      <p:ext uri="{BB962C8B-B14F-4D97-AF65-F5344CB8AC3E}">
        <p14:creationId xmlns:p14="http://schemas.microsoft.com/office/powerpoint/2010/main" val="304586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280008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dirty="0" err="1">
                <a:solidFill>
                  <a:srgbClr val="613318"/>
                </a:solidFill>
              </a:rPr>
              <a:t>Oremos</a:t>
            </a:r>
            <a:endParaRPr dirty="0">
              <a:solidFill>
                <a:srgbClr val="61331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dirty="0" err="1">
                <a:solidFill>
                  <a:srgbClr val="008000"/>
                </a:solidFill>
              </a:rPr>
              <a:t>Retroalimentación</a:t>
            </a:r>
            <a:endParaRPr dirty="0">
              <a:solidFill>
                <a:srgbClr val="008000"/>
              </a:solidFill>
            </a:endParaRPr>
          </a:p>
        </p:txBody>
      </p:sp>
      <p:sp>
        <p:nvSpPr>
          <p:cNvPr id="332" name="Google Shape;332;p34"/>
          <p:cNvSpPr txBox="1">
            <a:spLocks noGrp="1"/>
          </p:cNvSpPr>
          <p:nvPr>
            <p:ph type="body" idx="1"/>
          </p:nvPr>
        </p:nvSpPr>
        <p:spPr>
          <a:xfrm>
            <a:off x="838200" y="2368550"/>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Te</a:t>
            </a:r>
            <a:r>
              <a:rPr lang="en-US" sz="4000" b="1" dirty="0">
                <a:solidFill>
                  <a:srgbClr val="613318"/>
                </a:solidFill>
              </a:rPr>
              <a:t> gusto la </a:t>
            </a:r>
            <a:r>
              <a:rPr lang="en-US" sz="4000" b="1" dirty="0" err="1">
                <a:solidFill>
                  <a:srgbClr val="613318"/>
                </a:solidFill>
              </a:rPr>
              <a:t>experiencia</a:t>
            </a:r>
            <a:r>
              <a:rPr lang="en-US" sz="4000" b="1" dirty="0">
                <a:solidFill>
                  <a:srgbClr val="613318"/>
                </a:solidFill>
              </a:rPr>
              <a:t> de </a:t>
            </a:r>
            <a:r>
              <a:rPr lang="en-US" sz="4000" b="1" dirty="0" err="1">
                <a:solidFill>
                  <a:srgbClr val="613318"/>
                </a:solidFill>
              </a:rPr>
              <a:t>Grupos</a:t>
            </a:r>
            <a:r>
              <a:rPr lang="en-US" sz="4000" b="1" dirty="0">
                <a:solidFill>
                  <a:srgbClr val="613318"/>
                </a:solidFill>
              </a:rPr>
              <a:t> </a:t>
            </a:r>
            <a:r>
              <a:rPr lang="en-US" sz="4000" b="1" dirty="0" err="1">
                <a:solidFill>
                  <a:srgbClr val="613318"/>
                </a:solidFill>
              </a:rPr>
              <a:t>pequeños</a:t>
            </a:r>
            <a:r>
              <a:rPr lang="en-US" sz="4000" b="1" dirty="0">
                <a:solidFill>
                  <a:srgbClr val="613318"/>
                </a:solidFill>
              </a:rPr>
              <a:t>?</a:t>
            </a:r>
          </a:p>
          <a:p>
            <a:pPr marL="1371600" lvl="1" indent="-914400" algn="l" rtl="0">
              <a:lnSpc>
                <a:spcPct val="90000"/>
              </a:lnSpc>
              <a:spcBef>
                <a:spcPts val="0"/>
              </a:spcBef>
              <a:spcAft>
                <a:spcPts val="0"/>
              </a:spcAft>
              <a:buClr>
                <a:srgbClr val="613318"/>
              </a:buClr>
              <a:buSzPct val="100000"/>
              <a:buFont typeface="Calibri"/>
              <a:buAutoNum type="arabicPeriod"/>
            </a:pPr>
            <a:endParaRPr lang="en-US"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Qué</a:t>
            </a:r>
            <a:r>
              <a:rPr lang="en-US" sz="4000" b="1" dirty="0">
                <a:solidFill>
                  <a:srgbClr val="613318"/>
                </a:solidFill>
              </a:rPr>
              <a:t> </a:t>
            </a:r>
            <a:r>
              <a:rPr lang="en-US" sz="4000" b="1" dirty="0" err="1">
                <a:solidFill>
                  <a:srgbClr val="613318"/>
                </a:solidFill>
              </a:rPr>
              <a:t>pregunta</a:t>
            </a:r>
            <a:r>
              <a:rPr lang="en-US" sz="4000" b="1" dirty="0">
                <a:solidFill>
                  <a:srgbClr val="613318"/>
                </a:solidFill>
              </a:rPr>
              <a:t> </a:t>
            </a:r>
            <a:r>
              <a:rPr lang="en-US" sz="4000" b="1" dirty="0" err="1">
                <a:solidFill>
                  <a:srgbClr val="613318"/>
                </a:solidFill>
              </a:rPr>
              <a:t>fue</a:t>
            </a:r>
            <a:r>
              <a:rPr lang="en-US" sz="4000" b="1" dirty="0">
                <a:solidFill>
                  <a:srgbClr val="613318"/>
                </a:solidFill>
              </a:rPr>
              <a:t> la </a:t>
            </a:r>
            <a:r>
              <a:rPr lang="en-US" sz="4000" b="1" dirty="0" err="1">
                <a:solidFill>
                  <a:srgbClr val="613318"/>
                </a:solidFill>
              </a:rPr>
              <a:t>más</a:t>
            </a:r>
            <a:r>
              <a:rPr lang="en-US" sz="4000" b="1" dirty="0">
                <a:solidFill>
                  <a:srgbClr val="613318"/>
                </a:solidFill>
              </a:rPr>
              <a:t> </a:t>
            </a:r>
            <a:r>
              <a:rPr lang="en-US" sz="4000" b="1" dirty="0" err="1">
                <a:solidFill>
                  <a:srgbClr val="613318"/>
                </a:solidFill>
              </a:rPr>
              <a:t>difícil</a:t>
            </a:r>
            <a:r>
              <a:rPr lang="en-US" sz="4000" b="1" dirty="0">
                <a:solidFill>
                  <a:srgbClr val="613318"/>
                </a:solidFill>
              </a:rPr>
              <a:t>?</a:t>
            </a:r>
          </a:p>
        </p:txBody>
      </p:sp>
    </p:spTree>
    <p:extLst>
      <p:ext uri="{BB962C8B-B14F-4D97-AF65-F5344CB8AC3E}">
        <p14:creationId xmlns:p14="http://schemas.microsoft.com/office/powerpoint/2010/main" val="60668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4800"/>
              <a:buFont typeface="Overlock"/>
              <a:buNone/>
            </a:pPr>
            <a:r>
              <a:rPr lang="en-US" sz="4800" b="1" dirty="0" err="1">
                <a:solidFill>
                  <a:srgbClr val="00B050"/>
                </a:solidFill>
              </a:rPr>
              <a:t>Consolidar</a:t>
            </a:r>
            <a:r>
              <a:rPr lang="en-US" sz="4800" b="1" dirty="0">
                <a:solidFill>
                  <a:srgbClr val="00B050"/>
                </a:solidFill>
              </a:rPr>
              <a:t>-Mateo 1:18-24</a:t>
            </a:r>
            <a:endParaRPr b="1" dirty="0">
              <a:solidFill>
                <a:srgbClr val="00B050"/>
              </a:solidFill>
            </a:endParaRPr>
          </a:p>
        </p:txBody>
      </p:sp>
      <p:sp>
        <p:nvSpPr>
          <p:cNvPr id="263" name="Google Shape;263;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1. ¿</a:t>
            </a:r>
            <a:r>
              <a:rPr lang="en-US" dirty="0" err="1">
                <a:solidFill>
                  <a:srgbClr val="613318"/>
                </a:solidFill>
              </a:rPr>
              <a:t>Cuál</a:t>
            </a:r>
            <a:r>
              <a:rPr lang="en-US" dirty="0">
                <a:solidFill>
                  <a:srgbClr val="613318"/>
                </a:solidFill>
              </a:rPr>
              <a:t> es </a:t>
            </a:r>
            <a:r>
              <a:rPr lang="en-US" dirty="0" err="1">
                <a:solidFill>
                  <a:srgbClr val="613318"/>
                </a:solidFill>
              </a:rPr>
              <a:t>el</a:t>
            </a:r>
            <a:r>
              <a:rPr lang="en-US" dirty="0">
                <a:solidFill>
                  <a:srgbClr val="613318"/>
                </a:solidFill>
              </a:rPr>
              <a:t> punto principal de la </a:t>
            </a:r>
            <a:r>
              <a:rPr lang="en-US" dirty="0" err="1">
                <a:solidFill>
                  <a:srgbClr val="613318"/>
                </a:solidFill>
              </a:rPr>
              <a:t>historia</a:t>
            </a:r>
            <a:r>
              <a:rPr lang="en-US" sz="5400" dirty="0">
                <a:solidFill>
                  <a:srgbClr val="613318"/>
                </a:solidFill>
              </a:rPr>
              <a:t>?</a:t>
            </a:r>
            <a:endParaRPr dirty="0"/>
          </a:p>
        </p:txBody>
      </p:sp>
      <p:sp>
        <p:nvSpPr>
          <p:cNvPr id="3" name="TextBox 2">
            <a:extLst>
              <a:ext uri="{FF2B5EF4-FFF2-40B4-BE49-F238E27FC236}">
                <a16:creationId xmlns:a16="http://schemas.microsoft.com/office/drawing/2014/main" id="{A8BA76F9-600D-8569-760E-2610880F2451}"/>
              </a:ext>
            </a:extLst>
          </p:cNvPr>
          <p:cNvSpPr txBox="1"/>
          <p:nvPr/>
        </p:nvSpPr>
        <p:spPr>
          <a:xfrm>
            <a:off x="1262062" y="3188449"/>
            <a:ext cx="10091738" cy="3477875"/>
          </a:xfrm>
          <a:prstGeom prst="rect">
            <a:avLst/>
          </a:prstGeom>
          <a:noFill/>
        </p:spPr>
        <p:txBody>
          <a:bodyPr wrap="square">
            <a:spAutoFit/>
          </a:bodyPr>
          <a:lstStyle/>
          <a:p>
            <a:pPr marR="0" lvl="0">
              <a:spcBef>
                <a:spcPts val="0"/>
              </a:spcBef>
              <a:spcAft>
                <a:spcPts val="0"/>
              </a:spcAft>
            </a:pPr>
            <a:r>
              <a:rPr lang="es-ES" sz="4400" dirty="0">
                <a:solidFill>
                  <a:srgbClr val="000000"/>
                </a:solidFill>
                <a:effectLst/>
                <a:latin typeface="Times New Roman" panose="02020603050405020304" pitchFamily="18" charset="0"/>
                <a:ea typeface="Times New Roman" panose="02020603050405020304" pitchFamily="18" charset="0"/>
              </a:rPr>
              <a:t>Como Dios había prometido por miles de años, Cristo el Señor nació de una virgen, como descendiente de David cumpliendo con las palabras anunciadas por el ángel para salvarnos de nuestros pecados. </a:t>
            </a:r>
            <a:endParaRPr lang="en-US" sz="4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4800"/>
              <a:buFont typeface="Overlock"/>
              <a:buNone/>
            </a:pPr>
            <a:r>
              <a:rPr lang="en-US" sz="4800" b="1" dirty="0" err="1">
                <a:solidFill>
                  <a:srgbClr val="00B050"/>
                </a:solidFill>
              </a:rPr>
              <a:t>Consolidar</a:t>
            </a:r>
            <a:r>
              <a:rPr lang="en-US" sz="4800" b="1" dirty="0">
                <a:solidFill>
                  <a:srgbClr val="00B050"/>
                </a:solidFill>
              </a:rPr>
              <a:t> Mateo 1:18-24</a:t>
            </a:r>
            <a:endParaRPr sz="4800" b="1" dirty="0">
              <a:solidFill>
                <a:srgbClr val="00B050"/>
              </a:solidFill>
            </a:endParaRPr>
          </a:p>
        </p:txBody>
      </p:sp>
      <p:sp>
        <p:nvSpPr>
          <p:cNvPr id="270" name="Google Shape;270;p2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2. ¿</a:t>
            </a:r>
            <a:r>
              <a:rPr lang="en-US" sz="5400" dirty="0" err="1">
                <a:solidFill>
                  <a:srgbClr val="613318"/>
                </a:solidFill>
              </a:rPr>
              <a:t>Qué</a:t>
            </a:r>
            <a:r>
              <a:rPr lang="en-US" sz="5400" dirty="0">
                <a:solidFill>
                  <a:srgbClr val="613318"/>
                </a:solidFill>
              </a:rPr>
              <a:t> </a:t>
            </a:r>
            <a:r>
              <a:rPr lang="en-US" sz="5400" u="sng" dirty="0" err="1">
                <a:solidFill>
                  <a:srgbClr val="613318"/>
                </a:solidFill>
              </a:rPr>
              <a:t>pecado</a:t>
            </a:r>
            <a:r>
              <a:rPr lang="en-US" sz="5400" dirty="0">
                <a:solidFill>
                  <a:srgbClr val="613318"/>
                </a:solidFill>
              </a:rPr>
              <a:t> </a:t>
            </a:r>
            <a:r>
              <a:rPr lang="en-US" dirty="0" err="1">
                <a:solidFill>
                  <a:srgbClr val="613318"/>
                </a:solidFill>
              </a:rPr>
              <a:t>veo</a:t>
            </a:r>
            <a:r>
              <a:rPr lang="en-US" dirty="0">
                <a:solidFill>
                  <a:srgbClr val="613318"/>
                </a:solidFill>
              </a:rPr>
              <a:t> </a:t>
            </a:r>
            <a:r>
              <a:rPr lang="en-US" dirty="0" err="1">
                <a:solidFill>
                  <a:srgbClr val="613318"/>
                </a:solidFill>
              </a:rPr>
              <a:t>en</a:t>
            </a:r>
            <a:r>
              <a:rPr lang="en-US" dirty="0">
                <a:solidFill>
                  <a:srgbClr val="613318"/>
                </a:solidFill>
              </a:rPr>
              <a:t>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y </a:t>
            </a:r>
            <a:r>
              <a:rPr lang="en-US" dirty="0" err="1">
                <a:solidFill>
                  <a:srgbClr val="613318"/>
                </a:solidFill>
              </a:rPr>
              <a:t>confieso</a:t>
            </a:r>
            <a:r>
              <a:rPr lang="en-US" dirty="0">
                <a:solidFill>
                  <a:srgbClr val="613318"/>
                </a:solidFill>
              </a:rPr>
              <a:t> </a:t>
            </a:r>
            <a:r>
              <a:rPr lang="en-US" dirty="0" err="1">
                <a:solidFill>
                  <a:srgbClr val="613318"/>
                </a:solidFill>
              </a:rPr>
              <a:t>en</a:t>
            </a:r>
            <a:r>
              <a:rPr lang="en-US" dirty="0">
                <a:solidFill>
                  <a:srgbClr val="613318"/>
                </a:solidFill>
              </a:rPr>
              <a:t> mi </a:t>
            </a:r>
            <a:r>
              <a:rPr lang="en-US" dirty="0" err="1">
                <a:solidFill>
                  <a:srgbClr val="613318"/>
                </a:solidFill>
              </a:rPr>
              <a:t>vida</a:t>
            </a:r>
            <a:r>
              <a:rPr lang="en-US" sz="5400" dirty="0">
                <a:solidFill>
                  <a:srgbClr val="613318"/>
                </a:solidFill>
              </a:rPr>
              <a:t>?</a:t>
            </a:r>
            <a:endParaRPr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4800"/>
              <a:buFont typeface="Overlock"/>
              <a:buNone/>
            </a:pPr>
            <a:r>
              <a:rPr lang="en-US" sz="4800" dirty="0" err="1">
                <a:solidFill>
                  <a:srgbClr val="00B050"/>
                </a:solidFill>
              </a:rPr>
              <a:t>Consolidar</a:t>
            </a:r>
            <a:r>
              <a:rPr lang="en-US" sz="4800" dirty="0">
                <a:solidFill>
                  <a:srgbClr val="00B050"/>
                </a:solidFill>
              </a:rPr>
              <a:t> Mateo 1:18-24</a:t>
            </a:r>
            <a:endParaRPr sz="4800" dirty="0">
              <a:solidFill>
                <a:srgbClr val="00B050"/>
              </a:solidFill>
            </a:endParaRPr>
          </a:p>
        </p:txBody>
      </p:sp>
      <p:sp>
        <p:nvSpPr>
          <p:cNvPr id="277" name="Google Shape;277;p23"/>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3. ¿</a:t>
            </a:r>
            <a:r>
              <a:rPr lang="en-US" dirty="0" err="1">
                <a:solidFill>
                  <a:srgbClr val="613318"/>
                </a:solidFill>
              </a:rPr>
              <a:t>En</a:t>
            </a:r>
            <a:r>
              <a:rPr lang="en-US" dirty="0">
                <a:solidFill>
                  <a:srgbClr val="613318"/>
                </a:solidFill>
              </a:rPr>
              <a:t> </a:t>
            </a:r>
            <a:r>
              <a:rPr lang="en-US" dirty="0" err="1">
                <a:solidFill>
                  <a:srgbClr val="613318"/>
                </a:solidFill>
              </a:rPr>
              <a:t>qué</a:t>
            </a:r>
            <a:r>
              <a:rPr lang="en-US" dirty="0">
                <a:solidFill>
                  <a:srgbClr val="613318"/>
                </a:solidFill>
              </a:rPr>
              <a:t> versos y palabras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r>
              <a:rPr lang="en-US" dirty="0" err="1">
                <a:solidFill>
                  <a:srgbClr val="613318"/>
                </a:solidFill>
              </a:rPr>
              <a:t>veo</a:t>
            </a:r>
            <a:r>
              <a:rPr lang="en-US" dirty="0">
                <a:solidFill>
                  <a:srgbClr val="613318"/>
                </a:solidFill>
              </a:rPr>
              <a:t> </a:t>
            </a:r>
            <a:r>
              <a:rPr lang="en-US" dirty="0" err="1">
                <a:solidFill>
                  <a:srgbClr val="613318"/>
                </a:solidFill>
              </a:rPr>
              <a:t>el</a:t>
            </a:r>
            <a:r>
              <a:rPr lang="en-US" dirty="0">
                <a:solidFill>
                  <a:srgbClr val="613318"/>
                </a:solidFill>
              </a:rPr>
              <a:t> amor de Dios para </a:t>
            </a:r>
            <a:r>
              <a:rPr lang="en-US" dirty="0" err="1">
                <a:solidFill>
                  <a:srgbClr val="613318"/>
                </a:solidFill>
              </a:rPr>
              <a:t>conmigo</a:t>
            </a:r>
            <a:r>
              <a:rPr lang="en-US" sz="5400" dirty="0">
                <a:solidFill>
                  <a:srgbClr val="613318"/>
                </a:solidFill>
              </a:rPr>
              <a:t>? </a:t>
            </a:r>
            <a:endParaRPr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4800"/>
              <a:buFont typeface="Overlock"/>
              <a:buNone/>
            </a:pPr>
            <a:r>
              <a:rPr lang="en-US" sz="4800" b="1" dirty="0" err="1">
                <a:solidFill>
                  <a:srgbClr val="00B050"/>
                </a:solidFill>
              </a:rPr>
              <a:t>Consolidar</a:t>
            </a:r>
            <a:r>
              <a:rPr lang="en-US" sz="4800" b="1" dirty="0">
                <a:solidFill>
                  <a:srgbClr val="00B050"/>
                </a:solidFill>
              </a:rPr>
              <a:t> Mateo 1:18-24</a:t>
            </a:r>
            <a:endParaRPr sz="4800" b="1" dirty="0">
              <a:solidFill>
                <a:srgbClr val="00B050"/>
              </a:solidFill>
            </a:endParaRPr>
          </a:p>
        </p:txBody>
      </p:sp>
      <p:sp>
        <p:nvSpPr>
          <p:cNvPr id="284" name="Google Shape;284;p2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4. ¿</a:t>
            </a:r>
            <a:r>
              <a:rPr lang="en-US" sz="5400" dirty="0" err="1">
                <a:solidFill>
                  <a:srgbClr val="613318"/>
                </a:solidFill>
              </a:rPr>
              <a:t>Qué</a:t>
            </a:r>
            <a:r>
              <a:rPr lang="en-US" sz="5400" dirty="0">
                <a:solidFill>
                  <a:srgbClr val="613318"/>
                </a:solidFill>
              </a:rPr>
              <a:t> </a:t>
            </a:r>
            <a:r>
              <a:rPr lang="en-US" sz="5400" dirty="0" err="1">
                <a:solidFill>
                  <a:srgbClr val="613318"/>
                </a:solidFill>
              </a:rPr>
              <a:t>pediré</a:t>
            </a:r>
            <a:r>
              <a:rPr lang="en-US" sz="5400" dirty="0">
                <a:solidFill>
                  <a:srgbClr val="613318"/>
                </a:solidFill>
              </a:rPr>
              <a:t> que Dios </a:t>
            </a:r>
            <a:r>
              <a:rPr lang="en-US" sz="5400" dirty="0" err="1">
                <a:solidFill>
                  <a:srgbClr val="613318"/>
                </a:solidFill>
              </a:rPr>
              <a:t>obre</a:t>
            </a:r>
            <a:r>
              <a:rPr lang="en-US" sz="5400" dirty="0">
                <a:solidFill>
                  <a:srgbClr val="613318"/>
                </a:solidFill>
              </a:rPr>
              <a:t> </a:t>
            </a:r>
            <a:r>
              <a:rPr lang="en-US" sz="5400" dirty="0" err="1">
                <a:solidFill>
                  <a:srgbClr val="613318"/>
                </a:solidFill>
              </a:rPr>
              <a:t>en</a:t>
            </a:r>
            <a:r>
              <a:rPr lang="en-US" sz="5400" dirty="0">
                <a:solidFill>
                  <a:srgbClr val="613318"/>
                </a:solidFill>
              </a:rPr>
              <a:t> </a:t>
            </a:r>
            <a:r>
              <a:rPr lang="en-US" sz="5400" dirty="0" err="1">
                <a:solidFill>
                  <a:srgbClr val="613318"/>
                </a:solidFill>
              </a:rPr>
              <a:t>mí</a:t>
            </a:r>
            <a:r>
              <a:rPr lang="en-US" sz="5400" dirty="0">
                <a:solidFill>
                  <a:srgbClr val="613318"/>
                </a:solidFill>
              </a:rPr>
              <a:t> para </a:t>
            </a:r>
            <a:r>
              <a:rPr lang="en-US" sz="5400" dirty="0" err="1">
                <a:solidFill>
                  <a:srgbClr val="613318"/>
                </a:solidFill>
              </a:rPr>
              <a:t>poner</a:t>
            </a:r>
            <a:r>
              <a:rPr lang="en-US" sz="5400" dirty="0">
                <a:solidFill>
                  <a:srgbClr val="613318"/>
                </a:solidFill>
              </a:rPr>
              <a:t> </a:t>
            </a:r>
            <a:r>
              <a:rPr lang="en-US" sz="5400" dirty="0" err="1">
                <a:solidFill>
                  <a:srgbClr val="613318"/>
                </a:solidFill>
              </a:rPr>
              <a:t>en</a:t>
            </a:r>
            <a:r>
              <a:rPr lang="en-US" sz="5400" dirty="0">
                <a:solidFill>
                  <a:srgbClr val="613318"/>
                </a:solidFill>
              </a:rPr>
              <a:t> </a:t>
            </a:r>
            <a:r>
              <a:rPr lang="en-US" sz="5400" dirty="0" err="1">
                <a:solidFill>
                  <a:srgbClr val="613318"/>
                </a:solidFill>
              </a:rPr>
              <a:t>práctica</a:t>
            </a:r>
            <a:r>
              <a:rPr lang="en-US" sz="5400" dirty="0">
                <a:solidFill>
                  <a:srgbClr val="613318"/>
                </a:solidFill>
              </a:rPr>
              <a:t> </a:t>
            </a:r>
            <a:r>
              <a:rPr lang="en-US" sz="5400" dirty="0" err="1">
                <a:solidFill>
                  <a:srgbClr val="613318"/>
                </a:solidFill>
              </a:rPr>
              <a:t>esta</a:t>
            </a:r>
            <a:r>
              <a:rPr lang="en-US" sz="5400" dirty="0">
                <a:solidFill>
                  <a:srgbClr val="613318"/>
                </a:solidFill>
              </a:rPr>
              <a:t> palabra de Dios?</a:t>
            </a:r>
            <a:endParaRPr sz="54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2</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3847105388"/>
              </p:ext>
            </p:extLst>
          </p:nvPr>
        </p:nvGraphicFramePr>
        <p:xfrm>
          <a:off x="838200" y="1690688"/>
          <a:ext cx="10515599" cy="448564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Mateo 1:18-24</a:t>
                      </a:r>
                    </a:p>
                  </a:txBody>
                  <a:tcPr/>
                </a:tc>
                <a:extLst>
                  <a:ext uri="{0D108BD9-81ED-4DB2-BD59-A6C34878D82A}">
                    <a16:rowId xmlns:a16="http://schemas.microsoft.com/office/drawing/2014/main" val="2074825541"/>
                  </a:ext>
                </a:extLst>
              </a:tr>
              <a:tr h="370840">
                <a:tc>
                  <a:txBody>
                    <a:bodyPr/>
                    <a:lstStyle/>
                    <a:p>
                      <a:r>
                        <a:rPr lang="en-US" sz="3600" b="0" dirty="0"/>
                        <a:t>2</a:t>
                      </a:r>
                    </a:p>
                  </a:txBody>
                  <a:tcPr/>
                </a:tc>
                <a:tc>
                  <a:txBody>
                    <a:bodyPr/>
                    <a:lstStyle/>
                    <a:p>
                      <a:r>
                        <a:rPr lang="en-US" sz="3600" b="0" dirty="0" err="1"/>
                        <a:t>Practicar</a:t>
                      </a:r>
                      <a:r>
                        <a:rPr lang="en-US" sz="3600" b="0" dirty="0"/>
                        <a:t> las </a:t>
                      </a:r>
                      <a:r>
                        <a:rPr lang="en-US" sz="3600" b="0" dirty="0" err="1"/>
                        <a:t>preguntas</a:t>
                      </a:r>
                      <a:r>
                        <a:rPr lang="en-US" sz="3600" b="0" dirty="0"/>
                        <a:t> de “</a:t>
                      </a:r>
                      <a:r>
                        <a:rPr lang="en-US" sz="3600" b="0" dirty="0" err="1"/>
                        <a:t>Considerar</a:t>
                      </a:r>
                      <a:r>
                        <a:rPr lang="en-US" sz="3600" b="0" dirty="0"/>
                        <a:t>” con </a:t>
                      </a:r>
                      <a:r>
                        <a:rPr lang="en-US" sz="3600" b="0" dirty="0" err="1"/>
                        <a:t>una</a:t>
                      </a:r>
                      <a:r>
                        <a:rPr lang="en-US" sz="3600" b="0" dirty="0"/>
                        <a:t> </a:t>
                      </a:r>
                      <a:r>
                        <a:rPr lang="en-US" sz="3600" b="0" dirty="0" err="1"/>
                        <a:t>compañera</a:t>
                      </a:r>
                      <a:endParaRPr lang="en-US" sz="3600" b="0" dirty="0"/>
                    </a:p>
                  </a:txBody>
                  <a:tcPr/>
                </a:tc>
                <a:extLst>
                  <a:ext uri="{0D108BD9-81ED-4DB2-BD59-A6C34878D82A}">
                    <a16:rowId xmlns:a16="http://schemas.microsoft.com/office/drawing/2014/main" val="1242118565"/>
                  </a:ext>
                </a:extLst>
              </a:tr>
              <a:tr h="370840">
                <a:tc>
                  <a:txBody>
                    <a:bodyPr/>
                    <a:lstStyle/>
                    <a:p>
                      <a:r>
                        <a:rPr lang="en-US" sz="3600" b="1" dirty="0"/>
                        <a:t>3</a:t>
                      </a:r>
                    </a:p>
                  </a:txBody>
                  <a:tcPr/>
                </a:tc>
                <a:tc>
                  <a:txBody>
                    <a:bodyPr/>
                    <a:lstStyle/>
                    <a:p>
                      <a:r>
                        <a:rPr lang="en-US" sz="3600" b="1" dirty="0"/>
                        <a:t>Usar </a:t>
                      </a:r>
                      <a:r>
                        <a:rPr lang="en-US" sz="3600" b="1" dirty="0" err="1"/>
                        <a:t>evidencia</a:t>
                      </a:r>
                      <a:r>
                        <a:rPr lang="en-US" sz="3600" b="1" dirty="0"/>
                        <a:t> de la Biblia para </a:t>
                      </a:r>
                      <a:r>
                        <a:rPr lang="en-US" sz="3600" b="1" dirty="0" err="1"/>
                        <a:t>explicar</a:t>
                      </a:r>
                      <a:r>
                        <a:rPr lang="en-US" sz="3600" b="1" dirty="0"/>
                        <a:t> </a:t>
                      </a:r>
                      <a:r>
                        <a:rPr lang="en-US" sz="3600" b="1" dirty="0" err="1"/>
                        <a:t>porque</a:t>
                      </a:r>
                      <a:r>
                        <a:rPr lang="en-US" sz="3600" b="1" dirty="0"/>
                        <a:t> Jesús </a:t>
                      </a:r>
                      <a:r>
                        <a:rPr lang="en-US" sz="3600" b="1" dirty="0" err="1"/>
                        <a:t>tenía</a:t>
                      </a:r>
                      <a:r>
                        <a:rPr lang="en-US" sz="3600" b="1" dirty="0"/>
                        <a:t> que ser </a:t>
                      </a:r>
                      <a:r>
                        <a:rPr lang="en-US" sz="3600" b="1" dirty="0" err="1"/>
                        <a:t>verdadero</a:t>
                      </a:r>
                      <a:r>
                        <a:rPr lang="en-US" sz="3600" b="1" dirty="0"/>
                        <a:t> Dios y </a:t>
                      </a:r>
                      <a:r>
                        <a:rPr lang="en-US" sz="3600" b="1" dirty="0" err="1"/>
                        <a:t>verdadero</a:t>
                      </a:r>
                      <a:r>
                        <a:rPr lang="en-US" sz="3600" b="1" dirty="0"/>
                        <a:t> hombre</a:t>
                      </a:r>
                    </a:p>
                  </a:txBody>
                  <a:tcPr/>
                </a:tc>
                <a:extLst>
                  <a:ext uri="{0D108BD9-81ED-4DB2-BD59-A6C34878D82A}">
                    <a16:rowId xmlns:a16="http://schemas.microsoft.com/office/drawing/2014/main" val="2315153907"/>
                  </a:ext>
                </a:extLst>
              </a:tr>
            </a:tbl>
          </a:graphicData>
        </a:graphic>
      </p:graphicFrame>
    </p:spTree>
    <p:extLst>
      <p:ext uri="{BB962C8B-B14F-4D97-AF65-F5344CB8AC3E}">
        <p14:creationId xmlns:p14="http://schemas.microsoft.com/office/powerpoint/2010/main" val="3443967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4800"/>
              <a:buFont typeface="Overlock"/>
              <a:buNone/>
            </a:pPr>
            <a:r>
              <a:rPr lang="es-ES" sz="4800" b="1" dirty="0">
                <a:solidFill>
                  <a:srgbClr val="00B050"/>
                </a:solidFill>
                <a:effectLst/>
                <a:latin typeface="Times New Roman" panose="02020603050405020304" pitchFamily="18" charset="0"/>
                <a:ea typeface="Times New Roman" panose="02020603050405020304" pitchFamily="18" charset="0"/>
              </a:rPr>
              <a:t>¿</a:t>
            </a:r>
            <a:r>
              <a:rPr lang="en-US" sz="4800" b="1" dirty="0" err="1">
                <a:solidFill>
                  <a:srgbClr val="00B050"/>
                </a:solidFill>
              </a:rPr>
              <a:t>Quién</a:t>
            </a:r>
            <a:r>
              <a:rPr lang="en-US" sz="4800" b="1" dirty="0">
                <a:solidFill>
                  <a:srgbClr val="00B050"/>
                </a:solidFill>
              </a:rPr>
              <a:t> es Dios?</a:t>
            </a:r>
            <a:endParaRPr sz="4800" b="1" dirty="0">
              <a:solidFill>
                <a:srgbClr val="00B050"/>
              </a:solidFill>
            </a:endParaRPr>
          </a:p>
        </p:txBody>
      </p:sp>
      <p:sp>
        <p:nvSpPr>
          <p:cNvPr id="291" name="Google Shape;291;p25"/>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400" dirty="0" err="1">
                <a:solidFill>
                  <a:srgbClr val="613318"/>
                </a:solidFill>
              </a:rPr>
              <a:t>Según</a:t>
            </a:r>
            <a:r>
              <a:rPr lang="en-US" sz="4400" dirty="0">
                <a:solidFill>
                  <a:srgbClr val="613318"/>
                </a:solidFill>
              </a:rPr>
              <a:t> Mateo 1:18-24</a:t>
            </a:r>
          </a:p>
          <a:p>
            <a:pPr marL="0" lvl="0" indent="0" algn="l" rtl="0">
              <a:lnSpc>
                <a:spcPct val="90000"/>
              </a:lnSpc>
              <a:spcBef>
                <a:spcPts val="0"/>
              </a:spcBef>
              <a:spcAft>
                <a:spcPts val="0"/>
              </a:spcAft>
              <a:buClr>
                <a:srgbClr val="613318"/>
              </a:buClr>
              <a:buSzPts val="5400"/>
              <a:buNone/>
            </a:pPr>
            <a:endParaRPr lang="en-US" sz="4400" dirty="0">
              <a:solidFill>
                <a:srgbClr val="613318"/>
              </a:solidFill>
            </a:endParaRPr>
          </a:p>
          <a:p>
            <a:pPr marL="571500">
              <a:spcBef>
                <a:spcPts val="0"/>
              </a:spcBef>
              <a:buClr>
                <a:srgbClr val="613318"/>
              </a:buClr>
            </a:pPr>
            <a:r>
              <a:rPr lang="en-US" sz="4400" dirty="0" err="1">
                <a:solidFill>
                  <a:srgbClr val="613318"/>
                </a:solidFill>
              </a:rPr>
              <a:t>Engendrado</a:t>
            </a:r>
            <a:r>
              <a:rPr lang="en-US" sz="4400" dirty="0">
                <a:solidFill>
                  <a:srgbClr val="613318"/>
                </a:solidFill>
              </a:rPr>
              <a:t>, del </a:t>
            </a:r>
            <a:r>
              <a:rPr lang="en-US" sz="4400" dirty="0" err="1">
                <a:solidFill>
                  <a:srgbClr val="613318"/>
                </a:solidFill>
              </a:rPr>
              <a:t>Espíritu</a:t>
            </a:r>
            <a:r>
              <a:rPr lang="en-US" sz="4400" dirty="0">
                <a:solidFill>
                  <a:srgbClr val="613318"/>
                </a:solidFill>
              </a:rPr>
              <a:t> Santo es</a:t>
            </a:r>
          </a:p>
          <a:p>
            <a:pPr marL="571500">
              <a:spcBef>
                <a:spcPts val="0"/>
              </a:spcBef>
              <a:buClr>
                <a:srgbClr val="613318"/>
              </a:buClr>
            </a:pPr>
            <a:r>
              <a:rPr lang="en-US" sz="4400" dirty="0">
                <a:solidFill>
                  <a:srgbClr val="613318"/>
                </a:solidFill>
              </a:rPr>
              <a:t>Le </a:t>
            </a:r>
            <a:r>
              <a:rPr lang="en-US" sz="4400" dirty="0" err="1">
                <a:solidFill>
                  <a:srgbClr val="613318"/>
                </a:solidFill>
              </a:rPr>
              <a:t>pondrás</a:t>
            </a:r>
            <a:r>
              <a:rPr lang="en-US" sz="4400" dirty="0">
                <a:solidFill>
                  <a:srgbClr val="613318"/>
                </a:solidFill>
              </a:rPr>
              <a:t> </a:t>
            </a:r>
            <a:r>
              <a:rPr lang="en-US" sz="4400" dirty="0" err="1">
                <a:solidFill>
                  <a:srgbClr val="613318"/>
                </a:solidFill>
              </a:rPr>
              <a:t>por</a:t>
            </a:r>
            <a:r>
              <a:rPr lang="en-US" sz="4400" dirty="0">
                <a:solidFill>
                  <a:srgbClr val="613318"/>
                </a:solidFill>
              </a:rPr>
              <a:t> </a:t>
            </a:r>
            <a:r>
              <a:rPr lang="en-US" sz="4400" dirty="0" err="1">
                <a:solidFill>
                  <a:srgbClr val="613318"/>
                </a:solidFill>
              </a:rPr>
              <a:t>nombre</a:t>
            </a:r>
            <a:r>
              <a:rPr lang="en-US" sz="4400" dirty="0">
                <a:solidFill>
                  <a:srgbClr val="613318"/>
                </a:solidFill>
              </a:rPr>
              <a:t> Jesús, </a:t>
            </a:r>
            <a:r>
              <a:rPr lang="en-US" sz="4400" dirty="0" err="1">
                <a:solidFill>
                  <a:srgbClr val="613318"/>
                </a:solidFill>
              </a:rPr>
              <a:t>porque</a:t>
            </a:r>
            <a:r>
              <a:rPr lang="en-US" sz="4400" dirty="0">
                <a:solidFill>
                  <a:srgbClr val="613318"/>
                </a:solidFill>
              </a:rPr>
              <a:t> </a:t>
            </a:r>
            <a:r>
              <a:rPr lang="en-US" sz="4400" dirty="0" err="1">
                <a:solidFill>
                  <a:srgbClr val="613318"/>
                </a:solidFill>
              </a:rPr>
              <a:t>él</a:t>
            </a:r>
            <a:r>
              <a:rPr lang="en-US" sz="4400" dirty="0">
                <a:solidFill>
                  <a:srgbClr val="613318"/>
                </a:solidFill>
              </a:rPr>
              <a:t> </a:t>
            </a:r>
            <a:r>
              <a:rPr lang="en-US" sz="4400" dirty="0" err="1">
                <a:solidFill>
                  <a:srgbClr val="613318"/>
                </a:solidFill>
              </a:rPr>
              <a:t>salvará</a:t>
            </a:r>
            <a:r>
              <a:rPr lang="en-US" sz="4400" dirty="0">
                <a:solidFill>
                  <a:srgbClr val="613318"/>
                </a:solidFill>
              </a:rPr>
              <a:t> a </a:t>
            </a:r>
            <a:r>
              <a:rPr lang="en-US" sz="4400" dirty="0" err="1">
                <a:solidFill>
                  <a:srgbClr val="613318"/>
                </a:solidFill>
              </a:rPr>
              <a:t>su</a:t>
            </a:r>
            <a:r>
              <a:rPr lang="en-US" sz="4400" dirty="0">
                <a:solidFill>
                  <a:srgbClr val="613318"/>
                </a:solidFill>
              </a:rPr>
              <a:t> pueblo de sus </a:t>
            </a:r>
            <a:r>
              <a:rPr lang="en-US" sz="4400" dirty="0" err="1">
                <a:solidFill>
                  <a:srgbClr val="613318"/>
                </a:solidFill>
              </a:rPr>
              <a:t>pecados</a:t>
            </a:r>
            <a:r>
              <a:rPr lang="en-US" sz="4400" dirty="0">
                <a:solidFill>
                  <a:srgbClr val="613318"/>
                </a:solidFill>
              </a:rPr>
              <a:t>. </a:t>
            </a:r>
          </a:p>
          <a:p>
            <a:pPr marL="571500">
              <a:spcBef>
                <a:spcPts val="0"/>
              </a:spcBef>
              <a:buClr>
                <a:srgbClr val="613318"/>
              </a:buClr>
            </a:pPr>
            <a:r>
              <a:rPr lang="en-US" sz="4400" dirty="0">
                <a:solidFill>
                  <a:srgbClr val="613318"/>
                </a:solidFill>
              </a:rPr>
              <a:t>Emanuel (Dios con </a:t>
            </a:r>
            <a:r>
              <a:rPr lang="en-US" sz="4400" dirty="0" err="1">
                <a:solidFill>
                  <a:srgbClr val="613318"/>
                </a:solidFill>
              </a:rPr>
              <a:t>nosotros</a:t>
            </a:r>
            <a:r>
              <a:rPr lang="en-US" sz="4400" dirty="0">
                <a:solidFill>
                  <a:srgbClr val="613318"/>
                </a:solidFill>
              </a:rPr>
              <a:t>) </a:t>
            </a:r>
            <a:endParaRPr sz="4400" dirty="0"/>
          </a:p>
        </p:txBody>
      </p:sp>
    </p:spTree>
    <p:extLst>
      <p:ext uri="{BB962C8B-B14F-4D97-AF65-F5344CB8AC3E}">
        <p14:creationId xmlns:p14="http://schemas.microsoft.com/office/powerpoint/2010/main" val="422692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5"/>
          <p:cNvSpPr txBox="1">
            <a:spLocks noGrp="1"/>
          </p:cNvSpPr>
          <p:nvPr>
            <p:ph type="title"/>
          </p:nvPr>
        </p:nvSpPr>
        <p:spPr>
          <a:xfrm>
            <a:off x="585354" y="365125"/>
            <a:ext cx="1102129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4800"/>
              <a:buFont typeface="Overlock"/>
              <a:buNone/>
            </a:pPr>
            <a:r>
              <a:rPr lang="es-ES" sz="4800" b="1" dirty="0">
                <a:solidFill>
                  <a:srgbClr val="00B050"/>
                </a:solidFill>
                <a:effectLst/>
                <a:latin typeface="Times New Roman" panose="02020603050405020304" pitchFamily="18" charset="0"/>
                <a:ea typeface="Times New Roman" panose="02020603050405020304" pitchFamily="18" charset="0"/>
              </a:rPr>
              <a:t>¿</a:t>
            </a:r>
            <a:r>
              <a:rPr lang="en-US" sz="4800" b="1" dirty="0" err="1">
                <a:solidFill>
                  <a:srgbClr val="00B050"/>
                </a:solidFill>
              </a:rPr>
              <a:t>Quién</a:t>
            </a:r>
            <a:r>
              <a:rPr lang="en-US" sz="4800" b="1" dirty="0">
                <a:solidFill>
                  <a:srgbClr val="00B050"/>
                </a:solidFill>
              </a:rPr>
              <a:t> es Dios? </a:t>
            </a:r>
            <a:br>
              <a:rPr lang="en-US" sz="4800" b="1" dirty="0">
                <a:solidFill>
                  <a:srgbClr val="00B050"/>
                </a:solidFill>
              </a:rPr>
            </a:br>
            <a:r>
              <a:rPr lang="en-US" sz="4800" b="1" dirty="0">
                <a:solidFill>
                  <a:srgbClr val="00B050"/>
                </a:solidFill>
              </a:rPr>
              <a:t>VERDADERO DIOS Y VERDADERO HOMBRE</a:t>
            </a:r>
            <a:endParaRPr sz="4800" b="1" dirty="0">
              <a:solidFill>
                <a:srgbClr val="00B050"/>
              </a:solidFill>
            </a:endParaRPr>
          </a:p>
        </p:txBody>
      </p:sp>
      <p:sp>
        <p:nvSpPr>
          <p:cNvPr id="291" name="Google Shape;291;p25"/>
          <p:cNvSpPr txBox="1">
            <a:spLocks noGrp="1"/>
          </p:cNvSpPr>
          <p:nvPr>
            <p:ph type="body" idx="1"/>
          </p:nvPr>
        </p:nvSpPr>
        <p:spPr>
          <a:xfrm>
            <a:off x="838200" y="2050905"/>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400" dirty="0">
                <a:solidFill>
                  <a:srgbClr val="613318"/>
                </a:solidFill>
              </a:rPr>
              <a:t>Juan 1</a:t>
            </a:r>
          </a:p>
          <a:p>
            <a:pPr marL="0" indent="0">
              <a:spcBef>
                <a:spcPts val="0"/>
              </a:spcBef>
              <a:buClr>
                <a:srgbClr val="613318"/>
              </a:buClr>
              <a:buNone/>
            </a:pPr>
            <a:r>
              <a:rPr lang="en-US" sz="4400" i="1" dirty="0"/>
              <a:t>“</a:t>
            </a:r>
            <a:r>
              <a:rPr lang="en-US" sz="4400" i="1" dirty="0" err="1"/>
              <a:t>En</a:t>
            </a:r>
            <a:r>
              <a:rPr lang="en-US" sz="4400" i="1" dirty="0"/>
              <a:t> </a:t>
            </a:r>
            <a:r>
              <a:rPr lang="en-US" sz="4400" i="1" dirty="0" err="1"/>
              <a:t>el</a:t>
            </a:r>
            <a:r>
              <a:rPr lang="en-US" sz="4400" i="1" dirty="0"/>
              <a:t> principio era </a:t>
            </a:r>
            <a:r>
              <a:rPr lang="en-US" sz="4400" i="1" dirty="0" err="1"/>
              <a:t>el</a:t>
            </a:r>
            <a:r>
              <a:rPr lang="en-US" sz="4400" i="1" dirty="0"/>
              <a:t> Verbo, y </a:t>
            </a:r>
            <a:r>
              <a:rPr lang="en-US" sz="4400" i="1" dirty="0" err="1"/>
              <a:t>el</a:t>
            </a:r>
            <a:r>
              <a:rPr lang="en-US" sz="4400" i="1" dirty="0"/>
              <a:t> Verbo era con Dios, y </a:t>
            </a:r>
            <a:r>
              <a:rPr lang="en-US" sz="4400" i="1" u="sng" dirty="0" err="1"/>
              <a:t>el</a:t>
            </a:r>
            <a:r>
              <a:rPr lang="en-US" sz="4400" i="1" u="sng" dirty="0"/>
              <a:t> Verbo era Dios</a:t>
            </a:r>
            <a:r>
              <a:rPr lang="en-US" sz="4400" i="1" dirty="0"/>
              <a:t>… Y </a:t>
            </a:r>
            <a:r>
              <a:rPr lang="en-US" sz="4400" i="1" dirty="0" err="1"/>
              <a:t>aquel</a:t>
            </a:r>
            <a:r>
              <a:rPr lang="en-US" sz="4400" i="1" dirty="0"/>
              <a:t> Verbo </a:t>
            </a:r>
            <a:r>
              <a:rPr lang="en-US" sz="4400" i="1" u="sng" dirty="0" err="1"/>
              <a:t>fue</a:t>
            </a:r>
            <a:r>
              <a:rPr lang="en-US" sz="4400" i="1" u="sng" dirty="0"/>
              <a:t> </a:t>
            </a:r>
            <a:r>
              <a:rPr lang="en-US" sz="4400" i="1" u="sng" dirty="0" err="1"/>
              <a:t>hecho</a:t>
            </a:r>
            <a:r>
              <a:rPr lang="en-US" sz="4400" i="1" u="sng" dirty="0"/>
              <a:t> carne</a:t>
            </a:r>
            <a:r>
              <a:rPr lang="en-US" sz="4400" i="1" dirty="0"/>
              <a:t>, y </a:t>
            </a:r>
            <a:r>
              <a:rPr lang="en-US" sz="4400" i="1" dirty="0" err="1"/>
              <a:t>habitó</a:t>
            </a:r>
            <a:r>
              <a:rPr lang="en-US" sz="4400" i="1" dirty="0"/>
              <a:t> entre </a:t>
            </a:r>
            <a:r>
              <a:rPr lang="en-US" sz="4400" i="1" dirty="0" err="1"/>
              <a:t>nosotros</a:t>
            </a:r>
            <a:r>
              <a:rPr lang="en-US" sz="4400" i="1" dirty="0"/>
              <a:t> y </a:t>
            </a:r>
            <a:r>
              <a:rPr lang="en-US" sz="4400" i="1" dirty="0" err="1"/>
              <a:t>vimos</a:t>
            </a:r>
            <a:r>
              <a:rPr lang="en-US" sz="4400" i="1" dirty="0"/>
              <a:t> </a:t>
            </a:r>
            <a:r>
              <a:rPr lang="en-US" sz="4400" i="1" dirty="0" err="1"/>
              <a:t>su</a:t>
            </a:r>
            <a:r>
              <a:rPr lang="en-US" sz="4400" i="1" dirty="0"/>
              <a:t> gloria, gloria </a:t>
            </a:r>
            <a:r>
              <a:rPr lang="en-US" sz="4400" i="1" dirty="0" err="1"/>
              <a:t>como</a:t>
            </a:r>
            <a:r>
              <a:rPr lang="en-US" sz="4400" i="1" dirty="0"/>
              <a:t> del </a:t>
            </a:r>
            <a:r>
              <a:rPr lang="en-US" sz="4400" i="1" dirty="0" err="1"/>
              <a:t>unigénito</a:t>
            </a:r>
            <a:r>
              <a:rPr lang="en-US" sz="4400" i="1" dirty="0"/>
              <a:t> del Padre, </a:t>
            </a:r>
            <a:r>
              <a:rPr lang="en-US" sz="4400" i="1" dirty="0" err="1"/>
              <a:t>lleno</a:t>
            </a:r>
            <a:r>
              <a:rPr lang="en-US" sz="4400" i="1" dirty="0"/>
              <a:t> de </a:t>
            </a:r>
            <a:r>
              <a:rPr lang="en-US" sz="4400" i="1" dirty="0" err="1"/>
              <a:t>gracia</a:t>
            </a:r>
            <a:r>
              <a:rPr lang="en-US" sz="4400" i="1" dirty="0"/>
              <a:t> y de </a:t>
            </a:r>
            <a:r>
              <a:rPr lang="en-US" sz="4400" i="1" dirty="0" err="1"/>
              <a:t>verdad</a:t>
            </a:r>
            <a:r>
              <a:rPr lang="en-US" sz="4400" i="1" dirty="0"/>
              <a:t>.”</a:t>
            </a:r>
            <a:endParaRPr lang="en-US" sz="4400" dirty="0"/>
          </a:p>
          <a:p>
            <a:pPr marL="0" lvl="0" indent="0" algn="l" rtl="0">
              <a:lnSpc>
                <a:spcPct val="90000"/>
              </a:lnSpc>
              <a:spcBef>
                <a:spcPts val="0"/>
              </a:spcBef>
              <a:spcAft>
                <a:spcPts val="0"/>
              </a:spcAft>
              <a:buClr>
                <a:srgbClr val="613318"/>
              </a:buClr>
              <a:buSzPts val="5400"/>
              <a:buNone/>
            </a:pPr>
            <a:endParaRPr sz="4400" dirty="0"/>
          </a:p>
        </p:txBody>
      </p:sp>
    </p:spTree>
    <p:extLst>
      <p:ext uri="{BB962C8B-B14F-4D97-AF65-F5344CB8AC3E}">
        <p14:creationId xmlns:p14="http://schemas.microsoft.com/office/powerpoint/2010/main" val="3666278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txBox="1">
            <a:spLocks noGrp="1"/>
          </p:cNvSpPr>
          <p:nvPr>
            <p:ph type="title"/>
          </p:nvPr>
        </p:nvSpPr>
        <p:spPr>
          <a:xfrm>
            <a:off x="838200" y="365125"/>
            <a:ext cx="10515600" cy="14636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b="1" dirty="0">
                <a:solidFill>
                  <a:srgbClr val="00B050"/>
                </a:solidFill>
              </a:rPr>
              <a:t>¿Por </a:t>
            </a:r>
            <a:r>
              <a:rPr lang="en-US" b="1" dirty="0" err="1">
                <a:solidFill>
                  <a:srgbClr val="00B050"/>
                </a:solidFill>
              </a:rPr>
              <a:t>qué</a:t>
            </a:r>
            <a:r>
              <a:rPr lang="en-US" b="1" dirty="0">
                <a:solidFill>
                  <a:srgbClr val="00B050"/>
                </a:solidFill>
              </a:rPr>
              <a:t> </a:t>
            </a:r>
            <a:r>
              <a:rPr lang="en-US" b="1" dirty="0" err="1">
                <a:solidFill>
                  <a:srgbClr val="00B050"/>
                </a:solidFill>
              </a:rPr>
              <a:t>tuvo</a:t>
            </a:r>
            <a:r>
              <a:rPr lang="en-US" b="1" dirty="0">
                <a:solidFill>
                  <a:srgbClr val="00B050"/>
                </a:solidFill>
              </a:rPr>
              <a:t> que ser Dios y hombre </a:t>
            </a:r>
            <a:r>
              <a:rPr lang="en-US" b="1" dirty="0" err="1">
                <a:solidFill>
                  <a:srgbClr val="00B050"/>
                </a:solidFill>
              </a:rPr>
              <a:t>en</a:t>
            </a:r>
            <a:r>
              <a:rPr lang="en-US" b="1" dirty="0">
                <a:solidFill>
                  <a:srgbClr val="00B050"/>
                </a:solidFill>
              </a:rPr>
              <a:t> </a:t>
            </a:r>
            <a:r>
              <a:rPr lang="en-US" b="1" dirty="0" err="1">
                <a:solidFill>
                  <a:srgbClr val="00B050"/>
                </a:solidFill>
              </a:rPr>
              <a:t>una</a:t>
            </a:r>
            <a:r>
              <a:rPr lang="en-US" b="1" dirty="0">
                <a:solidFill>
                  <a:srgbClr val="00B050"/>
                </a:solidFill>
              </a:rPr>
              <a:t> persona?</a:t>
            </a:r>
            <a:endParaRPr b="1" dirty="0">
              <a:solidFill>
                <a:srgbClr val="00B050"/>
              </a:solidFill>
            </a:endParaRPr>
          </a:p>
        </p:txBody>
      </p:sp>
      <p:sp>
        <p:nvSpPr>
          <p:cNvPr id="313" name="Google Shape;313;p28"/>
          <p:cNvSpPr txBox="1">
            <a:spLocks noGrp="1"/>
          </p:cNvSpPr>
          <p:nvPr>
            <p:ph type="body" idx="1"/>
          </p:nvPr>
        </p:nvSpPr>
        <p:spPr>
          <a:xfrm>
            <a:off x="838200" y="2057401"/>
            <a:ext cx="10515600" cy="4119562"/>
          </a:xfrm>
          <a:prstGeom prst="rect">
            <a:avLst/>
          </a:prstGeom>
          <a:noFill/>
          <a:ln>
            <a:noFill/>
          </a:ln>
        </p:spPr>
        <p:txBody>
          <a:bodyPr spcFirstLastPara="1" wrap="square" lIns="91425" tIns="45700" rIns="91425" bIns="45700" anchor="t" anchorCtr="0">
            <a:normAutofit lnSpcReduction="10000"/>
          </a:bodyPr>
          <a:lstStyle/>
          <a:p>
            <a:pPr marL="0" lvl="0" indent="0" rtl="0">
              <a:lnSpc>
                <a:spcPct val="90000"/>
              </a:lnSpc>
              <a:spcBef>
                <a:spcPts val="0"/>
              </a:spcBef>
              <a:spcAft>
                <a:spcPts val="0"/>
              </a:spcAft>
              <a:buClr>
                <a:srgbClr val="613318"/>
              </a:buClr>
              <a:buSzPct val="100000"/>
              <a:buNone/>
            </a:pPr>
            <a:r>
              <a:rPr lang="en-US" dirty="0">
                <a:solidFill>
                  <a:srgbClr val="613318"/>
                </a:solidFill>
              </a:rPr>
              <a:t>Gál.4:4-5 </a:t>
            </a:r>
          </a:p>
          <a:p>
            <a:pPr marL="0" lvl="0" indent="0" rtl="0">
              <a:lnSpc>
                <a:spcPct val="90000"/>
              </a:lnSpc>
              <a:spcBef>
                <a:spcPts val="0"/>
              </a:spcBef>
              <a:spcAft>
                <a:spcPts val="0"/>
              </a:spcAft>
              <a:buClr>
                <a:srgbClr val="613318"/>
              </a:buClr>
              <a:buSzPct val="100000"/>
              <a:buNone/>
            </a:pPr>
            <a:r>
              <a:rPr lang="en-US" dirty="0">
                <a:solidFill>
                  <a:srgbClr val="613318"/>
                </a:solidFill>
              </a:rPr>
              <a:t>Dios </a:t>
            </a:r>
            <a:r>
              <a:rPr lang="en-US" dirty="0" err="1">
                <a:solidFill>
                  <a:srgbClr val="613318"/>
                </a:solidFill>
              </a:rPr>
              <a:t>envió</a:t>
            </a:r>
            <a:r>
              <a:rPr lang="en-US" dirty="0">
                <a:solidFill>
                  <a:srgbClr val="613318"/>
                </a:solidFill>
              </a:rPr>
              <a:t> a </a:t>
            </a:r>
            <a:r>
              <a:rPr lang="en-US" dirty="0" err="1">
                <a:solidFill>
                  <a:srgbClr val="613318"/>
                </a:solidFill>
              </a:rPr>
              <a:t>su</a:t>
            </a:r>
            <a:r>
              <a:rPr lang="en-US" dirty="0">
                <a:solidFill>
                  <a:srgbClr val="613318"/>
                </a:solidFill>
              </a:rPr>
              <a:t> </a:t>
            </a:r>
            <a:r>
              <a:rPr lang="en-US" dirty="0" err="1">
                <a:solidFill>
                  <a:srgbClr val="613318"/>
                </a:solidFill>
              </a:rPr>
              <a:t>Hijo</a:t>
            </a:r>
            <a:r>
              <a:rPr lang="en-US" dirty="0">
                <a:solidFill>
                  <a:srgbClr val="613318"/>
                </a:solidFill>
              </a:rPr>
              <a:t>, que </a:t>
            </a:r>
            <a:r>
              <a:rPr lang="en-US" dirty="0" err="1">
                <a:solidFill>
                  <a:srgbClr val="613318"/>
                </a:solidFill>
              </a:rPr>
              <a:t>nació</a:t>
            </a:r>
            <a:r>
              <a:rPr lang="en-US" dirty="0">
                <a:solidFill>
                  <a:srgbClr val="613318"/>
                </a:solidFill>
              </a:rPr>
              <a:t> de </a:t>
            </a:r>
            <a:r>
              <a:rPr lang="en-US" dirty="0" err="1">
                <a:solidFill>
                  <a:srgbClr val="613318"/>
                </a:solidFill>
              </a:rPr>
              <a:t>una</a:t>
            </a:r>
            <a:r>
              <a:rPr lang="en-US" dirty="0">
                <a:solidFill>
                  <a:srgbClr val="613318"/>
                </a:solidFill>
              </a:rPr>
              <a:t> </a:t>
            </a:r>
            <a:r>
              <a:rPr lang="en-US" dirty="0" err="1">
                <a:solidFill>
                  <a:srgbClr val="613318"/>
                </a:solidFill>
              </a:rPr>
              <a:t>mujer</a:t>
            </a:r>
            <a:r>
              <a:rPr lang="en-US" dirty="0">
                <a:solidFill>
                  <a:srgbClr val="613318"/>
                </a:solidFill>
              </a:rPr>
              <a:t> y </a:t>
            </a:r>
            <a:r>
              <a:rPr lang="en-US" dirty="0" err="1">
                <a:solidFill>
                  <a:srgbClr val="613318"/>
                </a:solidFill>
              </a:rPr>
              <a:t>sujeto</a:t>
            </a:r>
            <a:r>
              <a:rPr lang="en-US" dirty="0">
                <a:solidFill>
                  <a:srgbClr val="613318"/>
                </a:solidFill>
              </a:rPr>
              <a:t> a la ley, </a:t>
            </a:r>
            <a:r>
              <a:rPr lang="en-US" b="1" baseline="30000" dirty="0">
                <a:solidFill>
                  <a:srgbClr val="613318"/>
                </a:solidFill>
              </a:rPr>
              <a:t>5 </a:t>
            </a:r>
            <a:r>
              <a:rPr lang="en-US" dirty="0">
                <a:solidFill>
                  <a:srgbClr val="613318"/>
                </a:solidFill>
              </a:rPr>
              <a:t>para que </a:t>
            </a:r>
            <a:r>
              <a:rPr lang="en-US" dirty="0" err="1">
                <a:solidFill>
                  <a:srgbClr val="613318"/>
                </a:solidFill>
              </a:rPr>
              <a:t>redimiera</a:t>
            </a:r>
            <a:r>
              <a:rPr lang="en-US" dirty="0">
                <a:solidFill>
                  <a:srgbClr val="613318"/>
                </a:solidFill>
              </a:rPr>
              <a:t> a </a:t>
            </a:r>
            <a:r>
              <a:rPr lang="en-US" dirty="0" err="1">
                <a:solidFill>
                  <a:srgbClr val="613318"/>
                </a:solidFill>
              </a:rPr>
              <a:t>los</a:t>
            </a:r>
            <a:r>
              <a:rPr lang="en-US" dirty="0">
                <a:solidFill>
                  <a:srgbClr val="613318"/>
                </a:solidFill>
              </a:rPr>
              <a:t> que </a:t>
            </a:r>
            <a:r>
              <a:rPr lang="en-US" dirty="0" err="1">
                <a:solidFill>
                  <a:srgbClr val="613318"/>
                </a:solidFill>
              </a:rPr>
              <a:t>estaban</a:t>
            </a:r>
            <a:r>
              <a:rPr lang="en-US" dirty="0">
                <a:solidFill>
                  <a:srgbClr val="613318"/>
                </a:solidFill>
              </a:rPr>
              <a:t> </a:t>
            </a:r>
            <a:r>
              <a:rPr lang="en-US" dirty="0" err="1">
                <a:solidFill>
                  <a:srgbClr val="613318"/>
                </a:solidFill>
              </a:rPr>
              <a:t>sujetos</a:t>
            </a:r>
            <a:r>
              <a:rPr lang="en-US" dirty="0">
                <a:solidFill>
                  <a:srgbClr val="613318"/>
                </a:solidFill>
              </a:rPr>
              <a:t> a la ley, a fin de que </a:t>
            </a:r>
            <a:r>
              <a:rPr lang="en-US" dirty="0" err="1">
                <a:solidFill>
                  <a:srgbClr val="613318"/>
                </a:solidFill>
              </a:rPr>
              <a:t>recibiéramos</a:t>
            </a:r>
            <a:r>
              <a:rPr lang="en-US" dirty="0">
                <a:solidFill>
                  <a:srgbClr val="613318"/>
                </a:solidFill>
              </a:rPr>
              <a:t> la </a:t>
            </a:r>
            <a:r>
              <a:rPr lang="en-US" dirty="0" err="1">
                <a:solidFill>
                  <a:srgbClr val="613318"/>
                </a:solidFill>
              </a:rPr>
              <a:t>adopción</a:t>
            </a:r>
            <a:r>
              <a:rPr lang="en-US" dirty="0">
                <a:solidFill>
                  <a:srgbClr val="613318"/>
                </a:solidFill>
              </a:rPr>
              <a:t> de </a:t>
            </a:r>
            <a:r>
              <a:rPr lang="en-US" dirty="0" err="1">
                <a:solidFill>
                  <a:srgbClr val="613318"/>
                </a:solidFill>
              </a:rPr>
              <a:t>hijos</a:t>
            </a:r>
            <a:r>
              <a:rPr lang="en-US" dirty="0">
                <a:solidFill>
                  <a:srgbClr val="613318"/>
                </a:solidFill>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del </a:t>
            </a:r>
            <a:r>
              <a:rPr lang="en-US" b="1" dirty="0" err="1">
                <a:solidFill>
                  <a:srgbClr val="00B050"/>
                </a:solidFill>
              </a:rPr>
              <a:t>curso</a:t>
            </a:r>
            <a:endParaRPr b="1" dirty="0">
              <a:solidFill>
                <a:srgbClr val="00B050"/>
              </a:solidFill>
            </a:endParaRPr>
          </a:p>
        </p:txBody>
      </p:sp>
      <p:sp>
        <p:nvSpPr>
          <p:cNvPr id="155" name="Google Shape;15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indent="0">
              <a:spcBef>
                <a:spcPts val="0"/>
              </a:spcBef>
              <a:buNone/>
            </a:pP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Leer y entender historias clave de la primera parte de la vida y el ministerio de Jesús utilizando el método de </a:t>
            </a:r>
            <a:r>
              <a:rPr lang="es-ES"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Cuatro “C” </a:t>
            </a: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(Captar, Contar, Considerar, Consolidar)</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s-E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Preparar para c</a:t>
            </a:r>
            <a:r>
              <a:rPr lang="es-ES"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ompartir </a:t>
            </a: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Palabra de Dios por medio de historias bíblicas utilizando el método de las Cuatro “C” (Captar, Contar, Considerar, Consolidar)</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228600" lvl="0" indent="-342900" algn="l" rtl="0">
              <a:lnSpc>
                <a:spcPct val="90000"/>
              </a:lnSpc>
              <a:spcBef>
                <a:spcPts val="0"/>
              </a:spcBef>
              <a:spcAft>
                <a:spcPts val="0"/>
              </a:spcAft>
              <a:buClr>
                <a:srgbClr val="613318"/>
              </a:buClr>
              <a:buSzPts val="5400"/>
              <a:buFont typeface="Overlock"/>
              <a:buChar char="-"/>
            </a:pPr>
            <a:endParaRPr dirty="0">
              <a:solidFill>
                <a:srgbClr val="613318"/>
              </a:solidFill>
            </a:endParaRPr>
          </a:p>
        </p:txBody>
      </p:sp>
    </p:spTree>
    <p:extLst>
      <p:ext uri="{BB962C8B-B14F-4D97-AF65-F5344CB8AC3E}">
        <p14:creationId xmlns:p14="http://schemas.microsoft.com/office/powerpoint/2010/main" val="354663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3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8" name="Google Shape;348;p36"/>
          <p:cNvSpPr txBox="1">
            <a:spLocks noGrp="1"/>
          </p:cNvSpPr>
          <p:nvPr>
            <p:ph type="title"/>
          </p:nvPr>
        </p:nvSpPr>
        <p:spPr>
          <a:xfrm>
            <a:off x="520242" y="232937"/>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349" name="Google Shape;349;p36"/>
          <p:cNvSpPr txBox="1">
            <a:spLocks noGrp="1"/>
          </p:cNvSpPr>
          <p:nvPr>
            <p:ph type="body" idx="2"/>
          </p:nvPr>
        </p:nvSpPr>
        <p:spPr>
          <a:xfrm>
            <a:off x="350547" y="1203061"/>
            <a:ext cx="4490394" cy="3702426"/>
          </a:xfrm>
          <a:prstGeom prst="rect">
            <a:avLst/>
          </a:prstGeom>
          <a:noFill/>
          <a:ln>
            <a:noFill/>
          </a:ln>
        </p:spPr>
        <p:txBody>
          <a:bodyPr spcFirstLastPara="1" wrap="square" lIns="91425" tIns="45700" rIns="91425" bIns="45700" anchor="t" anchorCtr="0">
            <a:normAutofit lnSpcReduction="10000"/>
          </a:bodyPr>
          <a:lstStyle/>
          <a:p>
            <a:pPr marL="1143000" lvl="2" indent="-258444" algn="l" rtl="0">
              <a:lnSpc>
                <a:spcPct val="90000"/>
              </a:lnSpc>
              <a:spcBef>
                <a:spcPts val="0"/>
              </a:spcBef>
              <a:spcAft>
                <a:spcPts val="0"/>
              </a:spcAft>
              <a:buClr>
                <a:schemeClr val="dk1"/>
              </a:buClr>
              <a:buSzPct val="100000"/>
              <a:buChar char="•"/>
            </a:pPr>
            <a:r>
              <a:rPr lang="en-US" b="1" dirty="0"/>
              <a:t>Ver</a:t>
            </a:r>
            <a:r>
              <a:rPr lang="en-US" dirty="0"/>
              <a:t> </a:t>
            </a:r>
            <a:r>
              <a:rPr lang="en-US" dirty="0" err="1"/>
              <a:t>el</a:t>
            </a:r>
            <a:r>
              <a:rPr lang="en-US" dirty="0"/>
              <a:t> </a:t>
            </a:r>
            <a:r>
              <a:rPr lang="en-US" dirty="0" err="1"/>
              <a:t>siguiente</a:t>
            </a:r>
            <a:r>
              <a:rPr lang="en-US" dirty="0"/>
              <a:t> video para la </a:t>
            </a:r>
            <a:r>
              <a:rPr lang="en-US" dirty="0" err="1"/>
              <a:t>lección</a:t>
            </a:r>
            <a:r>
              <a:rPr lang="en-US" dirty="0"/>
              <a:t> 3</a:t>
            </a:r>
            <a:endParaRPr dirty="0"/>
          </a:p>
          <a:p>
            <a:pPr marL="1143000" lvl="2" indent="-258444" algn="l" rtl="0">
              <a:lnSpc>
                <a:spcPct val="90000"/>
              </a:lnSpc>
              <a:spcBef>
                <a:spcPts val="500"/>
              </a:spcBef>
              <a:spcAft>
                <a:spcPts val="0"/>
              </a:spcAft>
              <a:buClr>
                <a:schemeClr val="dk1"/>
              </a:buClr>
              <a:buSzPct val="100000"/>
              <a:buChar char="•"/>
            </a:pPr>
            <a:r>
              <a:rPr lang="en-US" b="1" dirty="0"/>
              <a:t>Leer</a:t>
            </a:r>
            <a:r>
              <a:rPr lang="en-US" dirty="0"/>
              <a:t> Mateo 2 </a:t>
            </a:r>
            <a:r>
              <a:rPr lang="en-US" dirty="0" err="1"/>
              <a:t>en</a:t>
            </a:r>
            <a:r>
              <a:rPr lang="en-US" dirty="0"/>
              <a:t> sus </a:t>
            </a:r>
            <a:r>
              <a:rPr lang="en-US" dirty="0" err="1"/>
              <a:t>Biblias</a:t>
            </a:r>
            <a:endParaRPr dirty="0"/>
          </a:p>
          <a:p>
            <a:pPr marL="228600" lvl="0" indent="0" algn="l" rtl="0">
              <a:lnSpc>
                <a:spcPct val="90000"/>
              </a:lnSpc>
              <a:spcBef>
                <a:spcPts val="1000"/>
              </a:spcBef>
              <a:spcAft>
                <a:spcPts val="0"/>
              </a:spcAft>
              <a:buClr>
                <a:schemeClr val="dk1"/>
              </a:buClr>
              <a:buSzPct val="100000"/>
              <a:buNone/>
            </a:pPr>
            <a:endParaRPr sz="4000" dirty="0">
              <a:solidFill>
                <a:schemeClr val="dk1"/>
              </a:solidFill>
            </a:endParaRPr>
          </a:p>
        </p:txBody>
      </p:sp>
      <p:pic>
        <p:nvPicPr>
          <p:cNvPr id="4" name="Picture 2" descr="Over 10M Android Users Infected by GriftHorse Trojan">
            <a:extLst>
              <a:ext uri="{FF2B5EF4-FFF2-40B4-BE49-F238E27FC236}">
                <a16:creationId xmlns:a16="http://schemas.microsoft.com/office/drawing/2014/main" id="{5A2AC4DD-EE77-5BF1-13F3-8D58B6747E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6" r="4381" b="4525"/>
          <a:stretch/>
        </p:blipFill>
        <p:spPr bwMode="auto">
          <a:xfrm>
            <a:off x="5609220" y="2593389"/>
            <a:ext cx="6232233" cy="400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4"/>
          <p:cNvPicPr preferRelativeResize="0"/>
          <p:nvPr/>
        </p:nvPicPr>
        <p:blipFill rotWithShape="1">
          <a:blip r:embed="rId3">
            <a:alphaModFix/>
          </a:blip>
          <a:srcRect/>
          <a:stretch/>
        </p:blipFill>
        <p:spPr>
          <a:xfrm>
            <a:off x="0" y="0"/>
            <a:ext cx="12192000" cy="6875906"/>
          </a:xfrm>
          <a:prstGeom prst="rect">
            <a:avLst/>
          </a:prstGeom>
          <a:noFill/>
          <a:ln>
            <a:noFill/>
          </a:ln>
        </p:spPr>
      </p:pic>
      <p:sp>
        <p:nvSpPr>
          <p:cNvPr id="357" name="Google Shape;357;p34"/>
          <p:cNvSpPr txBox="1">
            <a:spLocks noGrp="1"/>
          </p:cNvSpPr>
          <p:nvPr>
            <p:ph type="body" idx="1"/>
          </p:nvPr>
        </p:nvSpPr>
        <p:spPr>
          <a:xfrm>
            <a:off x="1126958" y="4345272"/>
            <a:ext cx="10515600" cy="46326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0000"/>
              <a:buNone/>
            </a:pPr>
            <a:r>
              <a:rPr lang="en-US" sz="10000" dirty="0">
                <a:solidFill>
                  <a:schemeClr val="lt1"/>
                </a:solidFill>
                <a:latin typeface="Overlock"/>
                <a:ea typeface="Overlock"/>
                <a:cs typeface="Overlock"/>
                <a:sym typeface="Overlock"/>
              </a:rPr>
              <a:t>La </a:t>
            </a:r>
            <a:r>
              <a:rPr lang="en-US" sz="10000" dirty="0" err="1">
                <a:solidFill>
                  <a:schemeClr val="lt1"/>
                </a:solidFill>
              </a:rPr>
              <a:t>Bendición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2</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3032872934"/>
              </p:ext>
            </p:extLst>
          </p:nvPr>
        </p:nvGraphicFramePr>
        <p:xfrm>
          <a:off x="838200" y="1690688"/>
          <a:ext cx="10515599" cy="448564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1" dirty="0"/>
                        <a:t>1</a:t>
                      </a:r>
                    </a:p>
                  </a:txBody>
                  <a:tcPr/>
                </a:tc>
                <a:tc>
                  <a:txBody>
                    <a:bodyPr/>
                    <a:lstStyle/>
                    <a:p>
                      <a:r>
                        <a:rPr lang="en-US" sz="3600" b="1" dirty="0"/>
                        <a:t>Usar </a:t>
                      </a:r>
                      <a:r>
                        <a:rPr lang="en-US" sz="3600" b="1" dirty="0" err="1"/>
                        <a:t>el</a:t>
                      </a:r>
                      <a:r>
                        <a:rPr lang="en-US" sz="3600" b="1" dirty="0"/>
                        <a:t> </a:t>
                      </a:r>
                      <a:r>
                        <a:rPr lang="en-US" sz="3600" b="1" dirty="0" err="1"/>
                        <a:t>método</a:t>
                      </a:r>
                      <a:r>
                        <a:rPr lang="en-US" sz="3600" b="1" dirty="0"/>
                        <a:t> de la Cuatro “C” para leer y </a:t>
                      </a:r>
                      <a:r>
                        <a:rPr lang="en-US" sz="3600" b="1" dirty="0" err="1"/>
                        <a:t>entender</a:t>
                      </a:r>
                      <a:r>
                        <a:rPr lang="en-US" sz="3600" b="1" dirty="0"/>
                        <a:t> Mateo 1:18-24</a:t>
                      </a:r>
                    </a:p>
                  </a:txBody>
                  <a:tcPr/>
                </a:tc>
                <a:extLst>
                  <a:ext uri="{0D108BD9-81ED-4DB2-BD59-A6C34878D82A}">
                    <a16:rowId xmlns:a16="http://schemas.microsoft.com/office/drawing/2014/main" val="2074825541"/>
                  </a:ext>
                </a:extLst>
              </a:tr>
              <a:tr h="370840">
                <a:tc>
                  <a:txBody>
                    <a:bodyPr/>
                    <a:lstStyle/>
                    <a:p>
                      <a:r>
                        <a:rPr lang="en-US" sz="3600" dirty="0"/>
                        <a:t>2</a:t>
                      </a:r>
                    </a:p>
                  </a:txBody>
                  <a:tcPr/>
                </a:tc>
                <a:tc>
                  <a:txBody>
                    <a:bodyPr/>
                    <a:lstStyle/>
                    <a:p>
                      <a:r>
                        <a:rPr lang="en-US" sz="3600" dirty="0" err="1"/>
                        <a:t>Practicar</a:t>
                      </a:r>
                      <a:r>
                        <a:rPr lang="en-US" sz="3600" dirty="0"/>
                        <a:t> las </a:t>
                      </a:r>
                      <a:r>
                        <a:rPr lang="en-US" sz="3600" dirty="0" err="1"/>
                        <a:t>preguntas</a:t>
                      </a:r>
                      <a:r>
                        <a:rPr lang="en-US" sz="3600" dirty="0"/>
                        <a:t> de “</a:t>
                      </a:r>
                      <a:r>
                        <a:rPr lang="en-US" sz="3600" dirty="0" err="1"/>
                        <a:t>Considerar</a:t>
                      </a:r>
                      <a:r>
                        <a:rPr lang="en-US" sz="3600" dirty="0"/>
                        <a:t>” con </a:t>
                      </a:r>
                      <a:r>
                        <a:rPr lang="en-US" sz="3600" dirty="0" err="1"/>
                        <a:t>una</a:t>
                      </a:r>
                      <a:r>
                        <a:rPr lang="en-US" sz="3600" dirty="0"/>
                        <a:t> </a:t>
                      </a:r>
                      <a:r>
                        <a:rPr lang="en-US" sz="3600" dirty="0" err="1"/>
                        <a:t>compañera</a:t>
                      </a:r>
                      <a:endParaRPr lang="en-US" sz="3600" dirty="0"/>
                    </a:p>
                  </a:txBody>
                  <a:tcPr/>
                </a:tc>
                <a:extLst>
                  <a:ext uri="{0D108BD9-81ED-4DB2-BD59-A6C34878D82A}">
                    <a16:rowId xmlns:a16="http://schemas.microsoft.com/office/drawing/2014/main" val="1242118565"/>
                  </a:ext>
                </a:extLst>
              </a:tr>
              <a:tr h="370840">
                <a:tc>
                  <a:txBody>
                    <a:bodyPr/>
                    <a:lstStyle/>
                    <a:p>
                      <a:r>
                        <a:rPr lang="en-US" sz="3600" dirty="0"/>
                        <a:t>3</a:t>
                      </a:r>
                    </a:p>
                  </a:txBody>
                  <a:tcPr/>
                </a:tc>
                <a:tc>
                  <a:txBody>
                    <a:bodyPr/>
                    <a:lstStyle/>
                    <a:p>
                      <a:r>
                        <a:rPr lang="en-US" sz="3600" dirty="0"/>
                        <a:t>Usar </a:t>
                      </a:r>
                      <a:r>
                        <a:rPr lang="en-US" sz="3600" dirty="0" err="1"/>
                        <a:t>evidencia</a:t>
                      </a:r>
                      <a:r>
                        <a:rPr lang="en-US" sz="3600" dirty="0"/>
                        <a:t> de la Biblia para </a:t>
                      </a:r>
                      <a:r>
                        <a:rPr lang="en-US" sz="3600" dirty="0" err="1"/>
                        <a:t>explicar</a:t>
                      </a:r>
                      <a:r>
                        <a:rPr lang="en-US" sz="3600" dirty="0"/>
                        <a:t> </a:t>
                      </a:r>
                      <a:r>
                        <a:rPr lang="en-US" sz="3600" dirty="0" err="1"/>
                        <a:t>porque</a:t>
                      </a:r>
                      <a:r>
                        <a:rPr lang="en-US" sz="3600" dirty="0"/>
                        <a:t> Jesús </a:t>
                      </a:r>
                      <a:r>
                        <a:rPr lang="en-US" sz="3600" dirty="0" err="1"/>
                        <a:t>tenía</a:t>
                      </a:r>
                      <a:r>
                        <a:rPr lang="en-US" sz="3600" dirty="0"/>
                        <a:t> que ser </a:t>
                      </a:r>
                      <a:r>
                        <a:rPr lang="en-US" sz="3600" dirty="0" err="1"/>
                        <a:t>verdadero</a:t>
                      </a:r>
                      <a:r>
                        <a:rPr lang="en-US" sz="3600" dirty="0"/>
                        <a:t> Dios y </a:t>
                      </a:r>
                      <a:r>
                        <a:rPr lang="en-US" sz="3600" dirty="0" err="1"/>
                        <a:t>verdadero</a:t>
                      </a:r>
                      <a:r>
                        <a:rPr lang="en-US" sz="3600" dirty="0"/>
                        <a:t> hombre</a:t>
                      </a:r>
                    </a:p>
                  </a:txBody>
                  <a:tcPr/>
                </a:tc>
                <a:extLst>
                  <a:ext uri="{0D108BD9-81ED-4DB2-BD59-A6C34878D82A}">
                    <a16:rowId xmlns:a16="http://schemas.microsoft.com/office/drawing/2014/main" val="2315153907"/>
                  </a:ext>
                </a:extLst>
              </a:tr>
            </a:tbl>
          </a:graphicData>
        </a:graphic>
      </p:graphicFrame>
    </p:spTree>
    <p:extLst>
      <p:ext uri="{BB962C8B-B14F-4D97-AF65-F5344CB8AC3E}">
        <p14:creationId xmlns:p14="http://schemas.microsoft.com/office/powerpoint/2010/main" val="193572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747203" y="1289973"/>
            <a:ext cx="10697593" cy="3231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tx1"/>
                </a:solidFill>
                <a:latin typeface="Overlock"/>
                <a:ea typeface="Overlock"/>
                <a:cs typeface="Overlock"/>
                <a:sym typeface="Overlock"/>
              </a:rPr>
              <a:t>La Biblia: La </a:t>
            </a:r>
            <a:r>
              <a:rPr lang="en-US" sz="3200" b="1" i="0" u="none" strike="noStrike" cap="none" dirty="0" err="1">
                <a:solidFill>
                  <a:schemeClr val="tx1"/>
                </a:solidFill>
                <a:latin typeface="Overlock"/>
                <a:ea typeface="Overlock"/>
                <a:cs typeface="Overlock"/>
                <a:sym typeface="Overlock"/>
              </a:rPr>
              <a:t>Llegada</a:t>
            </a:r>
            <a:r>
              <a:rPr lang="en-US" sz="3200" b="1" i="0" u="none" strike="noStrike" cap="none" dirty="0">
                <a:solidFill>
                  <a:schemeClr val="tx1"/>
                </a:solidFill>
                <a:latin typeface="Overlock"/>
                <a:ea typeface="Overlock"/>
                <a:cs typeface="Overlock"/>
                <a:sym typeface="Overlock"/>
              </a:rPr>
              <a:t> del Salvador</a:t>
            </a:r>
            <a:endParaRPr sz="3200" b="1" dirty="0">
              <a:solidFill>
                <a:schemeClr val="tx1"/>
              </a:solidFill>
            </a:endParaRPr>
          </a:p>
          <a:p>
            <a:pPr marL="0" marR="0" lvl="0" indent="0" algn="ctr" rtl="0">
              <a:spcBef>
                <a:spcPts val="0"/>
              </a:spcBef>
              <a:spcAft>
                <a:spcPts val="0"/>
              </a:spcAft>
              <a:buNone/>
            </a:pPr>
            <a:r>
              <a:rPr lang="en-US" sz="3200" b="1" i="0" u="none" strike="noStrike" cap="none" dirty="0" err="1">
                <a:solidFill>
                  <a:schemeClr val="tx1"/>
                </a:solidFill>
                <a:latin typeface="Overlock"/>
                <a:ea typeface="Overlock"/>
                <a:cs typeface="Overlock"/>
                <a:sym typeface="Overlock"/>
              </a:rPr>
              <a:t>Lección</a:t>
            </a:r>
            <a:r>
              <a:rPr lang="en-US" sz="3200" b="1" i="0" u="none" strike="noStrike" cap="none" dirty="0">
                <a:solidFill>
                  <a:schemeClr val="tx1"/>
                </a:solidFill>
                <a:latin typeface="Overlock"/>
                <a:ea typeface="Overlock"/>
                <a:cs typeface="Overlock"/>
                <a:sym typeface="Overlock"/>
              </a:rPr>
              <a:t> 2</a:t>
            </a:r>
          </a:p>
          <a:p>
            <a:pPr marL="0" marR="0" lvl="0" indent="0" algn="ctr" rtl="0">
              <a:spcBef>
                <a:spcPts val="0"/>
              </a:spcBef>
              <a:spcAft>
                <a:spcPts val="0"/>
              </a:spcAft>
              <a:buNone/>
            </a:pPr>
            <a:endParaRPr sz="3200" dirty="0">
              <a:solidFill>
                <a:schemeClr val="tx1"/>
              </a:solidFill>
            </a:endParaRPr>
          </a:p>
          <a:p>
            <a:pPr marL="0" marR="0" lvl="0" indent="0" algn="ctr" rtl="0">
              <a:spcBef>
                <a:spcPts val="0"/>
              </a:spcBef>
              <a:spcAft>
                <a:spcPts val="0"/>
              </a:spcAft>
              <a:buNone/>
            </a:pPr>
            <a:r>
              <a:rPr lang="en-US" sz="5400" b="1" dirty="0">
                <a:solidFill>
                  <a:srgbClr val="00853E"/>
                </a:solidFill>
                <a:latin typeface="Overlock"/>
                <a:sym typeface="Overlock"/>
              </a:rPr>
              <a:t>El Nacimiento de Jesús</a:t>
            </a:r>
            <a:endParaRPr lang="en-US" b="1" dirty="0"/>
          </a:p>
          <a:p>
            <a:pPr marL="0" marR="0" lvl="0" indent="0" algn="ctr" rtl="0">
              <a:spcBef>
                <a:spcPts val="0"/>
              </a:spcBef>
              <a:spcAft>
                <a:spcPts val="0"/>
              </a:spcAft>
              <a:buNone/>
            </a:pPr>
            <a:r>
              <a:rPr lang="en-US" sz="5400" b="1" dirty="0">
                <a:solidFill>
                  <a:srgbClr val="00853E"/>
                </a:solidFill>
                <a:latin typeface="Overlock"/>
                <a:sym typeface="Overlock"/>
              </a:rPr>
              <a:t>Mateo 1:18-24</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title"/>
          </p:nvPr>
        </p:nvSpPr>
        <p:spPr>
          <a:xfrm>
            <a:off x="648929" y="629266"/>
            <a:ext cx="3651467" cy="3870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13318"/>
              </a:buClr>
              <a:buSzPts val="5400"/>
              <a:buFont typeface="Overlock"/>
              <a:buNone/>
            </a:pPr>
            <a:r>
              <a:rPr lang="en-US" sz="5400" dirty="0">
                <a:solidFill>
                  <a:srgbClr val="00B050"/>
                </a:solidFill>
              </a:rPr>
              <a:t>¿</a:t>
            </a:r>
            <a:r>
              <a:rPr lang="en-US" sz="5400" dirty="0" err="1">
                <a:solidFill>
                  <a:srgbClr val="00B050"/>
                </a:solidFill>
              </a:rPr>
              <a:t>Está</a:t>
            </a:r>
            <a:r>
              <a:rPr lang="en-US" sz="5400" dirty="0">
                <a:solidFill>
                  <a:srgbClr val="00B050"/>
                </a:solidFill>
              </a:rPr>
              <a:t> bien </a:t>
            </a:r>
            <a:r>
              <a:rPr lang="en-US" sz="5400" dirty="0" err="1">
                <a:solidFill>
                  <a:srgbClr val="00B050"/>
                </a:solidFill>
              </a:rPr>
              <a:t>celebrar</a:t>
            </a:r>
            <a:r>
              <a:rPr lang="en-US" sz="5400" dirty="0">
                <a:solidFill>
                  <a:srgbClr val="00B050"/>
                </a:solidFill>
              </a:rPr>
              <a:t> la Navidad?</a:t>
            </a:r>
            <a:endParaRPr sz="5400" dirty="0">
              <a:solidFill>
                <a:srgbClr val="00B050"/>
              </a:solidFill>
            </a:endParaRPr>
          </a:p>
        </p:txBody>
      </p:sp>
      <p:pic>
        <p:nvPicPr>
          <p:cNvPr id="320" name="Google Shape;320;p29" descr="A group of people sitting at a dinner table posing for the camera&#10;&#10;Description automatically generated"/>
          <p:cNvPicPr preferRelativeResize="0"/>
          <p:nvPr/>
        </p:nvPicPr>
        <p:blipFill rotWithShape="1">
          <a:blip r:embed="rId3">
            <a:alphaModFix/>
          </a:blip>
          <a:srcRect l="11369" r="6030"/>
          <a:stretch/>
        </p:blipFill>
        <p:spPr>
          <a:xfrm>
            <a:off x="4639056" y="10"/>
            <a:ext cx="7552944" cy="6857990"/>
          </a:xfrm>
          <a:prstGeom prst="rect">
            <a:avLst/>
          </a:prstGeom>
          <a:noFill/>
          <a:ln>
            <a:noFill/>
          </a:ln>
        </p:spPr>
      </p:pic>
    </p:spTree>
    <p:extLst>
      <p:ext uri="{BB962C8B-B14F-4D97-AF65-F5344CB8AC3E}">
        <p14:creationId xmlns:p14="http://schemas.microsoft.com/office/powerpoint/2010/main" val="201566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sp>
        <p:nvSpPr>
          <p:cNvPr id="327" name="Google Shape;3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5400"/>
              <a:buNone/>
            </a:pPr>
            <a:endParaRPr/>
          </a:p>
        </p:txBody>
      </p:sp>
      <p:pic>
        <p:nvPicPr>
          <p:cNvPr id="328" name="Google Shape;328;p30"/>
          <p:cNvPicPr preferRelativeResize="0"/>
          <p:nvPr/>
        </p:nvPicPr>
        <p:blipFill rotWithShape="1">
          <a:blip r:embed="rId3">
            <a:alphaModFix/>
          </a:blip>
          <a:srcRect/>
          <a:stretch/>
        </p:blipFill>
        <p:spPr>
          <a:xfrm>
            <a:off x="-1804737" y="-1600884"/>
            <a:ext cx="13996738" cy="8911704"/>
          </a:xfrm>
          <a:prstGeom prst="rect">
            <a:avLst/>
          </a:prstGeom>
          <a:noFill/>
          <a:ln>
            <a:noFill/>
          </a:ln>
        </p:spPr>
      </p:pic>
    </p:spTree>
    <p:extLst>
      <p:ext uri="{BB962C8B-B14F-4D97-AF65-F5344CB8AC3E}">
        <p14:creationId xmlns:p14="http://schemas.microsoft.com/office/powerpoint/2010/main" val="358109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dirty="0">
                <a:solidFill>
                  <a:srgbClr val="00B050"/>
                </a:solidFill>
              </a:rPr>
              <a:t>¿</a:t>
            </a:r>
            <a:r>
              <a:rPr lang="en-US" dirty="0" err="1">
                <a:solidFill>
                  <a:srgbClr val="00B050"/>
                </a:solidFill>
              </a:rPr>
              <a:t>Celebrar</a:t>
            </a:r>
            <a:r>
              <a:rPr lang="en-US" dirty="0">
                <a:solidFill>
                  <a:srgbClr val="00B050"/>
                </a:solidFill>
              </a:rPr>
              <a:t> la Navidad o no?</a:t>
            </a:r>
            <a:endParaRPr dirty="0">
              <a:solidFill>
                <a:srgbClr val="00B050"/>
              </a:solidFill>
            </a:endParaRPr>
          </a:p>
        </p:txBody>
      </p:sp>
      <p:sp>
        <p:nvSpPr>
          <p:cNvPr id="334" name="Google Shape;33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613318"/>
              </a:buClr>
              <a:buSzPct val="100000"/>
              <a:buNone/>
            </a:pPr>
            <a:r>
              <a:rPr lang="en-US" b="1" dirty="0" err="1">
                <a:solidFill>
                  <a:srgbClr val="613318"/>
                </a:solidFill>
              </a:rPr>
              <a:t>Colosenses</a:t>
            </a:r>
            <a:r>
              <a:rPr lang="en-US" b="1" dirty="0">
                <a:solidFill>
                  <a:srgbClr val="613318"/>
                </a:solidFill>
              </a:rPr>
              <a:t> 2:16-17</a:t>
            </a:r>
          </a:p>
          <a:p>
            <a:pPr marL="0" lvl="0" indent="0" algn="l" rtl="0">
              <a:lnSpc>
                <a:spcPct val="90000"/>
              </a:lnSpc>
              <a:spcBef>
                <a:spcPts val="0"/>
              </a:spcBef>
              <a:spcAft>
                <a:spcPts val="0"/>
              </a:spcAft>
              <a:buClr>
                <a:srgbClr val="613318"/>
              </a:buClr>
              <a:buSzPct val="100000"/>
              <a:buNone/>
            </a:pPr>
            <a:r>
              <a:rPr lang="en-US" dirty="0">
                <a:solidFill>
                  <a:srgbClr val="613318"/>
                </a:solidFill>
              </a:rPr>
              <a:t>No </a:t>
            </a:r>
            <a:r>
              <a:rPr lang="en-US" dirty="0" err="1">
                <a:solidFill>
                  <a:srgbClr val="613318"/>
                </a:solidFill>
              </a:rPr>
              <a:t>permitan</a:t>
            </a:r>
            <a:r>
              <a:rPr lang="en-US" dirty="0">
                <a:solidFill>
                  <a:srgbClr val="613318"/>
                </a:solidFill>
              </a:rPr>
              <a:t>, </a:t>
            </a:r>
            <a:r>
              <a:rPr lang="en-US" dirty="0" err="1">
                <a:solidFill>
                  <a:srgbClr val="613318"/>
                </a:solidFill>
              </a:rPr>
              <a:t>pues</a:t>
            </a:r>
            <a:r>
              <a:rPr lang="en-US" dirty="0">
                <a:solidFill>
                  <a:srgbClr val="613318"/>
                </a:solidFill>
              </a:rPr>
              <a:t>, que </a:t>
            </a:r>
            <a:r>
              <a:rPr lang="en-US" dirty="0" err="1">
                <a:solidFill>
                  <a:srgbClr val="613318"/>
                </a:solidFill>
              </a:rPr>
              <a:t>nadie</a:t>
            </a:r>
            <a:r>
              <a:rPr lang="en-US" dirty="0">
                <a:solidFill>
                  <a:srgbClr val="613318"/>
                </a:solidFill>
              </a:rPr>
              <a:t> </a:t>
            </a:r>
            <a:r>
              <a:rPr lang="en-US" dirty="0" err="1">
                <a:solidFill>
                  <a:srgbClr val="613318"/>
                </a:solidFill>
              </a:rPr>
              <a:t>los</a:t>
            </a:r>
            <a:r>
              <a:rPr lang="en-US" dirty="0">
                <a:solidFill>
                  <a:srgbClr val="613318"/>
                </a:solidFill>
              </a:rPr>
              <a:t> </a:t>
            </a:r>
            <a:r>
              <a:rPr lang="en-US" dirty="0" err="1">
                <a:solidFill>
                  <a:srgbClr val="613318"/>
                </a:solidFill>
              </a:rPr>
              <a:t>juzgue</a:t>
            </a:r>
            <a:r>
              <a:rPr lang="en-US" dirty="0">
                <a:solidFill>
                  <a:srgbClr val="613318"/>
                </a:solidFill>
              </a:rPr>
              <a:t> </a:t>
            </a:r>
            <a:r>
              <a:rPr lang="en-US" dirty="0" err="1">
                <a:solidFill>
                  <a:srgbClr val="613318"/>
                </a:solidFill>
              </a:rPr>
              <a:t>por</a:t>
            </a:r>
            <a:r>
              <a:rPr lang="en-US" dirty="0">
                <a:solidFill>
                  <a:srgbClr val="613318"/>
                </a:solidFill>
              </a:rPr>
              <a:t> lo que </a:t>
            </a:r>
            <a:r>
              <a:rPr lang="en-US" dirty="0" err="1">
                <a:solidFill>
                  <a:srgbClr val="613318"/>
                </a:solidFill>
              </a:rPr>
              <a:t>comen</a:t>
            </a:r>
            <a:r>
              <a:rPr lang="en-US" dirty="0">
                <a:solidFill>
                  <a:srgbClr val="613318"/>
                </a:solidFill>
              </a:rPr>
              <a:t> o </a:t>
            </a:r>
            <a:r>
              <a:rPr lang="en-US" dirty="0" err="1">
                <a:solidFill>
                  <a:srgbClr val="613318"/>
                </a:solidFill>
              </a:rPr>
              <a:t>beben</a:t>
            </a:r>
            <a:r>
              <a:rPr lang="en-US" dirty="0">
                <a:solidFill>
                  <a:srgbClr val="613318"/>
                </a:solidFill>
              </a:rPr>
              <a:t>, o </a:t>
            </a:r>
            <a:r>
              <a:rPr lang="en-US" dirty="0" err="1">
                <a:solidFill>
                  <a:srgbClr val="613318"/>
                </a:solidFill>
              </a:rPr>
              <a:t>en</a:t>
            </a:r>
            <a:r>
              <a:rPr lang="en-US" dirty="0">
                <a:solidFill>
                  <a:srgbClr val="613318"/>
                </a:solidFill>
              </a:rPr>
              <a:t> </a:t>
            </a:r>
            <a:r>
              <a:rPr lang="en-US" dirty="0" err="1">
                <a:solidFill>
                  <a:srgbClr val="613318"/>
                </a:solidFill>
              </a:rPr>
              <a:t>relación</a:t>
            </a:r>
            <a:r>
              <a:rPr lang="en-US" dirty="0">
                <a:solidFill>
                  <a:srgbClr val="613318"/>
                </a:solidFill>
              </a:rPr>
              <a:t> con </a:t>
            </a:r>
            <a:r>
              <a:rPr lang="en-US" dirty="0" err="1">
                <a:solidFill>
                  <a:srgbClr val="613318"/>
                </a:solidFill>
              </a:rPr>
              <a:t>los</a:t>
            </a:r>
            <a:r>
              <a:rPr lang="en-US" dirty="0">
                <a:solidFill>
                  <a:srgbClr val="613318"/>
                </a:solidFill>
              </a:rPr>
              <a:t> días de fiesta, la </a:t>
            </a:r>
            <a:r>
              <a:rPr lang="en-US" dirty="0" err="1">
                <a:solidFill>
                  <a:srgbClr val="613318"/>
                </a:solidFill>
              </a:rPr>
              <a:t>luna</a:t>
            </a:r>
            <a:r>
              <a:rPr lang="en-US" dirty="0">
                <a:solidFill>
                  <a:srgbClr val="613318"/>
                </a:solidFill>
              </a:rPr>
              <a:t> </a:t>
            </a:r>
            <a:r>
              <a:rPr lang="en-US" dirty="0" err="1">
                <a:solidFill>
                  <a:srgbClr val="613318"/>
                </a:solidFill>
              </a:rPr>
              <a:t>nueva</a:t>
            </a:r>
            <a:r>
              <a:rPr lang="en-US" dirty="0">
                <a:solidFill>
                  <a:srgbClr val="613318"/>
                </a:solidFill>
              </a:rPr>
              <a:t> o </a:t>
            </a:r>
            <a:r>
              <a:rPr lang="en-US" dirty="0" err="1">
                <a:solidFill>
                  <a:srgbClr val="613318"/>
                </a:solidFill>
              </a:rPr>
              <a:t>los</a:t>
            </a:r>
            <a:r>
              <a:rPr lang="en-US" dirty="0">
                <a:solidFill>
                  <a:srgbClr val="613318"/>
                </a:solidFill>
              </a:rPr>
              <a:t> días de </a:t>
            </a:r>
            <a:r>
              <a:rPr lang="en-US" dirty="0" err="1">
                <a:solidFill>
                  <a:srgbClr val="613318"/>
                </a:solidFill>
              </a:rPr>
              <a:t>reposo</a:t>
            </a:r>
            <a:r>
              <a:rPr lang="en-US" dirty="0">
                <a:solidFill>
                  <a:srgbClr val="613318"/>
                </a:solidFill>
              </a:rPr>
              <a:t>. </a:t>
            </a:r>
            <a:r>
              <a:rPr lang="en-US" sz="4200" baseline="30000" dirty="0">
                <a:solidFill>
                  <a:srgbClr val="613318"/>
                </a:solidFill>
              </a:rPr>
              <a:t>17 </a:t>
            </a:r>
            <a:r>
              <a:rPr lang="en-US" dirty="0" err="1">
                <a:solidFill>
                  <a:srgbClr val="613318"/>
                </a:solidFill>
              </a:rPr>
              <a:t>Todo</a:t>
            </a:r>
            <a:r>
              <a:rPr lang="en-US" dirty="0">
                <a:solidFill>
                  <a:srgbClr val="613318"/>
                </a:solidFill>
              </a:rPr>
              <a:t> </a:t>
            </a:r>
            <a:r>
              <a:rPr lang="en-US" dirty="0" err="1">
                <a:solidFill>
                  <a:srgbClr val="613318"/>
                </a:solidFill>
              </a:rPr>
              <a:t>esto</a:t>
            </a:r>
            <a:r>
              <a:rPr lang="en-US" dirty="0">
                <a:solidFill>
                  <a:srgbClr val="613318"/>
                </a:solidFill>
              </a:rPr>
              <a:t> no es </a:t>
            </a:r>
            <a:r>
              <a:rPr lang="en-US" dirty="0" err="1">
                <a:solidFill>
                  <a:srgbClr val="613318"/>
                </a:solidFill>
              </a:rPr>
              <a:t>más</a:t>
            </a:r>
            <a:r>
              <a:rPr lang="en-US" dirty="0">
                <a:solidFill>
                  <a:srgbClr val="613318"/>
                </a:solidFill>
              </a:rPr>
              <a:t> que </a:t>
            </a:r>
            <a:r>
              <a:rPr lang="en-US" dirty="0" err="1">
                <a:solidFill>
                  <a:srgbClr val="613318"/>
                </a:solidFill>
              </a:rPr>
              <a:t>una</a:t>
            </a:r>
            <a:r>
              <a:rPr lang="en-US" dirty="0">
                <a:solidFill>
                  <a:srgbClr val="613318"/>
                </a:solidFill>
              </a:rPr>
              <a:t> sombra de lo que </a:t>
            </a:r>
            <a:r>
              <a:rPr lang="en-US" dirty="0" err="1">
                <a:solidFill>
                  <a:srgbClr val="613318"/>
                </a:solidFill>
              </a:rPr>
              <a:t>está</a:t>
            </a:r>
            <a:r>
              <a:rPr lang="en-US" dirty="0">
                <a:solidFill>
                  <a:srgbClr val="613318"/>
                </a:solidFill>
              </a:rPr>
              <a:t> </a:t>
            </a:r>
            <a:r>
              <a:rPr lang="en-US" dirty="0" err="1">
                <a:solidFill>
                  <a:srgbClr val="613318"/>
                </a:solidFill>
              </a:rPr>
              <a:t>por</a:t>
            </a:r>
            <a:r>
              <a:rPr lang="en-US" dirty="0">
                <a:solidFill>
                  <a:srgbClr val="613318"/>
                </a:solidFill>
              </a:rPr>
              <a:t> </a:t>
            </a:r>
            <a:r>
              <a:rPr lang="en-US" dirty="0" err="1">
                <a:solidFill>
                  <a:srgbClr val="613318"/>
                </a:solidFill>
              </a:rPr>
              <a:t>venir</a:t>
            </a:r>
            <a:r>
              <a:rPr lang="en-US" dirty="0">
                <a:solidFill>
                  <a:srgbClr val="613318"/>
                </a:solidFill>
              </a:rPr>
              <a:t>; </a:t>
            </a:r>
            <a:r>
              <a:rPr lang="en-US" dirty="0" err="1">
                <a:solidFill>
                  <a:srgbClr val="613318"/>
                </a:solidFill>
              </a:rPr>
              <a:t>pero</a:t>
            </a:r>
            <a:r>
              <a:rPr lang="en-US" dirty="0">
                <a:solidFill>
                  <a:srgbClr val="613318"/>
                </a:solidFill>
              </a:rPr>
              <a:t> lo real y </a:t>
            </a:r>
            <a:r>
              <a:rPr lang="en-US" dirty="0" err="1">
                <a:solidFill>
                  <a:srgbClr val="613318"/>
                </a:solidFill>
              </a:rPr>
              <a:t>verdadero</a:t>
            </a:r>
            <a:r>
              <a:rPr lang="en-US" dirty="0">
                <a:solidFill>
                  <a:srgbClr val="613318"/>
                </a:solidFill>
              </a:rPr>
              <a:t> es Cristo. </a:t>
            </a:r>
            <a:endParaRPr dirty="0">
              <a:solidFill>
                <a:srgbClr val="613318"/>
              </a:solidFill>
            </a:endParaRPr>
          </a:p>
          <a:p>
            <a:pPr marL="228600" lvl="0" indent="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275925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3501</Words>
  <Application>Microsoft Macintosh PowerPoint</Application>
  <PresentationFormat>Widescreen</PresentationFormat>
  <Paragraphs>311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Overlock</vt:lpstr>
      <vt:lpstr>Courier New</vt:lpstr>
      <vt:lpstr>Symbol</vt:lpstr>
      <vt:lpstr>Arial</vt:lpstr>
      <vt:lpstr>Times New Roman</vt:lpstr>
      <vt:lpstr>Office Theme</vt:lpstr>
      <vt:lpstr>PowerPoint Presentation</vt:lpstr>
      <vt:lpstr>Oremos</vt:lpstr>
      <vt:lpstr>Objetivos del curso</vt:lpstr>
      <vt:lpstr>Objetivos de Lección 2</vt:lpstr>
      <vt:lpstr>PowerPoint Presentation</vt:lpstr>
      <vt:lpstr>Las Cuatro C</vt:lpstr>
      <vt:lpstr>¿Está bien celebrar la Navidad?</vt:lpstr>
      <vt:lpstr>PowerPoint Presentation</vt:lpstr>
      <vt:lpstr>¿Celebrar la Navidad o no?</vt:lpstr>
      <vt:lpstr>¿Celebrar la Navidad o no?</vt:lpstr>
      <vt:lpstr>PowerPoint Presentation</vt:lpstr>
      <vt:lpstr>Las Cuatro C</vt:lpstr>
      <vt:lpstr>PowerPoint Presentation</vt:lpstr>
      <vt:lpstr>Las Cuatro C</vt:lpstr>
      <vt:lpstr>Las 4 C - Considerar</vt:lpstr>
      <vt:lpstr>La Importancia de Considerar</vt:lpstr>
      <vt:lpstr>Objetivos de Lección 2</vt:lpstr>
      <vt:lpstr>PowerPoint Presentation</vt:lpstr>
      <vt:lpstr>Considerar – Mateo 1:18-24</vt:lpstr>
      <vt:lpstr>Retroalimentación</vt:lpstr>
      <vt:lpstr>Las Cuatro C</vt:lpstr>
      <vt:lpstr>Consolidar-Mateo 1:18-24</vt:lpstr>
      <vt:lpstr>Consolidar Mateo 1:18-24</vt:lpstr>
      <vt:lpstr>Consolidar Mateo 1:18-24</vt:lpstr>
      <vt:lpstr>Consolidar Mateo 1:18-24</vt:lpstr>
      <vt:lpstr>Objetivos de Lección 2</vt:lpstr>
      <vt:lpstr>¿Quién es Dios?</vt:lpstr>
      <vt:lpstr>¿Quién es Dios?  VERDADERO DIOS Y VERDADERO HOMBRE</vt:lpstr>
      <vt:lpstr>¿Por qué tuvo que ser Dios y hombre en una persona?</vt:lpstr>
      <vt:lpstr>La Tarea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juan david escobar amaya</cp:lastModifiedBy>
  <cp:revision>25</cp:revision>
  <dcterms:created xsi:type="dcterms:W3CDTF">2020-01-18T11:37:37Z</dcterms:created>
  <dcterms:modified xsi:type="dcterms:W3CDTF">2023-05-24T20:29:59Z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