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9"/>
  </p:notesMasterIdLst>
  <p:sldIdLst>
    <p:sldId id="256" r:id="rId2"/>
    <p:sldId id="297" r:id="rId3"/>
    <p:sldId id="298" r:id="rId4"/>
    <p:sldId id="299" r:id="rId5"/>
    <p:sldId id="332" r:id="rId6"/>
    <p:sldId id="373" r:id="rId7"/>
    <p:sldId id="374" r:id="rId8"/>
    <p:sldId id="347" r:id="rId9"/>
    <p:sldId id="375" r:id="rId10"/>
    <p:sldId id="376" r:id="rId11"/>
    <p:sldId id="377" r:id="rId12"/>
    <p:sldId id="378" r:id="rId13"/>
    <p:sldId id="379" r:id="rId14"/>
    <p:sldId id="380" r:id="rId15"/>
    <p:sldId id="381" r:id="rId16"/>
    <p:sldId id="382" r:id="rId17"/>
    <p:sldId id="348" r:id="rId18"/>
    <p:sldId id="264" r:id="rId19"/>
    <p:sldId id="265" r:id="rId20"/>
    <p:sldId id="266" r:id="rId21"/>
    <p:sldId id="267" r:id="rId22"/>
    <p:sldId id="268" r:id="rId23"/>
    <p:sldId id="270" r:id="rId24"/>
    <p:sldId id="349" r:id="rId25"/>
    <p:sldId id="350" r:id="rId26"/>
    <p:sldId id="351" r:id="rId27"/>
    <p:sldId id="352" r:id="rId28"/>
    <p:sldId id="372" r:id="rId29"/>
    <p:sldId id="384" r:id="rId30"/>
    <p:sldId id="353" r:id="rId31"/>
    <p:sldId id="383" r:id="rId32"/>
    <p:sldId id="385" r:id="rId33"/>
    <p:sldId id="386" r:id="rId34"/>
    <p:sldId id="387" r:id="rId35"/>
    <p:sldId id="281" r:id="rId36"/>
    <p:sldId id="280" r:id="rId37"/>
    <p:sldId id="283" r:id="rId38"/>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Overlock" panose="02000506030000020004" pitchFamily="2" charset="77"/>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h3zSX2vvfUiS0x1YMz1clwYxCHE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50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111"/>
    <p:restoredTop sz="43981"/>
  </p:normalViewPr>
  <p:slideViewPr>
    <p:cSldViewPr snapToGrid="0">
      <p:cViewPr varScale="1">
        <p:scale>
          <a:sx n="45" d="100"/>
          <a:sy n="45" d="100"/>
        </p:scale>
        <p:origin x="49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pexels.com/photo/cell-phone-hands-touchscreen-writing-1542099/"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spcBef>
                <a:spcPts val="0"/>
              </a:spcBef>
              <a:spcAft>
                <a:spcPts val="0"/>
              </a:spcAft>
            </a:pPr>
            <a:r>
              <a:rPr lang="es-ES" sz="1800" b="1" dirty="0">
                <a:effectLst/>
                <a:latin typeface="Calibri" panose="020F0502020204030204" pitchFamily="34" charset="0"/>
                <a:ea typeface="Times New Roman" panose="02020603050405020304" pitchFamily="18" charset="0"/>
              </a:rPr>
              <a:t>Saludos </a:t>
            </a:r>
            <a:r>
              <a:rPr lang="es-ES" sz="1800" i="1" dirty="0">
                <a:solidFill>
                  <a:srgbClr val="00B050"/>
                </a:solidFill>
                <a:effectLst/>
                <a:latin typeface="Calibri" panose="020F0502020204030204" pitchFamily="34" charset="0"/>
                <a:ea typeface="Times New Roman" panose="02020603050405020304" pitchFamily="18" charset="0"/>
              </a:rPr>
              <a:t>Abre el curso 10 minutos antes para empezar con los saludos temprano.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b="1"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b="1" dirty="0">
                <a:effectLst/>
                <a:latin typeface="Calibri" panose="020F0502020204030204" pitchFamily="34" charset="0"/>
                <a:ea typeface="Times New Roman" panose="02020603050405020304" pitchFamily="18" charset="0"/>
              </a:rPr>
              <a:t>Bienvenida </a:t>
            </a:r>
            <a:r>
              <a:rPr lang="es-ES" sz="1800" i="1" dirty="0">
                <a:solidFill>
                  <a:srgbClr val="00B050"/>
                </a:solidFill>
                <a:effectLst/>
                <a:latin typeface="Calibri" panose="020F0502020204030204" pitchFamily="34" charset="0"/>
                <a:ea typeface="Times New Roman" panose="02020603050405020304" pitchFamily="18" charset="0"/>
              </a:rPr>
              <a:t>Después de saludos personales, se puede compartir una bienvenida a la lección: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Hoy volvamos a Judá, el reino del sur. Después del rey Ezequías, la condición espiritual del pueblo y sus gobernantes había decaído. Ya no seguían al Señor. Pero el Señor seguía llamando a su pueblo al arrepentimiento y seguía enviando profetas a ellos para que no se perdiera.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Hoy veremos el profeta Jeremías anunciando la palabra del Señor al pueblo de Israel. Sin embargo, el pueblo y sus gobernantes no hacían caso al mensaje y sus acciones trajeron consecuencias.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¿Dónde está la gracia de Dios en esta historia? Siendo fiel siempre a su pueblo, Dios envió Jeremías, su profeta a ellos. Cuando le rechazaron, el Señor permitió que se destruyeran el templo y la ciudad de Jerusalén, pero siguió fiel a sus promesas. Todavía había un remanente, el pueblo de Dios, y por ellos, Dios enviará el Salvador del mundo. El pueblo le dio la espalda a Dios, pero Dios nunca de la espalda a sus promesas.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Cómo tu maestro (a), oro la Palabras de Salmo 19:14: </a:t>
            </a:r>
            <a:r>
              <a:rPr lang="es-ES" sz="1800" b="1" dirty="0">
                <a:solidFill>
                  <a:srgbClr val="000000"/>
                </a:solidFill>
                <a:effectLst/>
                <a:latin typeface="Calibri" panose="020F0502020204030204" pitchFamily="34" charset="0"/>
                <a:ea typeface="Times New Roman" panose="02020603050405020304" pitchFamily="18" charset="0"/>
              </a:rPr>
              <a:t>Sean, pues, aceptables anti ti mis palabras y mis pensamientos, oh Señor, roca mía y redentor mío. </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88" name="Google Shape;8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err="1">
                <a:effectLst/>
                <a:latin typeface="Calibri" panose="020F0502020204030204" pitchFamily="34" charset="0"/>
                <a:ea typeface="Calibri" panose="020F0502020204030204" pitchFamily="34" charset="0"/>
                <a:cs typeface="Times New Roman" panose="02020603050405020304" pitchFamily="18" charset="0"/>
              </a:rPr>
              <a:t>Micaías</a:t>
            </a:r>
            <a:r>
              <a:rPr lang="es-ES" sz="1800" dirty="0">
                <a:effectLst/>
                <a:latin typeface="Calibri" panose="020F0502020204030204" pitchFamily="34" charset="0"/>
                <a:ea typeface="Calibri" panose="020F0502020204030204" pitchFamily="34" charset="0"/>
                <a:cs typeface="Times New Roman" panose="02020603050405020304" pitchFamily="18" charset="0"/>
              </a:rPr>
              <a:t> oyó el mensaje del Señor que Baruc leyó y fue al palacio real para buscar todos los altos funcionarios y les contó todo lo que había oído cuando Baruc leyó el rollo delante el pueblo. Ellos pidieron que Baruc les llevara el rollo también a ellos. Cuando escucharon el mensaje, tenían miedo y dijeron,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“Tenemos que informar de todo esto al rey.”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Luego dijeron a Baruc,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“Cuéntanos cómo escribiste todo esto.”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Baruc respondió: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—Jeremías personalmente me lo dictó todo, y yo lo escribí con tinta en el rollo.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Entonces le dijeron a Baruc: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—¡Pues tú y Jeremías vayan a esconderse, y que nadie sepa dónde están!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0826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Los altos funcionarios fueron al palacio a informar de todo esto al rey y el rollo era leído delante del rey y de todos los altos funcionarios que lo rodeaban. Como era el mes noveno, el rey se encontraba en su cuarto de invierno, ante un brasero encendido. En cuanto terminaba de leer tres o cuatro columnas, el rey las cortaba con un cuchillo y las echaba al fuego del brasero. Así lo hizo hasta quemar todo el rollo.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Ni el rey ni los altos funcionarios que oyeron toda la lectura, sintieron miedo ni dieron señales de dolor. El rey ordenó que apresaran al profeta Jeremías y a su secretario Baruc. Pero el Señor los ocultó.</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6545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Después que el rey quemó el rollo, el Señor se dirigió a Jeremías y le dijo: «Toma otro rollo y vuelve a escribir en él todo lo que estaba escrito en el primero, el que quemó Joaquim, rey de Judá. Y dile lo siguiente: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“Así dice el Señor: Tú quemaste el rollo, y reprendiste a Jeremías por haber escrito en él que el rey de Babilonia va a venir sin falta, a destruir el país y a dejarlo sin hombres ni animales. Pues bien, yo, el Señor, te digo a ti, Joaquim, rey de Judá, que tú no tendrás descendiente en el trono de David. Tu cadáver quedará expuesto al calor del día y a las heladas de la noche, y a ti y a tus descendientes, lo mismo que a tus funcionarios, los castigaré por sus pecados. Haré que caigan sobre ustedes y sobre los habitantes de Jerusalén y de Judá todas las calamidades que les anuncié, y a las que ustedes no hicieron caso.”»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Entonces Jeremías tomó otro rollo y se lo dio a Baruc, su secretario, quien escribió todo lo que Jeremías le dictó, es decir, todo lo que estaba escrito en el rollo que el rey Joaquim había quemado. Jeremías añadió además muchas otras cosas parecidas.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8623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Nabu-co-donosor</a:t>
            </a:r>
            <a:r>
              <a:rPr lang="es-ES" sz="1800" dirty="0">
                <a:effectLst/>
                <a:latin typeface="Calibri" panose="020F0502020204030204" pitchFamily="34" charset="0"/>
                <a:ea typeface="Calibri" panose="020F0502020204030204" pitchFamily="34" charset="0"/>
                <a:cs typeface="Times New Roman" panose="02020603050405020304" pitchFamily="18" charset="0"/>
              </a:rPr>
              <a:t>, rey de Babilonia, puso como rey de Judá a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Sedequías</a:t>
            </a:r>
            <a:r>
              <a:rPr lang="es-ES" sz="1800" dirty="0">
                <a:effectLst/>
                <a:latin typeface="Calibri" panose="020F0502020204030204" pitchFamily="34" charset="0"/>
                <a:ea typeface="Calibri" panose="020F0502020204030204" pitchFamily="34" charset="0"/>
                <a:cs typeface="Times New Roman" panose="02020603050405020304" pitchFamily="18" charset="0"/>
              </a:rPr>
              <a:t> en lugar del hijo de Joaquim. Pero ni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Sedequías</a:t>
            </a:r>
            <a:r>
              <a:rPr lang="es-ES" sz="1800" dirty="0">
                <a:effectLst/>
                <a:latin typeface="Calibri" panose="020F0502020204030204" pitchFamily="34" charset="0"/>
                <a:ea typeface="Calibri" panose="020F0502020204030204" pitchFamily="34" charset="0"/>
                <a:cs typeface="Times New Roman" panose="02020603050405020304" pitchFamily="18" charset="0"/>
              </a:rPr>
              <a:t> ni sus funcionarios ni el pueblo hicieron caso del mensaje que el Señor les dirigió por medio del profeta Jeremías.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El rey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Sedequías</a:t>
            </a:r>
            <a:r>
              <a:rPr lang="es-ES" sz="1800" dirty="0">
                <a:effectLst/>
                <a:latin typeface="Calibri" panose="020F0502020204030204" pitchFamily="34" charset="0"/>
                <a:ea typeface="Calibri" panose="020F0502020204030204" pitchFamily="34" charset="0"/>
                <a:cs typeface="Times New Roman" panose="02020603050405020304" pitchFamily="18" charset="0"/>
              </a:rPr>
              <a:t> envió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mensejeros</a:t>
            </a:r>
            <a:r>
              <a:rPr lang="es-ES" sz="1800" dirty="0">
                <a:effectLst/>
                <a:latin typeface="Calibri" panose="020F0502020204030204" pitchFamily="34" charset="0"/>
                <a:ea typeface="Calibri" panose="020F0502020204030204" pitchFamily="34" charset="0"/>
                <a:cs typeface="Times New Roman" panose="02020603050405020304" pitchFamily="18" charset="0"/>
              </a:rPr>
              <a:t> a ver al profeta Jeremías y decirle: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«Ora por nosotros al Señor nuestro Dios.»</a:t>
            </a:r>
            <a:r>
              <a:rPr lang="es-ES" sz="1800" dirty="0">
                <a:effectLst/>
                <a:latin typeface="Calibri" panose="020F0502020204030204" pitchFamily="34" charset="0"/>
                <a:ea typeface="Calibri" panose="020F0502020204030204" pitchFamily="34" charset="0"/>
                <a:cs typeface="Times New Roman" panose="02020603050405020304" pitchFamily="18" charset="0"/>
              </a:rPr>
              <a:t>  (A Jeremías todavía no lo habían apresado, así que podía moverse libremente entre el pueblo.</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Entonces el Señor se dirigió al profeta Jeremías, y le ordenó decir de parte suya a los enviados: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«Digan al rey de Judá que el ejército del faraón, que se había puesto en camino para ayudarlos, ha regresado a Egipto. Los caldeos volverán para atacar la ciudad de Jerusalén, y la tomarán y le prenderán fuego. Yo, el Señor, les advierto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2682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Arrestaron a Jeremías y lo llevó ante los funcionarios. Éstos se pusieron furiosos con Jeremías, y mandaron que lo golpearan y lo encarcelaran. Jeremías fue a parar al calabozo del sótano, donde estuvo mucho tiempo.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Cuando Jeremías fue llevado ante el rey, éste le preguntó en secreto: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—¿Hay algún mensaje del Señor?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Jeremías respondió: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—Sí, y es el siguiente: que Su Majestad va a caer en poder del rey de Babilonia.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A su vez, Jeremías le preguntó al rey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Sedequías</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—¿Qué crimen he cometido contra Su Majestad, o contra sus funcionarios, o contra el pueblo, para que me hayan metido en la cárcel? Escuche ahora Su Majestad, y concédame esta petición que le voy a hacer: No permita que me lleven otra vez a la cárcel sea que yo muera allá.</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Entonces el rey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Sedequías</a:t>
            </a:r>
            <a:r>
              <a:rPr lang="es-ES" sz="1800" dirty="0">
                <a:effectLst/>
                <a:latin typeface="Calibri" panose="020F0502020204030204" pitchFamily="34" charset="0"/>
                <a:ea typeface="Calibri" panose="020F0502020204030204" pitchFamily="34" charset="0"/>
                <a:cs typeface="Times New Roman" panose="02020603050405020304" pitchFamily="18" charset="0"/>
              </a:rPr>
              <a:t> ordenó que Jeremías quedara preso en el patio de la guardia y que cada día le llevaran un pan de la calle de los Panaderos. Y esto se hizo así mientras hubo pan en la ciudad. De esta manera, Jeremías se quedó en el patio de la guardia.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5000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2 Reyes 25:1-21 </a:t>
            </a:r>
            <a:r>
              <a:rPr lang="es-ES" sz="1800" b="1" dirty="0">
                <a:effectLst/>
                <a:latin typeface="Calibri" panose="020F0502020204030204" pitchFamily="34" charset="0"/>
                <a:ea typeface="Times New Roman" panose="02020603050405020304" pitchFamily="18" charset="0"/>
              </a:rPr>
              <a:t>(Adaptado de Dios Habla Hoy)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b="1"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El día diez del mes décimo del año noveno del reinado de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Sedequías</a:t>
            </a:r>
            <a:r>
              <a:rPr lang="es-ES" sz="1800" dirty="0">
                <a:effectLst/>
                <a:latin typeface="Calibri" panose="020F0502020204030204" pitchFamily="34" charset="0"/>
                <a:ea typeface="Calibri" panose="020F0502020204030204" pitchFamily="34" charset="0"/>
                <a:cs typeface="Times New Roman" panose="02020603050405020304" pitchFamily="18" charset="0"/>
              </a:rPr>
              <a:t>, el rey Nabucodonosor marchó con todo su ejército contra Jerusalén, y la sitió. Acampó frente a ella, y a su alrededor construyó rampas para atacarla. La ciudad estuvo sitiada hasta el año once del reinado de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Sedequías</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El día nueve del mes cuarto de ese año aumentó el hambre en la ciudad, y la gente no tenía ya nada que comer. Entonces hicieron un boquete en las murallas de la ciudad, y aunque los caldeos la tenían sitiada, el rey y todos los soldados huyeron de la ciudad durante la noche. Salieron por la puerta situada entre las dos murallas, por el camino de los jardines reales, y tomaron el camino del valle del Jordán.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Pero los soldados caldeos persiguieron al rey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Sedequías</a:t>
            </a:r>
            <a:r>
              <a:rPr lang="es-ES" sz="1800" dirty="0">
                <a:effectLst/>
                <a:latin typeface="Calibri" panose="020F0502020204030204" pitchFamily="34" charset="0"/>
                <a:ea typeface="Calibri" panose="020F0502020204030204" pitchFamily="34" charset="0"/>
                <a:cs typeface="Times New Roman" panose="02020603050405020304" pitchFamily="18" charset="0"/>
              </a:rPr>
              <a:t>, y lo alcanzaron. Todo su ejército lo abandonó y se dispersó. Los caldeos capturaron al rey y lo llevaron ante el rey de Babilonia. Allí Nabucodonosor dictó sentencia contra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Sedequías</a:t>
            </a:r>
            <a:r>
              <a:rPr lang="es-ES" sz="1800" dirty="0">
                <a:effectLst/>
                <a:latin typeface="Calibri" panose="020F0502020204030204" pitchFamily="34" charset="0"/>
                <a:ea typeface="Calibri" panose="020F0502020204030204" pitchFamily="34" charset="0"/>
                <a:cs typeface="Times New Roman" panose="02020603050405020304" pitchFamily="18" charset="0"/>
              </a:rPr>
              <a:t>, y en presencia de éste mandó degollar a sus hijos. En cuanto a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Sedequías</a:t>
            </a:r>
            <a:r>
              <a:rPr lang="es-ES" sz="1800" dirty="0">
                <a:effectLst/>
                <a:latin typeface="Calibri" panose="020F0502020204030204" pitchFamily="34" charset="0"/>
                <a:ea typeface="Calibri" panose="020F0502020204030204" pitchFamily="34" charset="0"/>
                <a:cs typeface="Times New Roman" panose="02020603050405020304" pitchFamily="18" charset="0"/>
              </a:rPr>
              <a:t>, mandó que le sacaran los ojos y que lo encadenaran para llevarlo a Babilonia.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0231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b="1" dirty="0">
                <a:effectLst/>
                <a:latin typeface="Calibri" panose="020F0502020204030204" pitchFamily="34" charset="0"/>
                <a:ea typeface="Calibri" panose="020F0502020204030204" pitchFamily="34" charset="0"/>
                <a:cs typeface="Times New Roman" panose="02020603050405020304" pitchFamily="18" charset="0"/>
              </a:rPr>
              <a:t>Destrucción del templo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El día siete del mes quinto del año diecinueve del reinado de Nabucodonosor, rey de Babilonia, Nebuzaradán, oficial del rey y comandante de la guardia real,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llegó a Jerusalén e incendió el templo, el palacio real y todas las casas de la ciudad, </a:t>
            </a:r>
            <a:r>
              <a:rPr lang="es-ES" sz="1800" dirty="0">
                <a:effectLst/>
                <a:latin typeface="Calibri" panose="020F0502020204030204" pitchFamily="34" charset="0"/>
                <a:ea typeface="Calibri" panose="020F0502020204030204" pitchFamily="34" charset="0"/>
                <a:cs typeface="Times New Roman" panose="02020603050405020304" pitchFamily="18" charset="0"/>
              </a:rPr>
              <a:t>especialmente las casas de todos los personajes notables, y el ejército caldeo que lo acompañaba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derribó las murallas que rodeaban Jerusalén.</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Luego Nebuzaradán llevó desterrados a Babilonia tanto a los que aún quedaban en la ciudad como a los que se habían puesto del lado del rey de Babilonia</a:t>
            </a:r>
            <a:r>
              <a:rPr lang="es-ES" sz="1800" dirty="0">
                <a:effectLst/>
                <a:latin typeface="Calibri" panose="020F0502020204030204" pitchFamily="34" charset="0"/>
                <a:ea typeface="Calibri" panose="020F0502020204030204" pitchFamily="34" charset="0"/>
                <a:cs typeface="Times New Roman" panose="02020603050405020304" pitchFamily="18" charset="0"/>
              </a:rPr>
              <a:t>, y al resto de los artesanos.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Sólo dejó a algunos de entre la gente más pobre, para que cultivaran los viñedos y los campos.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Los caldeos hicieron pedazos los objetos de bronce que había en el templo: las columnas, las bases y la enorme pila para el agua, y se llevaron todo el bronce a Babilonia. También se llevaron los ceniceros, las palas, las despabiladeras, los cucharones y todos los utensilios de bronce para el culto. Igualmente, el comandante de la guardia se llevó todos los objetos de oro y plata: los braseros y los tazones. Por lo que se refiere a las dos columnas, la enorme pila para el agua y las bases que el rey Salomón había mandado hacer para el templo, su peso no podía calcularse. Cada columna tenía más de ocho metros de altura, y en su parte superior tenía un capitel de bronce, de más de dos metros de altura, alrededor del cual había una rejilla toda de bronce, adornada con granadas. Las dos columnas eran iguales.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b="1" dirty="0">
                <a:effectLst/>
                <a:latin typeface="Calibri" panose="020F0502020204030204" pitchFamily="34" charset="0"/>
                <a:ea typeface="Calibri" panose="020F0502020204030204" pitchFamily="34" charset="0"/>
                <a:cs typeface="Times New Roman" panose="02020603050405020304" pitchFamily="18" charset="0"/>
              </a:rPr>
              <a:t>Destierro del pueblo de Judá</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El comandante de la guardia apresó también a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Seraías</a:t>
            </a:r>
            <a:r>
              <a:rPr lang="es-ES" sz="1800" dirty="0">
                <a:effectLst/>
                <a:latin typeface="Calibri" panose="020F0502020204030204" pitchFamily="34" charset="0"/>
                <a:ea typeface="Calibri" panose="020F0502020204030204" pitchFamily="34" charset="0"/>
                <a:cs typeface="Times New Roman" panose="02020603050405020304" pitchFamily="18" charset="0"/>
              </a:rPr>
              <a:t>, sumo sacerdote, a Sofonías, sacerdote que le seguía en dignidad, y a los tres guardianes del umbral del templo. De la gente de la ciudad apresó al oficial que mandaba las tropas, a cinco hombres del servicio personal del rey que se encontraron en la ciudad, al funcionario militar que reclutaba hombres para el ejército y a sesenta ciudadanos notables que estaban en la ciudad. Nebuzaradán llevó a todos estos ante el rey de Babilonia, que estaba en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Riblá</a:t>
            </a:r>
            <a:r>
              <a:rPr lang="es-ES" sz="1800" dirty="0">
                <a:effectLst/>
                <a:latin typeface="Calibri" panose="020F0502020204030204" pitchFamily="34" charset="0"/>
                <a:ea typeface="Calibri" panose="020F0502020204030204" pitchFamily="34" charset="0"/>
                <a:cs typeface="Times New Roman" panose="02020603050405020304" pitchFamily="18" charset="0"/>
              </a:rPr>
              <a:t>, en el territorio de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Hamat</a:t>
            </a:r>
            <a:r>
              <a:rPr lang="es-ES" sz="1800" dirty="0">
                <a:effectLst/>
                <a:latin typeface="Calibri" panose="020F0502020204030204" pitchFamily="34" charset="0"/>
                <a:ea typeface="Calibri" panose="020F0502020204030204" pitchFamily="34" charset="0"/>
                <a:cs typeface="Times New Roman" panose="02020603050405020304" pitchFamily="18" charset="0"/>
              </a:rPr>
              <a:t>. Allí el rey de Babilonia mandó que los mataran.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Así fue desterrado de su país el pueblo de Judá.</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701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800" b="1" dirty="0">
                <a:solidFill>
                  <a:srgbClr val="000000"/>
                </a:solidFill>
                <a:effectLst/>
                <a:latin typeface="Calibri" panose="020F0502020204030204" pitchFamily="34" charset="0"/>
                <a:ea typeface="Times New Roman" panose="02020603050405020304" pitchFamily="18" charset="0"/>
              </a:rPr>
              <a:t>Considerar </a:t>
            </a:r>
            <a:r>
              <a:rPr lang="es-ES" sz="1800" i="1" dirty="0">
                <a:solidFill>
                  <a:srgbClr val="00B050"/>
                </a:solidFill>
                <a:effectLst/>
                <a:latin typeface="Calibri" panose="020F0502020204030204" pitchFamily="34" charset="0"/>
                <a:ea typeface="Times New Roman" panose="02020603050405020304" pitchFamily="18" charset="0"/>
              </a:rPr>
              <a:t>Estas preguntas son muy útiles para estudiar cualquier historia bíblica, en un grupo o solo. Es la oración de Academia Cristo que ustedes las usen con sus propios familiares, conocidos y en un Grupo Sembrador (un grupo de evangelismo) un día.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17</a:t>
            </a:fld>
            <a:endParaRPr lang="en-US"/>
          </a:p>
        </p:txBody>
      </p:sp>
    </p:spTree>
    <p:extLst>
      <p:ext uri="{BB962C8B-B14F-4D97-AF65-F5344CB8AC3E}">
        <p14:creationId xmlns:p14="http://schemas.microsoft.com/office/powerpoint/2010/main" val="206433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1. ¿Quiénes son los personajes de esta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El Profeta Jeremías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Baruc, escribió Baruc al dictado de Jeremías (Jeremías 36:4) y lo compartió en el templo (Jeremías 36:8)</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El pueblo de Judá</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err="1">
                <a:solidFill>
                  <a:srgbClr val="000000"/>
                </a:solidFill>
                <a:effectLst/>
                <a:latin typeface="Calibri" panose="020F0502020204030204" pitchFamily="34" charset="0"/>
                <a:ea typeface="Times New Roman" panose="02020603050405020304" pitchFamily="18" charset="0"/>
              </a:rPr>
              <a:t>Micaías</a:t>
            </a:r>
            <a:r>
              <a:rPr lang="es-ES" sz="1800" dirty="0">
                <a:solidFill>
                  <a:srgbClr val="000000"/>
                </a:solidFill>
                <a:effectLst/>
                <a:latin typeface="Calibri" panose="020F0502020204030204" pitchFamily="34" charset="0"/>
                <a:ea typeface="Times New Roman" panose="02020603050405020304" pitchFamily="18" charset="0"/>
              </a:rPr>
              <a:t>, quién fue al palacio para compartir la noticia del rollo con los príncipes (Jeremías 36:11)</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Rey </a:t>
            </a:r>
            <a:r>
              <a:rPr lang="es-ES" sz="1800" dirty="0" err="1">
                <a:solidFill>
                  <a:srgbClr val="000000"/>
                </a:solidFill>
                <a:effectLst/>
                <a:latin typeface="Calibri" panose="020F0502020204030204" pitchFamily="34" charset="0"/>
                <a:ea typeface="Times New Roman" panose="02020603050405020304" pitchFamily="18" charset="0"/>
              </a:rPr>
              <a:t>Joacim</a:t>
            </a:r>
            <a:r>
              <a:rPr lang="es-ES" sz="1800" dirty="0">
                <a:solidFill>
                  <a:srgbClr val="000000"/>
                </a:solidFill>
                <a:effectLst/>
                <a:latin typeface="Calibri" panose="020F0502020204030204" pitchFamily="34" charset="0"/>
                <a:ea typeface="Times New Roman" panose="02020603050405020304" pitchFamily="18" charset="0"/>
              </a:rPr>
              <a:t>, rey de Judá quién rasgó el rollo y lo arrojó al fuego (Jeremías 36:23)</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Rey </a:t>
            </a:r>
            <a:r>
              <a:rPr lang="es-ES" sz="1800" dirty="0" err="1">
                <a:solidFill>
                  <a:srgbClr val="000000"/>
                </a:solidFill>
                <a:effectLst/>
                <a:latin typeface="Calibri" panose="020F0502020204030204" pitchFamily="34" charset="0"/>
                <a:ea typeface="Times New Roman" panose="02020603050405020304" pitchFamily="18" charset="0"/>
              </a:rPr>
              <a:t>Sedequías</a:t>
            </a:r>
            <a:r>
              <a:rPr lang="es-ES" sz="1800" dirty="0">
                <a:solidFill>
                  <a:srgbClr val="000000"/>
                </a:solidFill>
                <a:effectLst/>
                <a:latin typeface="Calibri" panose="020F0502020204030204" pitchFamily="34" charset="0"/>
                <a:ea typeface="Times New Roman" panose="02020603050405020304" pitchFamily="18" charset="0"/>
              </a:rPr>
              <a:t>, rey de Judá quién pidió de Jeremías (Jeremías 37:3)</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Rey</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Nabu-co-donosor</a:t>
            </a:r>
            <a:r>
              <a:rPr lang="es-ES" sz="1800" dirty="0">
                <a:effectLst/>
                <a:latin typeface="Calibri" panose="020F0502020204030204" pitchFamily="34" charset="0"/>
                <a:ea typeface="Calibri" panose="020F0502020204030204" pitchFamily="34" charset="0"/>
                <a:cs typeface="Times New Roman" panose="02020603050405020304" pitchFamily="18" charset="0"/>
              </a:rPr>
              <a:t> de</a:t>
            </a:r>
            <a:r>
              <a:rPr lang="es-ES" sz="1800" dirty="0">
                <a:solidFill>
                  <a:srgbClr val="000000"/>
                </a:solidFill>
                <a:effectLst/>
                <a:latin typeface="Calibri" panose="020F0502020204030204" pitchFamily="34" charset="0"/>
                <a:ea typeface="Times New Roman" panose="02020603050405020304" pitchFamily="18" charset="0"/>
              </a:rPr>
              <a:t> Babilonia (2 Reyes 25:1)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Los babilonios (caldeos)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err="1">
                <a:solidFill>
                  <a:srgbClr val="000000"/>
                </a:solidFill>
                <a:effectLst/>
                <a:latin typeface="Calibri" panose="020F0502020204030204" pitchFamily="34" charset="0"/>
                <a:ea typeface="Times New Roman" panose="02020603050405020304" pitchFamily="18" charset="0"/>
              </a:rPr>
              <a:t>Nabuzaradán</a:t>
            </a:r>
            <a:r>
              <a:rPr lang="es-ES" sz="1800" dirty="0">
                <a:solidFill>
                  <a:srgbClr val="000000"/>
                </a:solidFill>
                <a:effectLst/>
                <a:latin typeface="Calibri" panose="020F0502020204030204" pitchFamily="34" charset="0"/>
                <a:ea typeface="Times New Roman" panose="02020603050405020304" pitchFamily="18" charset="0"/>
              </a:rPr>
              <a:t>, el capitán de la guardia de Babilonia, quién quemó el templo</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Clr>
                <a:schemeClr val="dk1"/>
              </a:buClr>
              <a:buSzPts val="1200"/>
              <a:buFont typeface="Calibri"/>
              <a:buNone/>
            </a:pPr>
            <a:endParaRPr dirty="0"/>
          </a:p>
        </p:txBody>
      </p:sp>
      <p:sp>
        <p:nvSpPr>
          <p:cNvPr id="149" name="Google Shape;14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2. ¿Cuáles son los objetos de esta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El rollo de Jeremías (Jeremías 36:4)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El brasero encendido (Jeremías 36:22)</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El pan que dijeron a Jeremías mientras estaba en el patio de la cárcel. (Jeremías 27:21)</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Objetos del templo del Señor: las columnas, los utensilios, cosas de oro etc. (2 Reyes 25:13-17)</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56" name="Google Shape;15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effectLst/>
                <a:latin typeface="Calibri" panose="020F0502020204030204" pitchFamily="34" charset="0"/>
                <a:ea typeface="Times New Roman" panose="02020603050405020304" pitchFamily="18" charset="0"/>
              </a:rPr>
              <a:t>Oración </a:t>
            </a:r>
            <a:r>
              <a:rPr lang="es-ES" sz="1800" i="1" dirty="0">
                <a:solidFill>
                  <a:srgbClr val="00B050"/>
                </a:solidFill>
                <a:effectLst/>
                <a:latin typeface="Calibri" panose="020F0502020204030204" pitchFamily="34" charset="0"/>
                <a:ea typeface="Times New Roman" panose="02020603050405020304" pitchFamily="18" charset="0"/>
              </a:rPr>
              <a:t>Hermanos, empezaremos con una oración</a:t>
            </a:r>
            <a:r>
              <a:rPr lang="es-ES" sz="1800" dirty="0">
                <a:solidFill>
                  <a:srgbClr val="00B05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B05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Querido Padre celestial, hay una guerra desatándose dentro de mí. Mi vieja naturaleza pecaminosa todavía quiere cerrar mis oídos a tus advertencias e instrucciones dentro de la Biblia, pero tú me has llevado a la fe en Jesús quien me rescató del castigo que merecía por mis pecados. Fortalece mi fe para escuchar tu Palabra y para luchar contra mi naturaleza pecaminosa. En el nombre de tu Hijo y mi Salvador Jesucristo. Amén.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03" name="Google Shape;10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3. ¿Dónde ocurrió la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Jerusalén, reino de Judá</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El palacio del rey (Jeremías 25:12)</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El templo de Jerusalén, la casa de Jehová (Jeremías 36:8; 2 Reyes 25:9)</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La cárcel dónde quedó Jeremías; el patio (Jeremías 37:16)</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La gente es exiliada a Babilonia. </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63" name="Google Shape;16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4. ¿Cuándo ocurrió la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06000"/>
              </a:lnSpc>
              <a:spcBef>
                <a:spcPts val="0"/>
              </a:spcBef>
              <a:spcAft>
                <a:spcPts val="80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Durante los reinos de </a:t>
            </a:r>
            <a:r>
              <a:rPr lang="es-ES" sz="1800" dirty="0" err="1">
                <a:solidFill>
                  <a:srgbClr val="000000"/>
                </a:solidFill>
                <a:effectLst/>
                <a:latin typeface="Calibri" panose="020F0502020204030204" pitchFamily="34" charset="0"/>
                <a:ea typeface="Times New Roman" panose="02020603050405020304" pitchFamily="18" charset="0"/>
              </a:rPr>
              <a:t>Sedequías</a:t>
            </a:r>
            <a:r>
              <a:rPr lang="es-ES" sz="1800" dirty="0">
                <a:solidFill>
                  <a:srgbClr val="000000"/>
                </a:solidFill>
                <a:effectLst/>
                <a:latin typeface="Calibri" panose="020F0502020204030204" pitchFamily="34" charset="0"/>
                <a:ea typeface="Times New Roman" panose="02020603050405020304" pitchFamily="18" charset="0"/>
              </a:rPr>
              <a:t> y </a:t>
            </a:r>
            <a:r>
              <a:rPr lang="es-ES" sz="1800" dirty="0" err="1">
                <a:solidFill>
                  <a:srgbClr val="000000"/>
                </a:solidFill>
                <a:effectLst/>
                <a:latin typeface="Calibri" panose="020F0502020204030204" pitchFamily="34" charset="0"/>
                <a:ea typeface="Times New Roman" panose="02020603050405020304" pitchFamily="18" charset="0"/>
              </a:rPr>
              <a:t>Joacim</a:t>
            </a:r>
            <a:r>
              <a:rPr lang="es-E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06000"/>
              </a:lnSpc>
              <a:spcBef>
                <a:spcPts val="0"/>
              </a:spcBef>
              <a:spcAft>
                <a:spcPts val="80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Estamos aproximadamente seiscientos años antes de Cristo. </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06000"/>
              </a:lnSpc>
              <a:spcBef>
                <a:spcPts val="0"/>
              </a:spcBef>
              <a:spcAft>
                <a:spcPts val="80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Durante un año y medio la ciudad en sitiada. </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06000"/>
              </a:lnSpc>
              <a:spcBef>
                <a:spcPts val="0"/>
              </a:spcBef>
              <a:spcAft>
                <a:spcPts val="80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La destrucción de Jerusalén es en 587 o 586 a.C. </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70" name="Google Shape;17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5. ¿Cuál es el problema?</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effectLst/>
                <a:latin typeface="Calibri" panose="020F0502020204030204" pitchFamily="34" charset="0"/>
                <a:ea typeface="Times New Roman" panose="02020603050405020304" pitchFamily="18" charset="0"/>
              </a:rPr>
              <a:t>Dios le está advirtiendo al pueblo por medio de Jeremías y Baruc, pero los líderes no le hacen caso.  ¿Se arrepentirán?</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effectLst/>
                <a:latin typeface="Calibri" panose="020F0502020204030204" pitchFamily="34" charset="0"/>
                <a:ea typeface="Times New Roman" panose="02020603050405020304" pitchFamily="18" charset="0"/>
              </a:rPr>
              <a:t>¿Qué le irán a hacer a Jeremías?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effectLst/>
                <a:latin typeface="Calibri" panose="020F0502020204030204" pitchFamily="34" charset="0"/>
                <a:ea typeface="Times New Roman" panose="02020603050405020304" pitchFamily="18" charset="0"/>
              </a:rPr>
              <a:t>En 2 Reyes 25, la ciudad es sitiada.  No tienen nada de comer.  ¿Se van a morir todos?  </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800"/>
              </a:spcBef>
              <a:spcAft>
                <a:spcPts val="0"/>
              </a:spcAft>
              <a:buNone/>
            </a:pPr>
            <a:endParaRPr dirty="0"/>
          </a:p>
        </p:txBody>
      </p:sp>
      <p:sp>
        <p:nvSpPr>
          <p:cNvPr id="177" name="Google Shape;17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6. ¿Se soluciona el problema?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Pues, no hacen caso.  Nabucodonosor conquista a Jerusalén.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Jeremías sí sufre, pero no lo matan hasta ahora.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Nabucodonosor sí quema la ciudad, destruye el templo de Dios, pero sobrevive un remanente.  Sobrevive el linaje de David (y del Mesías venidero).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800"/>
              </a:spcBef>
              <a:spcAft>
                <a:spcPts val="0"/>
              </a:spcAft>
              <a:buNone/>
            </a:pPr>
            <a:endParaRPr dirty="0"/>
          </a:p>
        </p:txBody>
      </p:sp>
      <p:sp>
        <p:nvSpPr>
          <p:cNvPr id="191" name="Google Shape;19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24</a:t>
            </a:fld>
            <a:endParaRPr lang="en-US"/>
          </a:p>
        </p:txBody>
      </p:sp>
    </p:spTree>
    <p:extLst>
      <p:ext uri="{BB962C8B-B14F-4D97-AF65-F5344CB8AC3E}">
        <p14:creationId xmlns:p14="http://schemas.microsoft.com/office/powerpoint/2010/main" val="958325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1. ¿Cuál es el punto principal de la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Después de que los reyes y la gente de Jerusalén rechazaron las advertencias del profeta Jeremías, su ciudad fue destruida y fueron llevados al cautiverio en Babilonia.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215" name="Google Shape;21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2. ¿Qué pecado veo en esta historia y confieso en mi vida?</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El pecado de no hacer caso a las amenazas e instrucciones de Dios dadas en las Escrituras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A diferencia de Jeremías, guardamos un mensaje que no va a ser bien recibido, en vez de proclamarlo, por miedo de cómo vaya a reaccionar la gente.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800"/>
              </a:spcBef>
              <a:spcAft>
                <a:spcPts val="0"/>
              </a:spcAft>
              <a:buClr>
                <a:schemeClr val="dk1"/>
              </a:buClr>
              <a:buSzPts val="1200"/>
              <a:buFont typeface="Arial"/>
              <a:buNone/>
            </a:pPr>
            <a:endParaRPr dirty="0"/>
          </a:p>
        </p:txBody>
      </p:sp>
      <p:sp>
        <p:nvSpPr>
          <p:cNvPr id="222" name="Google Shape;22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3. ¿En qué versos y palabras de esta historia veo el amor de Dios para conmigo?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Durante un tiempo extremadamente difícil, Dios sostuvo a su profeta Jeremías por su gracia y poder, y así también promete sostenernos a través de su Palabra.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Vez tras vez Dios mandó a sus profetas a predicarle a su pueblo un mensaje de arrepentimiento.  ¿Por qué?  Porque los amaba.  Él siempre fue fiel con su pueblo infiel.  Así es con nosotros, ¿cierto?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Dios también salvó a un remanente de su pueblo, y de sus promesas, y de la familia de David. O sea, fue y es fiel en cumplir sus promesas para salvarnos.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800"/>
              </a:spcBef>
              <a:spcAft>
                <a:spcPts val="0"/>
              </a:spcAft>
              <a:buClr>
                <a:schemeClr val="dk1"/>
              </a:buClr>
              <a:buSzPts val="1200"/>
              <a:buFont typeface="Arial"/>
              <a:buNone/>
            </a:pPr>
            <a:endParaRPr dirty="0"/>
          </a:p>
        </p:txBody>
      </p:sp>
      <p:sp>
        <p:nvSpPr>
          <p:cNvPr id="229" name="Google Shape;22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2870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2182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None/>
            </a:pPr>
            <a:endParaRPr dirty="0"/>
          </a:p>
        </p:txBody>
      </p:sp>
      <p:sp>
        <p:nvSpPr>
          <p:cNvPr id="96" name="Google Shape;9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4. ¿Qué pediré que Dios obre en mí para poner en práctica esta palabra de Dios?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Que escuche la Palabra de Dios…aun cuando me muestra mis pecados y me dice que haga las cosas que por naturaleza no quiero hacer.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Que me de fuerza y sabiduría cuando hace falta predicar un mensaje de ley dura.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800"/>
              </a:spcBef>
              <a:spcAft>
                <a:spcPts val="0"/>
              </a:spcAft>
              <a:buNone/>
            </a:pPr>
            <a:endParaRPr dirty="0"/>
          </a:p>
        </p:txBody>
      </p:sp>
      <p:sp>
        <p:nvSpPr>
          <p:cNvPr id="236" name="Google Shape;23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2334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Objetivos </a:t>
            </a:r>
            <a:r>
              <a:rPr lang="es-ES" sz="1800" i="1" dirty="0">
                <a:solidFill>
                  <a:srgbClr val="00B050"/>
                </a:solidFill>
                <a:effectLst/>
                <a:latin typeface="Calibri" panose="020F0502020204030204" pitchFamily="34" charset="0"/>
                <a:ea typeface="Times New Roman" panose="02020603050405020304" pitchFamily="18" charset="0"/>
              </a:rPr>
              <a:t>Presentar los objetivos de la Lección 4.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Lección 4: Jeremías y la Caída de Jerusalén</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Usar el método de las 4 “C” para leer y entender Jeremías 36-37; 2 Reyes 25:1-21</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Identificar por qué el paso Consolidar viene DESPUÉS del paso Considerar</a:t>
            </a:r>
            <a:endParaRPr lang="en-US" sz="1800" dirty="0">
              <a:effectLst/>
              <a:latin typeface="Times New Roman" panose="02020603050405020304" pitchFamily="18" charset="0"/>
              <a:ea typeface="Times New Roman" panose="02020603050405020304" pitchFamily="18" charset="0"/>
            </a:endParaRPr>
          </a:p>
          <a:p>
            <a:pPr marL="457200" lvl="1" indent="0" algn="l" rtl="0">
              <a:spcBef>
                <a:spcPts val="0"/>
              </a:spcBef>
              <a:spcAft>
                <a:spcPts val="0"/>
              </a:spcAft>
              <a:buNone/>
            </a:pPr>
            <a:endParaRPr dirty="0"/>
          </a:p>
        </p:txBody>
      </p:sp>
      <p:sp>
        <p:nvSpPr>
          <p:cNvPr id="96" name="Google Shape;9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10072186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800"/>
              </a:spcBef>
              <a:spcAft>
                <a:spcPts val="0"/>
              </a:spcAft>
              <a:buNone/>
            </a:pPr>
            <a:endParaRPr dirty="0"/>
          </a:p>
        </p:txBody>
      </p:sp>
      <p:sp>
        <p:nvSpPr>
          <p:cNvPr id="236" name="Google Shape;23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42745792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1. Nos da una base en los hechos bíblicos.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Juan 17:17 Santifícalos en tu verdad; tu palabra en verdad.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Deseamos saber la verdad antes de hacer aplicaciones personales.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2 Timoteo 3:16-17 Toda la Escritura es inspirada por Dios y útil para enseñar, para reprender, para corregir y para instruir en la justicia, a fin de que el siervo de Dios esté enteramente capacitado para toda buena obra.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¡Todo es útil! Deseamos escuchar lo que Dios compartió con nosotros.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2. Mantiene nuestras aplicaciones atadas al texto.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3. Ayuda en usar la biblia para entender la biblia.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Cuando leemos la historia completa, o sea, versículos en su contexto, tenemos mejor comprehensión de los puntos principales y podemos hacer aplicaciones mejores y correctos.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4. Amplia nuestro conocimiento bíblico.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800"/>
              </a:spcBef>
              <a:spcAft>
                <a:spcPts val="0"/>
              </a:spcAft>
              <a:buNone/>
            </a:pPr>
            <a:endParaRPr lang="en-US" dirty="0"/>
          </a:p>
        </p:txBody>
      </p:sp>
      <p:sp>
        <p:nvSpPr>
          <p:cNvPr id="236" name="Google Shape;23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32528893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https://www.pexels.com/photo/cell-phone-hands-touchscreen-writing-1542099/</a:t>
            </a:r>
            <a:endParaRPr/>
          </a:p>
          <a:p>
            <a:pPr marL="0" lvl="0" indent="0" algn="l" rtl="0">
              <a:spcBef>
                <a:spcPts val="0"/>
              </a:spcBef>
              <a:spcAft>
                <a:spcPts val="0"/>
              </a:spcAft>
              <a:buNone/>
            </a:pPr>
            <a:endParaRPr/>
          </a:p>
        </p:txBody>
      </p:sp>
      <p:sp>
        <p:nvSpPr>
          <p:cNvPr id="269" name="Google Shape;26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1" u="none" strike="noStrike" kern="1200" dirty="0">
                <a:solidFill>
                  <a:schemeClr val="tx1">
                    <a:lumMod val="50000"/>
                  </a:schemeClr>
                </a:solidFill>
                <a:effectLst/>
                <a:latin typeface="+mn-lt"/>
                <a:ea typeface="+mn-ea"/>
                <a:cs typeface="+mn-cs"/>
              </a:rPr>
              <a:t>El </a:t>
            </a:r>
            <a:r>
              <a:rPr lang="en-US" sz="1200" b="1" i="1" u="none" strike="noStrike" kern="1200" dirty="0" err="1">
                <a:solidFill>
                  <a:schemeClr val="tx1">
                    <a:lumMod val="50000"/>
                  </a:schemeClr>
                </a:solidFill>
                <a:effectLst/>
                <a:latin typeface="+mn-lt"/>
                <a:ea typeface="+mn-ea"/>
                <a:cs typeface="+mn-cs"/>
              </a:rPr>
              <a:t>Señor</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te</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bendiga</a:t>
            </a:r>
            <a:r>
              <a:rPr lang="en-US" sz="1200" b="1" i="1" u="none" strike="noStrike" kern="1200" dirty="0">
                <a:solidFill>
                  <a:schemeClr val="tx1">
                    <a:lumMod val="50000"/>
                  </a:schemeClr>
                </a:solidFill>
                <a:effectLst/>
                <a:latin typeface="+mn-lt"/>
                <a:ea typeface="+mn-ea"/>
                <a:cs typeface="+mn-cs"/>
              </a:rPr>
              <a:t> y </a:t>
            </a:r>
            <a:r>
              <a:rPr lang="en-US" sz="1200" b="1" i="1" u="none" strike="noStrike" kern="1200" dirty="0" err="1">
                <a:solidFill>
                  <a:schemeClr val="tx1">
                    <a:lumMod val="50000"/>
                  </a:schemeClr>
                </a:solidFill>
                <a:effectLst/>
                <a:latin typeface="+mn-lt"/>
                <a:ea typeface="+mn-ea"/>
                <a:cs typeface="+mn-cs"/>
              </a:rPr>
              <a:t>te</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guarde</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Haga</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el</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Señor</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resplandecer</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su</a:t>
            </a:r>
            <a:r>
              <a:rPr lang="en-US" sz="1200" b="1" i="1" u="none" strike="noStrike" kern="1200" dirty="0">
                <a:solidFill>
                  <a:schemeClr val="tx1">
                    <a:lumMod val="50000"/>
                  </a:schemeClr>
                </a:solidFill>
                <a:effectLst/>
                <a:latin typeface="+mn-lt"/>
                <a:ea typeface="+mn-ea"/>
                <a:cs typeface="+mn-cs"/>
              </a:rPr>
              <a:t> rostro </a:t>
            </a:r>
            <a:r>
              <a:rPr lang="en-US" sz="1200" b="1" i="1" u="none" strike="noStrike" kern="1200" dirty="0" err="1">
                <a:solidFill>
                  <a:schemeClr val="tx1">
                    <a:lumMod val="50000"/>
                  </a:schemeClr>
                </a:solidFill>
                <a:effectLst/>
                <a:latin typeface="+mn-lt"/>
                <a:ea typeface="+mn-ea"/>
                <a:cs typeface="+mn-cs"/>
              </a:rPr>
              <a:t>sobre</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ti</a:t>
            </a:r>
            <a:r>
              <a:rPr lang="en-US" sz="1200" b="1" i="1" u="none" strike="noStrike" kern="1200" dirty="0">
                <a:solidFill>
                  <a:schemeClr val="tx1">
                    <a:lumMod val="50000"/>
                  </a:schemeClr>
                </a:solidFill>
                <a:effectLst/>
                <a:latin typeface="+mn-lt"/>
                <a:ea typeface="+mn-ea"/>
                <a:cs typeface="+mn-cs"/>
              </a:rPr>
              <a:t> y </a:t>
            </a:r>
            <a:r>
              <a:rPr lang="en-US" sz="1200" b="1" i="1" u="none" strike="noStrike" kern="1200" dirty="0" err="1">
                <a:solidFill>
                  <a:schemeClr val="tx1">
                    <a:lumMod val="50000"/>
                  </a:schemeClr>
                </a:solidFill>
                <a:effectLst/>
                <a:latin typeface="+mn-lt"/>
                <a:ea typeface="+mn-ea"/>
                <a:cs typeface="+mn-cs"/>
              </a:rPr>
              <a:t>tenga</a:t>
            </a:r>
            <a:r>
              <a:rPr lang="en-US" sz="1200" b="1" i="1" u="none" strike="noStrike" kern="1200" dirty="0">
                <a:solidFill>
                  <a:schemeClr val="tx1">
                    <a:lumMod val="50000"/>
                  </a:schemeClr>
                </a:solidFill>
                <a:effectLst/>
                <a:latin typeface="+mn-lt"/>
                <a:ea typeface="+mn-ea"/>
                <a:cs typeface="+mn-cs"/>
              </a:rPr>
              <a:t> de </a:t>
            </a:r>
            <a:r>
              <a:rPr lang="en-US" sz="1200" b="1" i="1" u="none" strike="noStrike" kern="1200" dirty="0" err="1">
                <a:solidFill>
                  <a:schemeClr val="tx1">
                    <a:lumMod val="50000"/>
                  </a:schemeClr>
                </a:solidFill>
                <a:effectLst/>
                <a:latin typeface="+mn-lt"/>
                <a:ea typeface="+mn-ea"/>
                <a:cs typeface="+mn-cs"/>
              </a:rPr>
              <a:t>ti</a:t>
            </a:r>
            <a:r>
              <a:rPr lang="en-US" sz="1200" b="1" i="1" u="none" strike="noStrike" kern="1200" dirty="0">
                <a:solidFill>
                  <a:schemeClr val="tx1">
                    <a:lumMod val="50000"/>
                  </a:schemeClr>
                </a:solidFill>
                <a:effectLst/>
                <a:latin typeface="+mn-lt"/>
                <a:ea typeface="+mn-ea"/>
                <a:cs typeface="+mn-cs"/>
              </a:rPr>
              <a:t> misericordia. Vuelve </a:t>
            </a:r>
            <a:r>
              <a:rPr lang="en-US" sz="1200" b="1" i="1" u="none" strike="noStrike" kern="1200" dirty="0" err="1">
                <a:solidFill>
                  <a:schemeClr val="tx1">
                    <a:lumMod val="50000"/>
                  </a:schemeClr>
                </a:solidFill>
                <a:effectLst/>
                <a:latin typeface="+mn-lt"/>
                <a:ea typeface="+mn-ea"/>
                <a:cs typeface="+mn-cs"/>
              </a:rPr>
              <a:t>el</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Señor</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su</a:t>
            </a:r>
            <a:r>
              <a:rPr lang="en-US" sz="1200" b="1" i="1" u="none" strike="noStrike" kern="1200" dirty="0">
                <a:solidFill>
                  <a:schemeClr val="tx1">
                    <a:lumMod val="50000"/>
                  </a:schemeClr>
                </a:solidFill>
                <a:effectLst/>
                <a:latin typeface="+mn-lt"/>
                <a:ea typeface="+mn-ea"/>
                <a:cs typeface="+mn-cs"/>
              </a:rPr>
              <a:t> rostro a </a:t>
            </a:r>
            <a:r>
              <a:rPr lang="en-US" sz="1200" b="1" i="1" u="none" strike="noStrike" kern="1200" dirty="0" err="1">
                <a:solidFill>
                  <a:schemeClr val="tx1">
                    <a:lumMod val="50000"/>
                  </a:schemeClr>
                </a:solidFill>
                <a:effectLst/>
                <a:latin typeface="+mn-lt"/>
                <a:ea typeface="+mn-ea"/>
                <a:cs typeface="+mn-cs"/>
              </a:rPr>
              <a:t>ti</a:t>
            </a:r>
            <a:r>
              <a:rPr lang="en-US" sz="1200" b="1" i="1" u="none" strike="noStrike" kern="1200" dirty="0">
                <a:solidFill>
                  <a:schemeClr val="tx1">
                    <a:lumMod val="50000"/>
                  </a:schemeClr>
                </a:solidFill>
                <a:effectLst/>
                <a:latin typeface="+mn-lt"/>
                <a:ea typeface="+mn-ea"/>
                <a:cs typeface="+mn-cs"/>
              </a:rPr>
              <a:t>, y </a:t>
            </a:r>
            <a:r>
              <a:rPr lang="en-US" sz="1200" b="1" i="1" u="none" strike="noStrike" kern="1200" dirty="0" err="1">
                <a:solidFill>
                  <a:schemeClr val="tx1">
                    <a:lumMod val="50000"/>
                  </a:schemeClr>
                </a:solidFill>
                <a:effectLst/>
                <a:latin typeface="+mn-lt"/>
                <a:ea typeface="+mn-ea"/>
                <a:cs typeface="+mn-cs"/>
              </a:rPr>
              <a:t>te</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conceda</a:t>
            </a:r>
            <a:r>
              <a:rPr lang="en-US" sz="1200" b="1" i="1" u="none" strike="noStrike" kern="1200" dirty="0">
                <a:solidFill>
                  <a:schemeClr val="tx1">
                    <a:lumMod val="50000"/>
                  </a:schemeClr>
                </a:solidFill>
                <a:effectLst/>
                <a:latin typeface="+mn-lt"/>
                <a:ea typeface="+mn-ea"/>
                <a:cs typeface="+mn-cs"/>
              </a:rPr>
              <a:t> la </a:t>
            </a:r>
            <a:r>
              <a:rPr lang="en-US" sz="1200" b="1" i="1" u="none" strike="noStrike" kern="1200" dirty="0" err="1">
                <a:solidFill>
                  <a:schemeClr val="tx1">
                    <a:lumMod val="50000"/>
                  </a:schemeClr>
                </a:solidFill>
                <a:effectLst/>
                <a:latin typeface="+mn-lt"/>
                <a:ea typeface="+mn-ea"/>
                <a:cs typeface="+mn-cs"/>
              </a:rPr>
              <a:t>paz</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Amén</a:t>
            </a:r>
            <a:r>
              <a:rPr lang="en-US" sz="1200" b="1" i="1" u="none" strike="noStrike" kern="1200" dirty="0">
                <a:solidFill>
                  <a:schemeClr val="tx1">
                    <a:lumMod val="50000"/>
                  </a:schemeClr>
                </a:solidFill>
                <a:effectLst/>
                <a:latin typeface="+mn-lt"/>
                <a:ea typeface="+mn-ea"/>
                <a:cs typeface="+mn-cs"/>
              </a:rPr>
              <a:t>.</a:t>
            </a:r>
            <a:endParaRPr lang="es-ES" sz="1200" kern="1200" dirty="0">
              <a:solidFill>
                <a:schemeClr val="tx1">
                  <a:lumMod val="50000"/>
                </a:schemeClr>
              </a:solidFill>
              <a:effectLst/>
              <a:latin typeface="+mn-lt"/>
              <a:ea typeface="+mn-ea"/>
              <a:cs typeface="+mn-cs"/>
            </a:endParaRPr>
          </a:p>
          <a:p>
            <a:pPr marL="457200" lvl="1"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268" name="Google Shape;26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Despedidas</a:t>
            </a:r>
            <a:endParaRPr/>
          </a:p>
        </p:txBody>
      </p:sp>
      <p:sp>
        <p:nvSpPr>
          <p:cNvPr id="289" name="Google Shape;28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Objetivos </a:t>
            </a:r>
            <a:r>
              <a:rPr lang="es-ES" sz="1800" i="1" dirty="0">
                <a:solidFill>
                  <a:srgbClr val="00B050"/>
                </a:solidFill>
                <a:effectLst/>
                <a:latin typeface="Calibri" panose="020F0502020204030204" pitchFamily="34" charset="0"/>
                <a:ea typeface="Times New Roman" panose="02020603050405020304" pitchFamily="18" charset="0"/>
              </a:rPr>
              <a:t>Presentar los objetivos de la Lección 4.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Lección 4: Jeremías y la Caída de Jerusalén</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Usar el método de las 4 “C” para leer y entender Jeremías 36-37; 2 Reyes 25:1-21</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Identificar por qué el paso Consolidar viene DESPUÉS del paso Considerar</a:t>
            </a:r>
            <a:endParaRPr lang="en-US" sz="1800" dirty="0">
              <a:effectLst/>
              <a:latin typeface="Times New Roman" panose="02020603050405020304" pitchFamily="18" charset="0"/>
              <a:ea typeface="Times New Roman" panose="02020603050405020304" pitchFamily="18" charset="0"/>
            </a:endParaRPr>
          </a:p>
          <a:p>
            <a:pPr marL="457200" lvl="1" indent="0" algn="l" rtl="0">
              <a:spcBef>
                <a:spcPts val="0"/>
              </a:spcBef>
              <a:spcAft>
                <a:spcPts val="0"/>
              </a:spcAft>
              <a:buNone/>
            </a:pPr>
            <a:endParaRPr dirty="0"/>
          </a:p>
        </p:txBody>
      </p:sp>
      <p:sp>
        <p:nvSpPr>
          <p:cNvPr id="96" name="Google Shape;9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2651028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800" b="1" dirty="0">
                <a:solidFill>
                  <a:srgbClr val="000000"/>
                </a:solidFill>
                <a:effectLst/>
                <a:latin typeface="Calibri" panose="020F0502020204030204" pitchFamily="34" charset="0"/>
                <a:ea typeface="Times New Roman" panose="02020603050405020304" pitchFamily="18" charset="0"/>
              </a:rPr>
              <a:t>Captar </a:t>
            </a:r>
            <a:r>
              <a:rPr lang="es-ES" sz="1800" i="1" dirty="0">
                <a:solidFill>
                  <a:srgbClr val="00B050"/>
                </a:solidFill>
                <a:effectLst/>
                <a:latin typeface="Calibri" panose="020F0502020204030204" pitchFamily="34" charset="0"/>
                <a:ea typeface="Times New Roman" panose="02020603050405020304" pitchFamily="18" charset="0"/>
              </a:rPr>
              <a:t>Un “Captar” es la introducción. Es algo interesante que capte la atención y los pone a pensar en el tema del día</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5</a:t>
            </a:fld>
            <a:endParaRPr lang="en-US"/>
          </a:p>
        </p:txBody>
      </p:sp>
    </p:spTree>
    <p:extLst>
      <p:ext uri="{BB962C8B-B14F-4D97-AF65-F5344CB8AC3E}">
        <p14:creationId xmlns:p14="http://schemas.microsoft.com/office/powerpoint/2010/main" val="3161836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En Mateo 16:24, Jesús dijo, “Si alguno quiere seguirme, niéguese a sí mismo, tome su cruz, y sígame.”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Cómo cristianos, tenemos la paz de Cristo y la certeza de vida eterna por fe. Pero, mientras esperamos el cielo, todavía caminamos en un mundo pecaminoso. Cristo dijo a sus discípulos “En el mundo tendrán aflicción; pero confíen, yo he vencido el mundo.” Cómo cristianos, llevamos cruces mientras estamos en este mundo.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Pensamos en el profeta Jeremías, ¿qué cruces tuvo que sufrir él en el servicio al Señor?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La gente no le escucharon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Quemaron el rollo</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Lo querían matar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“Entonces ellos le echaron mano a Jeremías y lo arrojan en la cisterna de </a:t>
            </a:r>
            <a:r>
              <a:rPr lang="es-ES" sz="1800" dirty="0" err="1">
                <a:solidFill>
                  <a:srgbClr val="000000"/>
                </a:solidFill>
                <a:effectLst/>
                <a:latin typeface="Calibri" panose="020F0502020204030204" pitchFamily="34" charset="0"/>
                <a:ea typeface="Times New Roman" panose="02020603050405020304" pitchFamily="18" charset="0"/>
              </a:rPr>
              <a:t>Malquías</a:t>
            </a:r>
            <a:r>
              <a:rPr lang="es-ES" sz="1800" dirty="0">
                <a:solidFill>
                  <a:srgbClr val="000000"/>
                </a:solidFill>
                <a:effectLst/>
                <a:latin typeface="Calibri" panose="020F0502020204030204" pitchFamily="34" charset="0"/>
                <a:ea typeface="Times New Roman" panose="02020603050405020304" pitchFamily="18" charset="0"/>
              </a:rPr>
              <a:t>… Jeremías quedó hundido en el cieno.” (Jeremías 38:6)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9264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¿Y nosotros?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1 Pedro 4:12-14 “Amados hermanos, no se sorprendan de la prueba de fuego a que se ven sometidos, como si les estuviera sucediendo algo extraño. Al contrario, alégrense de ser partícipes de los sufrimientos de Cristo, para que también se alegren grandemente cuando la gloria de Cristo se revele. ¡Bienaventurados ustedes, cuando sean insultados por causa del nombre de Cristo! ¡Sobre ustedes reposa el glorioso Espíritu de Dios!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0258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Contar: </a:t>
            </a:r>
            <a:r>
              <a:rPr lang="es-ES" sz="1800" i="1" dirty="0">
                <a:solidFill>
                  <a:srgbClr val="00B050"/>
                </a:solidFill>
                <a:effectLst/>
                <a:latin typeface="Calibri" panose="020F0502020204030204" pitchFamily="34" charset="0"/>
                <a:ea typeface="Times New Roman" panose="02020603050405020304" pitchFamily="18" charset="0"/>
              </a:rPr>
              <a:t>Explique que ahora va a repasar la historia de 1 Reyes 18 y 19 y que demostrará como contar una historia bíblica. Deseamos que los oyentes sepan la historia. También deseamos contar la historia sin explicar, sin añadir comentarios, sin dar opiniones…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i="1" dirty="0">
                <a:solidFill>
                  <a:srgbClr val="00B05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i="1" dirty="0">
                <a:solidFill>
                  <a:srgbClr val="00B050"/>
                </a:solidFill>
                <a:effectLst/>
                <a:latin typeface="Calibri" panose="020F0502020204030204" pitchFamily="34" charset="0"/>
                <a:ea typeface="Times New Roman" panose="02020603050405020304" pitchFamily="18" charset="0"/>
              </a:rPr>
              <a:t>Trate de tener la historia memorizada. Concéntrese en contar la historia con sus propias palabras, PERO asegúrese de que los detalles sean precisos.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8</a:t>
            </a:fld>
            <a:endParaRPr lang="en-US"/>
          </a:p>
        </p:txBody>
      </p:sp>
    </p:spTree>
    <p:extLst>
      <p:ext uri="{BB962C8B-B14F-4D97-AF65-F5344CB8AC3E}">
        <p14:creationId xmlns:p14="http://schemas.microsoft.com/office/powerpoint/2010/main" val="2723977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E</a:t>
            </a:r>
            <a:r>
              <a:rPr lang="en-US" sz="1800" dirty="0">
                <a:effectLst/>
                <a:latin typeface="Calibri" panose="020F0502020204030204" pitchFamily="34" charset="0"/>
                <a:ea typeface="Calibri" panose="020F0502020204030204" pitchFamily="34" charset="0"/>
                <a:cs typeface="Times New Roman" panose="02020603050405020304" pitchFamily="18" charset="0"/>
              </a:rPr>
              <a:t>n e</a:t>
            </a:r>
            <a:r>
              <a:rPr lang="es-ES" sz="1800" dirty="0">
                <a:effectLst/>
                <a:latin typeface="Calibri" panose="020F0502020204030204" pitchFamily="34" charset="0"/>
                <a:ea typeface="Calibri" panose="020F0502020204030204" pitchFamily="34" charset="0"/>
                <a:cs typeface="Times New Roman" panose="02020603050405020304" pitchFamily="18" charset="0"/>
              </a:rPr>
              <a:t>l año cuarto del gobierno de Joaquim, rey de Judá, el Señor se dirigió a Jeremías, y le dijo: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«Toma un rollo de escribir, y escribe en él todo lo que te he dicho acerca de Israel, de Judá y de las demás naciones, desde que comencé a hablarte en tiempos de Josías hasta ahora. Quizá cuando los de Judá sepan de todas las calamidades que pienso enviarles, dejarán su mala conducta y yo les perdonaré sus maldades y pecados.»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Jeremías llamó a Baruc y le dictó todo lo que el Señor le había dicho, y Baruc lo escribió en un rollo. </a:t>
            </a:r>
          </a:p>
          <a:p>
            <a:pPr marL="0" marR="0">
              <a:spcBef>
                <a:spcPts val="0"/>
              </a:spcBef>
              <a:spcAft>
                <a:spcPts val="0"/>
              </a:spcAft>
            </a:pP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Luego Jeremías dio a Baruc las siguientes instrucciones: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«Mira, la situación en que me encuentro me impide ir al templo del Señor. Por lo tanto, ve tú el próximo día de ayuno y lee el rollo que yo te dicté y que tú escribiste, para que el pueblo y todos los habitantes de las ciudades de Judá que hayan venido acá, oigan el mensaje del Señor. Quizá dirijan al Señor sus ruegos y dejen todos su mala conducta, porque la ira y el furor con que el Señor ha amenazado a este pueblo son terribles.»</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Baruc hizo todo lo que el profeta Jeremías le había ordenado: fue al templo y leyó en el rollo el mensaje del Señor.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7541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Overlock"/>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4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4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6000"/>
              <a:buFont typeface="Overlock"/>
              <a:buNone/>
              <a:defRPr sz="6000">
                <a:latin typeface="Overlock"/>
                <a:ea typeface="Overlock"/>
                <a:cs typeface="Overlock"/>
                <a:sym typeface="Overlo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571500" algn="l">
              <a:lnSpc>
                <a:spcPct val="90000"/>
              </a:lnSpc>
              <a:spcBef>
                <a:spcPts val="1000"/>
              </a:spcBef>
              <a:spcAft>
                <a:spcPts val="0"/>
              </a:spcAft>
              <a:buClr>
                <a:schemeClr val="dk1"/>
              </a:buClr>
              <a:buSzPts val="5400"/>
              <a:buChar char="•"/>
              <a:defRPr sz="5400">
                <a:latin typeface="Overlock"/>
                <a:ea typeface="Overlock"/>
                <a:cs typeface="Overlock"/>
                <a:sym typeface="Overlock"/>
              </a:defRPr>
            </a:lvl1pPr>
            <a:lvl2pPr marL="914400" lvl="1" indent="-533400" algn="l">
              <a:lnSpc>
                <a:spcPct val="90000"/>
              </a:lnSpc>
              <a:spcBef>
                <a:spcPts val="500"/>
              </a:spcBef>
              <a:spcAft>
                <a:spcPts val="0"/>
              </a:spcAft>
              <a:buClr>
                <a:schemeClr val="dk1"/>
              </a:buClr>
              <a:buSzPts val="4800"/>
              <a:buChar char="•"/>
              <a:defRPr sz="4800">
                <a:latin typeface="Overlock"/>
                <a:ea typeface="Overlock"/>
                <a:cs typeface="Overlock"/>
                <a:sym typeface="Overlock"/>
              </a:defRPr>
            </a:lvl2pPr>
            <a:lvl3pPr marL="1371600" lvl="2" indent="-508000" algn="l">
              <a:lnSpc>
                <a:spcPct val="90000"/>
              </a:lnSpc>
              <a:spcBef>
                <a:spcPts val="500"/>
              </a:spcBef>
              <a:spcAft>
                <a:spcPts val="0"/>
              </a:spcAft>
              <a:buClr>
                <a:schemeClr val="dk1"/>
              </a:buClr>
              <a:buSzPts val="4400"/>
              <a:buChar char="•"/>
              <a:defRPr sz="4400">
                <a:latin typeface="Overlock"/>
                <a:ea typeface="Overlock"/>
                <a:cs typeface="Overlock"/>
                <a:sym typeface="Overlock"/>
              </a:defRPr>
            </a:lvl3pPr>
            <a:lvl4pPr marL="1828800" lvl="3" indent="-482600" algn="l">
              <a:lnSpc>
                <a:spcPct val="90000"/>
              </a:lnSpc>
              <a:spcBef>
                <a:spcPts val="500"/>
              </a:spcBef>
              <a:spcAft>
                <a:spcPts val="0"/>
              </a:spcAft>
              <a:buClr>
                <a:schemeClr val="dk1"/>
              </a:buClr>
              <a:buSzPts val="4000"/>
              <a:buChar char="•"/>
              <a:defRPr sz="4000">
                <a:latin typeface="Overlock"/>
                <a:ea typeface="Overlock"/>
                <a:cs typeface="Overlock"/>
                <a:sym typeface="Overlock"/>
              </a:defRPr>
            </a:lvl4pPr>
            <a:lvl5pPr marL="2286000" lvl="4" indent="-482600" algn="l">
              <a:lnSpc>
                <a:spcPct val="90000"/>
              </a:lnSpc>
              <a:spcBef>
                <a:spcPts val="500"/>
              </a:spcBef>
              <a:spcAft>
                <a:spcPts val="0"/>
              </a:spcAft>
              <a:buClr>
                <a:schemeClr val="dk1"/>
              </a:buClr>
              <a:buSzPts val="4000"/>
              <a:buChar char="•"/>
              <a:defRPr sz="4000">
                <a:latin typeface="Overlock"/>
                <a:ea typeface="Overlock"/>
                <a:cs typeface="Overlock"/>
                <a:sym typeface="Overlock"/>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34" descr="A close up of a sign&#10;&#10;Description automatically generated"/>
          <p:cNvPicPr preferRelativeResize="0"/>
          <p:nvPr/>
        </p:nvPicPr>
        <p:blipFill rotWithShape="1">
          <a:blip r:embed="rId2">
            <a:alphaModFix/>
          </a:blip>
          <a:srcRect/>
          <a:stretch/>
        </p:blipFill>
        <p:spPr>
          <a:xfrm>
            <a:off x="10727866" y="5930283"/>
            <a:ext cx="1464133" cy="92390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2" name="Google Shape;32;p35" descr="A close up of a sign&#10;&#10;Description automatically generated"/>
          <p:cNvPicPr preferRelativeResize="0"/>
          <p:nvPr/>
        </p:nvPicPr>
        <p:blipFill rotWithShape="1">
          <a:blip r:embed="rId2">
            <a:alphaModFix/>
          </a:blip>
          <a:srcRect/>
          <a:stretch/>
        </p:blipFill>
        <p:spPr>
          <a:xfrm>
            <a:off x="10727866" y="5930283"/>
            <a:ext cx="1464133" cy="92390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3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Overlock"/>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3" name="Google Shape;4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3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Overlo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4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Overlo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41"/>
          <p:cNvSpPr>
            <a:spLocks noGrp="1"/>
          </p:cNvSpPr>
          <p:nvPr>
            <p:ph type="pic" idx="2"/>
          </p:nvPr>
        </p:nvSpPr>
        <p:spPr>
          <a:xfrm>
            <a:off x="5183188" y="987425"/>
            <a:ext cx="6172200" cy="4873625"/>
          </a:xfrm>
          <a:prstGeom prst="rect">
            <a:avLst/>
          </a:prstGeom>
          <a:noFill/>
          <a:ln>
            <a:noFill/>
          </a:ln>
        </p:spPr>
      </p:sp>
      <p:sp>
        <p:nvSpPr>
          <p:cNvPr id="70" name="Google Shape;70;p4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5400"/>
              <a:buFont typeface="Overlock"/>
              <a:buNone/>
              <a:defRPr sz="5400" b="0" i="0" u="none" strike="noStrike" cap="none">
                <a:solidFill>
                  <a:schemeClr val="dk1"/>
                </a:solidFill>
                <a:latin typeface="Overlock"/>
                <a:ea typeface="Overlock"/>
                <a:cs typeface="Overlock"/>
                <a:sym typeface="Overlo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571500" algn="l" rtl="0">
              <a:lnSpc>
                <a:spcPct val="90000"/>
              </a:lnSpc>
              <a:spcBef>
                <a:spcPts val="1000"/>
              </a:spcBef>
              <a:spcAft>
                <a:spcPts val="0"/>
              </a:spcAft>
              <a:buClr>
                <a:schemeClr val="dk1"/>
              </a:buClr>
              <a:buSzPts val="5400"/>
              <a:buFont typeface="Arial"/>
              <a:buChar char="•"/>
              <a:defRPr sz="5400" b="0" i="0" u="none" strike="noStrike" cap="none">
                <a:solidFill>
                  <a:schemeClr val="dk1"/>
                </a:solidFill>
                <a:latin typeface="Overlock"/>
                <a:ea typeface="Overlock"/>
                <a:cs typeface="Overlock"/>
                <a:sym typeface="Overlock"/>
              </a:defRPr>
            </a:lvl1pPr>
            <a:lvl2pPr marL="914400" marR="0" lvl="1" indent="-533400" algn="l" rtl="0">
              <a:lnSpc>
                <a:spcPct val="90000"/>
              </a:lnSpc>
              <a:spcBef>
                <a:spcPts val="500"/>
              </a:spcBef>
              <a:spcAft>
                <a:spcPts val="0"/>
              </a:spcAft>
              <a:buClr>
                <a:schemeClr val="dk1"/>
              </a:buClr>
              <a:buSzPts val="4800"/>
              <a:buFont typeface="Arial"/>
              <a:buChar char="•"/>
              <a:defRPr sz="4800" b="0" i="0" u="none" strike="noStrike" cap="none">
                <a:solidFill>
                  <a:schemeClr val="dk1"/>
                </a:solidFill>
                <a:latin typeface="Overlock"/>
                <a:ea typeface="Overlock"/>
                <a:cs typeface="Overlock"/>
                <a:sym typeface="Overlock"/>
              </a:defRPr>
            </a:lvl2pPr>
            <a:lvl3pPr marL="1371600" marR="0" lvl="2" indent="-508000" algn="l" rtl="0">
              <a:lnSpc>
                <a:spcPct val="90000"/>
              </a:lnSpc>
              <a:spcBef>
                <a:spcPts val="500"/>
              </a:spcBef>
              <a:spcAft>
                <a:spcPts val="0"/>
              </a:spcAft>
              <a:buClr>
                <a:schemeClr val="dk1"/>
              </a:buClr>
              <a:buSzPts val="4400"/>
              <a:buFont typeface="Arial"/>
              <a:buChar char="•"/>
              <a:defRPr sz="4400" b="0" i="0" u="none" strike="noStrike" cap="none">
                <a:solidFill>
                  <a:schemeClr val="dk1"/>
                </a:solidFill>
                <a:latin typeface="Overlock"/>
                <a:ea typeface="Overlock"/>
                <a:cs typeface="Overlock"/>
                <a:sym typeface="Overlock"/>
              </a:defRPr>
            </a:lvl3pPr>
            <a:lvl4pPr marL="1828800" marR="0" lvl="3" indent="-482600" algn="l" rtl="0">
              <a:lnSpc>
                <a:spcPct val="90000"/>
              </a:lnSpc>
              <a:spcBef>
                <a:spcPts val="500"/>
              </a:spcBef>
              <a:spcAft>
                <a:spcPts val="0"/>
              </a:spcAft>
              <a:buClr>
                <a:schemeClr val="dk1"/>
              </a:buClr>
              <a:buSzPts val="4000"/>
              <a:buFont typeface="Arial"/>
              <a:buChar char="•"/>
              <a:defRPr sz="4000" b="0" i="0" u="none" strike="noStrike" cap="none">
                <a:solidFill>
                  <a:schemeClr val="dk1"/>
                </a:solidFill>
                <a:latin typeface="Overlock"/>
                <a:ea typeface="Overlock"/>
                <a:cs typeface="Overlock"/>
                <a:sym typeface="Overlock"/>
              </a:defRPr>
            </a:lvl4pPr>
            <a:lvl5pPr marL="2286000" marR="0" lvl="4" indent="-482600" algn="l" rtl="0">
              <a:lnSpc>
                <a:spcPct val="90000"/>
              </a:lnSpc>
              <a:spcBef>
                <a:spcPts val="500"/>
              </a:spcBef>
              <a:spcAft>
                <a:spcPts val="0"/>
              </a:spcAft>
              <a:buClr>
                <a:schemeClr val="dk1"/>
              </a:buClr>
              <a:buSzPts val="4000"/>
              <a:buFont typeface="Arial"/>
              <a:buChar char="•"/>
              <a:defRPr sz="4000" b="0" i="0" u="none" strike="noStrike" cap="none">
                <a:solidFill>
                  <a:schemeClr val="dk1"/>
                </a:solidFill>
                <a:latin typeface="Overlock"/>
                <a:ea typeface="Overlock"/>
                <a:cs typeface="Overlock"/>
                <a:sym typeface="Overlock"/>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Overlock"/>
              <a:buNone/>
            </a:pPr>
            <a:endParaRPr/>
          </a:p>
        </p:txBody>
      </p:sp>
      <p:sp>
        <p:nvSpPr>
          <p:cNvPr id="91" name="Google Shape;91;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92" name="Google Shape;92;p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puntes de Biblia: Jeremías, el imbatible">
            <a:extLst>
              <a:ext uri="{FF2B5EF4-FFF2-40B4-BE49-F238E27FC236}">
                <a16:creationId xmlns:a16="http://schemas.microsoft.com/office/drawing/2014/main" id="{A94C877B-D6C0-0108-8653-46FB86F06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12192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29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EREMIAH AND THE BURNING WORD | Mike's Place on the Web">
            <a:extLst>
              <a:ext uri="{FF2B5EF4-FFF2-40B4-BE49-F238E27FC236}">
                <a16:creationId xmlns:a16="http://schemas.microsoft.com/office/drawing/2014/main" id="{C597191A-B171-146C-E9D5-3611EDCA1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8416" y="9591"/>
            <a:ext cx="5669280" cy="7004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228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erving God in humility - Christ In Scripture.com">
            <a:extLst>
              <a:ext uri="{FF2B5EF4-FFF2-40B4-BE49-F238E27FC236}">
                <a16:creationId xmlns:a16="http://schemas.microsoft.com/office/drawing/2014/main" id="{0BA80FA9-3584-23F7-C63E-839528D69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0"/>
            <a:ext cx="95916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213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perios que atacaron la Tierra Prometida — BIBLIOTECA EN LÍNEA Watchtower">
            <a:extLst>
              <a:ext uri="{FF2B5EF4-FFF2-40B4-BE49-F238E27FC236}">
                <a16:creationId xmlns:a16="http://schemas.microsoft.com/office/drawing/2014/main" id="{BF2DEBE6-FB3D-7CBE-0B6C-715B90A1AD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 y="0"/>
            <a:ext cx="111807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064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190 - Lamentaciones de Jeremías | Iglesia de Dios Unida">
            <a:extLst>
              <a:ext uri="{FF2B5EF4-FFF2-40B4-BE49-F238E27FC236}">
                <a16:creationId xmlns:a16="http://schemas.microsoft.com/office/drawing/2014/main" id="{B360EF05-9EC0-7B3E-F94D-EA99A6F3B6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250" y="0"/>
            <a:ext cx="53959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964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iege of Jerusalem by Nebuchadnezzar II of Babylon">
            <a:extLst>
              <a:ext uri="{FF2B5EF4-FFF2-40B4-BE49-F238E27FC236}">
                <a16:creationId xmlns:a16="http://schemas.microsoft.com/office/drawing/2014/main" id="{3F2D6FDE-16F2-085F-C8CC-66277727F3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75" y="0"/>
            <a:ext cx="42862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857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Babylonian captivity - Wikipedia">
            <a:extLst>
              <a:ext uri="{FF2B5EF4-FFF2-40B4-BE49-F238E27FC236}">
                <a16:creationId xmlns:a16="http://schemas.microsoft.com/office/drawing/2014/main" id="{A4CE2C7A-D84B-ED3F-42C3-0A7A7E828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150" y="0"/>
            <a:ext cx="100457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901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A9FF61-A901-4DEF-8E9B-E434F3CC3CDD}"/>
              </a:ext>
            </a:extLst>
          </p:cNvPr>
          <p:cNvSpPr>
            <a:spLocks noGrp="1"/>
          </p:cNvSpPr>
          <p:nvPr>
            <p:ph type="title"/>
          </p:nvPr>
        </p:nvSpPr>
        <p:spPr/>
        <p:txBody>
          <a:bodyPr/>
          <a:lstStyle/>
          <a:p>
            <a:pPr algn="ctr"/>
            <a:r>
              <a:rPr lang="en-US" dirty="0"/>
              <a:t>Las Cuatro C</a:t>
            </a:r>
          </a:p>
        </p:txBody>
      </p:sp>
      <p:sp>
        <p:nvSpPr>
          <p:cNvPr id="5" name="TextBox 4">
            <a:extLst>
              <a:ext uri="{FF2B5EF4-FFF2-40B4-BE49-F238E27FC236}">
                <a16:creationId xmlns:a16="http://schemas.microsoft.com/office/drawing/2014/main" id="{8588F62C-CC8F-47F3-B0A0-D6CA4A7E2965}"/>
              </a:ext>
            </a:extLst>
          </p:cNvPr>
          <p:cNvSpPr txBox="1"/>
          <p:nvPr/>
        </p:nvSpPr>
        <p:spPr>
          <a:xfrm>
            <a:off x="690880" y="1950720"/>
            <a:ext cx="10850880" cy="3785652"/>
          </a:xfrm>
          <a:prstGeom prst="rect">
            <a:avLst/>
          </a:prstGeom>
          <a:noFill/>
        </p:spPr>
        <p:txBody>
          <a:bodyPr wrap="square" rtlCol="0">
            <a:spAutoFit/>
          </a:bodyPr>
          <a:lstStyle/>
          <a:p>
            <a:r>
              <a:rPr lang="en-US" sz="4800" b="1" dirty="0" err="1"/>
              <a:t>Captar</a:t>
            </a:r>
            <a:endParaRPr lang="en-US" sz="4800" b="1" dirty="0"/>
          </a:p>
          <a:p>
            <a:r>
              <a:rPr lang="en-US" sz="4800" b="1" dirty="0" err="1"/>
              <a:t>Contar</a:t>
            </a:r>
            <a:endParaRPr lang="en-US" sz="4800" b="1" dirty="0"/>
          </a:p>
          <a:p>
            <a:r>
              <a:rPr lang="en-US" sz="4800" b="1" dirty="0" err="1"/>
              <a:t>Considerar</a:t>
            </a:r>
            <a:r>
              <a:rPr lang="en-US" sz="4800" b="1" dirty="0"/>
              <a:t>: </a:t>
            </a:r>
            <a:r>
              <a:rPr lang="en-US" sz="4800" dirty="0"/>
              <a:t>Con seis </a:t>
            </a:r>
            <a:r>
              <a:rPr lang="en-US" sz="4800" dirty="0" err="1"/>
              <a:t>preguntas</a:t>
            </a:r>
            <a:r>
              <a:rPr lang="en-US" sz="4800" dirty="0"/>
              <a:t>, </a:t>
            </a:r>
            <a:r>
              <a:rPr lang="en-US" sz="4800" dirty="0" err="1"/>
              <a:t>repasamos</a:t>
            </a:r>
            <a:r>
              <a:rPr lang="en-US" sz="4800" dirty="0"/>
              <a:t> </a:t>
            </a:r>
            <a:r>
              <a:rPr lang="en-US" sz="4800" dirty="0" err="1"/>
              <a:t>los</a:t>
            </a:r>
            <a:r>
              <a:rPr lang="en-US" sz="4800" dirty="0"/>
              <a:t> </a:t>
            </a:r>
            <a:r>
              <a:rPr lang="en-US" sz="4800" dirty="0" err="1"/>
              <a:t>hechos</a:t>
            </a:r>
            <a:r>
              <a:rPr lang="en-US" sz="4800" dirty="0"/>
              <a:t> de la </a:t>
            </a:r>
            <a:r>
              <a:rPr lang="en-US" sz="4800" dirty="0" err="1"/>
              <a:t>historia</a:t>
            </a:r>
            <a:r>
              <a:rPr lang="en-US" sz="4800" dirty="0"/>
              <a:t> </a:t>
            </a:r>
            <a:endParaRPr lang="en-US" sz="4800" b="1" dirty="0"/>
          </a:p>
          <a:p>
            <a:r>
              <a:rPr lang="en-US" sz="4800" b="1" dirty="0" err="1"/>
              <a:t>Consolidar</a:t>
            </a:r>
            <a:endParaRPr lang="en-US" sz="4800" b="1" dirty="0"/>
          </a:p>
        </p:txBody>
      </p:sp>
    </p:spTree>
    <p:extLst>
      <p:ext uri="{BB962C8B-B14F-4D97-AF65-F5344CB8AC3E}">
        <p14:creationId xmlns:p14="http://schemas.microsoft.com/office/powerpoint/2010/main" val="3099039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ct val="100000"/>
              <a:buFont typeface="Overlock"/>
              <a:buNone/>
            </a:pPr>
            <a:r>
              <a:rPr lang="en-US" sz="4400" dirty="0" err="1">
                <a:solidFill>
                  <a:srgbClr val="008000"/>
                </a:solidFill>
              </a:rPr>
              <a:t>Considerar</a:t>
            </a:r>
            <a:r>
              <a:rPr lang="en-US" sz="4400" dirty="0">
                <a:solidFill>
                  <a:srgbClr val="008000"/>
                </a:solidFill>
              </a:rPr>
              <a:t> – </a:t>
            </a:r>
            <a:r>
              <a:rPr lang="en-US" sz="4400" dirty="0" err="1">
                <a:solidFill>
                  <a:srgbClr val="008000"/>
                </a:solidFill>
              </a:rPr>
              <a:t>Jeremías</a:t>
            </a:r>
            <a:r>
              <a:rPr lang="en-US" sz="4400" dirty="0">
                <a:solidFill>
                  <a:srgbClr val="008000"/>
                </a:solidFill>
              </a:rPr>
              <a:t> 36-37; </a:t>
            </a:r>
            <a:br>
              <a:rPr lang="en-US" sz="4400" dirty="0">
                <a:solidFill>
                  <a:srgbClr val="008000"/>
                </a:solidFill>
              </a:rPr>
            </a:br>
            <a:r>
              <a:rPr lang="en-US" sz="4400" dirty="0">
                <a:solidFill>
                  <a:srgbClr val="008000"/>
                </a:solidFill>
              </a:rPr>
              <a:t>2 Reyes 25:1-21</a:t>
            </a:r>
            <a:endParaRPr sz="4400" dirty="0"/>
          </a:p>
        </p:txBody>
      </p:sp>
      <p:sp>
        <p:nvSpPr>
          <p:cNvPr id="152" name="Google Shape;152;p11"/>
          <p:cNvSpPr txBox="1">
            <a:spLocks noGrp="1"/>
          </p:cNvSpPr>
          <p:nvPr>
            <p:ph type="body" idx="1"/>
          </p:nvPr>
        </p:nvSpPr>
        <p:spPr>
          <a:xfrm>
            <a:off x="838200" y="2009274"/>
            <a:ext cx="9805988" cy="4167689"/>
          </a:xfrm>
          <a:prstGeom prst="rect">
            <a:avLst/>
          </a:prstGeom>
          <a:noFill/>
          <a:ln>
            <a:noFill/>
          </a:ln>
        </p:spPr>
        <p:txBody>
          <a:bodyPr spcFirstLastPara="1" wrap="square" lIns="91425" tIns="45700" rIns="91425" bIns="45700" anchor="t" anchorCtr="0">
            <a:noAutofit/>
          </a:bodyPr>
          <a:lstStyle/>
          <a:p>
            <a:pPr marL="514350" lvl="0" indent="-514350" algn="l" rtl="0">
              <a:lnSpc>
                <a:spcPct val="90000"/>
              </a:lnSpc>
              <a:spcBef>
                <a:spcPts val="0"/>
              </a:spcBef>
              <a:spcAft>
                <a:spcPts val="0"/>
              </a:spcAft>
              <a:buClr>
                <a:srgbClr val="613318"/>
              </a:buClr>
              <a:buSzPts val="5400"/>
              <a:buAutoNum type="arabicPeriod"/>
            </a:pPr>
            <a:r>
              <a:rPr lang="en-US" sz="4000" dirty="0">
                <a:solidFill>
                  <a:srgbClr val="613318"/>
                </a:solidFill>
              </a:rPr>
              <a:t>¿</a:t>
            </a:r>
            <a:r>
              <a:rPr lang="en-US" sz="4000" u="sng" dirty="0" err="1">
                <a:solidFill>
                  <a:srgbClr val="613318"/>
                </a:solidFill>
              </a:rPr>
              <a:t>Quiénes</a:t>
            </a:r>
            <a:r>
              <a:rPr lang="en-US" sz="4000" dirty="0">
                <a:solidFill>
                  <a:srgbClr val="613318"/>
                </a:solidFill>
              </a:rPr>
              <a:t> son </a:t>
            </a:r>
            <a:r>
              <a:rPr lang="en-US" sz="4000" dirty="0" err="1">
                <a:solidFill>
                  <a:srgbClr val="613318"/>
                </a:solidFill>
              </a:rPr>
              <a:t>los</a:t>
            </a:r>
            <a:r>
              <a:rPr lang="en-US" sz="4000" dirty="0">
                <a:solidFill>
                  <a:srgbClr val="613318"/>
                </a:solidFill>
              </a:rPr>
              <a:t> </a:t>
            </a:r>
            <a:r>
              <a:rPr lang="en-US" sz="4000" dirty="0" err="1">
                <a:solidFill>
                  <a:srgbClr val="613318"/>
                </a:solidFill>
              </a:rPr>
              <a:t>personajes</a:t>
            </a:r>
            <a:r>
              <a:rPr lang="en-US" sz="4000" dirty="0">
                <a:solidFill>
                  <a:srgbClr val="613318"/>
                </a:solidFill>
              </a:rPr>
              <a:t> de </a:t>
            </a:r>
            <a:r>
              <a:rPr lang="en-US" sz="4000" dirty="0" err="1">
                <a:solidFill>
                  <a:srgbClr val="613318"/>
                </a:solidFill>
              </a:rPr>
              <a:t>esta</a:t>
            </a:r>
            <a:r>
              <a:rPr lang="en-US" sz="4000" dirty="0">
                <a:solidFill>
                  <a:srgbClr val="613318"/>
                </a:solidFill>
              </a:rPr>
              <a:t> </a:t>
            </a:r>
            <a:r>
              <a:rPr lang="en-US" sz="4000" dirty="0" err="1">
                <a:solidFill>
                  <a:srgbClr val="613318"/>
                </a:solidFill>
              </a:rPr>
              <a:t>historia</a:t>
            </a:r>
            <a:r>
              <a:rPr lang="en-US" sz="4000" dirty="0">
                <a:solidFill>
                  <a:srgbClr val="613318"/>
                </a:solidFill>
              </a:rPr>
              <a:t>? </a:t>
            </a:r>
            <a:endParaRPr sz="4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ct val="100000"/>
              <a:buFont typeface="Overlock"/>
              <a:buNone/>
            </a:pPr>
            <a:r>
              <a:rPr lang="en-US" sz="4400" dirty="0" err="1">
                <a:solidFill>
                  <a:srgbClr val="008000"/>
                </a:solidFill>
              </a:rPr>
              <a:t>Considerar</a:t>
            </a:r>
            <a:r>
              <a:rPr lang="en-US" sz="4400" dirty="0">
                <a:solidFill>
                  <a:srgbClr val="008000"/>
                </a:solidFill>
              </a:rPr>
              <a:t> – </a:t>
            </a:r>
            <a:r>
              <a:rPr lang="en-US" sz="4400" dirty="0" err="1">
                <a:solidFill>
                  <a:srgbClr val="008000"/>
                </a:solidFill>
              </a:rPr>
              <a:t>Jeremías</a:t>
            </a:r>
            <a:r>
              <a:rPr lang="en-US" sz="4400" dirty="0">
                <a:solidFill>
                  <a:srgbClr val="008000"/>
                </a:solidFill>
              </a:rPr>
              <a:t> 36-37; </a:t>
            </a:r>
            <a:br>
              <a:rPr lang="en-US" sz="4400" dirty="0">
                <a:solidFill>
                  <a:srgbClr val="008000"/>
                </a:solidFill>
              </a:rPr>
            </a:br>
            <a:r>
              <a:rPr lang="en-US" sz="4400" dirty="0">
                <a:solidFill>
                  <a:srgbClr val="008000"/>
                </a:solidFill>
              </a:rPr>
              <a:t>2 Reyes 25:1-21</a:t>
            </a:r>
            <a:endParaRPr sz="4400" dirty="0"/>
          </a:p>
        </p:txBody>
      </p:sp>
      <p:sp>
        <p:nvSpPr>
          <p:cNvPr id="159" name="Google Shape;159;p12"/>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5400"/>
              <a:buNone/>
            </a:pPr>
            <a:r>
              <a:rPr lang="en-US" sz="4000" dirty="0">
                <a:solidFill>
                  <a:srgbClr val="613318"/>
                </a:solidFill>
              </a:rPr>
              <a:t>2. ¿</a:t>
            </a:r>
            <a:r>
              <a:rPr lang="en-US" sz="4000" u="sng" dirty="0" err="1">
                <a:solidFill>
                  <a:srgbClr val="613318"/>
                </a:solidFill>
              </a:rPr>
              <a:t>Cuáles</a:t>
            </a:r>
            <a:r>
              <a:rPr lang="en-US" sz="4000" dirty="0">
                <a:solidFill>
                  <a:srgbClr val="613318"/>
                </a:solidFill>
              </a:rPr>
              <a:t> son </a:t>
            </a:r>
            <a:r>
              <a:rPr lang="en-US" sz="4000" dirty="0" err="1">
                <a:solidFill>
                  <a:srgbClr val="613318"/>
                </a:solidFill>
              </a:rPr>
              <a:t>los</a:t>
            </a:r>
            <a:r>
              <a:rPr lang="en-US" sz="4000" dirty="0">
                <a:solidFill>
                  <a:srgbClr val="613318"/>
                </a:solidFill>
              </a:rPr>
              <a:t> </a:t>
            </a:r>
            <a:r>
              <a:rPr lang="en-US" sz="4000" u="sng" dirty="0" err="1">
                <a:solidFill>
                  <a:srgbClr val="613318"/>
                </a:solidFill>
              </a:rPr>
              <a:t>objetos</a:t>
            </a:r>
            <a:r>
              <a:rPr lang="en-US" sz="4000" dirty="0">
                <a:solidFill>
                  <a:srgbClr val="613318"/>
                </a:solidFill>
              </a:rPr>
              <a:t> de </a:t>
            </a:r>
            <a:r>
              <a:rPr lang="en-US" sz="4000" dirty="0" err="1">
                <a:solidFill>
                  <a:srgbClr val="613318"/>
                </a:solidFill>
              </a:rPr>
              <a:t>esta</a:t>
            </a:r>
            <a:r>
              <a:rPr lang="en-US" sz="4000" dirty="0">
                <a:solidFill>
                  <a:srgbClr val="613318"/>
                </a:solidFill>
              </a:rPr>
              <a:t> </a:t>
            </a:r>
            <a:r>
              <a:rPr lang="en-US" sz="4000" dirty="0" err="1">
                <a:solidFill>
                  <a:srgbClr val="613318"/>
                </a:solidFill>
              </a:rPr>
              <a:t>historia</a:t>
            </a:r>
            <a:r>
              <a:rPr lang="en-US" sz="4000" dirty="0">
                <a:solidFill>
                  <a:srgbClr val="613318"/>
                </a:solidFill>
              </a:rPr>
              <a:t>? </a:t>
            </a:r>
            <a:endParaRPr sz="4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838200" y="2766218"/>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613318"/>
              </a:buClr>
              <a:buSzPts val="6000"/>
              <a:buFont typeface="Overlock"/>
              <a:buNone/>
            </a:pPr>
            <a:r>
              <a:rPr lang="en-US" sz="4400" dirty="0" err="1">
                <a:solidFill>
                  <a:srgbClr val="613318"/>
                </a:solidFill>
              </a:rPr>
              <a:t>Oremos</a:t>
            </a:r>
            <a:endParaRPr sz="4400" dirty="0">
              <a:solidFill>
                <a:srgbClr val="613318"/>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ct val="100000"/>
              <a:buFont typeface="Overlock"/>
              <a:buNone/>
            </a:pPr>
            <a:r>
              <a:rPr lang="en-US" sz="4400" dirty="0" err="1">
                <a:solidFill>
                  <a:srgbClr val="008000"/>
                </a:solidFill>
              </a:rPr>
              <a:t>Considerar</a:t>
            </a:r>
            <a:r>
              <a:rPr lang="en-US" sz="4400" dirty="0">
                <a:solidFill>
                  <a:srgbClr val="008000"/>
                </a:solidFill>
              </a:rPr>
              <a:t> – </a:t>
            </a:r>
            <a:r>
              <a:rPr lang="en-US" sz="4400" dirty="0" err="1">
                <a:solidFill>
                  <a:srgbClr val="008000"/>
                </a:solidFill>
              </a:rPr>
              <a:t>Jeremías</a:t>
            </a:r>
            <a:r>
              <a:rPr lang="en-US" sz="4400" dirty="0">
                <a:solidFill>
                  <a:srgbClr val="008000"/>
                </a:solidFill>
              </a:rPr>
              <a:t> 36-37; </a:t>
            </a:r>
            <a:br>
              <a:rPr lang="en-US" sz="4400" dirty="0">
                <a:solidFill>
                  <a:srgbClr val="008000"/>
                </a:solidFill>
              </a:rPr>
            </a:br>
            <a:r>
              <a:rPr lang="en-US" sz="4400" dirty="0">
                <a:solidFill>
                  <a:srgbClr val="008000"/>
                </a:solidFill>
              </a:rPr>
              <a:t>2 Reyes 25:1-21</a:t>
            </a:r>
            <a:endParaRPr sz="4400" dirty="0"/>
          </a:p>
        </p:txBody>
      </p:sp>
      <p:sp>
        <p:nvSpPr>
          <p:cNvPr id="166" name="Google Shape;166;p13"/>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5400"/>
              <a:buNone/>
            </a:pPr>
            <a:r>
              <a:rPr lang="en-US" sz="4000" dirty="0">
                <a:solidFill>
                  <a:srgbClr val="613318"/>
                </a:solidFill>
              </a:rPr>
              <a:t>3. ¿</a:t>
            </a:r>
            <a:r>
              <a:rPr lang="en-US" sz="4000" u="sng" dirty="0" err="1">
                <a:solidFill>
                  <a:srgbClr val="613318"/>
                </a:solidFill>
              </a:rPr>
              <a:t>Dónde</a:t>
            </a:r>
            <a:r>
              <a:rPr lang="en-US" sz="4000" dirty="0">
                <a:solidFill>
                  <a:srgbClr val="613318"/>
                </a:solidFill>
              </a:rPr>
              <a:t> </a:t>
            </a:r>
            <a:r>
              <a:rPr lang="en-US" sz="4000" dirty="0" err="1">
                <a:solidFill>
                  <a:srgbClr val="613318"/>
                </a:solidFill>
              </a:rPr>
              <a:t>ocurrió</a:t>
            </a:r>
            <a:r>
              <a:rPr lang="en-US" sz="4000" dirty="0">
                <a:solidFill>
                  <a:srgbClr val="613318"/>
                </a:solidFill>
              </a:rPr>
              <a:t> </a:t>
            </a:r>
            <a:r>
              <a:rPr lang="en-US" sz="4000" dirty="0" err="1">
                <a:solidFill>
                  <a:srgbClr val="613318"/>
                </a:solidFill>
              </a:rPr>
              <a:t>esta</a:t>
            </a:r>
            <a:r>
              <a:rPr lang="en-US" sz="4000" dirty="0">
                <a:solidFill>
                  <a:srgbClr val="613318"/>
                </a:solidFill>
              </a:rPr>
              <a:t> </a:t>
            </a:r>
            <a:r>
              <a:rPr lang="en-US" sz="4000" dirty="0" err="1">
                <a:solidFill>
                  <a:srgbClr val="613318"/>
                </a:solidFill>
              </a:rPr>
              <a:t>historia</a:t>
            </a:r>
            <a:r>
              <a:rPr lang="en-US" sz="4000" dirty="0">
                <a:solidFill>
                  <a:srgbClr val="613318"/>
                </a:solidFill>
              </a:rPr>
              <a:t>? </a:t>
            </a:r>
            <a:endParaRPr sz="4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ct val="100000"/>
              <a:buFont typeface="Overlock"/>
              <a:buNone/>
            </a:pPr>
            <a:r>
              <a:rPr lang="en-US" sz="4400" dirty="0" err="1">
                <a:solidFill>
                  <a:srgbClr val="008000"/>
                </a:solidFill>
              </a:rPr>
              <a:t>Considerar</a:t>
            </a:r>
            <a:r>
              <a:rPr lang="en-US" sz="4400" dirty="0">
                <a:solidFill>
                  <a:srgbClr val="008000"/>
                </a:solidFill>
              </a:rPr>
              <a:t> – </a:t>
            </a:r>
            <a:r>
              <a:rPr lang="en-US" sz="4400" dirty="0" err="1">
                <a:solidFill>
                  <a:srgbClr val="008000"/>
                </a:solidFill>
              </a:rPr>
              <a:t>Jeremías</a:t>
            </a:r>
            <a:r>
              <a:rPr lang="en-US" sz="4400" dirty="0">
                <a:solidFill>
                  <a:srgbClr val="008000"/>
                </a:solidFill>
              </a:rPr>
              <a:t> 36-37; </a:t>
            </a:r>
            <a:br>
              <a:rPr lang="en-US" sz="4400" dirty="0">
                <a:solidFill>
                  <a:srgbClr val="008000"/>
                </a:solidFill>
              </a:rPr>
            </a:br>
            <a:r>
              <a:rPr lang="en-US" sz="4400" dirty="0">
                <a:solidFill>
                  <a:srgbClr val="008000"/>
                </a:solidFill>
              </a:rPr>
              <a:t>2 Reyes 25:1-21</a:t>
            </a:r>
            <a:endParaRPr sz="4400" dirty="0"/>
          </a:p>
        </p:txBody>
      </p:sp>
      <p:sp>
        <p:nvSpPr>
          <p:cNvPr id="173" name="Google Shape;173;p14"/>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5400"/>
              <a:buNone/>
            </a:pPr>
            <a:r>
              <a:rPr lang="en-US" sz="4000" dirty="0">
                <a:solidFill>
                  <a:srgbClr val="613318"/>
                </a:solidFill>
              </a:rPr>
              <a:t>4. ¿</a:t>
            </a:r>
            <a:r>
              <a:rPr lang="en-US" sz="4000" u="sng" dirty="0" err="1">
                <a:solidFill>
                  <a:srgbClr val="613318"/>
                </a:solidFill>
              </a:rPr>
              <a:t>Cuándo</a:t>
            </a:r>
            <a:r>
              <a:rPr lang="en-US" sz="4000" dirty="0">
                <a:solidFill>
                  <a:srgbClr val="613318"/>
                </a:solidFill>
              </a:rPr>
              <a:t> </a:t>
            </a:r>
            <a:r>
              <a:rPr lang="en-US" sz="4000" dirty="0" err="1">
                <a:solidFill>
                  <a:srgbClr val="613318"/>
                </a:solidFill>
              </a:rPr>
              <a:t>ocurrió</a:t>
            </a:r>
            <a:r>
              <a:rPr lang="en-US" sz="4000" dirty="0">
                <a:solidFill>
                  <a:srgbClr val="613318"/>
                </a:solidFill>
              </a:rPr>
              <a:t> </a:t>
            </a:r>
            <a:r>
              <a:rPr lang="en-US" sz="4000" dirty="0" err="1">
                <a:solidFill>
                  <a:srgbClr val="613318"/>
                </a:solidFill>
              </a:rPr>
              <a:t>esta</a:t>
            </a:r>
            <a:r>
              <a:rPr lang="en-US" sz="4000" dirty="0">
                <a:solidFill>
                  <a:srgbClr val="613318"/>
                </a:solidFill>
              </a:rPr>
              <a:t> </a:t>
            </a:r>
            <a:r>
              <a:rPr lang="en-US" sz="4000" dirty="0" err="1">
                <a:solidFill>
                  <a:srgbClr val="613318"/>
                </a:solidFill>
              </a:rPr>
              <a:t>historia</a:t>
            </a:r>
            <a:r>
              <a:rPr lang="en-US" sz="4000" dirty="0">
                <a:solidFill>
                  <a:srgbClr val="613318"/>
                </a:solidFill>
              </a:rPr>
              <a:t>?</a:t>
            </a:r>
            <a:endParaRPr sz="4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ct val="100000"/>
              <a:buFont typeface="Overlock"/>
              <a:buNone/>
            </a:pPr>
            <a:r>
              <a:rPr lang="en-US" sz="4400" dirty="0" err="1">
                <a:solidFill>
                  <a:srgbClr val="008000"/>
                </a:solidFill>
              </a:rPr>
              <a:t>Considerar</a:t>
            </a:r>
            <a:r>
              <a:rPr lang="en-US" sz="4400" dirty="0">
                <a:solidFill>
                  <a:srgbClr val="008000"/>
                </a:solidFill>
              </a:rPr>
              <a:t> – </a:t>
            </a:r>
            <a:r>
              <a:rPr lang="en-US" sz="4400" dirty="0" err="1">
                <a:solidFill>
                  <a:srgbClr val="008000"/>
                </a:solidFill>
              </a:rPr>
              <a:t>Jeremías</a:t>
            </a:r>
            <a:r>
              <a:rPr lang="en-US" sz="4400" dirty="0">
                <a:solidFill>
                  <a:srgbClr val="008000"/>
                </a:solidFill>
              </a:rPr>
              <a:t> 36-37; </a:t>
            </a:r>
            <a:br>
              <a:rPr lang="en-US" sz="4400" dirty="0">
                <a:solidFill>
                  <a:srgbClr val="008000"/>
                </a:solidFill>
              </a:rPr>
            </a:br>
            <a:r>
              <a:rPr lang="en-US" sz="4400" dirty="0">
                <a:solidFill>
                  <a:srgbClr val="008000"/>
                </a:solidFill>
              </a:rPr>
              <a:t>2 Reyes 25:1-21</a:t>
            </a:r>
            <a:endParaRPr sz="4400" dirty="0"/>
          </a:p>
        </p:txBody>
      </p:sp>
      <p:sp>
        <p:nvSpPr>
          <p:cNvPr id="180" name="Google Shape;180;p15"/>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5400"/>
              <a:buNone/>
            </a:pPr>
            <a:r>
              <a:rPr lang="en-US" sz="4000" dirty="0">
                <a:solidFill>
                  <a:srgbClr val="613318"/>
                </a:solidFill>
              </a:rPr>
              <a:t>5. ¿</a:t>
            </a:r>
            <a:r>
              <a:rPr lang="en-US" sz="4000" u="sng" dirty="0" err="1">
                <a:solidFill>
                  <a:srgbClr val="613318"/>
                </a:solidFill>
              </a:rPr>
              <a:t>Cuál</a:t>
            </a:r>
            <a:r>
              <a:rPr lang="en-US" sz="4000" dirty="0">
                <a:solidFill>
                  <a:srgbClr val="613318"/>
                </a:solidFill>
              </a:rPr>
              <a:t> es </a:t>
            </a:r>
            <a:r>
              <a:rPr lang="en-US" sz="4000" dirty="0" err="1">
                <a:solidFill>
                  <a:srgbClr val="613318"/>
                </a:solidFill>
              </a:rPr>
              <a:t>el</a:t>
            </a:r>
            <a:r>
              <a:rPr lang="en-US" sz="4000" dirty="0">
                <a:solidFill>
                  <a:srgbClr val="613318"/>
                </a:solidFill>
              </a:rPr>
              <a:t> </a:t>
            </a:r>
            <a:r>
              <a:rPr lang="en-US" sz="4000" dirty="0" err="1">
                <a:solidFill>
                  <a:srgbClr val="613318"/>
                </a:solidFill>
              </a:rPr>
              <a:t>problema</a:t>
            </a:r>
            <a:r>
              <a:rPr lang="en-US" sz="4000" dirty="0">
                <a:solidFill>
                  <a:srgbClr val="613318"/>
                </a:solidFill>
              </a:rPr>
              <a:t>? </a:t>
            </a:r>
            <a:endParaRPr sz="4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ct val="100000"/>
              <a:buFont typeface="Overlock"/>
              <a:buNone/>
            </a:pPr>
            <a:r>
              <a:rPr lang="en-US" sz="4400" dirty="0" err="1">
                <a:solidFill>
                  <a:srgbClr val="008000"/>
                </a:solidFill>
              </a:rPr>
              <a:t>Considerar</a:t>
            </a:r>
            <a:r>
              <a:rPr lang="en-US" sz="4400" dirty="0">
                <a:solidFill>
                  <a:srgbClr val="008000"/>
                </a:solidFill>
              </a:rPr>
              <a:t> – </a:t>
            </a:r>
            <a:r>
              <a:rPr lang="en-US" sz="4400" dirty="0" err="1">
                <a:solidFill>
                  <a:srgbClr val="008000"/>
                </a:solidFill>
              </a:rPr>
              <a:t>Jeremías</a:t>
            </a:r>
            <a:r>
              <a:rPr lang="en-US" sz="4400" dirty="0">
                <a:solidFill>
                  <a:srgbClr val="008000"/>
                </a:solidFill>
              </a:rPr>
              <a:t> 36-37; </a:t>
            </a:r>
            <a:br>
              <a:rPr lang="en-US" sz="4400" dirty="0">
                <a:solidFill>
                  <a:srgbClr val="008000"/>
                </a:solidFill>
              </a:rPr>
            </a:br>
            <a:r>
              <a:rPr lang="en-US" sz="4400" dirty="0">
                <a:solidFill>
                  <a:srgbClr val="008000"/>
                </a:solidFill>
              </a:rPr>
              <a:t>2 Reyes 25:1-21</a:t>
            </a:r>
            <a:endParaRPr sz="4400" dirty="0"/>
          </a:p>
        </p:txBody>
      </p:sp>
      <p:sp>
        <p:nvSpPr>
          <p:cNvPr id="194" name="Google Shape;194;p17"/>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4800"/>
              <a:buNone/>
            </a:pPr>
            <a:r>
              <a:rPr lang="en-US" sz="4000" dirty="0">
                <a:solidFill>
                  <a:srgbClr val="613318"/>
                </a:solidFill>
              </a:rPr>
              <a:t>7. ¿</a:t>
            </a:r>
            <a:r>
              <a:rPr lang="en-US" sz="4000" u="sng" dirty="0">
                <a:solidFill>
                  <a:srgbClr val="613318"/>
                </a:solidFill>
              </a:rPr>
              <a:t>Se </a:t>
            </a:r>
            <a:r>
              <a:rPr lang="en-US" sz="4000" u="sng" dirty="0" err="1">
                <a:solidFill>
                  <a:srgbClr val="613318"/>
                </a:solidFill>
              </a:rPr>
              <a:t>soluciona</a:t>
            </a:r>
            <a:r>
              <a:rPr lang="en-US" sz="4000" u="sng" dirty="0">
                <a:solidFill>
                  <a:srgbClr val="613318"/>
                </a:solidFill>
              </a:rPr>
              <a:t> </a:t>
            </a:r>
            <a:r>
              <a:rPr lang="en-US" sz="4000" dirty="0" err="1">
                <a:solidFill>
                  <a:srgbClr val="613318"/>
                </a:solidFill>
              </a:rPr>
              <a:t>el</a:t>
            </a:r>
            <a:r>
              <a:rPr lang="en-US" sz="4000" dirty="0">
                <a:solidFill>
                  <a:srgbClr val="613318"/>
                </a:solidFill>
              </a:rPr>
              <a:t> </a:t>
            </a:r>
            <a:r>
              <a:rPr lang="en-US" sz="4000" dirty="0" err="1">
                <a:solidFill>
                  <a:srgbClr val="613318"/>
                </a:solidFill>
              </a:rPr>
              <a:t>problema</a:t>
            </a:r>
            <a:r>
              <a:rPr lang="en-US" sz="4000" dirty="0">
                <a:solidFill>
                  <a:srgbClr val="613318"/>
                </a:solidFill>
              </a:rPr>
              <a:t>? </a:t>
            </a:r>
            <a:endParaRPr sz="4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A9FF61-A901-4DEF-8E9B-E434F3CC3CDD}"/>
              </a:ext>
            </a:extLst>
          </p:cNvPr>
          <p:cNvSpPr>
            <a:spLocks noGrp="1"/>
          </p:cNvSpPr>
          <p:nvPr>
            <p:ph type="title"/>
          </p:nvPr>
        </p:nvSpPr>
        <p:spPr/>
        <p:txBody>
          <a:bodyPr/>
          <a:lstStyle/>
          <a:p>
            <a:pPr algn="ctr"/>
            <a:r>
              <a:rPr lang="en-US" dirty="0"/>
              <a:t>Las Cuatro C</a:t>
            </a:r>
          </a:p>
        </p:txBody>
      </p:sp>
      <p:sp>
        <p:nvSpPr>
          <p:cNvPr id="5" name="TextBox 4">
            <a:extLst>
              <a:ext uri="{FF2B5EF4-FFF2-40B4-BE49-F238E27FC236}">
                <a16:creationId xmlns:a16="http://schemas.microsoft.com/office/drawing/2014/main" id="{8588F62C-CC8F-47F3-B0A0-D6CA4A7E2965}"/>
              </a:ext>
            </a:extLst>
          </p:cNvPr>
          <p:cNvSpPr txBox="1"/>
          <p:nvPr/>
        </p:nvSpPr>
        <p:spPr>
          <a:xfrm>
            <a:off x="690880" y="1422400"/>
            <a:ext cx="10850880" cy="5262979"/>
          </a:xfrm>
          <a:prstGeom prst="rect">
            <a:avLst/>
          </a:prstGeom>
          <a:noFill/>
        </p:spPr>
        <p:txBody>
          <a:bodyPr wrap="square" rtlCol="0">
            <a:spAutoFit/>
          </a:bodyPr>
          <a:lstStyle/>
          <a:p>
            <a:r>
              <a:rPr lang="en-US" sz="4800" b="1" dirty="0" err="1"/>
              <a:t>Captar</a:t>
            </a:r>
            <a:endParaRPr lang="en-US" sz="4800" b="1" dirty="0"/>
          </a:p>
          <a:p>
            <a:r>
              <a:rPr lang="en-US" sz="4800" b="1" dirty="0" err="1"/>
              <a:t>Contar</a:t>
            </a:r>
            <a:endParaRPr lang="en-US" sz="4800" b="1" dirty="0"/>
          </a:p>
          <a:p>
            <a:r>
              <a:rPr lang="en-US" sz="4800" b="1" dirty="0" err="1"/>
              <a:t>Considerar</a:t>
            </a:r>
            <a:endParaRPr lang="en-US" sz="4800" b="1" dirty="0"/>
          </a:p>
          <a:p>
            <a:r>
              <a:rPr lang="en-US" sz="4800" b="1" dirty="0" err="1"/>
              <a:t>Consolidar</a:t>
            </a:r>
            <a:r>
              <a:rPr lang="en-US" sz="4800" b="1" dirty="0"/>
              <a:t>: </a:t>
            </a:r>
            <a:r>
              <a:rPr lang="en-US" sz="4800" dirty="0"/>
              <a:t>Con cuatro </a:t>
            </a:r>
            <a:r>
              <a:rPr lang="en-US" sz="4800" dirty="0" err="1"/>
              <a:t>preguntas</a:t>
            </a:r>
            <a:r>
              <a:rPr lang="en-US" sz="4800" dirty="0"/>
              <a:t>, </a:t>
            </a:r>
            <a:r>
              <a:rPr lang="en-US" sz="4800" dirty="0" err="1"/>
              <a:t>resaltamos</a:t>
            </a:r>
            <a:r>
              <a:rPr lang="en-US" sz="4800" dirty="0"/>
              <a:t> </a:t>
            </a:r>
            <a:r>
              <a:rPr lang="en-US" sz="4800" dirty="0" err="1"/>
              <a:t>el</a:t>
            </a:r>
            <a:r>
              <a:rPr lang="en-US" sz="4800" dirty="0"/>
              <a:t> </a:t>
            </a:r>
            <a:r>
              <a:rPr lang="en-US" sz="4800" dirty="0" err="1"/>
              <a:t>pecado</a:t>
            </a:r>
            <a:r>
              <a:rPr lang="en-US" sz="4800" dirty="0"/>
              <a:t>, las </a:t>
            </a:r>
            <a:r>
              <a:rPr lang="en-US" sz="4800" dirty="0" err="1"/>
              <a:t>buenas</a:t>
            </a:r>
            <a:r>
              <a:rPr lang="en-US" sz="4800" dirty="0"/>
              <a:t> </a:t>
            </a:r>
            <a:r>
              <a:rPr lang="en-US" sz="4800" dirty="0" err="1"/>
              <a:t>noticias</a:t>
            </a:r>
            <a:r>
              <a:rPr lang="en-US" sz="4800" dirty="0"/>
              <a:t> de Dios, y la </a:t>
            </a:r>
            <a:r>
              <a:rPr lang="en-US" sz="4800" dirty="0" err="1"/>
              <a:t>aplicación</a:t>
            </a:r>
            <a:r>
              <a:rPr lang="en-US" sz="4800" dirty="0"/>
              <a:t> para </a:t>
            </a:r>
            <a:r>
              <a:rPr lang="en-US" sz="4800" dirty="0" err="1"/>
              <a:t>nuestras</a:t>
            </a:r>
            <a:r>
              <a:rPr lang="en-US" sz="4800" dirty="0"/>
              <a:t> </a:t>
            </a:r>
            <a:r>
              <a:rPr lang="en-US" sz="4800" dirty="0" err="1"/>
              <a:t>vidas</a:t>
            </a:r>
            <a:endParaRPr lang="en-US" sz="4800" b="1" dirty="0"/>
          </a:p>
        </p:txBody>
      </p:sp>
    </p:spTree>
    <p:extLst>
      <p:ext uri="{BB962C8B-B14F-4D97-AF65-F5344CB8AC3E}">
        <p14:creationId xmlns:p14="http://schemas.microsoft.com/office/powerpoint/2010/main" val="1460422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ts val="6000"/>
              <a:buFont typeface="Overlock"/>
              <a:buNone/>
            </a:pPr>
            <a:r>
              <a:rPr lang="en-US" sz="4400" dirty="0" err="1">
                <a:solidFill>
                  <a:srgbClr val="008000"/>
                </a:solidFill>
              </a:rPr>
              <a:t>Consolidar</a:t>
            </a:r>
            <a:r>
              <a:rPr lang="en-US" sz="4400" dirty="0">
                <a:solidFill>
                  <a:srgbClr val="008000"/>
                </a:solidFill>
              </a:rPr>
              <a:t>- </a:t>
            </a:r>
            <a:r>
              <a:rPr lang="en-US" sz="4400" dirty="0" err="1">
                <a:solidFill>
                  <a:srgbClr val="008000"/>
                </a:solidFill>
              </a:rPr>
              <a:t>Jeremías</a:t>
            </a:r>
            <a:r>
              <a:rPr lang="en-US" sz="4400" dirty="0">
                <a:solidFill>
                  <a:srgbClr val="008000"/>
                </a:solidFill>
              </a:rPr>
              <a:t> 36-37; 2 Reyes 25:1-21</a:t>
            </a:r>
            <a:endParaRPr sz="4400" dirty="0"/>
          </a:p>
        </p:txBody>
      </p:sp>
      <p:sp>
        <p:nvSpPr>
          <p:cNvPr id="218" name="Google Shape;218;p19"/>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5400"/>
              <a:buNone/>
            </a:pPr>
            <a:r>
              <a:rPr lang="en-US" sz="4000" dirty="0">
                <a:solidFill>
                  <a:srgbClr val="613318"/>
                </a:solidFill>
              </a:rPr>
              <a:t>1. ¿</a:t>
            </a:r>
            <a:r>
              <a:rPr lang="en-US" sz="4000" dirty="0" err="1">
                <a:solidFill>
                  <a:srgbClr val="613318"/>
                </a:solidFill>
              </a:rPr>
              <a:t>Cuál</a:t>
            </a:r>
            <a:r>
              <a:rPr lang="en-US" sz="4000" dirty="0">
                <a:solidFill>
                  <a:srgbClr val="613318"/>
                </a:solidFill>
              </a:rPr>
              <a:t> es </a:t>
            </a:r>
            <a:r>
              <a:rPr lang="en-US" sz="4000" dirty="0" err="1">
                <a:solidFill>
                  <a:srgbClr val="613318"/>
                </a:solidFill>
              </a:rPr>
              <a:t>el</a:t>
            </a:r>
            <a:r>
              <a:rPr lang="en-US" sz="4000" dirty="0">
                <a:solidFill>
                  <a:srgbClr val="613318"/>
                </a:solidFill>
              </a:rPr>
              <a:t> punto principal de la </a:t>
            </a:r>
            <a:r>
              <a:rPr lang="en-US" sz="4000" dirty="0" err="1">
                <a:solidFill>
                  <a:srgbClr val="613318"/>
                </a:solidFill>
              </a:rPr>
              <a:t>historia</a:t>
            </a:r>
            <a:r>
              <a:rPr lang="en-US" sz="4000" dirty="0">
                <a:solidFill>
                  <a:srgbClr val="613318"/>
                </a:solidFill>
              </a:rPr>
              <a:t>?</a:t>
            </a:r>
            <a:endParaRPr sz="4000" dirty="0"/>
          </a:p>
        </p:txBody>
      </p:sp>
      <p:sp>
        <p:nvSpPr>
          <p:cNvPr id="3" name="TextBox 2">
            <a:extLst>
              <a:ext uri="{FF2B5EF4-FFF2-40B4-BE49-F238E27FC236}">
                <a16:creationId xmlns:a16="http://schemas.microsoft.com/office/drawing/2014/main" id="{80843986-7D02-BC7A-BC73-1F2D4CC49546}"/>
              </a:ext>
            </a:extLst>
          </p:cNvPr>
          <p:cNvSpPr txBox="1"/>
          <p:nvPr/>
        </p:nvSpPr>
        <p:spPr>
          <a:xfrm>
            <a:off x="1262062" y="3167390"/>
            <a:ext cx="9667876" cy="2554545"/>
          </a:xfrm>
          <a:prstGeom prst="rect">
            <a:avLst/>
          </a:prstGeom>
          <a:noFill/>
        </p:spPr>
        <p:txBody>
          <a:bodyPr wrap="square">
            <a:spAutoFit/>
          </a:bodyPr>
          <a:lstStyle/>
          <a:p>
            <a:pPr marR="0" lvl="0">
              <a:spcBef>
                <a:spcPts val="0"/>
              </a:spcBef>
              <a:spcAft>
                <a:spcPts val="0"/>
              </a:spcAft>
            </a:pPr>
            <a:r>
              <a:rPr lang="es-ES" sz="4000" b="1" dirty="0">
                <a:latin typeface="Calibri" panose="020F0502020204030204" pitchFamily="34" charset="0"/>
                <a:ea typeface="Times New Roman" panose="02020603050405020304" pitchFamily="18" charset="0"/>
              </a:rPr>
              <a:t>Después de que los reyes y la gente de Jerusalén rechazaron las advertencias del profeta Jeremías, su ciudad fue destruida y fueron llevados al cautiverio en Babilonia. </a:t>
            </a:r>
            <a:endParaRPr lang="en-US" sz="4000" b="1"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5" name="Google Shape;225;p20"/>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5400"/>
              <a:buNone/>
            </a:pPr>
            <a:r>
              <a:rPr lang="en-US" sz="4000" dirty="0">
                <a:solidFill>
                  <a:srgbClr val="613318"/>
                </a:solidFill>
              </a:rPr>
              <a:t>2. ¿</a:t>
            </a:r>
            <a:r>
              <a:rPr lang="en-US" sz="4000" dirty="0" err="1">
                <a:solidFill>
                  <a:srgbClr val="613318"/>
                </a:solidFill>
              </a:rPr>
              <a:t>Qué</a:t>
            </a:r>
            <a:r>
              <a:rPr lang="en-US" sz="4000" dirty="0">
                <a:solidFill>
                  <a:srgbClr val="613318"/>
                </a:solidFill>
              </a:rPr>
              <a:t> </a:t>
            </a:r>
            <a:r>
              <a:rPr lang="en-US" sz="4000" u="sng" dirty="0" err="1">
                <a:solidFill>
                  <a:srgbClr val="613318"/>
                </a:solidFill>
              </a:rPr>
              <a:t>pecado</a:t>
            </a:r>
            <a:r>
              <a:rPr lang="en-US" sz="4000" dirty="0">
                <a:solidFill>
                  <a:srgbClr val="613318"/>
                </a:solidFill>
              </a:rPr>
              <a:t> </a:t>
            </a:r>
            <a:r>
              <a:rPr lang="en-US" sz="4000" dirty="0" err="1">
                <a:solidFill>
                  <a:srgbClr val="613318"/>
                </a:solidFill>
              </a:rPr>
              <a:t>veo</a:t>
            </a:r>
            <a:r>
              <a:rPr lang="en-US" sz="4000" dirty="0">
                <a:solidFill>
                  <a:srgbClr val="613318"/>
                </a:solidFill>
              </a:rPr>
              <a:t> </a:t>
            </a:r>
            <a:r>
              <a:rPr lang="en-US" sz="4000" dirty="0" err="1">
                <a:solidFill>
                  <a:srgbClr val="613318"/>
                </a:solidFill>
              </a:rPr>
              <a:t>en</a:t>
            </a:r>
            <a:r>
              <a:rPr lang="en-US" sz="4000" dirty="0">
                <a:solidFill>
                  <a:srgbClr val="613318"/>
                </a:solidFill>
              </a:rPr>
              <a:t> </a:t>
            </a:r>
            <a:r>
              <a:rPr lang="en-US" sz="4000" dirty="0" err="1">
                <a:solidFill>
                  <a:srgbClr val="613318"/>
                </a:solidFill>
              </a:rPr>
              <a:t>esta</a:t>
            </a:r>
            <a:r>
              <a:rPr lang="en-US" sz="4000" dirty="0">
                <a:solidFill>
                  <a:srgbClr val="613318"/>
                </a:solidFill>
              </a:rPr>
              <a:t> </a:t>
            </a:r>
            <a:r>
              <a:rPr lang="en-US" sz="4000" dirty="0" err="1">
                <a:solidFill>
                  <a:srgbClr val="613318"/>
                </a:solidFill>
              </a:rPr>
              <a:t>historia</a:t>
            </a:r>
            <a:r>
              <a:rPr lang="en-US" sz="4000" dirty="0">
                <a:solidFill>
                  <a:srgbClr val="613318"/>
                </a:solidFill>
              </a:rPr>
              <a:t> y </a:t>
            </a:r>
            <a:r>
              <a:rPr lang="en-US" sz="4000" dirty="0" err="1">
                <a:solidFill>
                  <a:srgbClr val="613318"/>
                </a:solidFill>
              </a:rPr>
              <a:t>confieso</a:t>
            </a:r>
            <a:r>
              <a:rPr lang="en-US" sz="4000" dirty="0">
                <a:solidFill>
                  <a:srgbClr val="613318"/>
                </a:solidFill>
              </a:rPr>
              <a:t> </a:t>
            </a:r>
            <a:r>
              <a:rPr lang="en-US" sz="4000" dirty="0" err="1">
                <a:solidFill>
                  <a:srgbClr val="613318"/>
                </a:solidFill>
              </a:rPr>
              <a:t>en</a:t>
            </a:r>
            <a:r>
              <a:rPr lang="en-US" sz="4000" dirty="0">
                <a:solidFill>
                  <a:srgbClr val="613318"/>
                </a:solidFill>
              </a:rPr>
              <a:t> mi </a:t>
            </a:r>
            <a:r>
              <a:rPr lang="en-US" sz="4000" dirty="0" err="1">
                <a:solidFill>
                  <a:srgbClr val="613318"/>
                </a:solidFill>
              </a:rPr>
              <a:t>vida</a:t>
            </a:r>
            <a:r>
              <a:rPr lang="en-US" sz="4000" dirty="0">
                <a:solidFill>
                  <a:srgbClr val="613318"/>
                </a:solidFill>
              </a:rPr>
              <a:t>?</a:t>
            </a:r>
            <a:endParaRPr dirty="0"/>
          </a:p>
        </p:txBody>
      </p:sp>
      <p:sp>
        <p:nvSpPr>
          <p:cNvPr id="4" name="Google Shape;217;p19">
            <a:extLst>
              <a:ext uri="{FF2B5EF4-FFF2-40B4-BE49-F238E27FC236}">
                <a16:creationId xmlns:a16="http://schemas.microsoft.com/office/drawing/2014/main" id="{AD9291D9-8C4B-B798-08F6-5BA39AE4807D}"/>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ts val="6000"/>
              <a:buFont typeface="Overlock"/>
              <a:buNone/>
            </a:pPr>
            <a:r>
              <a:rPr lang="en-US" sz="4400" dirty="0" err="1">
                <a:solidFill>
                  <a:srgbClr val="008000"/>
                </a:solidFill>
              </a:rPr>
              <a:t>Consolidar</a:t>
            </a:r>
            <a:r>
              <a:rPr lang="en-US" sz="4400" dirty="0">
                <a:solidFill>
                  <a:srgbClr val="008000"/>
                </a:solidFill>
              </a:rPr>
              <a:t>- </a:t>
            </a:r>
            <a:r>
              <a:rPr lang="en-US" sz="4400" dirty="0" err="1">
                <a:solidFill>
                  <a:srgbClr val="008000"/>
                </a:solidFill>
              </a:rPr>
              <a:t>Jeremías</a:t>
            </a:r>
            <a:r>
              <a:rPr lang="en-US" sz="4400" dirty="0">
                <a:solidFill>
                  <a:srgbClr val="008000"/>
                </a:solidFill>
              </a:rPr>
              <a:t> 36-37; 2 Reyes 25:1-21</a:t>
            </a:r>
            <a:endParaRPr sz="4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2" name="Google Shape;232;p21"/>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indent="0">
              <a:spcBef>
                <a:spcPts val="0"/>
              </a:spcBef>
              <a:buClr>
                <a:srgbClr val="613318"/>
              </a:buClr>
              <a:buNone/>
            </a:pPr>
            <a:r>
              <a:rPr lang="en-US" sz="4000" dirty="0">
                <a:solidFill>
                  <a:srgbClr val="613318"/>
                </a:solidFill>
              </a:rPr>
              <a:t>3. ¿</a:t>
            </a:r>
            <a:r>
              <a:rPr lang="en-US" sz="4000" dirty="0" err="1">
                <a:solidFill>
                  <a:srgbClr val="613318"/>
                </a:solidFill>
              </a:rPr>
              <a:t>En</a:t>
            </a:r>
            <a:r>
              <a:rPr lang="en-US" sz="4000" dirty="0">
                <a:solidFill>
                  <a:srgbClr val="613318"/>
                </a:solidFill>
              </a:rPr>
              <a:t> que versos y palabras de </a:t>
            </a:r>
            <a:r>
              <a:rPr lang="en-US" sz="4000" dirty="0" err="1">
                <a:solidFill>
                  <a:srgbClr val="613318"/>
                </a:solidFill>
              </a:rPr>
              <a:t>esta</a:t>
            </a:r>
            <a:r>
              <a:rPr lang="en-US" sz="4000" dirty="0">
                <a:solidFill>
                  <a:srgbClr val="613318"/>
                </a:solidFill>
              </a:rPr>
              <a:t> </a:t>
            </a:r>
            <a:r>
              <a:rPr lang="en-US" sz="4000" dirty="0" err="1">
                <a:solidFill>
                  <a:srgbClr val="613318"/>
                </a:solidFill>
              </a:rPr>
              <a:t>historia</a:t>
            </a:r>
            <a:r>
              <a:rPr lang="en-US" sz="4000" dirty="0">
                <a:solidFill>
                  <a:srgbClr val="613318"/>
                </a:solidFill>
              </a:rPr>
              <a:t> </a:t>
            </a:r>
            <a:r>
              <a:rPr lang="en-US" sz="4000" dirty="0" err="1">
                <a:solidFill>
                  <a:srgbClr val="613318"/>
                </a:solidFill>
              </a:rPr>
              <a:t>veo</a:t>
            </a:r>
            <a:r>
              <a:rPr lang="en-US" sz="4000" dirty="0">
                <a:solidFill>
                  <a:srgbClr val="613318"/>
                </a:solidFill>
              </a:rPr>
              <a:t> </a:t>
            </a:r>
            <a:r>
              <a:rPr lang="en-US" sz="4000" dirty="0" err="1">
                <a:solidFill>
                  <a:srgbClr val="613318"/>
                </a:solidFill>
              </a:rPr>
              <a:t>el</a:t>
            </a:r>
            <a:r>
              <a:rPr lang="en-US" sz="4000" dirty="0">
                <a:solidFill>
                  <a:srgbClr val="613318"/>
                </a:solidFill>
              </a:rPr>
              <a:t> amor de Dios para </a:t>
            </a:r>
            <a:r>
              <a:rPr lang="en-US" sz="4000" dirty="0" err="1">
                <a:solidFill>
                  <a:srgbClr val="613318"/>
                </a:solidFill>
              </a:rPr>
              <a:t>conmigo</a:t>
            </a:r>
            <a:r>
              <a:rPr lang="en-US" sz="4000" dirty="0">
                <a:solidFill>
                  <a:srgbClr val="613318"/>
                </a:solidFill>
              </a:rPr>
              <a:t>? </a:t>
            </a:r>
            <a:endParaRPr lang="en-US" sz="4000" dirty="0"/>
          </a:p>
          <a:p>
            <a:pPr marL="0" lvl="0" indent="0" algn="l" rtl="0">
              <a:lnSpc>
                <a:spcPct val="90000"/>
              </a:lnSpc>
              <a:spcBef>
                <a:spcPts val="0"/>
              </a:spcBef>
              <a:spcAft>
                <a:spcPts val="0"/>
              </a:spcAft>
              <a:buClr>
                <a:srgbClr val="613318"/>
              </a:buClr>
              <a:buSzPts val="5400"/>
              <a:buNone/>
            </a:pPr>
            <a:endParaRPr dirty="0"/>
          </a:p>
        </p:txBody>
      </p:sp>
      <p:sp>
        <p:nvSpPr>
          <p:cNvPr id="4" name="Google Shape;217;p19">
            <a:extLst>
              <a:ext uri="{FF2B5EF4-FFF2-40B4-BE49-F238E27FC236}">
                <a16:creationId xmlns:a16="http://schemas.microsoft.com/office/drawing/2014/main" id="{6B8685A9-2986-01CC-DC7D-E937E72D7879}"/>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ts val="6000"/>
              <a:buFont typeface="Overlock"/>
              <a:buNone/>
            </a:pPr>
            <a:r>
              <a:rPr lang="en-US" sz="4400" dirty="0" err="1">
                <a:solidFill>
                  <a:srgbClr val="008000"/>
                </a:solidFill>
              </a:rPr>
              <a:t>Consolidar</a:t>
            </a:r>
            <a:r>
              <a:rPr lang="en-US" sz="4400" dirty="0">
                <a:solidFill>
                  <a:srgbClr val="008000"/>
                </a:solidFill>
              </a:rPr>
              <a:t>- </a:t>
            </a:r>
            <a:r>
              <a:rPr lang="en-US" sz="4400" dirty="0" err="1">
                <a:solidFill>
                  <a:srgbClr val="008000"/>
                </a:solidFill>
              </a:rPr>
              <a:t>Jeremías</a:t>
            </a:r>
            <a:r>
              <a:rPr lang="en-US" sz="4400" dirty="0">
                <a:solidFill>
                  <a:srgbClr val="008000"/>
                </a:solidFill>
              </a:rPr>
              <a:t> 36-37; 2 Reyes 25:1-21</a:t>
            </a:r>
            <a:endParaRPr sz="4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CF8A0-30CD-DA04-42D5-F7F91E88BEC3}"/>
              </a:ext>
            </a:extLst>
          </p:cNvPr>
          <p:cNvSpPr>
            <a:spLocks noGrp="1"/>
          </p:cNvSpPr>
          <p:nvPr>
            <p:ph type="title"/>
          </p:nvPr>
        </p:nvSpPr>
        <p:spPr>
          <a:xfrm>
            <a:off x="838200" y="3198622"/>
            <a:ext cx="10515600" cy="1325563"/>
          </a:xfrm>
        </p:spPr>
        <p:txBody>
          <a:bodyPr>
            <a:noAutofit/>
          </a:bodyPr>
          <a:lstStyle/>
          <a:p>
            <a:r>
              <a:rPr lang="en-US" sz="4000" b="1" i="0" u="none" strike="noStrike" baseline="30000" dirty="0">
                <a:solidFill>
                  <a:srgbClr val="000000"/>
                </a:solidFill>
                <a:effectLst/>
                <a:latin typeface="Calibri" panose="020F0502020204030204" pitchFamily="34" charset="0"/>
                <a:cs typeface="Calibri" panose="020F0502020204030204" pitchFamily="34" charset="0"/>
              </a:rPr>
              <a:t>10 </a:t>
            </a:r>
            <a:r>
              <a:rPr lang="en-US" sz="4000" b="0" i="0" u="none" strike="noStrike" dirty="0" err="1">
                <a:solidFill>
                  <a:srgbClr val="000000"/>
                </a:solidFill>
                <a:effectLst/>
                <a:latin typeface="Calibri" panose="020F0502020204030204" pitchFamily="34" charset="0"/>
                <a:cs typeface="Calibri" panose="020F0502020204030204" pitchFamily="34" charset="0"/>
              </a:rPr>
              <a:t>Así</a:t>
            </a:r>
            <a:r>
              <a:rPr lang="en-US" sz="4000" b="0" i="0" u="none" strike="noStrike" dirty="0">
                <a:solidFill>
                  <a:srgbClr val="000000"/>
                </a:solidFill>
                <a:effectLst/>
                <a:latin typeface="Calibri" panose="020F0502020204030204" pitchFamily="34" charset="0"/>
                <a:cs typeface="Calibri" panose="020F0502020204030204" pitchFamily="34" charset="0"/>
              </a:rPr>
              <a:t> dice </a:t>
            </a:r>
            <a:r>
              <a:rPr lang="en-US" sz="4000" b="0" i="0" u="none" strike="noStrike" dirty="0" err="1">
                <a:solidFill>
                  <a:srgbClr val="000000"/>
                </a:solidFill>
                <a:effectLst/>
                <a:latin typeface="Calibri" panose="020F0502020204030204" pitchFamily="34" charset="0"/>
                <a:cs typeface="Calibri" panose="020F0502020204030204" pitchFamily="34" charset="0"/>
              </a:rPr>
              <a:t>el</a:t>
            </a:r>
            <a:r>
              <a:rPr lang="en-US" sz="4000" b="0" i="0" u="none" strike="noStrike" dirty="0">
                <a:solidFill>
                  <a:srgbClr val="000000"/>
                </a:solidFill>
                <a:effectLst/>
                <a:latin typeface="Calibri" panose="020F0502020204030204" pitchFamily="34" charset="0"/>
                <a:cs typeface="Calibri" panose="020F0502020204030204" pitchFamily="34" charset="0"/>
              </a:rPr>
              <a:t> </a:t>
            </a:r>
            <a:r>
              <a:rPr lang="en-US" sz="4000" b="0" i="0" u="none" strike="noStrike" dirty="0" err="1">
                <a:solidFill>
                  <a:srgbClr val="000000"/>
                </a:solidFill>
                <a:effectLst/>
                <a:latin typeface="Calibri" panose="020F0502020204030204" pitchFamily="34" charset="0"/>
                <a:cs typeface="Calibri" panose="020F0502020204030204" pitchFamily="34" charset="0"/>
              </a:rPr>
              <a:t>Señor</a:t>
            </a:r>
            <a:r>
              <a:rPr lang="en-US" sz="4000" b="0" i="0" u="none" strike="noStrike" dirty="0">
                <a:solidFill>
                  <a:srgbClr val="000000"/>
                </a:solidFill>
                <a:effectLst/>
                <a:latin typeface="Calibri" panose="020F0502020204030204" pitchFamily="34" charset="0"/>
                <a:cs typeface="Calibri" panose="020F0502020204030204" pitchFamily="34" charset="0"/>
              </a:rPr>
              <a:t>: «</a:t>
            </a:r>
            <a:r>
              <a:rPr lang="en-US" sz="4000" b="0" i="0" u="none" strike="noStrike" dirty="0" err="1">
                <a:solidFill>
                  <a:srgbClr val="000000"/>
                </a:solidFill>
                <a:effectLst/>
                <a:latin typeface="Calibri" panose="020F0502020204030204" pitchFamily="34" charset="0"/>
                <a:cs typeface="Calibri" panose="020F0502020204030204" pitchFamily="34" charset="0"/>
              </a:rPr>
              <a:t>Cuando</a:t>
            </a:r>
            <a:r>
              <a:rPr lang="en-US" sz="4000" b="0" i="0" u="none" strike="noStrike" dirty="0">
                <a:solidFill>
                  <a:srgbClr val="000000"/>
                </a:solidFill>
                <a:effectLst/>
                <a:latin typeface="Calibri" panose="020F0502020204030204" pitchFamily="34" charset="0"/>
                <a:cs typeface="Calibri" panose="020F0502020204030204" pitchFamily="34" charset="0"/>
              </a:rPr>
              <a:t> a </a:t>
            </a:r>
            <a:r>
              <a:rPr lang="en-US" sz="4000" b="0" i="0" u="none" strike="noStrike" dirty="0" err="1">
                <a:solidFill>
                  <a:srgbClr val="000000"/>
                </a:solidFill>
                <a:effectLst/>
                <a:latin typeface="Calibri" panose="020F0502020204030204" pitchFamily="34" charset="0"/>
                <a:cs typeface="Calibri" panose="020F0502020204030204" pitchFamily="34" charset="0"/>
              </a:rPr>
              <a:t>Babilonia</a:t>
            </a:r>
            <a:r>
              <a:rPr lang="en-US" sz="4000" b="0" i="0" u="none" strike="noStrike" dirty="0">
                <a:solidFill>
                  <a:srgbClr val="000000"/>
                </a:solidFill>
                <a:effectLst/>
                <a:latin typeface="Calibri" panose="020F0502020204030204" pitchFamily="34" charset="0"/>
                <a:cs typeface="Calibri" panose="020F0502020204030204" pitchFamily="34" charset="0"/>
              </a:rPr>
              <a:t> se le </a:t>
            </a:r>
            <a:r>
              <a:rPr lang="en-US" sz="4000" b="0" i="0" u="none" strike="noStrike" dirty="0" err="1">
                <a:solidFill>
                  <a:srgbClr val="000000"/>
                </a:solidFill>
                <a:effectLst/>
                <a:latin typeface="Calibri" panose="020F0502020204030204" pitchFamily="34" charset="0"/>
                <a:cs typeface="Calibri" panose="020F0502020204030204" pitchFamily="34" charset="0"/>
              </a:rPr>
              <a:t>hayan</a:t>
            </a:r>
            <a:r>
              <a:rPr lang="en-US" sz="4000" b="0" i="0" u="none" strike="noStrike" dirty="0">
                <a:solidFill>
                  <a:srgbClr val="000000"/>
                </a:solidFill>
                <a:effectLst/>
                <a:latin typeface="Calibri" panose="020F0502020204030204" pitchFamily="34" charset="0"/>
                <a:cs typeface="Calibri" panose="020F0502020204030204" pitchFamily="34" charset="0"/>
              </a:rPr>
              <a:t> </a:t>
            </a:r>
            <a:r>
              <a:rPr lang="en-US" sz="4000" b="0" i="0" u="none" strike="noStrike" dirty="0" err="1">
                <a:solidFill>
                  <a:srgbClr val="000000"/>
                </a:solidFill>
                <a:effectLst/>
                <a:latin typeface="Calibri" panose="020F0502020204030204" pitchFamily="34" charset="0"/>
                <a:cs typeface="Calibri" panose="020F0502020204030204" pitchFamily="34" charset="0"/>
              </a:rPr>
              <a:t>cumplido</a:t>
            </a:r>
            <a:r>
              <a:rPr lang="en-US" sz="4000" b="0" i="0" u="none" strike="noStrike" dirty="0">
                <a:solidFill>
                  <a:srgbClr val="000000"/>
                </a:solidFill>
                <a:effectLst/>
                <a:latin typeface="Calibri" panose="020F0502020204030204" pitchFamily="34" charset="0"/>
                <a:cs typeface="Calibri" panose="020F0502020204030204" pitchFamily="34" charset="0"/>
              </a:rPr>
              <a:t> </a:t>
            </a:r>
            <a:r>
              <a:rPr lang="en-US" sz="4000" b="0" i="0" u="none" strike="noStrike" dirty="0" err="1">
                <a:solidFill>
                  <a:srgbClr val="000000"/>
                </a:solidFill>
                <a:effectLst/>
                <a:latin typeface="Calibri" panose="020F0502020204030204" pitchFamily="34" charset="0"/>
                <a:cs typeface="Calibri" panose="020F0502020204030204" pitchFamily="34" charset="0"/>
              </a:rPr>
              <a:t>los</a:t>
            </a:r>
            <a:r>
              <a:rPr lang="en-US" sz="4000" b="0" i="0" u="none" strike="noStrike" dirty="0">
                <a:solidFill>
                  <a:srgbClr val="000000"/>
                </a:solidFill>
                <a:effectLst/>
                <a:latin typeface="Calibri" panose="020F0502020204030204" pitchFamily="34" charset="0"/>
                <a:cs typeface="Calibri" panose="020F0502020204030204" pitchFamily="34" charset="0"/>
              </a:rPr>
              <a:t> </a:t>
            </a:r>
            <a:r>
              <a:rPr lang="en-US" sz="4000" b="0" i="0" u="none" strike="noStrike" dirty="0" err="1">
                <a:solidFill>
                  <a:srgbClr val="000000"/>
                </a:solidFill>
                <a:effectLst/>
                <a:latin typeface="Calibri" panose="020F0502020204030204" pitchFamily="34" charset="0"/>
                <a:cs typeface="Calibri" panose="020F0502020204030204" pitchFamily="34" charset="0"/>
              </a:rPr>
              <a:t>setenta</a:t>
            </a:r>
            <a:r>
              <a:rPr lang="en-US" sz="4000" b="0" i="0" u="none" strike="noStrike" dirty="0">
                <a:solidFill>
                  <a:srgbClr val="000000"/>
                </a:solidFill>
                <a:effectLst/>
                <a:latin typeface="Calibri" panose="020F0502020204030204" pitchFamily="34" charset="0"/>
                <a:cs typeface="Calibri" panose="020F0502020204030204" pitchFamily="34" charset="0"/>
              </a:rPr>
              <a:t> </a:t>
            </a:r>
            <a:r>
              <a:rPr lang="en-US" sz="4000" b="0" i="0" u="none" strike="noStrike" dirty="0" err="1">
                <a:solidFill>
                  <a:srgbClr val="000000"/>
                </a:solidFill>
                <a:effectLst/>
                <a:latin typeface="Calibri" panose="020F0502020204030204" pitchFamily="34" charset="0"/>
                <a:cs typeface="Calibri" panose="020F0502020204030204" pitchFamily="34" charset="0"/>
              </a:rPr>
              <a:t>años</a:t>
            </a:r>
            <a:r>
              <a:rPr lang="en-US" sz="4000" b="0" i="0" u="none" strike="noStrike" dirty="0">
                <a:solidFill>
                  <a:srgbClr val="000000"/>
                </a:solidFill>
                <a:effectLst/>
                <a:latin typeface="Calibri" panose="020F0502020204030204" pitchFamily="34" charset="0"/>
                <a:cs typeface="Calibri" panose="020F0502020204030204" pitchFamily="34" charset="0"/>
              </a:rPr>
              <a:t>, </a:t>
            </a:r>
            <a:r>
              <a:rPr lang="en-US" sz="4000" b="0" i="0" u="none" strike="noStrike" dirty="0" err="1">
                <a:solidFill>
                  <a:srgbClr val="000000"/>
                </a:solidFill>
                <a:effectLst/>
                <a:latin typeface="Calibri" panose="020F0502020204030204" pitchFamily="34" charset="0"/>
                <a:cs typeface="Calibri" panose="020F0502020204030204" pitchFamily="34" charset="0"/>
              </a:rPr>
              <a:t>yo</a:t>
            </a:r>
            <a:r>
              <a:rPr lang="en-US" sz="4000" b="0" i="0" u="none" strike="noStrike" dirty="0">
                <a:solidFill>
                  <a:srgbClr val="000000"/>
                </a:solidFill>
                <a:effectLst/>
                <a:latin typeface="Calibri" panose="020F0502020204030204" pitchFamily="34" charset="0"/>
                <a:cs typeface="Calibri" panose="020F0502020204030204" pitchFamily="34" charset="0"/>
              </a:rPr>
              <a:t> </a:t>
            </a:r>
            <a:r>
              <a:rPr lang="en-US" sz="4000" b="0" i="0" u="none" strike="noStrike" dirty="0" err="1">
                <a:solidFill>
                  <a:srgbClr val="000000"/>
                </a:solidFill>
                <a:effectLst/>
                <a:latin typeface="Calibri" panose="020F0502020204030204" pitchFamily="34" charset="0"/>
                <a:cs typeface="Calibri" panose="020F0502020204030204" pitchFamily="34" charset="0"/>
              </a:rPr>
              <a:t>los</a:t>
            </a:r>
            <a:r>
              <a:rPr lang="en-US" sz="4000" b="0" i="0" u="none" strike="noStrike" dirty="0">
                <a:solidFill>
                  <a:srgbClr val="000000"/>
                </a:solidFill>
                <a:effectLst/>
                <a:latin typeface="Calibri" panose="020F0502020204030204" pitchFamily="34" charset="0"/>
                <a:cs typeface="Calibri" panose="020F0502020204030204" pitchFamily="34" charset="0"/>
              </a:rPr>
              <a:t> </a:t>
            </a:r>
            <a:r>
              <a:rPr lang="en-US" sz="4000" b="0" i="0" u="none" strike="noStrike" dirty="0" err="1">
                <a:solidFill>
                  <a:srgbClr val="000000"/>
                </a:solidFill>
                <a:effectLst/>
                <a:latin typeface="Calibri" panose="020F0502020204030204" pitchFamily="34" charset="0"/>
                <a:cs typeface="Calibri" panose="020F0502020204030204" pitchFamily="34" charset="0"/>
              </a:rPr>
              <a:t>visitaré</a:t>
            </a:r>
            <a:r>
              <a:rPr lang="en-US" sz="4000" b="0" i="0" u="none" strike="noStrike" dirty="0">
                <a:solidFill>
                  <a:srgbClr val="000000"/>
                </a:solidFill>
                <a:effectLst/>
                <a:latin typeface="Calibri" panose="020F0502020204030204" pitchFamily="34" charset="0"/>
                <a:cs typeface="Calibri" panose="020F0502020204030204" pitchFamily="34" charset="0"/>
              </a:rPr>
              <a:t> y </a:t>
            </a:r>
            <a:r>
              <a:rPr lang="en-US" sz="4000" b="0" i="0" u="none" strike="noStrike" dirty="0" err="1">
                <a:solidFill>
                  <a:srgbClr val="000000"/>
                </a:solidFill>
                <a:effectLst/>
                <a:latin typeface="Calibri" panose="020F0502020204030204" pitchFamily="34" charset="0"/>
                <a:cs typeface="Calibri" panose="020F0502020204030204" pitchFamily="34" charset="0"/>
              </a:rPr>
              <a:t>haré</a:t>
            </a:r>
            <a:r>
              <a:rPr lang="en-US" sz="4000" b="0" i="0" u="none" strike="noStrike" dirty="0">
                <a:solidFill>
                  <a:srgbClr val="000000"/>
                </a:solidFill>
                <a:effectLst/>
                <a:latin typeface="Calibri" panose="020F0502020204030204" pitchFamily="34" charset="0"/>
                <a:cs typeface="Calibri" panose="020F0502020204030204" pitchFamily="34" charset="0"/>
              </a:rPr>
              <a:t> honor a mi </a:t>
            </a:r>
            <a:r>
              <a:rPr lang="en-US" sz="4000" b="0" i="0" u="none" strike="noStrike" dirty="0" err="1">
                <a:solidFill>
                  <a:srgbClr val="000000"/>
                </a:solidFill>
                <a:effectLst/>
                <a:latin typeface="Calibri" panose="020F0502020204030204" pitchFamily="34" charset="0"/>
                <a:cs typeface="Calibri" panose="020F0502020204030204" pitchFamily="34" charset="0"/>
              </a:rPr>
              <a:t>promesa</a:t>
            </a:r>
            <a:r>
              <a:rPr lang="en-US" sz="4000" b="0" i="0" u="none" strike="noStrike" dirty="0">
                <a:solidFill>
                  <a:srgbClr val="000000"/>
                </a:solidFill>
                <a:effectLst/>
                <a:latin typeface="Calibri" panose="020F0502020204030204" pitchFamily="34" charset="0"/>
                <a:cs typeface="Calibri" panose="020F0502020204030204" pitchFamily="34" charset="0"/>
              </a:rPr>
              <a:t> </a:t>
            </a:r>
            <a:r>
              <a:rPr lang="en-US" sz="4000" b="0" i="0" u="none" strike="noStrike" dirty="0" err="1">
                <a:solidFill>
                  <a:srgbClr val="000000"/>
                </a:solidFill>
                <a:effectLst/>
                <a:latin typeface="Calibri" panose="020F0502020204030204" pitchFamily="34" charset="0"/>
                <a:cs typeface="Calibri" panose="020F0502020204030204" pitchFamily="34" charset="0"/>
              </a:rPr>
              <a:t>en</a:t>
            </a:r>
            <a:r>
              <a:rPr lang="en-US" sz="4000" b="0" i="0" u="none" strike="noStrike" dirty="0">
                <a:solidFill>
                  <a:srgbClr val="000000"/>
                </a:solidFill>
                <a:effectLst/>
                <a:latin typeface="Calibri" panose="020F0502020204030204" pitchFamily="34" charset="0"/>
                <a:cs typeface="Calibri" panose="020F0502020204030204" pitchFamily="34" charset="0"/>
              </a:rPr>
              <a:t> favor de </a:t>
            </a:r>
            <a:r>
              <a:rPr lang="en-US" sz="4000" b="0" i="0" u="none" strike="noStrike" dirty="0" err="1">
                <a:solidFill>
                  <a:srgbClr val="000000"/>
                </a:solidFill>
                <a:effectLst/>
                <a:latin typeface="Calibri" panose="020F0502020204030204" pitchFamily="34" charset="0"/>
                <a:cs typeface="Calibri" panose="020F0502020204030204" pitchFamily="34" charset="0"/>
              </a:rPr>
              <a:t>ustedes</a:t>
            </a:r>
            <a:r>
              <a:rPr lang="en-US" sz="4000" b="0" i="0" u="none" strike="noStrike" dirty="0">
                <a:solidFill>
                  <a:srgbClr val="000000"/>
                </a:solidFill>
                <a:effectLst/>
                <a:latin typeface="Calibri" panose="020F0502020204030204" pitchFamily="34" charset="0"/>
                <a:cs typeface="Calibri" panose="020F0502020204030204" pitchFamily="34" charset="0"/>
              </a:rPr>
              <a:t>; </a:t>
            </a:r>
            <a:r>
              <a:rPr lang="en-US" sz="4000" b="0" i="0" u="none" strike="noStrike" dirty="0" err="1">
                <a:solidFill>
                  <a:srgbClr val="000000"/>
                </a:solidFill>
                <a:effectLst/>
                <a:latin typeface="Calibri" panose="020F0502020204030204" pitchFamily="34" charset="0"/>
                <a:cs typeface="Calibri" panose="020F0502020204030204" pitchFamily="34" charset="0"/>
              </a:rPr>
              <a:t>los</a:t>
            </a:r>
            <a:r>
              <a:rPr lang="en-US" sz="4000" b="0" i="0" u="none" strike="noStrike" dirty="0">
                <a:solidFill>
                  <a:srgbClr val="000000"/>
                </a:solidFill>
                <a:effectLst/>
                <a:latin typeface="Calibri" panose="020F0502020204030204" pitchFamily="34" charset="0"/>
                <a:cs typeface="Calibri" panose="020F0502020204030204" pitchFamily="34" charset="0"/>
              </a:rPr>
              <a:t> </a:t>
            </a:r>
            <a:r>
              <a:rPr lang="en-US" sz="4000" b="0" i="0" u="none" strike="noStrike" dirty="0" err="1">
                <a:solidFill>
                  <a:srgbClr val="000000"/>
                </a:solidFill>
                <a:effectLst/>
                <a:latin typeface="Calibri" panose="020F0502020204030204" pitchFamily="34" charset="0"/>
                <a:cs typeface="Calibri" panose="020F0502020204030204" pitchFamily="34" charset="0"/>
              </a:rPr>
              <a:t>haré</a:t>
            </a:r>
            <a:r>
              <a:rPr lang="en-US" sz="4000" b="0" i="0" u="none" strike="noStrike" dirty="0">
                <a:solidFill>
                  <a:srgbClr val="000000"/>
                </a:solidFill>
                <a:effectLst/>
                <a:latin typeface="Calibri" panose="020F0502020204030204" pitchFamily="34" charset="0"/>
                <a:cs typeface="Calibri" panose="020F0502020204030204" pitchFamily="34" charset="0"/>
              </a:rPr>
              <a:t> </a:t>
            </a:r>
            <a:r>
              <a:rPr lang="en-US" sz="4000" b="0" i="0" u="none" strike="noStrike" dirty="0" err="1">
                <a:solidFill>
                  <a:srgbClr val="000000"/>
                </a:solidFill>
                <a:effectLst/>
                <a:latin typeface="Calibri" panose="020F0502020204030204" pitchFamily="34" charset="0"/>
                <a:cs typeface="Calibri" panose="020F0502020204030204" pitchFamily="34" charset="0"/>
              </a:rPr>
              <a:t>volver</a:t>
            </a:r>
            <a:r>
              <a:rPr lang="en-US" sz="4000" b="0" i="0" u="none" strike="noStrike" dirty="0">
                <a:solidFill>
                  <a:srgbClr val="000000"/>
                </a:solidFill>
                <a:effectLst/>
                <a:latin typeface="Calibri" panose="020F0502020204030204" pitchFamily="34" charset="0"/>
                <a:cs typeface="Calibri" panose="020F0502020204030204" pitchFamily="34" charset="0"/>
              </a:rPr>
              <a:t> a </a:t>
            </a:r>
            <a:r>
              <a:rPr lang="en-US" sz="4000" b="0" i="0" u="none" strike="noStrike" dirty="0" err="1">
                <a:solidFill>
                  <a:srgbClr val="000000"/>
                </a:solidFill>
                <a:effectLst/>
                <a:latin typeface="Calibri" panose="020F0502020204030204" pitchFamily="34" charset="0"/>
                <a:cs typeface="Calibri" panose="020F0502020204030204" pitchFamily="34" charset="0"/>
              </a:rPr>
              <a:t>este</a:t>
            </a:r>
            <a:r>
              <a:rPr lang="en-US" sz="4000" b="0" i="0" u="none" strike="noStrike" dirty="0">
                <a:solidFill>
                  <a:srgbClr val="000000"/>
                </a:solidFill>
                <a:effectLst/>
                <a:latin typeface="Calibri" panose="020F0502020204030204" pitchFamily="34" charset="0"/>
                <a:cs typeface="Calibri" panose="020F0502020204030204" pitchFamily="34" charset="0"/>
              </a:rPr>
              <a:t> </a:t>
            </a:r>
            <a:r>
              <a:rPr lang="en-US" sz="4000" b="0" i="0" u="none" strike="noStrike" dirty="0" err="1">
                <a:solidFill>
                  <a:srgbClr val="000000"/>
                </a:solidFill>
                <a:effectLst/>
                <a:latin typeface="Calibri" panose="020F0502020204030204" pitchFamily="34" charset="0"/>
                <a:cs typeface="Calibri" panose="020F0502020204030204" pitchFamily="34" charset="0"/>
              </a:rPr>
              <a:t>lugar</a:t>
            </a:r>
            <a:r>
              <a:rPr lang="en-US" sz="4000" b="0" i="0" u="none" strike="noStrike" dirty="0">
                <a:solidFill>
                  <a:srgbClr val="000000"/>
                </a:solidFill>
                <a:effectLst/>
                <a:latin typeface="Calibri" panose="020F0502020204030204" pitchFamily="34" charset="0"/>
                <a:cs typeface="Calibri" panose="020F0502020204030204" pitchFamily="34" charset="0"/>
              </a:rPr>
              <a:t>. </a:t>
            </a:r>
            <a:r>
              <a:rPr lang="en-US" sz="4000" b="1" i="0" u="none" strike="noStrike" baseline="30000" dirty="0">
                <a:solidFill>
                  <a:srgbClr val="000000"/>
                </a:solidFill>
                <a:effectLst/>
                <a:latin typeface="Calibri" panose="020F0502020204030204" pitchFamily="34" charset="0"/>
                <a:cs typeface="Calibri" panose="020F0502020204030204" pitchFamily="34" charset="0"/>
              </a:rPr>
              <a:t>11 </a:t>
            </a:r>
            <a:r>
              <a:rPr lang="en-US" sz="4000" b="0" i="0" u="none" strike="noStrike" dirty="0" err="1">
                <a:solidFill>
                  <a:srgbClr val="000000"/>
                </a:solidFill>
                <a:effectLst/>
                <a:latin typeface="Calibri" panose="020F0502020204030204" pitchFamily="34" charset="0"/>
                <a:cs typeface="Calibri" panose="020F0502020204030204" pitchFamily="34" charset="0"/>
              </a:rPr>
              <a:t>Porque</a:t>
            </a:r>
            <a:r>
              <a:rPr lang="en-US" sz="4000" b="0" i="0" u="none" strike="noStrike" dirty="0">
                <a:solidFill>
                  <a:srgbClr val="000000"/>
                </a:solidFill>
                <a:effectLst/>
                <a:latin typeface="Calibri" panose="020F0502020204030204" pitchFamily="34" charset="0"/>
                <a:cs typeface="Calibri" panose="020F0502020204030204" pitchFamily="34" charset="0"/>
              </a:rPr>
              <a:t> </a:t>
            </a:r>
            <a:r>
              <a:rPr lang="en-US" sz="4000" b="0" i="0" u="none" strike="noStrike" dirty="0" err="1">
                <a:solidFill>
                  <a:srgbClr val="000000"/>
                </a:solidFill>
                <a:effectLst/>
                <a:latin typeface="Calibri" panose="020F0502020204030204" pitchFamily="34" charset="0"/>
                <a:cs typeface="Calibri" panose="020F0502020204030204" pitchFamily="34" charset="0"/>
              </a:rPr>
              <a:t>yo</a:t>
            </a:r>
            <a:r>
              <a:rPr lang="en-US" sz="4000" b="0" i="0" u="none" strike="noStrike" dirty="0">
                <a:solidFill>
                  <a:srgbClr val="000000"/>
                </a:solidFill>
                <a:effectLst/>
                <a:latin typeface="Calibri" panose="020F0502020204030204" pitchFamily="34" charset="0"/>
                <a:cs typeface="Calibri" panose="020F0502020204030204" pitchFamily="34" charset="0"/>
              </a:rPr>
              <a:t> </a:t>
            </a:r>
            <a:r>
              <a:rPr lang="en-US" sz="4000" b="0" i="0" u="none" strike="noStrike" dirty="0" err="1">
                <a:solidFill>
                  <a:srgbClr val="000000"/>
                </a:solidFill>
                <a:effectLst/>
                <a:latin typeface="Calibri" panose="020F0502020204030204" pitchFamily="34" charset="0"/>
                <a:cs typeface="Calibri" panose="020F0502020204030204" pitchFamily="34" charset="0"/>
              </a:rPr>
              <a:t>conozco</a:t>
            </a:r>
            <a:r>
              <a:rPr lang="en-US" sz="4000" b="0" i="0" u="none" strike="noStrike" dirty="0">
                <a:solidFill>
                  <a:srgbClr val="000000"/>
                </a:solidFill>
                <a:effectLst/>
                <a:latin typeface="Calibri" panose="020F0502020204030204" pitchFamily="34" charset="0"/>
                <a:cs typeface="Calibri" panose="020F0502020204030204" pitchFamily="34" charset="0"/>
              </a:rPr>
              <a:t> </a:t>
            </a:r>
            <a:r>
              <a:rPr lang="en-US" sz="4000" b="0" i="0" u="none" strike="noStrike" dirty="0" err="1">
                <a:solidFill>
                  <a:srgbClr val="000000"/>
                </a:solidFill>
                <a:effectLst/>
                <a:latin typeface="Calibri" panose="020F0502020204030204" pitchFamily="34" charset="0"/>
                <a:cs typeface="Calibri" panose="020F0502020204030204" pitchFamily="34" charset="0"/>
              </a:rPr>
              <a:t>los</a:t>
            </a:r>
            <a:r>
              <a:rPr lang="en-US" sz="4000" b="0" i="0" u="none" strike="noStrike" dirty="0">
                <a:solidFill>
                  <a:srgbClr val="000000"/>
                </a:solidFill>
                <a:effectLst/>
                <a:latin typeface="Calibri" panose="020F0502020204030204" pitchFamily="34" charset="0"/>
                <a:cs typeface="Calibri" panose="020F0502020204030204" pitchFamily="34" charset="0"/>
              </a:rPr>
              <a:t> planes que </a:t>
            </a:r>
            <a:r>
              <a:rPr lang="en-US" sz="4000" b="0" i="0" u="none" strike="noStrike" dirty="0" err="1">
                <a:solidFill>
                  <a:srgbClr val="000000"/>
                </a:solidFill>
                <a:effectLst/>
                <a:latin typeface="Calibri" panose="020F0502020204030204" pitchFamily="34" charset="0"/>
                <a:cs typeface="Calibri" panose="020F0502020204030204" pitchFamily="34" charset="0"/>
              </a:rPr>
              <a:t>tengo</a:t>
            </a:r>
            <a:r>
              <a:rPr lang="en-US" sz="4000" b="0" i="0" u="none" strike="noStrike" dirty="0">
                <a:solidFill>
                  <a:srgbClr val="000000"/>
                </a:solidFill>
                <a:effectLst/>
                <a:latin typeface="Calibri" panose="020F0502020204030204" pitchFamily="34" charset="0"/>
                <a:cs typeface="Calibri" panose="020F0502020204030204" pitchFamily="34" charset="0"/>
              </a:rPr>
              <a:t> para </a:t>
            </a:r>
            <a:r>
              <a:rPr lang="en-US" sz="4000" b="0" i="0" u="none" strike="noStrike" dirty="0" err="1">
                <a:solidFill>
                  <a:srgbClr val="000000"/>
                </a:solidFill>
                <a:effectLst/>
                <a:latin typeface="Calibri" panose="020F0502020204030204" pitchFamily="34" charset="0"/>
                <a:cs typeface="Calibri" panose="020F0502020204030204" pitchFamily="34" charset="0"/>
              </a:rPr>
              <a:t>ustedes</a:t>
            </a:r>
            <a:r>
              <a:rPr lang="en-US" sz="4000" b="0" i="0" u="none" strike="noStrike" dirty="0">
                <a:solidFill>
                  <a:srgbClr val="000000"/>
                </a:solidFill>
                <a:effectLst/>
                <a:latin typeface="Calibri" panose="020F0502020204030204" pitchFamily="34" charset="0"/>
                <a:cs typeface="Calibri" panose="020F0502020204030204" pitchFamily="34" charset="0"/>
              </a:rPr>
              <a:t> —</a:t>
            </a:r>
            <a:r>
              <a:rPr lang="en-US" sz="4000" b="0" i="0" u="none" strike="noStrike" dirty="0" err="1">
                <a:solidFill>
                  <a:srgbClr val="000000"/>
                </a:solidFill>
                <a:effectLst/>
                <a:latin typeface="Calibri" panose="020F0502020204030204" pitchFamily="34" charset="0"/>
                <a:cs typeface="Calibri" panose="020F0502020204030204" pitchFamily="34" charset="0"/>
              </a:rPr>
              <a:t>afirma</a:t>
            </a:r>
            <a:r>
              <a:rPr lang="en-US" sz="4000" b="0" i="0" u="none" strike="noStrike" dirty="0">
                <a:solidFill>
                  <a:srgbClr val="000000"/>
                </a:solidFill>
                <a:effectLst/>
                <a:latin typeface="Calibri" panose="020F0502020204030204" pitchFamily="34" charset="0"/>
                <a:cs typeface="Calibri" panose="020F0502020204030204" pitchFamily="34" charset="0"/>
              </a:rPr>
              <a:t> </a:t>
            </a:r>
            <a:r>
              <a:rPr lang="en-US" sz="4000" b="0" i="0" u="none" strike="noStrike" dirty="0" err="1">
                <a:solidFill>
                  <a:srgbClr val="000000"/>
                </a:solidFill>
                <a:effectLst/>
                <a:latin typeface="Calibri" panose="020F0502020204030204" pitchFamily="34" charset="0"/>
                <a:cs typeface="Calibri" panose="020F0502020204030204" pitchFamily="34" charset="0"/>
              </a:rPr>
              <a:t>el</a:t>
            </a:r>
            <a:r>
              <a:rPr lang="en-US" sz="4000" b="0" i="0" u="none" strike="noStrike" dirty="0">
                <a:solidFill>
                  <a:srgbClr val="000000"/>
                </a:solidFill>
                <a:effectLst/>
                <a:latin typeface="Calibri" panose="020F0502020204030204" pitchFamily="34" charset="0"/>
                <a:cs typeface="Calibri" panose="020F0502020204030204" pitchFamily="34" charset="0"/>
              </a:rPr>
              <a:t> </a:t>
            </a:r>
            <a:r>
              <a:rPr lang="en-US" sz="4000" b="0" i="0" u="none" strike="noStrike" dirty="0" err="1">
                <a:solidFill>
                  <a:srgbClr val="000000"/>
                </a:solidFill>
                <a:effectLst/>
                <a:latin typeface="Calibri" panose="020F0502020204030204" pitchFamily="34" charset="0"/>
                <a:cs typeface="Calibri" panose="020F0502020204030204" pitchFamily="34" charset="0"/>
              </a:rPr>
              <a:t>Señor</a:t>
            </a:r>
            <a:r>
              <a:rPr lang="en-US" sz="4000" b="0" i="0" u="none" strike="noStrike" dirty="0">
                <a:solidFill>
                  <a:srgbClr val="000000"/>
                </a:solidFill>
                <a:effectLst/>
                <a:latin typeface="Calibri" panose="020F0502020204030204" pitchFamily="34" charset="0"/>
                <a:cs typeface="Calibri" panose="020F0502020204030204" pitchFamily="34" charset="0"/>
              </a:rPr>
              <a:t>—, planes de </a:t>
            </a:r>
            <a:r>
              <a:rPr lang="en-US" sz="4000" b="0" i="0" u="none" strike="noStrike" dirty="0" err="1">
                <a:solidFill>
                  <a:srgbClr val="000000"/>
                </a:solidFill>
                <a:effectLst/>
                <a:latin typeface="Calibri" panose="020F0502020204030204" pitchFamily="34" charset="0"/>
                <a:cs typeface="Calibri" panose="020F0502020204030204" pitchFamily="34" charset="0"/>
              </a:rPr>
              <a:t>bienestar</a:t>
            </a:r>
            <a:r>
              <a:rPr lang="en-US" sz="4000" b="0" i="0" u="none" strike="noStrike" dirty="0">
                <a:solidFill>
                  <a:srgbClr val="000000"/>
                </a:solidFill>
                <a:effectLst/>
                <a:latin typeface="Calibri" panose="020F0502020204030204" pitchFamily="34" charset="0"/>
                <a:cs typeface="Calibri" panose="020F0502020204030204" pitchFamily="34" charset="0"/>
              </a:rPr>
              <a:t> y no de </a:t>
            </a:r>
            <a:r>
              <a:rPr lang="en-US" sz="4000" b="0" i="0" u="none" strike="noStrike" dirty="0" err="1">
                <a:solidFill>
                  <a:srgbClr val="000000"/>
                </a:solidFill>
                <a:effectLst/>
                <a:latin typeface="Calibri" panose="020F0502020204030204" pitchFamily="34" charset="0"/>
                <a:cs typeface="Calibri" panose="020F0502020204030204" pitchFamily="34" charset="0"/>
              </a:rPr>
              <a:t>calamidad</a:t>
            </a:r>
            <a:r>
              <a:rPr lang="en-US" sz="4000" b="0" i="0" u="none" strike="noStrike" dirty="0">
                <a:solidFill>
                  <a:srgbClr val="000000"/>
                </a:solidFill>
                <a:effectLst/>
                <a:latin typeface="Calibri" panose="020F0502020204030204" pitchFamily="34" charset="0"/>
                <a:cs typeface="Calibri" panose="020F0502020204030204" pitchFamily="34" charset="0"/>
              </a:rPr>
              <a:t>, a fin de </a:t>
            </a:r>
            <a:r>
              <a:rPr lang="en-US" sz="4000" b="0" i="0" u="none" strike="noStrike" dirty="0" err="1">
                <a:solidFill>
                  <a:srgbClr val="000000"/>
                </a:solidFill>
                <a:effectLst/>
                <a:latin typeface="Calibri" panose="020F0502020204030204" pitchFamily="34" charset="0"/>
                <a:cs typeface="Calibri" panose="020F0502020204030204" pitchFamily="34" charset="0"/>
              </a:rPr>
              <a:t>darles</a:t>
            </a:r>
            <a:r>
              <a:rPr lang="en-US" sz="4000" b="0" i="0" u="none" strike="noStrike" dirty="0">
                <a:solidFill>
                  <a:srgbClr val="000000"/>
                </a:solidFill>
                <a:effectLst/>
                <a:latin typeface="Calibri" panose="020F0502020204030204" pitchFamily="34" charset="0"/>
                <a:cs typeface="Calibri" panose="020F0502020204030204" pitchFamily="34" charset="0"/>
              </a:rPr>
              <a:t> un </a:t>
            </a:r>
            <a:r>
              <a:rPr lang="en-US" sz="4000" b="0" i="0" u="none" strike="noStrike" dirty="0" err="1">
                <a:solidFill>
                  <a:srgbClr val="000000"/>
                </a:solidFill>
                <a:effectLst/>
                <a:latin typeface="Calibri" panose="020F0502020204030204" pitchFamily="34" charset="0"/>
                <a:cs typeface="Calibri" panose="020F0502020204030204" pitchFamily="34" charset="0"/>
              </a:rPr>
              <a:t>futuro</a:t>
            </a:r>
            <a:r>
              <a:rPr lang="en-US" sz="4000" b="0" i="0" u="none" strike="noStrike" dirty="0">
                <a:solidFill>
                  <a:srgbClr val="000000"/>
                </a:solidFill>
                <a:effectLst/>
                <a:latin typeface="Calibri" panose="020F0502020204030204" pitchFamily="34" charset="0"/>
                <a:cs typeface="Calibri" panose="020F0502020204030204" pitchFamily="34" charset="0"/>
              </a:rPr>
              <a:t> y </a:t>
            </a:r>
            <a:r>
              <a:rPr lang="en-US" sz="4000" b="0" i="0" u="none" strike="noStrike" dirty="0" err="1">
                <a:solidFill>
                  <a:srgbClr val="000000"/>
                </a:solidFill>
                <a:effectLst/>
                <a:latin typeface="Calibri" panose="020F0502020204030204" pitchFamily="34" charset="0"/>
                <a:cs typeface="Calibri" panose="020F0502020204030204" pitchFamily="34" charset="0"/>
              </a:rPr>
              <a:t>una</a:t>
            </a:r>
            <a:r>
              <a:rPr lang="en-US" sz="4000" b="0" i="0" u="none" strike="noStrike" dirty="0">
                <a:solidFill>
                  <a:srgbClr val="000000"/>
                </a:solidFill>
                <a:effectLst/>
                <a:latin typeface="Calibri" panose="020F0502020204030204" pitchFamily="34" charset="0"/>
                <a:cs typeface="Calibri" panose="020F0502020204030204" pitchFamily="34" charset="0"/>
              </a:rPr>
              <a:t> </a:t>
            </a:r>
            <a:r>
              <a:rPr lang="en-US" sz="4000" b="0" i="0" u="none" strike="noStrike" dirty="0" err="1">
                <a:solidFill>
                  <a:srgbClr val="000000"/>
                </a:solidFill>
                <a:effectLst/>
                <a:latin typeface="Calibri" panose="020F0502020204030204" pitchFamily="34" charset="0"/>
                <a:cs typeface="Calibri" panose="020F0502020204030204" pitchFamily="34" charset="0"/>
              </a:rPr>
              <a:t>esperanza</a:t>
            </a:r>
            <a:r>
              <a:rPr lang="en-US" sz="4000" b="0" i="0" u="none" strike="noStrike" dirty="0">
                <a:solidFill>
                  <a:srgbClr val="000000"/>
                </a:solidFill>
                <a:effectLst/>
                <a:latin typeface="Calibri" panose="020F0502020204030204" pitchFamily="34" charset="0"/>
                <a:cs typeface="Calibri" panose="020F0502020204030204" pitchFamily="34" charset="0"/>
              </a:rPr>
              <a:t>.</a:t>
            </a:r>
            <a:endParaRPr lang="en-US" sz="4000" dirty="0">
              <a:latin typeface="Calibri" panose="020F0502020204030204" pitchFamily="34" charset="0"/>
              <a:cs typeface="Calibri" panose="020F0502020204030204" pitchFamily="34" charset="0"/>
            </a:endParaRPr>
          </a:p>
        </p:txBody>
      </p:sp>
      <p:sp>
        <p:nvSpPr>
          <p:cNvPr id="6" name="Google Shape;217;p19">
            <a:extLst>
              <a:ext uri="{FF2B5EF4-FFF2-40B4-BE49-F238E27FC236}">
                <a16:creationId xmlns:a16="http://schemas.microsoft.com/office/drawing/2014/main" id="{0F51A90D-2E6A-5D19-412F-4FB4C74CDD5C}"/>
              </a:ext>
            </a:extLst>
          </p:cNvPr>
          <p:cNvSpPr txBox="1">
            <a:spLocks/>
          </p:cNvSpPr>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Overlock"/>
              <a:buNone/>
              <a:defRPr sz="6000" b="0" i="0" u="none" strike="noStrike" cap="none">
                <a:solidFill>
                  <a:schemeClr val="dk1"/>
                </a:solidFill>
                <a:latin typeface="Overlock"/>
                <a:ea typeface="Overlock"/>
                <a:cs typeface="Overlock"/>
                <a:sym typeface="Overlo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008000"/>
              </a:buClr>
            </a:pPr>
            <a:r>
              <a:rPr lang="en-US" sz="4400" dirty="0" err="1">
                <a:solidFill>
                  <a:srgbClr val="008000"/>
                </a:solidFill>
              </a:rPr>
              <a:t>Jeremías</a:t>
            </a:r>
            <a:r>
              <a:rPr lang="en-US" sz="4400" dirty="0">
                <a:solidFill>
                  <a:srgbClr val="008000"/>
                </a:solidFill>
              </a:rPr>
              <a:t> 29:10-14</a:t>
            </a:r>
            <a:endParaRPr lang="en-US" sz="4400" dirty="0"/>
          </a:p>
        </p:txBody>
      </p:sp>
    </p:spTree>
    <p:extLst>
      <p:ext uri="{BB962C8B-B14F-4D97-AF65-F5344CB8AC3E}">
        <p14:creationId xmlns:p14="http://schemas.microsoft.com/office/powerpoint/2010/main" val="2528063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CF8A0-30CD-DA04-42D5-F7F91E88BEC3}"/>
              </a:ext>
            </a:extLst>
          </p:cNvPr>
          <p:cNvSpPr>
            <a:spLocks noGrp="1"/>
          </p:cNvSpPr>
          <p:nvPr>
            <p:ph type="title"/>
          </p:nvPr>
        </p:nvSpPr>
        <p:spPr>
          <a:xfrm>
            <a:off x="838200" y="3198622"/>
            <a:ext cx="10991850" cy="1325563"/>
          </a:xfrm>
        </p:spPr>
        <p:txBody>
          <a:bodyPr>
            <a:noAutofit/>
          </a:bodyPr>
          <a:lstStyle/>
          <a:p>
            <a:r>
              <a:rPr lang="en-US" sz="4400" b="0" i="0" u="none" strike="noStrike" dirty="0" err="1">
                <a:solidFill>
                  <a:srgbClr val="000000"/>
                </a:solidFill>
                <a:effectLst/>
                <a:latin typeface="Calibri" panose="020F0502020204030204" pitchFamily="34" charset="0"/>
                <a:cs typeface="Calibri" panose="020F0502020204030204" pitchFamily="34" charset="0"/>
              </a:rPr>
              <a:t>Entonces</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ustedes</a:t>
            </a:r>
            <a:r>
              <a:rPr lang="en-US" sz="4400" b="0" i="0" u="none" strike="noStrike" dirty="0">
                <a:solidFill>
                  <a:srgbClr val="000000"/>
                </a:solidFill>
                <a:effectLst/>
                <a:latin typeface="Calibri" panose="020F0502020204030204" pitchFamily="34" charset="0"/>
                <a:cs typeface="Calibri" panose="020F0502020204030204" pitchFamily="34" charset="0"/>
              </a:rPr>
              <a:t> me </a:t>
            </a:r>
            <a:r>
              <a:rPr lang="en-US" sz="4400" b="0" i="0" u="none" strike="noStrike" dirty="0" err="1">
                <a:solidFill>
                  <a:srgbClr val="000000"/>
                </a:solidFill>
                <a:effectLst/>
                <a:latin typeface="Calibri" panose="020F0502020204030204" pitchFamily="34" charset="0"/>
                <a:cs typeface="Calibri" panose="020F0502020204030204" pitchFamily="34" charset="0"/>
              </a:rPr>
              <a:t>invocarán</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vendrán</a:t>
            </a:r>
            <a:r>
              <a:rPr lang="en-US" sz="4400" b="0" i="0" u="none" strike="noStrike" dirty="0">
                <a:solidFill>
                  <a:srgbClr val="000000"/>
                </a:solidFill>
                <a:effectLst/>
                <a:latin typeface="Calibri" panose="020F0502020204030204" pitchFamily="34" charset="0"/>
                <a:cs typeface="Calibri" panose="020F0502020204030204" pitchFamily="34" charset="0"/>
              </a:rPr>
              <a:t> a </a:t>
            </a:r>
            <a:r>
              <a:rPr lang="en-US" sz="4400" b="0" i="0" u="none" strike="noStrike" dirty="0" err="1">
                <a:solidFill>
                  <a:srgbClr val="000000"/>
                </a:solidFill>
                <a:effectLst/>
                <a:latin typeface="Calibri" panose="020F0502020204030204" pitchFamily="34" charset="0"/>
                <a:cs typeface="Calibri" panose="020F0502020204030204" pitchFamily="34" charset="0"/>
              </a:rPr>
              <a:t>suplicarme</a:t>
            </a:r>
            <a:r>
              <a:rPr lang="en-US" sz="4400" b="0" i="0" u="none" strike="noStrike" dirty="0">
                <a:solidFill>
                  <a:srgbClr val="000000"/>
                </a:solidFill>
                <a:effectLst/>
                <a:latin typeface="Calibri" panose="020F0502020204030204" pitchFamily="34" charset="0"/>
                <a:cs typeface="Calibri" panose="020F0502020204030204" pitchFamily="34" charset="0"/>
              </a:rPr>
              <a:t> y </a:t>
            </a:r>
            <a:r>
              <a:rPr lang="en-US" sz="4400" b="0" i="0" u="none" strike="noStrike" dirty="0" err="1">
                <a:solidFill>
                  <a:srgbClr val="000000"/>
                </a:solidFill>
                <a:effectLst/>
                <a:latin typeface="Calibri" panose="020F0502020204030204" pitchFamily="34" charset="0"/>
                <a:cs typeface="Calibri" panose="020F0502020204030204" pitchFamily="34" charset="0"/>
              </a:rPr>
              <a:t>yo</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los</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escucharé</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1" i="0" u="none" strike="noStrike" baseline="30000" dirty="0">
                <a:solidFill>
                  <a:srgbClr val="000000"/>
                </a:solidFill>
                <a:effectLst/>
                <a:latin typeface="Calibri" panose="020F0502020204030204" pitchFamily="34" charset="0"/>
                <a:cs typeface="Calibri" panose="020F0502020204030204" pitchFamily="34" charset="0"/>
              </a:rPr>
              <a:t>13 </a:t>
            </a:r>
            <a:r>
              <a:rPr lang="en-US" sz="4400" b="0" i="0" u="none" strike="noStrike" dirty="0">
                <a:solidFill>
                  <a:srgbClr val="000000"/>
                </a:solidFill>
                <a:effectLst/>
                <a:latin typeface="Calibri" panose="020F0502020204030204" pitchFamily="34" charset="0"/>
                <a:cs typeface="Calibri" panose="020F0502020204030204" pitchFamily="34" charset="0"/>
              </a:rPr>
              <a:t>Me </a:t>
            </a:r>
            <a:r>
              <a:rPr lang="en-US" sz="4400" b="0" i="0" u="none" strike="noStrike" dirty="0" err="1">
                <a:solidFill>
                  <a:srgbClr val="000000"/>
                </a:solidFill>
                <a:effectLst/>
                <a:latin typeface="Calibri" panose="020F0502020204030204" pitchFamily="34" charset="0"/>
                <a:cs typeface="Calibri" panose="020F0502020204030204" pitchFamily="34" charset="0"/>
              </a:rPr>
              <a:t>buscarán</a:t>
            </a:r>
            <a:r>
              <a:rPr lang="en-US" sz="4400" b="0" i="0" u="none" strike="noStrike" dirty="0">
                <a:solidFill>
                  <a:srgbClr val="000000"/>
                </a:solidFill>
                <a:effectLst/>
                <a:latin typeface="Calibri" panose="020F0502020204030204" pitchFamily="34" charset="0"/>
                <a:cs typeface="Calibri" panose="020F0502020204030204" pitchFamily="34" charset="0"/>
              </a:rPr>
              <a:t> y me </a:t>
            </a:r>
            <a:r>
              <a:rPr lang="en-US" sz="4400" b="0" i="0" u="none" strike="noStrike" dirty="0" err="1">
                <a:solidFill>
                  <a:srgbClr val="000000"/>
                </a:solidFill>
                <a:effectLst/>
                <a:latin typeface="Calibri" panose="020F0502020204030204" pitchFamily="34" charset="0"/>
                <a:cs typeface="Calibri" panose="020F0502020204030204" pitchFamily="34" charset="0"/>
              </a:rPr>
              <a:t>encontrarán</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cuando</a:t>
            </a:r>
            <a:r>
              <a:rPr lang="en-US" sz="4400" b="0" i="0" u="none" strike="noStrike" dirty="0">
                <a:solidFill>
                  <a:srgbClr val="000000"/>
                </a:solidFill>
                <a:effectLst/>
                <a:latin typeface="Calibri" panose="020F0502020204030204" pitchFamily="34" charset="0"/>
                <a:cs typeface="Calibri" panose="020F0502020204030204" pitchFamily="34" charset="0"/>
              </a:rPr>
              <a:t> me </a:t>
            </a:r>
            <a:r>
              <a:rPr lang="en-US" sz="4400" b="0" i="0" u="none" strike="noStrike" dirty="0" err="1">
                <a:solidFill>
                  <a:srgbClr val="000000"/>
                </a:solidFill>
                <a:effectLst/>
                <a:latin typeface="Calibri" panose="020F0502020204030204" pitchFamily="34" charset="0"/>
                <a:cs typeface="Calibri" panose="020F0502020204030204" pitchFamily="34" charset="0"/>
              </a:rPr>
              <a:t>busquen</a:t>
            </a:r>
            <a:r>
              <a:rPr lang="en-US" sz="4400" b="0" i="0" u="none" strike="noStrike" dirty="0">
                <a:solidFill>
                  <a:srgbClr val="000000"/>
                </a:solidFill>
                <a:effectLst/>
                <a:latin typeface="Calibri" panose="020F0502020204030204" pitchFamily="34" charset="0"/>
                <a:cs typeface="Calibri" panose="020F0502020204030204" pitchFamily="34" charset="0"/>
              </a:rPr>
              <a:t> de </a:t>
            </a:r>
            <a:r>
              <a:rPr lang="en-US" sz="4400" b="0" i="0" u="none" strike="noStrike" dirty="0" err="1">
                <a:solidFill>
                  <a:srgbClr val="000000"/>
                </a:solidFill>
                <a:effectLst/>
                <a:latin typeface="Calibri" panose="020F0502020204030204" pitchFamily="34" charset="0"/>
                <a:cs typeface="Calibri" panose="020F0502020204030204" pitchFamily="34" charset="0"/>
              </a:rPr>
              <a:t>todo</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corazón</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1" i="0" u="none" strike="noStrike" baseline="30000" dirty="0">
                <a:solidFill>
                  <a:srgbClr val="000000"/>
                </a:solidFill>
                <a:effectLst/>
                <a:latin typeface="Calibri" panose="020F0502020204030204" pitchFamily="34" charset="0"/>
                <a:cs typeface="Calibri" panose="020F0502020204030204" pitchFamily="34" charset="0"/>
              </a:rPr>
              <a:t>14 </a:t>
            </a:r>
            <a:r>
              <a:rPr lang="en-US" sz="4400" b="0" i="0" u="none" strike="noStrike" dirty="0">
                <a:solidFill>
                  <a:srgbClr val="000000"/>
                </a:solidFill>
                <a:effectLst/>
                <a:latin typeface="Calibri" panose="020F0502020204030204" pitchFamily="34" charset="0"/>
                <a:cs typeface="Calibri" panose="020F0502020204030204" pitchFamily="34" charset="0"/>
              </a:rPr>
              <a:t>Me </a:t>
            </a:r>
            <a:r>
              <a:rPr lang="en-US" sz="4400" b="0" i="0" u="none" strike="noStrike" dirty="0" err="1">
                <a:solidFill>
                  <a:srgbClr val="000000"/>
                </a:solidFill>
                <a:effectLst/>
                <a:latin typeface="Calibri" panose="020F0502020204030204" pitchFamily="34" charset="0"/>
                <a:cs typeface="Calibri" panose="020F0502020204030204" pitchFamily="34" charset="0"/>
              </a:rPr>
              <a:t>dejaré</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encontrar</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afirma</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el</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Señor</a:t>
            </a:r>
            <a:r>
              <a:rPr lang="en-US" sz="4400" b="0" i="0" u="none" strike="noStrike" dirty="0">
                <a:solidFill>
                  <a:srgbClr val="000000"/>
                </a:solidFill>
                <a:effectLst/>
                <a:latin typeface="Calibri" panose="020F0502020204030204" pitchFamily="34" charset="0"/>
                <a:cs typeface="Calibri" panose="020F0502020204030204" pitchFamily="34" charset="0"/>
              </a:rPr>
              <a:t>—, y </a:t>
            </a:r>
            <a:r>
              <a:rPr lang="en-US" sz="4400" b="0" i="0" u="none" strike="noStrike" dirty="0" err="1">
                <a:solidFill>
                  <a:srgbClr val="000000"/>
                </a:solidFill>
                <a:effectLst/>
                <a:latin typeface="Calibri" panose="020F0502020204030204" pitchFamily="34" charset="0"/>
                <a:cs typeface="Calibri" panose="020F0502020204030204" pitchFamily="34" charset="0"/>
              </a:rPr>
              <a:t>los</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haré</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volver</a:t>
            </a:r>
            <a:r>
              <a:rPr lang="en-US" sz="4400" b="0" i="0" u="none" strike="noStrike" dirty="0">
                <a:solidFill>
                  <a:srgbClr val="000000"/>
                </a:solidFill>
                <a:effectLst/>
                <a:latin typeface="Calibri" panose="020F0502020204030204" pitchFamily="34" charset="0"/>
                <a:cs typeface="Calibri" panose="020F0502020204030204" pitchFamily="34" charset="0"/>
              </a:rPr>
              <a:t> del </a:t>
            </a:r>
            <a:r>
              <a:rPr lang="en-US" sz="4400" b="0" i="0" u="none" strike="noStrike" dirty="0" err="1">
                <a:solidFill>
                  <a:srgbClr val="000000"/>
                </a:solidFill>
                <a:effectLst/>
                <a:latin typeface="Calibri" panose="020F0502020204030204" pitchFamily="34" charset="0"/>
                <a:cs typeface="Calibri" panose="020F0502020204030204" pitchFamily="34" charset="0"/>
              </a:rPr>
              <a:t>cautiverio</a:t>
            </a:r>
            <a:r>
              <a:rPr lang="en-US" sz="4400" b="0" i="0" u="none" strike="noStrike" dirty="0">
                <a:solidFill>
                  <a:srgbClr val="000000"/>
                </a:solidFill>
                <a:effectLst/>
                <a:latin typeface="Calibri" panose="020F0502020204030204" pitchFamily="34" charset="0"/>
                <a:cs typeface="Calibri" panose="020F0502020204030204" pitchFamily="34" charset="0"/>
              </a:rPr>
              <a:t>.</a:t>
            </a:r>
            <a:r>
              <a:rPr lang="en-US" sz="4400" baseline="30000" dirty="0">
                <a:solidFill>
                  <a:srgbClr val="000000"/>
                </a:solidFill>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Yo</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los</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reuniré</a:t>
            </a:r>
            <a:r>
              <a:rPr lang="en-US" sz="4400" b="0" i="0" u="none" strike="noStrike" dirty="0">
                <a:solidFill>
                  <a:srgbClr val="000000"/>
                </a:solidFill>
                <a:effectLst/>
                <a:latin typeface="Calibri" panose="020F0502020204030204" pitchFamily="34" charset="0"/>
                <a:cs typeface="Calibri" panose="020F0502020204030204" pitchFamily="34" charset="0"/>
              </a:rPr>
              <a:t> de </a:t>
            </a:r>
            <a:r>
              <a:rPr lang="en-US" sz="4400" b="0" i="0" u="none" strike="noStrike" dirty="0" err="1">
                <a:solidFill>
                  <a:srgbClr val="000000"/>
                </a:solidFill>
                <a:effectLst/>
                <a:latin typeface="Calibri" panose="020F0502020204030204" pitchFamily="34" charset="0"/>
                <a:cs typeface="Calibri" panose="020F0502020204030204" pitchFamily="34" charset="0"/>
              </a:rPr>
              <a:t>todas</a:t>
            </a:r>
            <a:r>
              <a:rPr lang="en-US" sz="4400" b="0" i="0" u="none" strike="noStrike" dirty="0">
                <a:solidFill>
                  <a:srgbClr val="000000"/>
                </a:solidFill>
                <a:effectLst/>
                <a:latin typeface="Calibri" panose="020F0502020204030204" pitchFamily="34" charset="0"/>
                <a:cs typeface="Calibri" panose="020F0502020204030204" pitchFamily="34" charset="0"/>
              </a:rPr>
              <a:t> las </a:t>
            </a:r>
            <a:r>
              <a:rPr lang="en-US" sz="4400" b="0" i="0" u="none" strike="noStrike" dirty="0" err="1">
                <a:solidFill>
                  <a:srgbClr val="000000"/>
                </a:solidFill>
                <a:effectLst/>
                <a:latin typeface="Calibri" panose="020F0502020204030204" pitchFamily="34" charset="0"/>
                <a:cs typeface="Calibri" panose="020F0502020204030204" pitchFamily="34" charset="0"/>
              </a:rPr>
              <a:t>naciones</a:t>
            </a:r>
            <a:r>
              <a:rPr lang="en-US" sz="4400" b="0" i="0" u="none" strike="noStrike" dirty="0">
                <a:solidFill>
                  <a:srgbClr val="000000"/>
                </a:solidFill>
                <a:effectLst/>
                <a:latin typeface="Calibri" panose="020F0502020204030204" pitchFamily="34" charset="0"/>
                <a:cs typeface="Calibri" panose="020F0502020204030204" pitchFamily="34" charset="0"/>
              </a:rPr>
              <a:t> y de </a:t>
            </a:r>
            <a:r>
              <a:rPr lang="en-US" sz="4400" b="0" i="0" u="none" strike="noStrike" dirty="0" err="1">
                <a:solidFill>
                  <a:srgbClr val="000000"/>
                </a:solidFill>
                <a:effectLst/>
                <a:latin typeface="Calibri" panose="020F0502020204030204" pitchFamily="34" charset="0"/>
                <a:cs typeface="Calibri" panose="020F0502020204030204" pitchFamily="34" charset="0"/>
              </a:rPr>
              <a:t>todos</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los</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lugares</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adonde</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los</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haya</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dispersado</a:t>
            </a:r>
            <a:r>
              <a:rPr lang="en-US" sz="4400" b="0" i="0" u="none" strike="noStrike" dirty="0">
                <a:solidFill>
                  <a:srgbClr val="000000"/>
                </a:solidFill>
                <a:effectLst/>
                <a:latin typeface="Calibri" panose="020F0502020204030204" pitchFamily="34" charset="0"/>
                <a:cs typeface="Calibri" panose="020F0502020204030204" pitchFamily="34" charset="0"/>
              </a:rPr>
              <a:t> y </a:t>
            </a:r>
            <a:r>
              <a:rPr lang="en-US" sz="4400" b="0" i="0" u="none" strike="noStrike" dirty="0" err="1">
                <a:solidFill>
                  <a:srgbClr val="000000"/>
                </a:solidFill>
                <a:effectLst/>
                <a:latin typeface="Calibri" panose="020F0502020204030204" pitchFamily="34" charset="0"/>
                <a:cs typeface="Calibri" panose="020F0502020204030204" pitchFamily="34" charset="0"/>
              </a:rPr>
              <a:t>los</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haré</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volver</a:t>
            </a:r>
            <a:r>
              <a:rPr lang="en-US" sz="4400" b="0" i="0" u="none" strike="noStrike" dirty="0">
                <a:solidFill>
                  <a:srgbClr val="000000"/>
                </a:solidFill>
                <a:effectLst/>
                <a:latin typeface="Calibri" panose="020F0502020204030204" pitchFamily="34" charset="0"/>
                <a:cs typeface="Calibri" panose="020F0502020204030204" pitchFamily="34" charset="0"/>
              </a:rPr>
              <a:t> al </a:t>
            </a:r>
            <a:r>
              <a:rPr lang="en-US" sz="4400" b="0" i="0" u="none" strike="noStrike" dirty="0" err="1">
                <a:solidFill>
                  <a:srgbClr val="000000"/>
                </a:solidFill>
                <a:effectLst/>
                <a:latin typeface="Calibri" panose="020F0502020204030204" pitchFamily="34" charset="0"/>
                <a:cs typeface="Calibri" panose="020F0502020204030204" pitchFamily="34" charset="0"/>
              </a:rPr>
              <a:t>lugar</a:t>
            </a:r>
            <a:r>
              <a:rPr lang="en-US" sz="4400" b="0" i="0" u="none" strike="noStrike" dirty="0">
                <a:solidFill>
                  <a:srgbClr val="000000"/>
                </a:solidFill>
                <a:effectLst/>
                <a:latin typeface="Calibri" panose="020F0502020204030204" pitchFamily="34" charset="0"/>
                <a:cs typeface="Calibri" panose="020F0502020204030204" pitchFamily="34" charset="0"/>
              </a:rPr>
              <a:t> del </a:t>
            </a:r>
            <a:r>
              <a:rPr lang="en-US" sz="4400" b="0" i="0" u="none" strike="noStrike" dirty="0" err="1">
                <a:solidFill>
                  <a:srgbClr val="000000"/>
                </a:solidFill>
                <a:effectLst/>
                <a:latin typeface="Calibri" panose="020F0502020204030204" pitchFamily="34" charset="0"/>
                <a:cs typeface="Calibri" panose="020F0502020204030204" pitchFamily="34" charset="0"/>
              </a:rPr>
              <a:t>cual</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los</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deporté</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afirma</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el</a:t>
            </a:r>
            <a:r>
              <a:rPr lang="en-US" sz="4400" b="0" i="0" u="none" strike="noStrike" dirty="0">
                <a:solidFill>
                  <a:srgbClr val="000000"/>
                </a:solidFill>
                <a:effectLst/>
                <a:latin typeface="Calibri" panose="020F0502020204030204" pitchFamily="34" charset="0"/>
                <a:cs typeface="Calibri" panose="020F0502020204030204" pitchFamily="34" charset="0"/>
              </a:rPr>
              <a:t> </a:t>
            </a:r>
            <a:r>
              <a:rPr lang="en-US" sz="4400" b="0" i="0" u="none" strike="noStrike" dirty="0" err="1">
                <a:solidFill>
                  <a:srgbClr val="000000"/>
                </a:solidFill>
                <a:effectLst/>
                <a:latin typeface="Calibri" panose="020F0502020204030204" pitchFamily="34" charset="0"/>
                <a:cs typeface="Calibri" panose="020F0502020204030204" pitchFamily="34" charset="0"/>
              </a:rPr>
              <a:t>Señor</a:t>
            </a:r>
            <a:r>
              <a:rPr lang="en-US" sz="4400" b="0" i="0" u="none" strike="noStrike" dirty="0">
                <a:solidFill>
                  <a:srgbClr val="000000"/>
                </a:solidFill>
                <a:effectLst/>
                <a:latin typeface="Calibri" panose="020F0502020204030204" pitchFamily="34" charset="0"/>
                <a:cs typeface="Calibri" panose="020F0502020204030204" pitchFamily="34" charset="0"/>
              </a:rPr>
              <a:t>.</a:t>
            </a:r>
            <a:endParaRPr lang="en-US" sz="4400" dirty="0">
              <a:latin typeface="Calibri" panose="020F0502020204030204" pitchFamily="34" charset="0"/>
              <a:cs typeface="Calibri" panose="020F0502020204030204" pitchFamily="34" charset="0"/>
            </a:endParaRPr>
          </a:p>
        </p:txBody>
      </p:sp>
      <p:sp>
        <p:nvSpPr>
          <p:cNvPr id="6" name="Google Shape;217;p19">
            <a:extLst>
              <a:ext uri="{FF2B5EF4-FFF2-40B4-BE49-F238E27FC236}">
                <a16:creationId xmlns:a16="http://schemas.microsoft.com/office/drawing/2014/main" id="{0F51A90D-2E6A-5D19-412F-4FB4C74CDD5C}"/>
              </a:ext>
            </a:extLst>
          </p:cNvPr>
          <p:cNvSpPr txBox="1">
            <a:spLocks/>
          </p:cNvSpPr>
          <p:nvPr/>
        </p:nvSpPr>
        <p:spPr>
          <a:xfrm>
            <a:off x="838200" y="79375"/>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Overlock"/>
              <a:buNone/>
              <a:defRPr sz="6000" b="0" i="0" u="none" strike="noStrike" cap="none">
                <a:solidFill>
                  <a:schemeClr val="dk1"/>
                </a:solidFill>
                <a:latin typeface="Overlock"/>
                <a:ea typeface="Overlock"/>
                <a:cs typeface="Overlock"/>
                <a:sym typeface="Overlo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008000"/>
              </a:buClr>
            </a:pPr>
            <a:r>
              <a:rPr lang="en-US" sz="4400" dirty="0" err="1">
                <a:solidFill>
                  <a:srgbClr val="008000"/>
                </a:solidFill>
              </a:rPr>
              <a:t>Jeremías</a:t>
            </a:r>
            <a:r>
              <a:rPr lang="en-US" sz="4400" dirty="0">
                <a:solidFill>
                  <a:srgbClr val="008000"/>
                </a:solidFill>
              </a:rPr>
              <a:t> 29:10-14</a:t>
            </a:r>
            <a:endParaRPr lang="en-US" sz="4400" dirty="0"/>
          </a:p>
        </p:txBody>
      </p:sp>
    </p:spTree>
    <p:extLst>
      <p:ext uri="{BB962C8B-B14F-4D97-AF65-F5344CB8AC3E}">
        <p14:creationId xmlns:p14="http://schemas.microsoft.com/office/powerpoint/2010/main" val="3021833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4"/>
          <p:cNvSpPr txBox="1"/>
          <p:nvPr/>
        </p:nvSpPr>
        <p:spPr>
          <a:xfrm>
            <a:off x="687046" y="2047152"/>
            <a:ext cx="10610608" cy="23236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dirty="0">
                <a:solidFill>
                  <a:srgbClr val="613318"/>
                </a:solidFill>
                <a:latin typeface="Overlock"/>
                <a:ea typeface="Overlock"/>
                <a:cs typeface="Overlock"/>
                <a:sym typeface="Overlock"/>
              </a:rPr>
              <a:t>La Biblia: </a:t>
            </a:r>
            <a:r>
              <a:rPr lang="en-US" sz="4400" dirty="0">
                <a:solidFill>
                  <a:srgbClr val="613318"/>
                </a:solidFill>
                <a:latin typeface="Overlock"/>
                <a:ea typeface="Overlock"/>
                <a:cs typeface="Overlock"/>
                <a:sym typeface="Overlock"/>
              </a:rPr>
              <a:t>Una </a:t>
            </a:r>
            <a:r>
              <a:rPr lang="en-US" sz="4400" dirty="0" err="1">
                <a:solidFill>
                  <a:srgbClr val="613318"/>
                </a:solidFill>
                <a:latin typeface="Overlock"/>
                <a:ea typeface="Overlock"/>
                <a:cs typeface="Overlock"/>
                <a:sym typeface="Overlock"/>
              </a:rPr>
              <a:t>Nación</a:t>
            </a:r>
            <a:r>
              <a:rPr lang="en-US" sz="4400" dirty="0">
                <a:solidFill>
                  <a:srgbClr val="613318"/>
                </a:solidFill>
                <a:latin typeface="Overlock"/>
                <a:ea typeface="Overlock"/>
                <a:cs typeface="Overlock"/>
                <a:sym typeface="Overlock"/>
              </a:rPr>
              <a:t> </a:t>
            </a:r>
            <a:r>
              <a:rPr lang="en-US" sz="4400" dirty="0" err="1">
                <a:solidFill>
                  <a:srgbClr val="613318"/>
                </a:solidFill>
                <a:latin typeface="Overlock"/>
                <a:ea typeface="Overlock"/>
                <a:cs typeface="Overlock"/>
                <a:sym typeface="Overlock"/>
              </a:rPr>
              <a:t>Caída</a:t>
            </a:r>
            <a:endParaRPr sz="4400" dirty="0"/>
          </a:p>
          <a:p>
            <a:pPr marL="0" marR="0" lvl="0" indent="0" algn="ctr" rtl="0">
              <a:spcBef>
                <a:spcPts val="0"/>
              </a:spcBef>
              <a:spcAft>
                <a:spcPts val="0"/>
              </a:spcAft>
              <a:buNone/>
            </a:pPr>
            <a:endParaRPr sz="4400" b="0" i="0" u="none" strike="noStrike" cap="none" dirty="0">
              <a:solidFill>
                <a:srgbClr val="613318"/>
              </a:solidFill>
              <a:latin typeface="Overlock"/>
              <a:ea typeface="Overlock"/>
              <a:cs typeface="Overlock"/>
              <a:sym typeface="Overlock"/>
            </a:endParaRPr>
          </a:p>
          <a:p>
            <a:pPr marL="0" marR="0" lvl="0" indent="0" algn="ctr" rtl="0">
              <a:spcBef>
                <a:spcPts val="0"/>
              </a:spcBef>
              <a:spcAft>
                <a:spcPts val="0"/>
              </a:spcAft>
              <a:buNone/>
            </a:pPr>
            <a:endParaRPr sz="5700" b="0" i="0" u="none" strike="noStrike" cap="none" dirty="0">
              <a:solidFill>
                <a:srgbClr val="613318"/>
              </a:solidFill>
              <a:latin typeface="Overlock"/>
              <a:ea typeface="Overlock"/>
              <a:cs typeface="Overlock"/>
              <a:sym typeface="Overlock"/>
            </a:endParaRPr>
          </a:p>
        </p:txBody>
      </p:sp>
      <p:sp>
        <p:nvSpPr>
          <p:cNvPr id="99" name="Google Shape;99;p4"/>
          <p:cNvSpPr txBox="1"/>
          <p:nvPr/>
        </p:nvSpPr>
        <p:spPr>
          <a:xfrm>
            <a:off x="687046" y="3147433"/>
            <a:ext cx="10610608" cy="31854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dirty="0" err="1">
                <a:solidFill>
                  <a:srgbClr val="008000"/>
                </a:solidFill>
                <a:latin typeface="Overlock"/>
                <a:ea typeface="Overlock"/>
                <a:cs typeface="Overlock"/>
                <a:sym typeface="Overlock"/>
              </a:rPr>
              <a:t>Lección</a:t>
            </a:r>
            <a:r>
              <a:rPr lang="en-US" sz="4800" b="1" i="0" u="none" strike="noStrike" cap="none" dirty="0">
                <a:solidFill>
                  <a:srgbClr val="008000"/>
                </a:solidFill>
                <a:latin typeface="Overlock"/>
                <a:ea typeface="Overlock"/>
                <a:cs typeface="Overlock"/>
                <a:sym typeface="Overlock"/>
              </a:rPr>
              <a:t> 4</a:t>
            </a:r>
            <a:r>
              <a:rPr lang="en-US" sz="4800" b="1" dirty="0">
                <a:solidFill>
                  <a:srgbClr val="008000"/>
                </a:solidFill>
                <a:latin typeface="Overlock"/>
                <a:ea typeface="Overlock"/>
                <a:cs typeface="Overlock"/>
                <a:sym typeface="Overlock"/>
              </a:rPr>
              <a:t>: </a:t>
            </a:r>
            <a:r>
              <a:rPr lang="en-US" sz="4800" b="1" dirty="0" err="1">
                <a:solidFill>
                  <a:srgbClr val="008000"/>
                </a:solidFill>
                <a:latin typeface="Overlock"/>
                <a:ea typeface="Overlock"/>
                <a:cs typeface="Overlock"/>
                <a:sym typeface="Overlock"/>
              </a:rPr>
              <a:t>Jeremías</a:t>
            </a:r>
            <a:r>
              <a:rPr lang="en-US" sz="4800" b="1" dirty="0">
                <a:solidFill>
                  <a:srgbClr val="008000"/>
                </a:solidFill>
                <a:latin typeface="Overlock"/>
                <a:ea typeface="Overlock"/>
                <a:cs typeface="Overlock"/>
                <a:sym typeface="Overlock"/>
              </a:rPr>
              <a:t> y la </a:t>
            </a:r>
          </a:p>
          <a:p>
            <a:pPr marL="0" marR="0" lvl="0" indent="0" algn="ctr" rtl="0">
              <a:spcBef>
                <a:spcPts val="0"/>
              </a:spcBef>
              <a:spcAft>
                <a:spcPts val="0"/>
              </a:spcAft>
              <a:buNone/>
            </a:pPr>
            <a:r>
              <a:rPr lang="en-US" sz="4800" b="1" dirty="0" err="1">
                <a:solidFill>
                  <a:srgbClr val="008000"/>
                </a:solidFill>
                <a:latin typeface="Overlock"/>
                <a:ea typeface="Overlock"/>
                <a:cs typeface="Overlock"/>
                <a:sym typeface="Overlock"/>
              </a:rPr>
              <a:t>Caída</a:t>
            </a:r>
            <a:r>
              <a:rPr lang="en-US" sz="4800" b="1" dirty="0">
                <a:solidFill>
                  <a:srgbClr val="008000"/>
                </a:solidFill>
                <a:latin typeface="Overlock"/>
                <a:ea typeface="Overlock"/>
                <a:cs typeface="Overlock"/>
                <a:sym typeface="Overlock"/>
              </a:rPr>
              <a:t> de </a:t>
            </a:r>
            <a:r>
              <a:rPr lang="en-US" sz="4800" b="1" dirty="0" err="1">
                <a:solidFill>
                  <a:srgbClr val="008000"/>
                </a:solidFill>
                <a:latin typeface="Overlock"/>
                <a:ea typeface="Overlock"/>
                <a:cs typeface="Overlock"/>
                <a:sym typeface="Overlock"/>
              </a:rPr>
              <a:t>Jerusalén</a:t>
            </a:r>
            <a:r>
              <a:rPr lang="en-US" sz="4800" b="1" dirty="0">
                <a:solidFill>
                  <a:srgbClr val="008000"/>
                </a:solidFill>
                <a:latin typeface="Overlock"/>
                <a:ea typeface="Overlock"/>
                <a:cs typeface="Overlock"/>
                <a:sym typeface="Overlock"/>
              </a:rPr>
              <a:t> </a:t>
            </a:r>
          </a:p>
          <a:p>
            <a:pPr marL="0" marR="0" lvl="0" indent="0" algn="ctr" rtl="0">
              <a:spcBef>
                <a:spcPts val="0"/>
              </a:spcBef>
              <a:spcAft>
                <a:spcPts val="0"/>
              </a:spcAft>
              <a:buNone/>
            </a:pPr>
            <a:r>
              <a:rPr lang="en-US" sz="4800" b="1" dirty="0" err="1">
                <a:solidFill>
                  <a:srgbClr val="008000"/>
                </a:solidFill>
                <a:latin typeface="Overlock"/>
                <a:ea typeface="Overlock"/>
                <a:cs typeface="Overlock"/>
                <a:sym typeface="Overlock"/>
              </a:rPr>
              <a:t>Jeremías</a:t>
            </a:r>
            <a:r>
              <a:rPr lang="en-US" sz="4800" b="1" dirty="0">
                <a:solidFill>
                  <a:srgbClr val="008000"/>
                </a:solidFill>
                <a:latin typeface="Overlock"/>
                <a:ea typeface="Overlock"/>
                <a:cs typeface="Overlock"/>
                <a:sym typeface="Overlock"/>
              </a:rPr>
              <a:t> 36-37; 2 Reyes 25:1-21</a:t>
            </a:r>
            <a:endParaRPr sz="4800" b="1" i="0" u="none" strike="noStrike" cap="none" dirty="0">
              <a:solidFill>
                <a:srgbClr val="008000"/>
              </a:solidFill>
              <a:latin typeface="Overlock"/>
              <a:ea typeface="Overlock"/>
              <a:cs typeface="Overlock"/>
              <a:sym typeface="Overlock"/>
            </a:endParaRPr>
          </a:p>
          <a:p>
            <a:pPr marL="0" marR="0" lvl="0" indent="0" algn="ctr" rtl="0">
              <a:spcBef>
                <a:spcPts val="0"/>
              </a:spcBef>
              <a:spcAft>
                <a:spcPts val="0"/>
              </a:spcAft>
              <a:buNone/>
            </a:pPr>
            <a:r>
              <a:rPr lang="en-US" sz="5700" b="0" i="0" u="none" strike="noStrike" cap="none" dirty="0">
                <a:solidFill>
                  <a:srgbClr val="008000"/>
                </a:solidFill>
                <a:latin typeface="Overlock"/>
                <a:ea typeface="Overlock"/>
                <a:cs typeface="Overlock"/>
                <a:sym typeface="Overlock"/>
              </a:rPr>
              <a:t> </a:t>
            </a:r>
            <a:endParaRPr dirty="0"/>
          </a:p>
        </p:txBody>
      </p:sp>
      <p:cxnSp>
        <p:nvCxnSpPr>
          <p:cNvPr id="3" name="Straight Connector 2">
            <a:extLst>
              <a:ext uri="{FF2B5EF4-FFF2-40B4-BE49-F238E27FC236}">
                <a16:creationId xmlns:a16="http://schemas.microsoft.com/office/drawing/2014/main" id="{E96F8332-AE81-9C95-D720-6F9AE31F6AED}"/>
              </a:ext>
            </a:extLst>
          </p:cNvPr>
          <p:cNvCxnSpPr/>
          <p:nvPr/>
        </p:nvCxnSpPr>
        <p:spPr>
          <a:xfrm>
            <a:off x="1577788" y="2958351"/>
            <a:ext cx="8606118" cy="0"/>
          </a:xfrm>
          <a:prstGeom prst="line">
            <a:avLst/>
          </a:prstGeom>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9" name="Google Shape;239;p22"/>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indent="0">
              <a:spcBef>
                <a:spcPts val="0"/>
              </a:spcBef>
              <a:buClr>
                <a:srgbClr val="613318"/>
              </a:buClr>
              <a:buNone/>
            </a:pPr>
            <a:r>
              <a:rPr lang="en-US" sz="4000" dirty="0">
                <a:solidFill>
                  <a:srgbClr val="613318"/>
                </a:solidFill>
              </a:rPr>
              <a:t>4. ¿</a:t>
            </a:r>
            <a:r>
              <a:rPr lang="en-US" sz="4000" dirty="0" err="1">
                <a:solidFill>
                  <a:srgbClr val="613318"/>
                </a:solidFill>
              </a:rPr>
              <a:t>Qué</a:t>
            </a:r>
            <a:r>
              <a:rPr lang="en-US" sz="4000" dirty="0">
                <a:solidFill>
                  <a:srgbClr val="613318"/>
                </a:solidFill>
              </a:rPr>
              <a:t> </a:t>
            </a:r>
            <a:r>
              <a:rPr lang="en-US" sz="4000" dirty="0" err="1">
                <a:solidFill>
                  <a:srgbClr val="613318"/>
                </a:solidFill>
              </a:rPr>
              <a:t>pediré</a:t>
            </a:r>
            <a:r>
              <a:rPr lang="en-US" sz="4000" dirty="0">
                <a:solidFill>
                  <a:srgbClr val="613318"/>
                </a:solidFill>
              </a:rPr>
              <a:t> que Dios </a:t>
            </a:r>
            <a:r>
              <a:rPr lang="en-US" sz="4000" dirty="0" err="1">
                <a:solidFill>
                  <a:srgbClr val="613318"/>
                </a:solidFill>
              </a:rPr>
              <a:t>obre</a:t>
            </a:r>
            <a:r>
              <a:rPr lang="en-US" sz="4000" dirty="0">
                <a:solidFill>
                  <a:srgbClr val="613318"/>
                </a:solidFill>
              </a:rPr>
              <a:t> </a:t>
            </a:r>
            <a:r>
              <a:rPr lang="en-US" sz="4000" dirty="0" err="1">
                <a:solidFill>
                  <a:srgbClr val="613318"/>
                </a:solidFill>
              </a:rPr>
              <a:t>en</a:t>
            </a:r>
            <a:r>
              <a:rPr lang="en-US" sz="4000" dirty="0">
                <a:solidFill>
                  <a:srgbClr val="613318"/>
                </a:solidFill>
              </a:rPr>
              <a:t> </a:t>
            </a:r>
            <a:r>
              <a:rPr lang="en-US" sz="4000" dirty="0" err="1">
                <a:solidFill>
                  <a:srgbClr val="613318"/>
                </a:solidFill>
              </a:rPr>
              <a:t>mí</a:t>
            </a:r>
            <a:r>
              <a:rPr lang="en-US" sz="4000" dirty="0">
                <a:solidFill>
                  <a:srgbClr val="613318"/>
                </a:solidFill>
              </a:rPr>
              <a:t> para </a:t>
            </a:r>
            <a:r>
              <a:rPr lang="en-US" sz="4000" dirty="0" err="1">
                <a:solidFill>
                  <a:srgbClr val="613318"/>
                </a:solidFill>
              </a:rPr>
              <a:t>poner</a:t>
            </a:r>
            <a:r>
              <a:rPr lang="en-US" sz="4000" dirty="0">
                <a:solidFill>
                  <a:srgbClr val="613318"/>
                </a:solidFill>
              </a:rPr>
              <a:t> </a:t>
            </a:r>
            <a:r>
              <a:rPr lang="en-US" sz="4000" dirty="0" err="1">
                <a:solidFill>
                  <a:srgbClr val="613318"/>
                </a:solidFill>
              </a:rPr>
              <a:t>en</a:t>
            </a:r>
            <a:r>
              <a:rPr lang="en-US" sz="4000" dirty="0">
                <a:solidFill>
                  <a:srgbClr val="613318"/>
                </a:solidFill>
              </a:rPr>
              <a:t> </a:t>
            </a:r>
            <a:r>
              <a:rPr lang="en-US" sz="4000" dirty="0" err="1">
                <a:solidFill>
                  <a:srgbClr val="613318"/>
                </a:solidFill>
              </a:rPr>
              <a:t>práctica</a:t>
            </a:r>
            <a:r>
              <a:rPr lang="en-US" sz="4000" dirty="0">
                <a:solidFill>
                  <a:srgbClr val="613318"/>
                </a:solidFill>
              </a:rPr>
              <a:t> </a:t>
            </a:r>
            <a:r>
              <a:rPr lang="en-US" sz="4000" dirty="0" err="1">
                <a:solidFill>
                  <a:srgbClr val="613318"/>
                </a:solidFill>
              </a:rPr>
              <a:t>esta</a:t>
            </a:r>
            <a:r>
              <a:rPr lang="en-US" sz="4000" dirty="0">
                <a:solidFill>
                  <a:srgbClr val="613318"/>
                </a:solidFill>
              </a:rPr>
              <a:t> palabra de Dios?</a:t>
            </a:r>
          </a:p>
          <a:p>
            <a:pPr marL="0" lvl="0" indent="0" algn="l" rtl="0">
              <a:lnSpc>
                <a:spcPct val="90000"/>
              </a:lnSpc>
              <a:spcBef>
                <a:spcPts val="0"/>
              </a:spcBef>
              <a:spcAft>
                <a:spcPts val="0"/>
              </a:spcAft>
              <a:buClr>
                <a:srgbClr val="613318"/>
              </a:buClr>
              <a:buSzPts val="5400"/>
              <a:buNone/>
            </a:pPr>
            <a:endParaRPr sz="4000" dirty="0">
              <a:solidFill>
                <a:srgbClr val="613318"/>
              </a:solidFill>
            </a:endParaRPr>
          </a:p>
          <a:p>
            <a:pPr marL="0" lvl="0" indent="0" algn="l" rtl="0">
              <a:lnSpc>
                <a:spcPct val="90000"/>
              </a:lnSpc>
              <a:spcBef>
                <a:spcPts val="1000"/>
              </a:spcBef>
              <a:spcAft>
                <a:spcPts val="0"/>
              </a:spcAft>
              <a:buClr>
                <a:schemeClr val="dk1"/>
              </a:buClr>
              <a:buSzPts val="4000"/>
              <a:buNone/>
            </a:pPr>
            <a:endParaRPr sz="4000" dirty="0"/>
          </a:p>
          <a:p>
            <a:pPr marL="0" lvl="0" indent="0" algn="l" rtl="0">
              <a:lnSpc>
                <a:spcPct val="90000"/>
              </a:lnSpc>
              <a:spcBef>
                <a:spcPts val="1000"/>
              </a:spcBef>
              <a:spcAft>
                <a:spcPts val="0"/>
              </a:spcAft>
              <a:buClr>
                <a:schemeClr val="dk1"/>
              </a:buClr>
              <a:buSzPts val="4000"/>
              <a:buNone/>
            </a:pPr>
            <a:r>
              <a:rPr lang="en-US" sz="4000" dirty="0"/>
              <a:t> </a:t>
            </a:r>
            <a:endParaRPr dirty="0"/>
          </a:p>
        </p:txBody>
      </p:sp>
      <p:sp>
        <p:nvSpPr>
          <p:cNvPr id="4" name="Google Shape;217;p19">
            <a:extLst>
              <a:ext uri="{FF2B5EF4-FFF2-40B4-BE49-F238E27FC236}">
                <a16:creationId xmlns:a16="http://schemas.microsoft.com/office/drawing/2014/main" id="{3F8BD97F-8A19-1193-F8E7-D1F7C012E5B6}"/>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ts val="6000"/>
              <a:buFont typeface="Overlock"/>
              <a:buNone/>
            </a:pPr>
            <a:r>
              <a:rPr lang="en-US" sz="4400" dirty="0" err="1">
                <a:solidFill>
                  <a:srgbClr val="008000"/>
                </a:solidFill>
              </a:rPr>
              <a:t>Consolidar</a:t>
            </a:r>
            <a:r>
              <a:rPr lang="en-US" sz="4400" dirty="0">
                <a:solidFill>
                  <a:srgbClr val="008000"/>
                </a:solidFill>
              </a:rPr>
              <a:t>- </a:t>
            </a:r>
            <a:r>
              <a:rPr lang="en-US" sz="4400" dirty="0" err="1">
                <a:solidFill>
                  <a:srgbClr val="008000"/>
                </a:solidFill>
              </a:rPr>
              <a:t>Jeremías</a:t>
            </a:r>
            <a:r>
              <a:rPr lang="en-US" sz="4400" dirty="0">
                <a:solidFill>
                  <a:srgbClr val="008000"/>
                </a:solidFill>
              </a:rPr>
              <a:t> 36-37; 2 Reyes 25:1-21</a:t>
            </a:r>
            <a:endParaRPr sz="4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CF8A0-30CD-DA04-42D5-F7F91E88BEC3}"/>
              </a:ext>
            </a:extLst>
          </p:cNvPr>
          <p:cNvSpPr>
            <a:spLocks noGrp="1"/>
          </p:cNvSpPr>
          <p:nvPr>
            <p:ph type="title"/>
          </p:nvPr>
        </p:nvSpPr>
        <p:spPr>
          <a:xfrm>
            <a:off x="7714488" y="1169797"/>
            <a:ext cx="10515600" cy="1325563"/>
          </a:xfrm>
        </p:spPr>
        <p:txBody>
          <a:bodyPr>
            <a:normAutofit fontScale="90000"/>
          </a:bodyPr>
          <a:lstStyle/>
          <a:p>
            <a:r>
              <a:rPr lang="en-US" dirty="0" err="1"/>
              <a:t>Preguntas</a:t>
            </a:r>
            <a:r>
              <a:rPr lang="en-US" dirty="0"/>
              <a:t>? </a:t>
            </a:r>
            <a:br>
              <a:rPr lang="en-US" dirty="0"/>
            </a:br>
            <a:r>
              <a:rPr lang="en-US" dirty="0" err="1"/>
              <a:t>Comentarios</a:t>
            </a:r>
            <a:r>
              <a:rPr lang="en-US" dirty="0"/>
              <a:t>? </a:t>
            </a:r>
          </a:p>
        </p:txBody>
      </p:sp>
      <p:pic>
        <p:nvPicPr>
          <p:cNvPr id="4" name="Picture 3" descr="A flower with text on it&#10;&#10;Description automatically generated">
            <a:extLst>
              <a:ext uri="{FF2B5EF4-FFF2-40B4-BE49-F238E27FC236}">
                <a16:creationId xmlns:a16="http://schemas.microsoft.com/office/drawing/2014/main" id="{C2132356-6AE3-B7FF-F92A-0E2EECB3F19B}"/>
              </a:ext>
            </a:extLst>
          </p:cNvPr>
          <p:cNvPicPr>
            <a:picLocks noChangeAspect="1"/>
          </p:cNvPicPr>
          <p:nvPr/>
        </p:nvPicPr>
        <p:blipFill>
          <a:blip r:embed="rId3"/>
          <a:stretch>
            <a:fillRect/>
          </a:stretch>
        </p:blipFill>
        <p:spPr>
          <a:xfrm>
            <a:off x="856488" y="0"/>
            <a:ext cx="6858000" cy="6858000"/>
          </a:xfrm>
          <a:prstGeom prst="rect">
            <a:avLst/>
          </a:prstGeom>
        </p:spPr>
      </p:pic>
    </p:spTree>
    <p:extLst>
      <p:ext uri="{BB962C8B-B14F-4D97-AF65-F5344CB8AC3E}">
        <p14:creationId xmlns:p14="http://schemas.microsoft.com/office/powerpoint/2010/main" val="330840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4"/>
          <p:cNvSpPr txBox="1"/>
          <p:nvPr/>
        </p:nvSpPr>
        <p:spPr>
          <a:xfrm>
            <a:off x="1155949" y="842061"/>
            <a:ext cx="9880100"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err="1">
                <a:solidFill>
                  <a:srgbClr val="008000"/>
                </a:solidFill>
                <a:latin typeface="Overlock"/>
                <a:ea typeface="Overlock"/>
                <a:cs typeface="Overlock"/>
                <a:sym typeface="Overlock"/>
              </a:rPr>
              <a:t>Lección</a:t>
            </a:r>
            <a:r>
              <a:rPr lang="en-US" sz="4000" b="1" i="0" u="none" strike="noStrike" cap="none" dirty="0">
                <a:solidFill>
                  <a:srgbClr val="008000"/>
                </a:solidFill>
                <a:latin typeface="Overlock"/>
                <a:ea typeface="Overlock"/>
                <a:cs typeface="Overlock"/>
                <a:sym typeface="Overlock"/>
              </a:rPr>
              <a:t> 4</a:t>
            </a:r>
            <a:r>
              <a:rPr lang="en-US" sz="4000" b="1" dirty="0">
                <a:solidFill>
                  <a:srgbClr val="008000"/>
                </a:solidFill>
                <a:latin typeface="Overlock"/>
                <a:ea typeface="Overlock"/>
                <a:cs typeface="Overlock"/>
                <a:sym typeface="Overlock"/>
              </a:rPr>
              <a:t>: </a:t>
            </a:r>
            <a:r>
              <a:rPr lang="en-US" sz="4000" b="1" dirty="0" err="1">
                <a:solidFill>
                  <a:srgbClr val="008000"/>
                </a:solidFill>
                <a:latin typeface="Overlock"/>
                <a:ea typeface="Overlock"/>
                <a:cs typeface="Overlock"/>
                <a:sym typeface="Overlock"/>
              </a:rPr>
              <a:t>Jeremías</a:t>
            </a:r>
            <a:r>
              <a:rPr lang="en-US" sz="4000" b="1" dirty="0">
                <a:solidFill>
                  <a:srgbClr val="008000"/>
                </a:solidFill>
                <a:latin typeface="Overlock"/>
                <a:ea typeface="Overlock"/>
                <a:cs typeface="Overlock"/>
                <a:sym typeface="Overlock"/>
              </a:rPr>
              <a:t> y la </a:t>
            </a:r>
            <a:r>
              <a:rPr lang="en-US" sz="4000" b="1" dirty="0" err="1">
                <a:solidFill>
                  <a:srgbClr val="008000"/>
                </a:solidFill>
                <a:latin typeface="Overlock"/>
                <a:ea typeface="Overlock"/>
                <a:cs typeface="Overlock"/>
                <a:sym typeface="Overlock"/>
              </a:rPr>
              <a:t>Caída</a:t>
            </a:r>
            <a:r>
              <a:rPr lang="en-US" sz="4000" b="1" dirty="0">
                <a:solidFill>
                  <a:srgbClr val="008000"/>
                </a:solidFill>
                <a:latin typeface="Overlock"/>
                <a:ea typeface="Overlock"/>
                <a:cs typeface="Overlock"/>
                <a:sym typeface="Overlock"/>
              </a:rPr>
              <a:t> de </a:t>
            </a:r>
            <a:r>
              <a:rPr lang="en-US" sz="4000" b="1" dirty="0" err="1">
                <a:solidFill>
                  <a:srgbClr val="008000"/>
                </a:solidFill>
                <a:latin typeface="Overlock"/>
                <a:ea typeface="Overlock"/>
                <a:cs typeface="Overlock"/>
                <a:sym typeface="Overlock"/>
              </a:rPr>
              <a:t>Jerusalén</a:t>
            </a:r>
            <a:endParaRPr lang="en-US" sz="4000" b="1" dirty="0">
              <a:solidFill>
                <a:srgbClr val="008000"/>
              </a:solidFill>
              <a:latin typeface="Overlock"/>
              <a:ea typeface="Overlock"/>
              <a:cs typeface="Overlock"/>
              <a:sym typeface="Overlock"/>
            </a:endParaRPr>
          </a:p>
          <a:p>
            <a:pPr marL="0" marR="0" lvl="0" indent="0" algn="ctr" rtl="0">
              <a:spcBef>
                <a:spcPts val="0"/>
              </a:spcBef>
              <a:spcAft>
                <a:spcPts val="0"/>
              </a:spcAft>
              <a:buNone/>
            </a:pPr>
            <a:r>
              <a:rPr lang="en-US" sz="4000" b="1" dirty="0">
                <a:solidFill>
                  <a:srgbClr val="008000"/>
                </a:solidFill>
                <a:latin typeface="Overlock"/>
                <a:ea typeface="Overlock"/>
                <a:sym typeface="Overlock"/>
              </a:rPr>
              <a:t>(</a:t>
            </a:r>
            <a:r>
              <a:rPr lang="en-US" sz="4000" b="1" dirty="0" err="1">
                <a:solidFill>
                  <a:srgbClr val="008000"/>
                </a:solidFill>
                <a:latin typeface="Overlock"/>
                <a:ea typeface="Overlock"/>
                <a:sym typeface="Overlock"/>
              </a:rPr>
              <a:t>Jeremías</a:t>
            </a:r>
            <a:r>
              <a:rPr lang="en-US" sz="4000" b="1" dirty="0">
                <a:solidFill>
                  <a:srgbClr val="008000"/>
                </a:solidFill>
                <a:latin typeface="Overlock"/>
                <a:ea typeface="Overlock"/>
                <a:sym typeface="Overlock"/>
              </a:rPr>
              <a:t> 36-37; 2 Reyes 25:1-21)</a:t>
            </a:r>
            <a:r>
              <a:rPr lang="en-US" sz="4000" b="1" dirty="0">
                <a:ea typeface="Overlock"/>
              </a:rPr>
              <a:t> </a:t>
            </a:r>
            <a:endParaRPr dirty="0"/>
          </a:p>
        </p:txBody>
      </p:sp>
      <p:graphicFrame>
        <p:nvGraphicFramePr>
          <p:cNvPr id="2" name="Table 3">
            <a:extLst>
              <a:ext uri="{FF2B5EF4-FFF2-40B4-BE49-F238E27FC236}">
                <a16:creationId xmlns:a16="http://schemas.microsoft.com/office/drawing/2014/main" id="{62775FCF-27D4-CA13-F99C-AE70EFF2196D}"/>
              </a:ext>
            </a:extLst>
          </p:cNvPr>
          <p:cNvGraphicFramePr>
            <a:graphicFrameLocks noGrp="1"/>
          </p:cNvGraphicFramePr>
          <p:nvPr>
            <p:extLst>
              <p:ext uri="{D42A27DB-BD31-4B8C-83A1-F6EECF244321}">
                <p14:modId xmlns:p14="http://schemas.microsoft.com/office/powerpoint/2010/main" val="816687723"/>
              </p:ext>
            </p:extLst>
          </p:nvPr>
        </p:nvGraphicFramePr>
        <p:xfrm>
          <a:off x="811617" y="2399906"/>
          <a:ext cx="10568763" cy="2773680"/>
        </p:xfrm>
        <a:graphic>
          <a:graphicData uri="http://schemas.openxmlformats.org/drawingml/2006/table">
            <a:tbl>
              <a:tblPr firstRow="1" bandRow="1">
                <a:tableStyleId>{93296810-A885-4BE3-A3E7-6D5BEEA58F35}</a:tableStyleId>
              </a:tblPr>
              <a:tblGrid>
                <a:gridCol w="869466">
                  <a:extLst>
                    <a:ext uri="{9D8B030D-6E8A-4147-A177-3AD203B41FA5}">
                      <a16:colId xmlns:a16="http://schemas.microsoft.com/office/drawing/2014/main" val="3243105785"/>
                    </a:ext>
                  </a:extLst>
                </a:gridCol>
                <a:gridCol w="9699297">
                  <a:extLst>
                    <a:ext uri="{9D8B030D-6E8A-4147-A177-3AD203B41FA5}">
                      <a16:colId xmlns:a16="http://schemas.microsoft.com/office/drawing/2014/main" val="1424929427"/>
                    </a:ext>
                  </a:extLst>
                </a:gridCol>
              </a:tblGrid>
              <a:tr h="0">
                <a:tc gridSpan="2">
                  <a:txBody>
                    <a:bodyPr/>
                    <a:lstStyle/>
                    <a:p>
                      <a:pPr algn="ctr"/>
                      <a:r>
                        <a:rPr lang="en-US" sz="3600" b="0" dirty="0" err="1">
                          <a:solidFill>
                            <a:schemeClr val="tx1"/>
                          </a:solidFill>
                        </a:rPr>
                        <a:t>Objetivos</a:t>
                      </a:r>
                      <a:endParaRPr lang="en-US" sz="3600" b="0" dirty="0">
                        <a:solidFill>
                          <a:schemeClr val="tx1"/>
                        </a:solidFill>
                      </a:endParaRPr>
                    </a:p>
                  </a:txBody>
                  <a:tcPr/>
                </a:tc>
                <a:tc hMerge="1">
                  <a:txBody>
                    <a:bodyPr/>
                    <a:lstStyle/>
                    <a:p>
                      <a:pPr algn="ctr"/>
                      <a:r>
                        <a:rPr lang="en-US" sz="3600" dirty="0">
                          <a:solidFill>
                            <a:schemeClr val="tx1"/>
                          </a:solidFill>
                        </a:rPr>
                        <a:t>Objectives</a:t>
                      </a:r>
                    </a:p>
                  </a:txBody>
                  <a:tcPr/>
                </a:tc>
                <a:extLst>
                  <a:ext uri="{0D108BD9-81ED-4DB2-BD59-A6C34878D82A}">
                    <a16:rowId xmlns:a16="http://schemas.microsoft.com/office/drawing/2014/main" val="2204196420"/>
                  </a:ext>
                </a:extLst>
              </a:tr>
              <a:tr h="757708">
                <a:tc>
                  <a:txBody>
                    <a:bodyPr/>
                    <a:lstStyle/>
                    <a:p>
                      <a:pPr algn="ctr"/>
                      <a:r>
                        <a:rPr lang="en-US" sz="3600" dirty="0"/>
                        <a:t>1</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t>Usar </a:t>
                      </a:r>
                      <a:r>
                        <a:rPr lang="en-US" sz="3200" dirty="0" err="1"/>
                        <a:t>el</a:t>
                      </a:r>
                      <a:r>
                        <a:rPr lang="en-US" sz="3200" dirty="0"/>
                        <a:t> </a:t>
                      </a:r>
                      <a:r>
                        <a:rPr lang="en-US" sz="3200" dirty="0" err="1"/>
                        <a:t>método</a:t>
                      </a:r>
                      <a:r>
                        <a:rPr lang="en-US" sz="3200" dirty="0"/>
                        <a:t> de las 4 “C” para leer y </a:t>
                      </a:r>
                      <a:r>
                        <a:rPr lang="en-US" sz="3200" dirty="0" err="1"/>
                        <a:t>entender</a:t>
                      </a:r>
                      <a:r>
                        <a:rPr lang="en-US" sz="3200" dirty="0"/>
                        <a:t> </a:t>
                      </a:r>
                      <a:r>
                        <a:rPr lang="en-US" sz="3200" dirty="0" err="1"/>
                        <a:t>Jeremías</a:t>
                      </a:r>
                      <a:r>
                        <a:rPr lang="en-US" sz="3200" dirty="0"/>
                        <a:t> 36-37; 2 Reyes 25:1-21</a:t>
                      </a:r>
                    </a:p>
                  </a:txBody>
                  <a:tcPr/>
                </a:tc>
                <a:extLst>
                  <a:ext uri="{0D108BD9-81ED-4DB2-BD59-A6C34878D82A}">
                    <a16:rowId xmlns:a16="http://schemas.microsoft.com/office/drawing/2014/main" val="3034287435"/>
                  </a:ext>
                </a:extLst>
              </a:tr>
              <a:tr h="757708">
                <a:tc>
                  <a:txBody>
                    <a:bodyPr/>
                    <a:lstStyle/>
                    <a:p>
                      <a:pPr algn="ctr"/>
                      <a:r>
                        <a:rPr lang="en-US" sz="3600" dirty="0"/>
                        <a:t>2</a:t>
                      </a:r>
                    </a:p>
                  </a:txBody>
                  <a:tcPr/>
                </a:tc>
                <a:tc>
                  <a:txBody>
                    <a:bodyPr/>
                    <a:lstStyle/>
                    <a:p>
                      <a:r>
                        <a:rPr lang="en-US" sz="3200" b="0" dirty="0" err="1"/>
                        <a:t>Identificar</a:t>
                      </a:r>
                      <a:r>
                        <a:rPr lang="en-US" sz="3200" b="0" dirty="0"/>
                        <a:t> </a:t>
                      </a:r>
                      <a:r>
                        <a:rPr lang="en-US" sz="3200" b="0" dirty="0" err="1"/>
                        <a:t>por</a:t>
                      </a:r>
                      <a:r>
                        <a:rPr lang="en-US" sz="3200" b="0" dirty="0"/>
                        <a:t> </a:t>
                      </a:r>
                      <a:r>
                        <a:rPr lang="en-US" sz="3200" b="0" dirty="0" err="1"/>
                        <a:t>qué</a:t>
                      </a:r>
                      <a:r>
                        <a:rPr lang="en-US" sz="3200" b="0" dirty="0"/>
                        <a:t> </a:t>
                      </a:r>
                      <a:r>
                        <a:rPr lang="en-US" sz="3200" b="0" dirty="0" err="1"/>
                        <a:t>el</a:t>
                      </a:r>
                      <a:r>
                        <a:rPr lang="en-US" sz="3200" b="0" dirty="0"/>
                        <a:t> paso </a:t>
                      </a:r>
                      <a:r>
                        <a:rPr lang="en-US" sz="3200" b="0" dirty="0" err="1"/>
                        <a:t>Consolidar</a:t>
                      </a:r>
                      <a:r>
                        <a:rPr lang="en-US" sz="3200" b="0" dirty="0"/>
                        <a:t> </a:t>
                      </a:r>
                      <a:r>
                        <a:rPr lang="en-US" sz="3200" b="0" dirty="0" err="1"/>
                        <a:t>viene</a:t>
                      </a:r>
                      <a:r>
                        <a:rPr lang="en-US" sz="3200" b="0" dirty="0"/>
                        <a:t> DESPUÉS del paso </a:t>
                      </a:r>
                      <a:r>
                        <a:rPr lang="en-US" sz="3200" b="0" dirty="0" err="1"/>
                        <a:t>Considerar</a:t>
                      </a:r>
                      <a:r>
                        <a:rPr lang="en-US" sz="3200" b="0" dirty="0"/>
                        <a:t> </a:t>
                      </a:r>
                    </a:p>
                  </a:txBody>
                  <a:tcPr/>
                </a:tc>
                <a:extLst>
                  <a:ext uri="{0D108BD9-81ED-4DB2-BD59-A6C34878D82A}">
                    <a16:rowId xmlns:a16="http://schemas.microsoft.com/office/drawing/2014/main" val="898567834"/>
                  </a:ext>
                </a:extLst>
              </a:tr>
            </a:tbl>
          </a:graphicData>
        </a:graphic>
      </p:graphicFrame>
    </p:spTree>
    <p:extLst>
      <p:ext uri="{BB962C8B-B14F-4D97-AF65-F5344CB8AC3E}">
        <p14:creationId xmlns:p14="http://schemas.microsoft.com/office/powerpoint/2010/main" val="715630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4" name="Google Shape;217;p19">
            <a:extLst>
              <a:ext uri="{FF2B5EF4-FFF2-40B4-BE49-F238E27FC236}">
                <a16:creationId xmlns:a16="http://schemas.microsoft.com/office/drawing/2014/main" id="{3F8BD97F-8A19-1193-F8E7-D1F7C012E5B6}"/>
              </a:ext>
            </a:extLst>
          </p:cNvPr>
          <p:cNvSpPr txBox="1">
            <a:spLocks noGrp="1"/>
          </p:cNvSpPr>
          <p:nvPr>
            <p:ph type="title"/>
          </p:nvPr>
        </p:nvSpPr>
        <p:spPr>
          <a:xfrm>
            <a:off x="838200" y="3109118"/>
            <a:ext cx="10515600" cy="1325563"/>
          </a:xfrm>
          <a:prstGeom prst="rect">
            <a:avLst/>
          </a:prstGeom>
          <a:noFill/>
          <a:ln>
            <a:noFill/>
          </a:ln>
        </p:spPr>
        <p:txBody>
          <a:bodyPr spcFirstLastPara="1" wrap="square" lIns="91425" tIns="45700" rIns="91425" bIns="45700" anchor="ctr" anchorCtr="0">
            <a:noAutofit/>
          </a:bodyPr>
          <a:lstStyle/>
          <a:p>
            <a:pPr algn="ctr">
              <a:buClr>
                <a:srgbClr val="008000"/>
              </a:buClr>
            </a:pPr>
            <a:r>
              <a:rPr lang="es-ES" sz="4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¿Por cuáles razones es importante las preguntas de Consolidar DESPUÉS de las preguntas </a:t>
            </a:r>
            <a:br>
              <a:rPr lang="es-ES" sz="4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s-ES" sz="4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 Considerar? </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endParaRPr sz="4000" dirty="0"/>
          </a:p>
        </p:txBody>
      </p:sp>
    </p:spTree>
    <p:extLst>
      <p:ext uri="{BB962C8B-B14F-4D97-AF65-F5344CB8AC3E}">
        <p14:creationId xmlns:p14="http://schemas.microsoft.com/office/powerpoint/2010/main" val="1660511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4" name="Google Shape;217;p19">
            <a:extLst>
              <a:ext uri="{FF2B5EF4-FFF2-40B4-BE49-F238E27FC236}">
                <a16:creationId xmlns:a16="http://schemas.microsoft.com/office/drawing/2014/main" id="{3F8BD97F-8A19-1193-F8E7-D1F7C012E5B6}"/>
              </a:ext>
            </a:extLst>
          </p:cNvPr>
          <p:cNvSpPr txBox="1">
            <a:spLocks noGrp="1"/>
          </p:cNvSpPr>
          <p:nvPr>
            <p:ph type="title"/>
          </p:nvPr>
        </p:nvSpPr>
        <p:spPr>
          <a:xfrm>
            <a:off x="838200" y="1023143"/>
            <a:ext cx="10515600" cy="1325563"/>
          </a:xfrm>
          <a:prstGeom prst="rect">
            <a:avLst/>
          </a:prstGeom>
          <a:noFill/>
          <a:ln>
            <a:noFill/>
          </a:ln>
        </p:spPr>
        <p:txBody>
          <a:bodyPr spcFirstLastPara="1" wrap="square" lIns="91425" tIns="45700" rIns="91425" bIns="45700" anchor="ctr" anchorCtr="0">
            <a:noAutofit/>
          </a:bodyPr>
          <a:lstStyle/>
          <a:p>
            <a:pPr algn="ctr">
              <a:buClr>
                <a:srgbClr val="008000"/>
              </a:buClr>
            </a:pPr>
            <a:r>
              <a:rPr lang="es-ES" sz="4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¿Por cuáles razones es importante las preguntas de Consolidar DESPUÉS de las preguntas </a:t>
            </a:r>
            <a:br>
              <a:rPr lang="es-ES" sz="4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s-ES" sz="4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 Considerar? </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endParaRPr sz="4000" dirty="0"/>
          </a:p>
        </p:txBody>
      </p:sp>
      <p:sp>
        <p:nvSpPr>
          <p:cNvPr id="2" name="Google Shape;239;p22">
            <a:extLst>
              <a:ext uri="{FF2B5EF4-FFF2-40B4-BE49-F238E27FC236}">
                <a16:creationId xmlns:a16="http://schemas.microsoft.com/office/drawing/2014/main" id="{0A3D6925-01A0-DF5C-B5BA-83FDFA5D644A}"/>
              </a:ext>
            </a:extLst>
          </p:cNvPr>
          <p:cNvSpPr txBox="1">
            <a:spLocks noGrp="1"/>
          </p:cNvSpPr>
          <p:nvPr>
            <p:ph type="body" idx="1"/>
          </p:nvPr>
        </p:nvSpPr>
        <p:spPr>
          <a:xfrm>
            <a:off x="838200" y="2513808"/>
            <a:ext cx="10091738" cy="1995487"/>
          </a:xfrm>
          <a:prstGeom prst="rect">
            <a:avLst/>
          </a:prstGeom>
          <a:noFill/>
          <a:ln>
            <a:noFill/>
          </a:ln>
        </p:spPr>
        <p:txBody>
          <a:bodyPr spcFirstLastPara="1" wrap="square" lIns="91425" tIns="45700" rIns="91425" bIns="45700" anchor="t" anchorCtr="0">
            <a:noAutofit/>
          </a:bodyPr>
          <a:lstStyle/>
          <a:p>
            <a:pPr marL="571500">
              <a:spcBef>
                <a:spcPts val="0"/>
              </a:spcBef>
              <a:buClr>
                <a:srgbClr val="613318"/>
              </a:buClr>
            </a:pPr>
            <a:r>
              <a:rPr lang="en-US" sz="4000" dirty="0">
                <a:solidFill>
                  <a:srgbClr val="613318"/>
                </a:solidFill>
              </a:rPr>
              <a:t>Nos da </a:t>
            </a:r>
            <a:r>
              <a:rPr lang="en-US" sz="4000" dirty="0" err="1">
                <a:solidFill>
                  <a:srgbClr val="613318"/>
                </a:solidFill>
              </a:rPr>
              <a:t>una</a:t>
            </a:r>
            <a:r>
              <a:rPr lang="en-US" sz="4000" dirty="0">
                <a:solidFill>
                  <a:srgbClr val="613318"/>
                </a:solidFill>
              </a:rPr>
              <a:t> base </a:t>
            </a:r>
            <a:r>
              <a:rPr lang="en-US" sz="4000" dirty="0" err="1">
                <a:solidFill>
                  <a:srgbClr val="613318"/>
                </a:solidFill>
              </a:rPr>
              <a:t>en</a:t>
            </a:r>
            <a:r>
              <a:rPr lang="en-US" sz="4000" dirty="0">
                <a:solidFill>
                  <a:srgbClr val="613318"/>
                </a:solidFill>
              </a:rPr>
              <a:t> </a:t>
            </a:r>
            <a:r>
              <a:rPr lang="en-US" sz="4000" dirty="0" err="1">
                <a:solidFill>
                  <a:srgbClr val="613318"/>
                </a:solidFill>
              </a:rPr>
              <a:t>los</a:t>
            </a:r>
            <a:r>
              <a:rPr lang="en-US" sz="4000" dirty="0">
                <a:solidFill>
                  <a:srgbClr val="613318"/>
                </a:solidFill>
              </a:rPr>
              <a:t> </a:t>
            </a:r>
            <a:r>
              <a:rPr lang="en-US" sz="4000" dirty="0" err="1">
                <a:solidFill>
                  <a:srgbClr val="613318"/>
                </a:solidFill>
              </a:rPr>
              <a:t>hechos</a:t>
            </a:r>
            <a:r>
              <a:rPr lang="en-US" sz="4000" dirty="0">
                <a:solidFill>
                  <a:srgbClr val="613318"/>
                </a:solidFill>
              </a:rPr>
              <a:t> </a:t>
            </a:r>
            <a:r>
              <a:rPr lang="en-US" sz="4000" dirty="0" err="1">
                <a:solidFill>
                  <a:srgbClr val="613318"/>
                </a:solidFill>
              </a:rPr>
              <a:t>bíblicos</a:t>
            </a:r>
            <a:endParaRPr lang="en-US" sz="4000" dirty="0">
              <a:solidFill>
                <a:srgbClr val="613318"/>
              </a:solidFill>
            </a:endParaRPr>
          </a:p>
          <a:p>
            <a:pPr marL="571500">
              <a:spcBef>
                <a:spcPts val="0"/>
              </a:spcBef>
              <a:buClr>
                <a:srgbClr val="613318"/>
              </a:buClr>
            </a:pPr>
            <a:r>
              <a:rPr lang="en-US" sz="4000" dirty="0" err="1">
                <a:solidFill>
                  <a:srgbClr val="613318"/>
                </a:solidFill>
              </a:rPr>
              <a:t>Mantiene</a:t>
            </a:r>
            <a:r>
              <a:rPr lang="en-US" sz="4000" dirty="0">
                <a:solidFill>
                  <a:srgbClr val="613318"/>
                </a:solidFill>
              </a:rPr>
              <a:t> </a:t>
            </a:r>
            <a:r>
              <a:rPr lang="en-US" sz="4000" dirty="0" err="1">
                <a:solidFill>
                  <a:srgbClr val="613318"/>
                </a:solidFill>
              </a:rPr>
              <a:t>nuestras</a:t>
            </a:r>
            <a:r>
              <a:rPr lang="en-US" sz="4000" dirty="0">
                <a:solidFill>
                  <a:srgbClr val="613318"/>
                </a:solidFill>
              </a:rPr>
              <a:t> </a:t>
            </a:r>
            <a:r>
              <a:rPr lang="en-US" sz="4000" dirty="0" err="1">
                <a:solidFill>
                  <a:srgbClr val="613318"/>
                </a:solidFill>
              </a:rPr>
              <a:t>aplicaciones</a:t>
            </a:r>
            <a:r>
              <a:rPr lang="en-US" sz="4000" dirty="0">
                <a:solidFill>
                  <a:srgbClr val="613318"/>
                </a:solidFill>
              </a:rPr>
              <a:t> </a:t>
            </a:r>
            <a:r>
              <a:rPr lang="en-US" sz="4000" dirty="0" err="1">
                <a:solidFill>
                  <a:srgbClr val="613318"/>
                </a:solidFill>
              </a:rPr>
              <a:t>atadas</a:t>
            </a:r>
            <a:r>
              <a:rPr lang="en-US" sz="4000" dirty="0">
                <a:solidFill>
                  <a:srgbClr val="613318"/>
                </a:solidFill>
              </a:rPr>
              <a:t> al </a:t>
            </a:r>
            <a:r>
              <a:rPr lang="en-US" sz="4000" dirty="0" err="1">
                <a:solidFill>
                  <a:srgbClr val="613318"/>
                </a:solidFill>
              </a:rPr>
              <a:t>texto</a:t>
            </a:r>
            <a:endParaRPr lang="en-US" sz="4000" dirty="0">
              <a:solidFill>
                <a:srgbClr val="613318"/>
              </a:solidFill>
            </a:endParaRPr>
          </a:p>
          <a:p>
            <a:pPr marL="571500">
              <a:spcBef>
                <a:spcPts val="0"/>
              </a:spcBef>
              <a:buClr>
                <a:srgbClr val="613318"/>
              </a:buClr>
            </a:pPr>
            <a:r>
              <a:rPr lang="en-US" sz="4000" dirty="0" err="1">
                <a:solidFill>
                  <a:srgbClr val="613318"/>
                </a:solidFill>
              </a:rPr>
              <a:t>Ayuda</a:t>
            </a:r>
            <a:r>
              <a:rPr lang="en-US" sz="4000" dirty="0">
                <a:solidFill>
                  <a:srgbClr val="613318"/>
                </a:solidFill>
              </a:rPr>
              <a:t> us usar la Biblia para </a:t>
            </a:r>
            <a:r>
              <a:rPr lang="en-US" sz="4000" dirty="0" err="1">
                <a:solidFill>
                  <a:srgbClr val="613318"/>
                </a:solidFill>
              </a:rPr>
              <a:t>entender</a:t>
            </a:r>
            <a:r>
              <a:rPr lang="en-US" sz="4000" dirty="0">
                <a:solidFill>
                  <a:srgbClr val="613318"/>
                </a:solidFill>
              </a:rPr>
              <a:t> la Biblia</a:t>
            </a:r>
          </a:p>
          <a:p>
            <a:pPr marL="571500">
              <a:spcBef>
                <a:spcPts val="0"/>
              </a:spcBef>
              <a:buClr>
                <a:srgbClr val="613318"/>
              </a:buClr>
            </a:pPr>
            <a:r>
              <a:rPr lang="en-US" sz="4000" dirty="0" err="1">
                <a:solidFill>
                  <a:srgbClr val="613318"/>
                </a:solidFill>
              </a:rPr>
              <a:t>Amplia</a:t>
            </a:r>
            <a:r>
              <a:rPr lang="en-US" sz="4000" dirty="0">
                <a:solidFill>
                  <a:srgbClr val="613318"/>
                </a:solidFill>
              </a:rPr>
              <a:t> </a:t>
            </a:r>
            <a:r>
              <a:rPr lang="en-US" sz="4000" dirty="0" err="1">
                <a:solidFill>
                  <a:srgbClr val="613318"/>
                </a:solidFill>
              </a:rPr>
              <a:t>nuestro</a:t>
            </a:r>
            <a:r>
              <a:rPr lang="en-US" sz="4000" dirty="0">
                <a:solidFill>
                  <a:srgbClr val="613318"/>
                </a:solidFill>
              </a:rPr>
              <a:t> </a:t>
            </a:r>
            <a:r>
              <a:rPr lang="en-US" sz="4000" dirty="0" err="1">
                <a:solidFill>
                  <a:srgbClr val="613318"/>
                </a:solidFill>
              </a:rPr>
              <a:t>conocimiento</a:t>
            </a:r>
            <a:r>
              <a:rPr lang="en-US" sz="4000" dirty="0">
                <a:solidFill>
                  <a:srgbClr val="613318"/>
                </a:solidFill>
              </a:rPr>
              <a:t> </a:t>
            </a:r>
            <a:r>
              <a:rPr lang="en-US" sz="4000" dirty="0" err="1">
                <a:solidFill>
                  <a:srgbClr val="613318"/>
                </a:solidFill>
              </a:rPr>
              <a:t>bíblico</a:t>
            </a:r>
            <a:r>
              <a:rPr lang="en-US" sz="4000" dirty="0">
                <a:solidFill>
                  <a:srgbClr val="613318"/>
                </a:solidFill>
              </a:rPr>
              <a:t> </a:t>
            </a:r>
            <a:endParaRPr sz="4000" dirty="0">
              <a:solidFill>
                <a:srgbClr val="613318"/>
              </a:solidFill>
            </a:endParaRPr>
          </a:p>
          <a:p>
            <a:pPr marL="0" lvl="0" indent="0" algn="l" rtl="0">
              <a:lnSpc>
                <a:spcPct val="90000"/>
              </a:lnSpc>
              <a:spcBef>
                <a:spcPts val="1000"/>
              </a:spcBef>
              <a:spcAft>
                <a:spcPts val="0"/>
              </a:spcAft>
              <a:buClr>
                <a:schemeClr val="dk1"/>
              </a:buClr>
              <a:buSzPts val="4000"/>
              <a:buNone/>
            </a:pPr>
            <a:endParaRPr sz="4000" dirty="0"/>
          </a:p>
          <a:p>
            <a:pPr marL="0" lvl="0" indent="0" algn="l" rtl="0">
              <a:lnSpc>
                <a:spcPct val="90000"/>
              </a:lnSpc>
              <a:spcBef>
                <a:spcPts val="1000"/>
              </a:spcBef>
              <a:spcAft>
                <a:spcPts val="0"/>
              </a:spcAft>
              <a:buClr>
                <a:schemeClr val="dk1"/>
              </a:buClr>
              <a:buSzPts val="4000"/>
              <a:buNone/>
            </a:pPr>
            <a:r>
              <a:rPr lang="en-US" sz="4000" dirty="0"/>
              <a:t> </a:t>
            </a:r>
            <a:endParaRPr dirty="0"/>
          </a:p>
        </p:txBody>
      </p:sp>
    </p:spTree>
    <p:extLst>
      <p:ext uri="{BB962C8B-B14F-4D97-AF65-F5344CB8AC3E}">
        <p14:creationId xmlns:p14="http://schemas.microsoft.com/office/powerpoint/2010/main" val="196723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0"/>
        <p:cNvGrpSpPr/>
        <p:nvPr/>
      </p:nvGrpSpPr>
      <p:grpSpPr>
        <a:xfrm>
          <a:off x="0" y="0"/>
          <a:ext cx="0" cy="0"/>
          <a:chOff x="0" y="0"/>
          <a:chExt cx="0" cy="0"/>
        </a:xfrm>
      </p:grpSpPr>
      <p:sp>
        <p:nvSpPr>
          <p:cNvPr id="271" name="Google Shape;271;p2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2" name="Google Shape;272;p28" descr="A picture containing indoor, table, sitting, desk&#10;&#10;Description automatically generated"/>
          <p:cNvPicPr preferRelativeResize="0"/>
          <p:nvPr/>
        </p:nvPicPr>
        <p:blipFill rotWithShape="1">
          <a:blip r:embed="rId3">
            <a:alphaModFix/>
          </a:blip>
          <a:srcRect l="9833" r="3089" b="-2"/>
          <a:stretch/>
        </p:blipFill>
        <p:spPr>
          <a:xfrm>
            <a:off x="3245637" y="-1"/>
            <a:ext cx="8946363" cy="6858000"/>
          </a:xfrm>
          <a:custGeom>
            <a:avLst/>
            <a:gdLst/>
            <a:ahLst/>
            <a:cxnLst/>
            <a:rect l="l" t="t" r="r" b="b"/>
            <a:pathLst>
              <a:path w="8946363" h="6858000" extrusionOk="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a:noFill/>
          <a:ln>
            <a:noFill/>
          </a:ln>
        </p:spPr>
      </p:pic>
      <p:sp>
        <p:nvSpPr>
          <p:cNvPr id="273" name="Google Shape;273;p28"/>
          <p:cNvSpPr/>
          <p:nvPr/>
        </p:nvSpPr>
        <p:spPr>
          <a:xfrm>
            <a:off x="0" y="-1"/>
            <a:ext cx="4455672" cy="6858000"/>
          </a:xfrm>
          <a:custGeom>
            <a:avLst/>
            <a:gdLst/>
            <a:ahLst/>
            <a:cxnLst/>
            <a:rect l="l" t="t" r="r" b="b"/>
            <a:pathLst>
              <a:path w="4455672" h="6858000" extrusionOk="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74" name="Google Shape;274;p28"/>
          <p:cNvSpPr/>
          <p:nvPr/>
        </p:nvSpPr>
        <p:spPr>
          <a:xfrm>
            <a:off x="0" y="0"/>
            <a:ext cx="4446528" cy="6858000"/>
          </a:xfrm>
          <a:custGeom>
            <a:avLst/>
            <a:gdLst/>
            <a:ahLst/>
            <a:cxnLst/>
            <a:rect l="l" t="t" r="r" b="b"/>
            <a:pathLst>
              <a:path w="4446528" h="6858000" extrusionOk="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75" name="Google Shape;275;p28"/>
          <p:cNvSpPr txBox="1">
            <a:spLocks noGrp="1"/>
          </p:cNvSpPr>
          <p:nvPr>
            <p:ph type="title"/>
          </p:nvPr>
        </p:nvSpPr>
        <p:spPr>
          <a:xfrm>
            <a:off x="371094" y="1161288"/>
            <a:ext cx="3438144" cy="123901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8000"/>
              </a:buClr>
              <a:buSzPts val="6600"/>
              <a:buFont typeface="Overlock"/>
              <a:buNone/>
            </a:pPr>
            <a:r>
              <a:rPr lang="en-US" sz="4400" dirty="0">
                <a:solidFill>
                  <a:srgbClr val="008000"/>
                </a:solidFill>
                <a:latin typeface="Overlock"/>
                <a:ea typeface="Overlock"/>
                <a:cs typeface="Overlock"/>
                <a:sym typeface="Overlock"/>
              </a:rPr>
              <a:t>La </a:t>
            </a:r>
            <a:r>
              <a:rPr lang="en-US" sz="4400" dirty="0" err="1">
                <a:solidFill>
                  <a:srgbClr val="008000"/>
                </a:solidFill>
                <a:latin typeface="Overlock"/>
                <a:ea typeface="Overlock"/>
                <a:cs typeface="Overlock"/>
                <a:sym typeface="Overlock"/>
              </a:rPr>
              <a:t>Tarea</a:t>
            </a:r>
            <a:endParaRPr sz="4400" dirty="0">
              <a:solidFill>
                <a:srgbClr val="008000"/>
              </a:solidFill>
              <a:latin typeface="Overlock"/>
              <a:ea typeface="Overlock"/>
              <a:cs typeface="Overlock"/>
              <a:sym typeface="Overlock"/>
            </a:endParaRPr>
          </a:p>
        </p:txBody>
      </p:sp>
      <p:sp>
        <p:nvSpPr>
          <p:cNvPr id="276" name="Google Shape;276;p28"/>
          <p:cNvSpPr/>
          <p:nvPr/>
        </p:nvSpPr>
        <p:spPr>
          <a:xfrm>
            <a:off x="0" y="1420961"/>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7" name="Google Shape;277;p28"/>
          <p:cNvSpPr/>
          <p:nvPr/>
        </p:nvSpPr>
        <p:spPr>
          <a:xfrm>
            <a:off x="414181" y="2443480"/>
            <a:ext cx="338328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8" name="Google Shape;278;p28"/>
          <p:cNvSpPr txBox="1">
            <a:spLocks noGrp="1"/>
          </p:cNvSpPr>
          <p:nvPr>
            <p:ph type="body" idx="2"/>
          </p:nvPr>
        </p:nvSpPr>
        <p:spPr>
          <a:xfrm>
            <a:off x="371094" y="2718054"/>
            <a:ext cx="3438906" cy="320725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613318"/>
              </a:buClr>
              <a:buSzPts val="3200"/>
              <a:buChar char="•"/>
            </a:pPr>
            <a:r>
              <a:rPr lang="en-US" sz="4000" dirty="0">
                <a:solidFill>
                  <a:srgbClr val="613318"/>
                </a:solidFill>
                <a:latin typeface="Overlock"/>
                <a:ea typeface="Overlock"/>
                <a:cs typeface="Overlock"/>
                <a:sym typeface="Overlock"/>
              </a:rPr>
              <a:t>Ver </a:t>
            </a:r>
            <a:r>
              <a:rPr lang="en-US" sz="4000" dirty="0" err="1">
                <a:solidFill>
                  <a:srgbClr val="613318"/>
                </a:solidFill>
                <a:latin typeface="Overlock"/>
                <a:ea typeface="Overlock"/>
                <a:cs typeface="Overlock"/>
                <a:sym typeface="Overlock"/>
              </a:rPr>
              <a:t>el</a:t>
            </a:r>
            <a:r>
              <a:rPr lang="en-US" sz="4000" dirty="0">
                <a:solidFill>
                  <a:srgbClr val="613318"/>
                </a:solidFill>
                <a:latin typeface="Overlock"/>
                <a:ea typeface="Overlock"/>
                <a:cs typeface="Overlock"/>
                <a:sym typeface="Overlock"/>
              </a:rPr>
              <a:t> video para la </a:t>
            </a:r>
            <a:r>
              <a:rPr lang="en-US" sz="4000" dirty="0" err="1">
                <a:solidFill>
                  <a:srgbClr val="613318"/>
                </a:solidFill>
                <a:latin typeface="Overlock"/>
                <a:ea typeface="Overlock"/>
                <a:cs typeface="Overlock"/>
                <a:sym typeface="Overlock"/>
              </a:rPr>
              <a:t>lección</a:t>
            </a:r>
            <a:r>
              <a:rPr lang="en-US" sz="4000" dirty="0">
                <a:solidFill>
                  <a:srgbClr val="613318"/>
                </a:solidFill>
                <a:latin typeface="Overlock"/>
                <a:ea typeface="Overlock"/>
                <a:cs typeface="Overlock"/>
                <a:sym typeface="Overlock"/>
              </a:rPr>
              <a:t> 5</a:t>
            </a:r>
            <a:endParaRPr sz="4000" dirty="0"/>
          </a:p>
          <a:p>
            <a:pPr marL="228600" lvl="0" indent="-228600" algn="l" rtl="0">
              <a:lnSpc>
                <a:spcPct val="90000"/>
              </a:lnSpc>
              <a:spcBef>
                <a:spcPts val="1000"/>
              </a:spcBef>
              <a:spcAft>
                <a:spcPts val="0"/>
              </a:spcAft>
              <a:buClr>
                <a:srgbClr val="613318"/>
              </a:buClr>
              <a:buSzPts val="3200"/>
              <a:buChar char="•"/>
            </a:pPr>
            <a:r>
              <a:rPr lang="en-US" sz="4000" dirty="0">
                <a:solidFill>
                  <a:srgbClr val="613318"/>
                </a:solidFill>
                <a:latin typeface="Overlock"/>
                <a:ea typeface="Overlock"/>
                <a:cs typeface="Overlock"/>
                <a:sym typeface="Overlock"/>
              </a:rPr>
              <a:t>Leer Daniel 6 </a:t>
            </a:r>
            <a:r>
              <a:rPr lang="en-US" sz="4000" dirty="0" err="1">
                <a:solidFill>
                  <a:srgbClr val="613318"/>
                </a:solidFill>
                <a:latin typeface="Overlock"/>
                <a:ea typeface="Overlock"/>
                <a:cs typeface="Overlock"/>
                <a:sym typeface="Overlock"/>
              </a:rPr>
              <a:t>en</a:t>
            </a:r>
            <a:r>
              <a:rPr lang="en-US" sz="4000" dirty="0">
                <a:solidFill>
                  <a:srgbClr val="613318"/>
                </a:solidFill>
                <a:latin typeface="Overlock"/>
                <a:ea typeface="Overlock"/>
                <a:cs typeface="Overlock"/>
                <a:sym typeface="Overlock"/>
              </a:rPr>
              <a:t> sus </a:t>
            </a:r>
            <a:r>
              <a:rPr lang="en-US" sz="4000" dirty="0" err="1">
                <a:solidFill>
                  <a:srgbClr val="613318"/>
                </a:solidFill>
                <a:latin typeface="Overlock"/>
                <a:ea typeface="Overlock"/>
                <a:cs typeface="Overlock"/>
                <a:sym typeface="Overlock"/>
              </a:rPr>
              <a:t>Biblias</a:t>
            </a:r>
            <a:endParaRPr sz="4000" dirty="0">
              <a:solidFill>
                <a:srgbClr val="613318"/>
              </a:solidFill>
              <a:latin typeface="Overlock"/>
              <a:ea typeface="Overlock"/>
              <a:cs typeface="Overlock"/>
              <a:sym typeface="Overlock"/>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4098" name="Picture 2" descr="Women Praying Together Images – Browse 27,299 Stock Photos, Vectors, and  Video | Adobe Stock">
            <a:extLst>
              <a:ext uri="{FF2B5EF4-FFF2-40B4-BE49-F238E27FC236}">
                <a16:creationId xmlns:a16="http://schemas.microsoft.com/office/drawing/2014/main" id="{9B8C0851-8843-8195-5F07-CFA25BE59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16" y="-170580"/>
            <a:ext cx="12502298" cy="8334865"/>
          </a:xfrm>
          <a:prstGeom prst="rect">
            <a:avLst/>
          </a:prstGeom>
          <a:noFill/>
          <a:extLst>
            <a:ext uri="{909E8E84-426E-40DD-AFC4-6F175D3DCCD1}">
              <a14:hiddenFill xmlns:a14="http://schemas.microsoft.com/office/drawing/2010/main">
                <a:solidFill>
                  <a:srgbClr val="FFFFFF"/>
                </a:solidFill>
              </a14:hiddenFill>
            </a:ext>
          </a:extLst>
        </p:spPr>
      </p:pic>
      <p:sp>
        <p:nvSpPr>
          <p:cNvPr id="271" name="Google Shape;271;p27"/>
          <p:cNvSpPr txBox="1">
            <a:spLocks noGrp="1"/>
          </p:cNvSpPr>
          <p:nvPr>
            <p:ph type="body" idx="1"/>
          </p:nvPr>
        </p:nvSpPr>
        <p:spPr>
          <a:xfrm>
            <a:off x="325582" y="660437"/>
            <a:ext cx="3797448" cy="857988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8000"/>
              <a:buNone/>
            </a:pPr>
            <a:r>
              <a:rPr lang="en-US" b="1" dirty="0">
                <a:solidFill>
                  <a:schemeClr val="tx1"/>
                </a:solidFill>
                <a:latin typeface="Overlock"/>
                <a:ea typeface="Overlock"/>
                <a:cs typeface="Overlock"/>
                <a:sym typeface="Overlock"/>
              </a:rPr>
              <a:t>La </a:t>
            </a:r>
            <a:r>
              <a:rPr lang="en-US" b="1" dirty="0" err="1">
                <a:solidFill>
                  <a:schemeClr val="tx1"/>
                </a:solidFill>
              </a:rPr>
              <a:t>Bendición</a:t>
            </a:r>
            <a:r>
              <a:rPr lang="en-US" b="1" dirty="0">
                <a:solidFill>
                  <a:schemeClr val="tx1"/>
                </a:solidFill>
              </a:rPr>
              <a:t> </a:t>
            </a:r>
            <a:endParaRPr b="1" dirty="0">
              <a:solidFill>
                <a:schemeClr val="tx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Overlock"/>
              <a:buNone/>
            </a:pPr>
            <a:endParaRPr/>
          </a:p>
        </p:txBody>
      </p:sp>
      <p:sp>
        <p:nvSpPr>
          <p:cNvPr id="292" name="Google Shape;292;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293" name="Google Shape;293;p30" descr="Screen Clipping"/>
          <p:cNvPicPr preferRelativeResize="0"/>
          <p:nvPr/>
        </p:nvPicPr>
        <p:blipFill rotWithShape="1">
          <a:blip r:embed="rId3">
            <a:alphaModFix/>
          </a:blip>
          <a:srcRect/>
          <a:stretch/>
        </p:blipFill>
        <p:spPr>
          <a:xfrm>
            <a:off x="1011936" y="265451"/>
            <a:ext cx="10168128" cy="66731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4"/>
          <p:cNvSpPr txBox="1"/>
          <p:nvPr/>
        </p:nvSpPr>
        <p:spPr>
          <a:xfrm>
            <a:off x="1155949" y="842061"/>
            <a:ext cx="9880100"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err="1">
                <a:solidFill>
                  <a:srgbClr val="008000"/>
                </a:solidFill>
                <a:latin typeface="Overlock"/>
                <a:ea typeface="Overlock"/>
                <a:cs typeface="Overlock"/>
                <a:sym typeface="Overlock"/>
              </a:rPr>
              <a:t>Lección</a:t>
            </a:r>
            <a:r>
              <a:rPr lang="en-US" sz="4000" b="1" i="0" u="none" strike="noStrike" cap="none" dirty="0">
                <a:solidFill>
                  <a:srgbClr val="008000"/>
                </a:solidFill>
                <a:latin typeface="Overlock"/>
                <a:ea typeface="Overlock"/>
                <a:cs typeface="Overlock"/>
                <a:sym typeface="Overlock"/>
              </a:rPr>
              <a:t> 4</a:t>
            </a:r>
            <a:r>
              <a:rPr lang="en-US" sz="4000" b="1" dirty="0">
                <a:solidFill>
                  <a:srgbClr val="008000"/>
                </a:solidFill>
                <a:latin typeface="Overlock"/>
                <a:ea typeface="Overlock"/>
                <a:cs typeface="Overlock"/>
                <a:sym typeface="Overlock"/>
              </a:rPr>
              <a:t>: </a:t>
            </a:r>
            <a:r>
              <a:rPr lang="en-US" sz="4000" b="1" dirty="0" err="1">
                <a:solidFill>
                  <a:srgbClr val="008000"/>
                </a:solidFill>
                <a:latin typeface="Overlock"/>
                <a:ea typeface="Overlock"/>
                <a:cs typeface="Overlock"/>
                <a:sym typeface="Overlock"/>
              </a:rPr>
              <a:t>Jeremías</a:t>
            </a:r>
            <a:r>
              <a:rPr lang="en-US" sz="4000" b="1" dirty="0">
                <a:solidFill>
                  <a:srgbClr val="008000"/>
                </a:solidFill>
                <a:latin typeface="Overlock"/>
                <a:ea typeface="Overlock"/>
                <a:cs typeface="Overlock"/>
                <a:sym typeface="Overlock"/>
              </a:rPr>
              <a:t> y la </a:t>
            </a:r>
            <a:r>
              <a:rPr lang="en-US" sz="4000" b="1" dirty="0" err="1">
                <a:solidFill>
                  <a:srgbClr val="008000"/>
                </a:solidFill>
                <a:latin typeface="Overlock"/>
                <a:ea typeface="Overlock"/>
                <a:cs typeface="Overlock"/>
                <a:sym typeface="Overlock"/>
              </a:rPr>
              <a:t>Caída</a:t>
            </a:r>
            <a:r>
              <a:rPr lang="en-US" sz="4000" b="1" dirty="0">
                <a:solidFill>
                  <a:srgbClr val="008000"/>
                </a:solidFill>
                <a:latin typeface="Overlock"/>
                <a:ea typeface="Overlock"/>
                <a:cs typeface="Overlock"/>
                <a:sym typeface="Overlock"/>
              </a:rPr>
              <a:t> de </a:t>
            </a:r>
            <a:r>
              <a:rPr lang="en-US" sz="4000" b="1" dirty="0" err="1">
                <a:solidFill>
                  <a:srgbClr val="008000"/>
                </a:solidFill>
                <a:latin typeface="Overlock"/>
                <a:ea typeface="Overlock"/>
                <a:cs typeface="Overlock"/>
                <a:sym typeface="Overlock"/>
              </a:rPr>
              <a:t>Jerusalén</a:t>
            </a:r>
            <a:endParaRPr lang="en-US" sz="4000" b="1" dirty="0">
              <a:solidFill>
                <a:srgbClr val="008000"/>
              </a:solidFill>
              <a:latin typeface="Overlock"/>
              <a:ea typeface="Overlock"/>
              <a:cs typeface="Overlock"/>
              <a:sym typeface="Overlock"/>
            </a:endParaRPr>
          </a:p>
          <a:p>
            <a:pPr marL="0" marR="0" lvl="0" indent="0" algn="ctr" rtl="0">
              <a:spcBef>
                <a:spcPts val="0"/>
              </a:spcBef>
              <a:spcAft>
                <a:spcPts val="0"/>
              </a:spcAft>
              <a:buNone/>
            </a:pPr>
            <a:r>
              <a:rPr lang="en-US" sz="4000" b="1" dirty="0">
                <a:solidFill>
                  <a:srgbClr val="008000"/>
                </a:solidFill>
                <a:latin typeface="Overlock"/>
                <a:ea typeface="Overlock"/>
                <a:sym typeface="Overlock"/>
              </a:rPr>
              <a:t>(</a:t>
            </a:r>
            <a:r>
              <a:rPr lang="en-US" sz="4000" b="1" dirty="0" err="1">
                <a:solidFill>
                  <a:srgbClr val="008000"/>
                </a:solidFill>
                <a:latin typeface="Overlock"/>
                <a:ea typeface="Overlock"/>
                <a:sym typeface="Overlock"/>
              </a:rPr>
              <a:t>Jeremías</a:t>
            </a:r>
            <a:r>
              <a:rPr lang="en-US" sz="4000" b="1" dirty="0">
                <a:solidFill>
                  <a:srgbClr val="008000"/>
                </a:solidFill>
                <a:latin typeface="Overlock"/>
                <a:ea typeface="Overlock"/>
                <a:sym typeface="Overlock"/>
              </a:rPr>
              <a:t> 36-37; 2 Reyes 25:1-21)</a:t>
            </a:r>
            <a:r>
              <a:rPr lang="en-US" sz="4000" b="1" dirty="0">
                <a:ea typeface="Overlock"/>
              </a:rPr>
              <a:t> </a:t>
            </a:r>
            <a:endParaRPr dirty="0"/>
          </a:p>
        </p:txBody>
      </p:sp>
      <p:graphicFrame>
        <p:nvGraphicFramePr>
          <p:cNvPr id="2" name="Table 3">
            <a:extLst>
              <a:ext uri="{FF2B5EF4-FFF2-40B4-BE49-F238E27FC236}">
                <a16:creationId xmlns:a16="http://schemas.microsoft.com/office/drawing/2014/main" id="{62775FCF-27D4-CA13-F99C-AE70EFF2196D}"/>
              </a:ext>
            </a:extLst>
          </p:cNvPr>
          <p:cNvGraphicFramePr>
            <a:graphicFrameLocks noGrp="1"/>
          </p:cNvGraphicFramePr>
          <p:nvPr>
            <p:extLst>
              <p:ext uri="{D42A27DB-BD31-4B8C-83A1-F6EECF244321}">
                <p14:modId xmlns:p14="http://schemas.microsoft.com/office/powerpoint/2010/main" val="1531692375"/>
              </p:ext>
            </p:extLst>
          </p:nvPr>
        </p:nvGraphicFramePr>
        <p:xfrm>
          <a:off x="811617" y="2399906"/>
          <a:ext cx="10568763" cy="2773680"/>
        </p:xfrm>
        <a:graphic>
          <a:graphicData uri="http://schemas.openxmlformats.org/drawingml/2006/table">
            <a:tbl>
              <a:tblPr firstRow="1" bandRow="1">
                <a:tableStyleId>{93296810-A885-4BE3-A3E7-6D5BEEA58F35}</a:tableStyleId>
              </a:tblPr>
              <a:tblGrid>
                <a:gridCol w="869466">
                  <a:extLst>
                    <a:ext uri="{9D8B030D-6E8A-4147-A177-3AD203B41FA5}">
                      <a16:colId xmlns:a16="http://schemas.microsoft.com/office/drawing/2014/main" val="3243105785"/>
                    </a:ext>
                  </a:extLst>
                </a:gridCol>
                <a:gridCol w="9699297">
                  <a:extLst>
                    <a:ext uri="{9D8B030D-6E8A-4147-A177-3AD203B41FA5}">
                      <a16:colId xmlns:a16="http://schemas.microsoft.com/office/drawing/2014/main" val="1424929427"/>
                    </a:ext>
                  </a:extLst>
                </a:gridCol>
              </a:tblGrid>
              <a:tr h="0">
                <a:tc gridSpan="2">
                  <a:txBody>
                    <a:bodyPr/>
                    <a:lstStyle/>
                    <a:p>
                      <a:pPr algn="ctr"/>
                      <a:r>
                        <a:rPr lang="en-US" sz="3600" b="0" dirty="0" err="1">
                          <a:solidFill>
                            <a:schemeClr val="tx1"/>
                          </a:solidFill>
                        </a:rPr>
                        <a:t>Objetivos</a:t>
                      </a:r>
                      <a:endParaRPr lang="en-US" sz="3600" b="0" dirty="0">
                        <a:solidFill>
                          <a:schemeClr val="tx1"/>
                        </a:solidFill>
                      </a:endParaRPr>
                    </a:p>
                  </a:txBody>
                  <a:tcPr/>
                </a:tc>
                <a:tc hMerge="1">
                  <a:txBody>
                    <a:bodyPr/>
                    <a:lstStyle/>
                    <a:p>
                      <a:pPr algn="ctr"/>
                      <a:r>
                        <a:rPr lang="en-US" sz="3600" dirty="0">
                          <a:solidFill>
                            <a:schemeClr val="tx1"/>
                          </a:solidFill>
                        </a:rPr>
                        <a:t>Objectives</a:t>
                      </a:r>
                    </a:p>
                  </a:txBody>
                  <a:tcPr/>
                </a:tc>
                <a:extLst>
                  <a:ext uri="{0D108BD9-81ED-4DB2-BD59-A6C34878D82A}">
                    <a16:rowId xmlns:a16="http://schemas.microsoft.com/office/drawing/2014/main" val="2204196420"/>
                  </a:ext>
                </a:extLst>
              </a:tr>
              <a:tr h="757708">
                <a:tc>
                  <a:txBody>
                    <a:bodyPr/>
                    <a:lstStyle/>
                    <a:p>
                      <a:pPr algn="ctr"/>
                      <a:r>
                        <a:rPr lang="en-US" sz="3600" dirty="0"/>
                        <a:t>1</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t>Usar </a:t>
                      </a:r>
                      <a:r>
                        <a:rPr lang="en-US" sz="3200" dirty="0" err="1"/>
                        <a:t>el</a:t>
                      </a:r>
                      <a:r>
                        <a:rPr lang="en-US" sz="3200" dirty="0"/>
                        <a:t> </a:t>
                      </a:r>
                      <a:r>
                        <a:rPr lang="en-US" sz="3200" dirty="0" err="1"/>
                        <a:t>método</a:t>
                      </a:r>
                      <a:r>
                        <a:rPr lang="en-US" sz="3200" dirty="0"/>
                        <a:t> de las 4 “C” para leer y </a:t>
                      </a:r>
                      <a:r>
                        <a:rPr lang="en-US" sz="3200" dirty="0" err="1"/>
                        <a:t>entender</a:t>
                      </a:r>
                      <a:r>
                        <a:rPr lang="en-US" sz="3200" dirty="0"/>
                        <a:t> </a:t>
                      </a:r>
                      <a:r>
                        <a:rPr lang="en-US" sz="3200" dirty="0" err="1"/>
                        <a:t>Jeremías</a:t>
                      </a:r>
                      <a:r>
                        <a:rPr lang="en-US" sz="3200" dirty="0"/>
                        <a:t> 36-37; 2 Reyes 25:1-21</a:t>
                      </a:r>
                    </a:p>
                  </a:txBody>
                  <a:tcPr/>
                </a:tc>
                <a:extLst>
                  <a:ext uri="{0D108BD9-81ED-4DB2-BD59-A6C34878D82A}">
                    <a16:rowId xmlns:a16="http://schemas.microsoft.com/office/drawing/2014/main" val="3034287435"/>
                  </a:ext>
                </a:extLst>
              </a:tr>
              <a:tr h="757708">
                <a:tc>
                  <a:txBody>
                    <a:bodyPr/>
                    <a:lstStyle/>
                    <a:p>
                      <a:pPr algn="ctr"/>
                      <a:r>
                        <a:rPr lang="en-US" sz="3600" dirty="0"/>
                        <a:t>2</a:t>
                      </a:r>
                    </a:p>
                  </a:txBody>
                  <a:tcPr/>
                </a:tc>
                <a:tc>
                  <a:txBody>
                    <a:bodyPr/>
                    <a:lstStyle/>
                    <a:p>
                      <a:r>
                        <a:rPr lang="en-US" sz="3200" b="0" dirty="0" err="1"/>
                        <a:t>Identificar</a:t>
                      </a:r>
                      <a:r>
                        <a:rPr lang="en-US" sz="3200" b="0" dirty="0"/>
                        <a:t> </a:t>
                      </a:r>
                      <a:r>
                        <a:rPr lang="en-US" sz="3200" b="0" dirty="0" err="1"/>
                        <a:t>por</a:t>
                      </a:r>
                      <a:r>
                        <a:rPr lang="en-US" sz="3200" b="0" dirty="0"/>
                        <a:t> </a:t>
                      </a:r>
                      <a:r>
                        <a:rPr lang="en-US" sz="3200" b="0" dirty="0" err="1"/>
                        <a:t>qué</a:t>
                      </a:r>
                      <a:r>
                        <a:rPr lang="en-US" sz="3200" b="0" dirty="0"/>
                        <a:t> </a:t>
                      </a:r>
                      <a:r>
                        <a:rPr lang="en-US" sz="3200" b="0" dirty="0" err="1"/>
                        <a:t>el</a:t>
                      </a:r>
                      <a:r>
                        <a:rPr lang="en-US" sz="3200" b="0" dirty="0"/>
                        <a:t> paso </a:t>
                      </a:r>
                      <a:r>
                        <a:rPr lang="en-US" sz="3200" b="0" dirty="0" err="1"/>
                        <a:t>Consolidar</a:t>
                      </a:r>
                      <a:r>
                        <a:rPr lang="en-US" sz="3200" b="0" dirty="0"/>
                        <a:t> </a:t>
                      </a:r>
                      <a:r>
                        <a:rPr lang="en-US" sz="3200" b="0" dirty="0" err="1"/>
                        <a:t>viene</a:t>
                      </a:r>
                      <a:r>
                        <a:rPr lang="en-US" sz="3200" b="0" dirty="0"/>
                        <a:t> DESPUÉS del paso </a:t>
                      </a:r>
                      <a:r>
                        <a:rPr lang="en-US" sz="3200" b="0" dirty="0" err="1"/>
                        <a:t>Considerar</a:t>
                      </a:r>
                      <a:r>
                        <a:rPr lang="en-US" sz="3200" b="0" dirty="0"/>
                        <a:t> </a:t>
                      </a:r>
                    </a:p>
                  </a:txBody>
                  <a:tcPr/>
                </a:tc>
                <a:extLst>
                  <a:ext uri="{0D108BD9-81ED-4DB2-BD59-A6C34878D82A}">
                    <a16:rowId xmlns:a16="http://schemas.microsoft.com/office/drawing/2014/main" val="898567834"/>
                  </a:ext>
                </a:extLst>
              </a:tr>
            </a:tbl>
          </a:graphicData>
        </a:graphic>
      </p:graphicFrame>
    </p:spTree>
    <p:extLst>
      <p:ext uri="{BB962C8B-B14F-4D97-AF65-F5344CB8AC3E}">
        <p14:creationId xmlns:p14="http://schemas.microsoft.com/office/powerpoint/2010/main" val="1951188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A9FF61-A901-4DEF-8E9B-E434F3CC3CDD}"/>
              </a:ext>
            </a:extLst>
          </p:cNvPr>
          <p:cNvSpPr>
            <a:spLocks noGrp="1"/>
          </p:cNvSpPr>
          <p:nvPr>
            <p:ph type="title"/>
          </p:nvPr>
        </p:nvSpPr>
        <p:spPr/>
        <p:txBody>
          <a:bodyPr/>
          <a:lstStyle/>
          <a:p>
            <a:pPr algn="ctr"/>
            <a:r>
              <a:rPr lang="en-US" dirty="0"/>
              <a:t>Las Cuatro C</a:t>
            </a:r>
          </a:p>
        </p:txBody>
      </p:sp>
      <p:sp>
        <p:nvSpPr>
          <p:cNvPr id="5" name="TextBox 4">
            <a:extLst>
              <a:ext uri="{FF2B5EF4-FFF2-40B4-BE49-F238E27FC236}">
                <a16:creationId xmlns:a16="http://schemas.microsoft.com/office/drawing/2014/main" id="{8588F62C-CC8F-47F3-B0A0-D6CA4A7E2965}"/>
              </a:ext>
            </a:extLst>
          </p:cNvPr>
          <p:cNvSpPr txBox="1"/>
          <p:nvPr/>
        </p:nvSpPr>
        <p:spPr>
          <a:xfrm>
            <a:off x="690880" y="1950720"/>
            <a:ext cx="10850880" cy="3785652"/>
          </a:xfrm>
          <a:prstGeom prst="rect">
            <a:avLst/>
          </a:prstGeom>
          <a:noFill/>
        </p:spPr>
        <p:txBody>
          <a:bodyPr wrap="square" rtlCol="0">
            <a:spAutoFit/>
          </a:bodyPr>
          <a:lstStyle/>
          <a:p>
            <a:r>
              <a:rPr lang="en-US" sz="4800" b="1" dirty="0" err="1"/>
              <a:t>Captar</a:t>
            </a:r>
            <a:r>
              <a:rPr lang="en-US" sz="4800" b="1" dirty="0"/>
              <a:t>: </a:t>
            </a:r>
            <a:r>
              <a:rPr lang="en-US" sz="4800" dirty="0"/>
              <a:t>La </a:t>
            </a:r>
            <a:r>
              <a:rPr lang="en-US" sz="4800" dirty="0" err="1"/>
              <a:t>introducción</a:t>
            </a:r>
            <a:r>
              <a:rPr lang="en-US" sz="4800" dirty="0"/>
              <a:t>, </a:t>
            </a:r>
            <a:r>
              <a:rPr lang="en-US" sz="4800" dirty="0" err="1"/>
              <a:t>el</a:t>
            </a:r>
            <a:r>
              <a:rPr lang="en-US" sz="4800" dirty="0"/>
              <a:t> </a:t>
            </a:r>
            <a:r>
              <a:rPr lang="en-US" sz="4800" dirty="0" err="1"/>
              <a:t>gancho</a:t>
            </a:r>
            <a:r>
              <a:rPr lang="en-US" sz="4800" dirty="0"/>
              <a:t> que </a:t>
            </a:r>
            <a:r>
              <a:rPr lang="en-US" sz="4800" dirty="0" err="1"/>
              <a:t>nos</a:t>
            </a:r>
            <a:r>
              <a:rPr lang="en-US" sz="4800" dirty="0"/>
              <a:t> </a:t>
            </a:r>
            <a:r>
              <a:rPr lang="en-US" sz="4800" dirty="0" err="1"/>
              <a:t>lleva</a:t>
            </a:r>
            <a:r>
              <a:rPr lang="en-US" sz="4800" dirty="0"/>
              <a:t> al </a:t>
            </a:r>
            <a:r>
              <a:rPr lang="en-US" sz="4800" dirty="0" err="1"/>
              <a:t>tema</a:t>
            </a:r>
            <a:r>
              <a:rPr lang="en-US" sz="4800" dirty="0"/>
              <a:t> del día</a:t>
            </a:r>
            <a:endParaRPr lang="en-US" sz="4800" b="1" dirty="0"/>
          </a:p>
          <a:p>
            <a:r>
              <a:rPr lang="en-US" sz="4800" b="1" dirty="0" err="1"/>
              <a:t>Contar</a:t>
            </a:r>
            <a:endParaRPr lang="en-US" sz="4800" b="1" dirty="0"/>
          </a:p>
          <a:p>
            <a:r>
              <a:rPr lang="en-US" sz="4800" b="1" dirty="0" err="1"/>
              <a:t>Considerar</a:t>
            </a:r>
            <a:endParaRPr lang="en-US" sz="4800" b="1" dirty="0"/>
          </a:p>
          <a:p>
            <a:r>
              <a:rPr lang="en-US" sz="4800" b="1" dirty="0" err="1"/>
              <a:t>Consolidar</a:t>
            </a:r>
            <a:endParaRPr lang="en-US" sz="4800" b="1" dirty="0"/>
          </a:p>
        </p:txBody>
      </p:sp>
    </p:spTree>
    <p:extLst>
      <p:ext uri="{BB962C8B-B14F-4D97-AF65-F5344CB8AC3E}">
        <p14:creationId xmlns:p14="http://schemas.microsoft.com/office/powerpoint/2010/main" val="2491903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91C992-EB6E-E057-AEE7-383667118EA3}"/>
              </a:ext>
            </a:extLst>
          </p:cNvPr>
          <p:cNvSpPr>
            <a:spLocks noGrp="1"/>
          </p:cNvSpPr>
          <p:nvPr>
            <p:ph type="body" idx="1"/>
          </p:nvPr>
        </p:nvSpPr>
        <p:spPr>
          <a:xfrm>
            <a:off x="838200" y="838073"/>
            <a:ext cx="10515600" cy="4351338"/>
          </a:xfrm>
        </p:spPr>
        <p:txBody>
          <a:bodyPr/>
          <a:lstStyle/>
          <a:p>
            <a:pPr marL="0" indent="0">
              <a:buNone/>
            </a:pPr>
            <a:r>
              <a:rPr lang="es-ES" sz="4400" dirty="0">
                <a:solidFill>
                  <a:srgbClr val="000000"/>
                </a:solidFill>
                <a:effectLst/>
                <a:latin typeface="Calibri" panose="020F0502020204030204" pitchFamily="34" charset="0"/>
                <a:ea typeface="Times New Roman" panose="02020603050405020304" pitchFamily="18" charset="0"/>
              </a:rPr>
              <a:t>Mateo 16:24</a:t>
            </a:r>
          </a:p>
          <a:p>
            <a:pPr marL="0" indent="0">
              <a:buNone/>
            </a:pPr>
            <a:r>
              <a:rPr lang="es-ES" sz="4400" dirty="0">
                <a:solidFill>
                  <a:srgbClr val="000000"/>
                </a:solidFill>
                <a:effectLst/>
                <a:latin typeface="Calibri" panose="020F0502020204030204" pitchFamily="34" charset="0"/>
                <a:ea typeface="Times New Roman" panose="02020603050405020304" pitchFamily="18" charset="0"/>
              </a:rPr>
              <a:t>“Si alguno quiere seguirme, niéguese a sí mismo, tome su cruz, y sígame.” </a:t>
            </a:r>
          </a:p>
          <a:p>
            <a:pPr marL="0" indent="0">
              <a:buNone/>
            </a:pPr>
            <a:endParaRPr lang="es-ES" sz="4400" dirty="0">
              <a:solidFill>
                <a:srgbClr val="000000"/>
              </a:solidFill>
              <a:latin typeface="Calibri" panose="020F0502020204030204" pitchFamily="34" charset="0"/>
              <a:ea typeface="Times New Roman" panose="02020603050405020304" pitchFamily="18" charset="0"/>
            </a:endParaRPr>
          </a:p>
          <a:p>
            <a:pPr marL="0" indent="0">
              <a:buNone/>
            </a:pPr>
            <a:r>
              <a:rPr lang="es-ES" sz="4400" b="1" dirty="0">
                <a:solidFill>
                  <a:srgbClr val="00B050"/>
                </a:solidFill>
                <a:effectLst/>
                <a:latin typeface="Calibri" panose="020F0502020204030204" pitchFamily="34" charset="0"/>
                <a:ea typeface="Times New Roman" panose="02020603050405020304" pitchFamily="18" charset="0"/>
              </a:rPr>
              <a:t>¿Qué cruces tuvo que sufrir Jeremías en el servicio al Señor? </a:t>
            </a:r>
            <a:endParaRPr lang="en-US" sz="4400" b="1" dirty="0">
              <a:solidFill>
                <a:srgbClr val="00B050"/>
              </a:solidFill>
              <a:effectLst/>
              <a:latin typeface="Times New Roman" panose="02020603050405020304" pitchFamily="18" charset="0"/>
              <a:ea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307903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91C992-EB6E-E057-AEE7-383667118EA3}"/>
              </a:ext>
            </a:extLst>
          </p:cNvPr>
          <p:cNvSpPr>
            <a:spLocks noGrp="1"/>
          </p:cNvSpPr>
          <p:nvPr>
            <p:ph type="body" idx="1"/>
          </p:nvPr>
        </p:nvSpPr>
        <p:spPr>
          <a:xfrm>
            <a:off x="838200" y="146304"/>
            <a:ext cx="10515600" cy="6803136"/>
          </a:xfrm>
        </p:spPr>
        <p:txBody>
          <a:bodyPr>
            <a:normAutofit fontScale="85000" lnSpcReduction="20000"/>
          </a:bodyPr>
          <a:lstStyle/>
          <a:p>
            <a:pPr marL="0" indent="0">
              <a:buNone/>
            </a:pPr>
            <a:r>
              <a:rPr lang="es-ES" sz="4400" b="1" dirty="0">
                <a:solidFill>
                  <a:srgbClr val="00B050"/>
                </a:solidFill>
                <a:effectLst/>
                <a:latin typeface="Calibri" panose="020F0502020204030204" pitchFamily="34" charset="0"/>
                <a:ea typeface="Times New Roman" panose="02020603050405020304" pitchFamily="18" charset="0"/>
              </a:rPr>
              <a:t>¿Y nosotros? </a:t>
            </a:r>
          </a:p>
          <a:p>
            <a:pPr marL="0" indent="0">
              <a:buNone/>
            </a:pPr>
            <a:endParaRPr lang="es-ES" sz="4400" b="1" dirty="0">
              <a:solidFill>
                <a:srgbClr val="00B050"/>
              </a:solidFill>
              <a:latin typeface="Calibri" panose="020F0502020204030204" pitchFamily="34" charset="0"/>
              <a:ea typeface="Times New Roman" panose="02020603050405020304" pitchFamily="18" charset="0"/>
            </a:endParaRPr>
          </a:p>
          <a:p>
            <a:pPr marL="0" indent="0">
              <a:buNone/>
            </a:pPr>
            <a:r>
              <a:rPr lang="es-ES" sz="5200" dirty="0">
                <a:solidFill>
                  <a:srgbClr val="000000"/>
                </a:solidFill>
                <a:effectLst/>
                <a:latin typeface="Calibri" panose="020F0502020204030204" pitchFamily="34" charset="0"/>
                <a:ea typeface="Times New Roman" panose="02020603050405020304" pitchFamily="18" charset="0"/>
              </a:rPr>
              <a:t>1 Pedro 4:12-14 “Amados hermanos, no se sorprendan de la prueba de fuego a que se ven sometidos, como si les estuviera sucediendo algo extraño. Al contrario, alégrense de ser partícipes de los sufrimientos de Cristo, para que también se alegren grandemente cuando la gloria de Cristo se revele. ¡Bienaventurados ustedes, cuando sean insultados por causa del nombre de Cristo! ¡Sobre ustedes reposa el glorioso Espíritu de Dios! </a:t>
            </a:r>
            <a:endParaRPr lang="en-US" sz="4400" b="1" dirty="0">
              <a:solidFill>
                <a:srgbClr val="00B050"/>
              </a:solidFill>
              <a:effectLst/>
              <a:latin typeface="Times New Roman" panose="02020603050405020304" pitchFamily="18" charset="0"/>
              <a:ea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625625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A9FF61-A901-4DEF-8E9B-E434F3CC3CDD}"/>
              </a:ext>
            </a:extLst>
          </p:cNvPr>
          <p:cNvSpPr>
            <a:spLocks noGrp="1"/>
          </p:cNvSpPr>
          <p:nvPr>
            <p:ph type="title"/>
          </p:nvPr>
        </p:nvSpPr>
        <p:spPr/>
        <p:txBody>
          <a:bodyPr/>
          <a:lstStyle/>
          <a:p>
            <a:pPr algn="ctr"/>
            <a:r>
              <a:rPr lang="en-US" dirty="0"/>
              <a:t>Las Cuatro C</a:t>
            </a:r>
          </a:p>
        </p:txBody>
      </p:sp>
      <p:sp>
        <p:nvSpPr>
          <p:cNvPr id="5" name="TextBox 4">
            <a:extLst>
              <a:ext uri="{FF2B5EF4-FFF2-40B4-BE49-F238E27FC236}">
                <a16:creationId xmlns:a16="http://schemas.microsoft.com/office/drawing/2014/main" id="{8588F62C-CC8F-47F3-B0A0-D6CA4A7E2965}"/>
              </a:ext>
            </a:extLst>
          </p:cNvPr>
          <p:cNvSpPr txBox="1"/>
          <p:nvPr/>
        </p:nvSpPr>
        <p:spPr>
          <a:xfrm>
            <a:off x="690880" y="1950720"/>
            <a:ext cx="10850880" cy="3046988"/>
          </a:xfrm>
          <a:prstGeom prst="rect">
            <a:avLst/>
          </a:prstGeom>
          <a:noFill/>
        </p:spPr>
        <p:txBody>
          <a:bodyPr wrap="square" rtlCol="0">
            <a:spAutoFit/>
          </a:bodyPr>
          <a:lstStyle/>
          <a:p>
            <a:r>
              <a:rPr lang="en-US" sz="4800" b="1" dirty="0" err="1"/>
              <a:t>Captar</a:t>
            </a:r>
            <a:endParaRPr lang="en-US" sz="4800" b="1" dirty="0"/>
          </a:p>
          <a:p>
            <a:r>
              <a:rPr lang="en-US" sz="4800" b="1" dirty="0" err="1"/>
              <a:t>Contar</a:t>
            </a:r>
            <a:r>
              <a:rPr lang="en-US" sz="4800" b="1" dirty="0"/>
              <a:t>: </a:t>
            </a:r>
            <a:r>
              <a:rPr lang="en-US" sz="4800" dirty="0"/>
              <a:t>Se </a:t>
            </a:r>
            <a:r>
              <a:rPr lang="en-US" sz="4800" dirty="0" err="1"/>
              <a:t>cuenta</a:t>
            </a:r>
            <a:r>
              <a:rPr lang="en-US" sz="4800" dirty="0"/>
              <a:t> la </a:t>
            </a:r>
            <a:r>
              <a:rPr lang="en-US" sz="4800" dirty="0" err="1"/>
              <a:t>historia</a:t>
            </a:r>
            <a:r>
              <a:rPr lang="en-US" sz="4800" dirty="0"/>
              <a:t> </a:t>
            </a:r>
            <a:r>
              <a:rPr lang="en-US" sz="4800" dirty="0" err="1"/>
              <a:t>bíblica</a:t>
            </a:r>
            <a:r>
              <a:rPr lang="en-US" sz="4800" dirty="0"/>
              <a:t> </a:t>
            </a:r>
            <a:endParaRPr lang="en-US" sz="4800" b="1" dirty="0"/>
          </a:p>
          <a:p>
            <a:r>
              <a:rPr lang="en-US" sz="4800" b="1" dirty="0" err="1"/>
              <a:t>Considerar</a:t>
            </a:r>
            <a:endParaRPr lang="en-US" sz="4800" b="1" dirty="0"/>
          </a:p>
          <a:p>
            <a:r>
              <a:rPr lang="en-US" sz="4800" b="1" dirty="0" err="1"/>
              <a:t>Consolidar</a:t>
            </a:r>
            <a:endParaRPr lang="en-US" sz="4800" b="1" dirty="0"/>
          </a:p>
        </p:txBody>
      </p:sp>
    </p:spTree>
    <p:extLst>
      <p:ext uri="{BB962C8B-B14F-4D97-AF65-F5344CB8AC3E}">
        <p14:creationId xmlns:p14="http://schemas.microsoft.com/office/powerpoint/2010/main" val="1693681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ágenes Bíblicas Gratis :: El Rey Joaquim quema el pergamino de Jeremías  :: Cuando Baruc escribe en un pergamino las profecías que Dios le dio a  Jeremías, el Rey Joaquim lo quema (">
            <a:extLst>
              <a:ext uri="{FF2B5EF4-FFF2-40B4-BE49-F238E27FC236}">
                <a16:creationId xmlns:a16="http://schemas.microsoft.com/office/drawing/2014/main" id="{D636F9DD-5092-07ED-3851-FA2B8B2BC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29090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491</TotalTime>
  <Words>4326</Words>
  <Application>Microsoft Macintosh PowerPoint</Application>
  <PresentationFormat>Widescreen</PresentationFormat>
  <Paragraphs>274</Paragraphs>
  <Slides>37</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Symbol</vt:lpstr>
      <vt:lpstr>Arial</vt:lpstr>
      <vt:lpstr>Times New Roman</vt:lpstr>
      <vt:lpstr>Overlock</vt:lpstr>
      <vt:lpstr>Calibri</vt:lpstr>
      <vt:lpstr>Office Theme</vt:lpstr>
      <vt:lpstr>PowerPoint Presentation</vt:lpstr>
      <vt:lpstr>Oremos</vt:lpstr>
      <vt:lpstr>PowerPoint Presentation</vt:lpstr>
      <vt:lpstr>PowerPoint Presentation</vt:lpstr>
      <vt:lpstr>Las Cuatro C</vt:lpstr>
      <vt:lpstr>PowerPoint Presentation</vt:lpstr>
      <vt:lpstr>PowerPoint Presentation</vt:lpstr>
      <vt:lpstr>Las Cuatro 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Las Cuatro C</vt:lpstr>
      <vt:lpstr>Considerar – Jeremías 36-37;  2 Reyes 25:1-21</vt:lpstr>
      <vt:lpstr>Considerar – Jeremías 36-37;  2 Reyes 25:1-21</vt:lpstr>
      <vt:lpstr>Considerar – Jeremías 36-37;  2 Reyes 25:1-21</vt:lpstr>
      <vt:lpstr>Considerar – Jeremías 36-37;  2 Reyes 25:1-21</vt:lpstr>
      <vt:lpstr>Considerar – Jeremías 36-37;  2 Reyes 25:1-21</vt:lpstr>
      <vt:lpstr>Considerar – Jeremías 36-37;  2 Reyes 25:1-21</vt:lpstr>
      <vt:lpstr>Las Cuatro C</vt:lpstr>
      <vt:lpstr>Consolidar- Jeremías 36-37; 2 Reyes 25:1-21</vt:lpstr>
      <vt:lpstr>Consolidar- Jeremías 36-37; 2 Reyes 25:1-21</vt:lpstr>
      <vt:lpstr>Consolidar- Jeremías 36-37; 2 Reyes 25:1-21</vt:lpstr>
      <vt:lpstr>10 Así dice el Señor: «Cuando a Babilonia se le hayan cumplido los setenta años, yo los visitaré y haré honor a mi promesa en favor de ustedes; los haré volver a este lugar. 11 Porque yo conozco los planes que tengo para ustedes —afirma el Señor—, planes de bienestar y no de calamidad, a fin de darles un futuro y una esperanza.</vt:lpstr>
      <vt:lpstr>Entonces ustedes me invocarán, vendrán a suplicarme y yo los escucharé. 13 Me buscarán y me encontrarán cuando me busquen de todo corazón. 14 Me dejaré encontrar —afirma el Señor—, y los haré volver del cautiverio. Yo los reuniré de todas las naciones y de todos los lugares adonde los haya dispersado y los haré volver al lugar del cual los deporté», afirma el Señor.</vt:lpstr>
      <vt:lpstr>Consolidar- Jeremías 36-37; 2 Reyes 25:1-21</vt:lpstr>
      <vt:lpstr>Preguntas?  Comentarios? </vt:lpstr>
      <vt:lpstr>PowerPoint Presentation</vt:lpstr>
      <vt:lpstr>¿Por cuáles razones es importante las preguntas de Consolidar DESPUÉS de las preguntas  de Considerar?  </vt:lpstr>
      <vt:lpstr>¿Por cuáles razones es importante las preguntas de Consolidar DESPUÉS de las preguntas  de Considerar?  </vt:lpstr>
      <vt:lpstr>La Tarea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Sutton</dc:creator>
  <cp:lastModifiedBy>Elise Gross</cp:lastModifiedBy>
  <cp:revision>30</cp:revision>
  <dcterms:created xsi:type="dcterms:W3CDTF">2020-02-01T16:46:34Z</dcterms:created>
  <dcterms:modified xsi:type="dcterms:W3CDTF">2023-09-06T16:55:19Z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0x010100469A67C346E6B04F8F3828DDC292199C</vt:lpwstr>
  </property>
</Properties>
</file>