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97" r:id="rId3"/>
    <p:sldId id="298" r:id="rId4"/>
    <p:sldId id="299" r:id="rId5"/>
    <p:sldId id="332" r:id="rId6"/>
    <p:sldId id="260" r:id="rId7"/>
    <p:sldId id="347" r:id="rId8"/>
    <p:sldId id="385" r:id="rId9"/>
    <p:sldId id="386" r:id="rId10"/>
    <p:sldId id="387" r:id="rId11"/>
    <p:sldId id="388" r:id="rId12"/>
    <p:sldId id="348" r:id="rId13"/>
    <p:sldId id="264" r:id="rId14"/>
    <p:sldId id="267" r:id="rId15"/>
    <p:sldId id="268" r:id="rId16"/>
    <p:sldId id="389" r:id="rId17"/>
    <p:sldId id="269" r:id="rId18"/>
    <p:sldId id="270" r:id="rId19"/>
    <p:sldId id="271" r:id="rId20"/>
    <p:sldId id="273" r:id="rId21"/>
    <p:sldId id="349" r:id="rId22"/>
    <p:sldId id="275" r:id="rId23"/>
    <p:sldId id="276" r:id="rId24"/>
    <p:sldId id="277" r:id="rId25"/>
    <p:sldId id="390" r:id="rId26"/>
    <p:sldId id="391" r:id="rId27"/>
    <p:sldId id="392" r:id="rId28"/>
    <p:sldId id="393" r:id="rId29"/>
    <p:sldId id="278" r:id="rId30"/>
    <p:sldId id="399" r:id="rId31"/>
    <p:sldId id="394" r:id="rId32"/>
    <p:sldId id="295" r:id="rId33"/>
    <p:sldId id="396" r:id="rId34"/>
    <p:sldId id="397" r:id="rId35"/>
    <p:sldId id="398" r:id="rId36"/>
    <p:sldId id="395" r:id="rId37"/>
    <p:sldId id="288" r:id="rId38"/>
    <p:sldId id="384" r:id="rId39"/>
    <p:sldId id="290" r:id="rId40"/>
  </p:sldIdLst>
  <p:sldSz cx="12192000" cy="6858000"/>
  <p:notesSz cx="6858000" cy="9144000"/>
  <p:embeddedFontLst>
    <p:embeddedFont>
      <p:font typeface="Adelle Sans Devanagari" panose="02000503000000020004" pitchFamily="2" charset="-78"/>
      <p:regular r:id="rId42"/>
      <p:bold r:id="rId43"/>
    </p:embeddedFont>
    <p:embeddedFont>
      <p:font typeface="Calibri" panose="020F0502020204030204" pitchFamily="34" charset="0"/>
      <p:regular r:id="rId44"/>
      <p:bold r:id="rId45"/>
      <p:italic r:id="rId46"/>
      <p:boldItalic r:id="rId47"/>
    </p:embeddedFont>
    <p:embeddedFont>
      <p:font typeface="Overlock" panose="02000506030000020004"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Gu3FvtiLaR56p+Q5NbMZgnUPY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60A"/>
    <a:srgbClr val="6D5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0"/>
    <p:restoredTop sz="34799"/>
  </p:normalViewPr>
  <p:slideViewPr>
    <p:cSldViewPr snapToGrid="0">
      <p:cViewPr varScale="1">
        <p:scale>
          <a:sx n="34" d="100"/>
          <a:sy n="34" d="100"/>
        </p:scale>
        <p:origin x="10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pexels.com/photo/cell-phone-hands-touchscreen-writing-1542099/"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 la lección: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Hemos visto en las lecciones anteriores como Dios en su amor fiel había preservado a un remanente de su pueblo aun siendo cautivos en Babilonia y Persia. Ahora, después de 70 años, una parte del pueblo regresó a Jerusalén.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Hermanos, hoy veremos la historia de Esdras y como Dios lo levantó para ayudar construir la nueva edificación del templo en Jerusalén y guiar el pueblo a volver espiritualmente al camino del Señor. Siguiendo el liderazgo de Esdras, el pueblo se une a él para dar gloria a Dios.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Hoy veremos al pueblo de Dios regresar a casa. Y hoy reflexionaremos en como el Señor nos fortalece a nosotros para la obra en la iglesia a través de su Santa Palabra.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Cómo tu maestro (a),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Nehemías 8:1-12 </a:t>
            </a:r>
            <a:r>
              <a:rPr lang="es-ES" sz="1800" b="1" dirty="0">
                <a:effectLst/>
                <a:latin typeface="Calibri" panose="020F0502020204030204" pitchFamily="34" charset="0"/>
                <a:ea typeface="Times New Roman" panose="02020603050405020304" pitchFamily="18" charset="0"/>
              </a:rPr>
              <a:t>(Adaptado de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todo el pueblo en masa se reunió en la plaza que está frente a la puerta del Agua, y le dijeron al maestro Esdras que trajera el libro de la ley de Moisés, que el Señor había dado a Israel. El día primero del mes séptimo, el sacerdote Esdras trajo el libro de la ley ante la reunión compuesta de hombres, mujeres y todos los que tenían uso de razón; y desde la mañana hasta el mediodía lo leyó en presencia de todos ellos, delante de la plaza que está frente a la puerta del Agua.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Todo el pueblo estaba atento a la lectura del libro de la ley. El maestro Esdras estaba de pie sobre una tribuna de madera construida para ese fin. También de pie y a su derecha estaban Matatías, Sema,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Anías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Urías,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Hilquías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Maaseías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 su izquierda estaban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Pedaías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Misael,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Malquías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Hasum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Hasbadana</a:t>
            </a:r>
            <a:r>
              <a:rPr lang="es-ES" sz="1800" dirty="0">
                <a:effectLst/>
                <a:latin typeface="Calibri" panose="020F0502020204030204" pitchFamily="34" charset="0"/>
                <a:ea typeface="Calibri" panose="020F0502020204030204" pitchFamily="34" charset="0"/>
                <a:cs typeface="Times New Roman" panose="02020603050405020304" pitchFamily="18" charset="0"/>
              </a:rPr>
              <a:t>, Zacarías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Mesulam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Esdras abrió el libro a la vista de todo el pueblo, ya que se le podía ver por encima de todos; y al abrirlo, todo el mundo se puso de pie.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Esdras alabó al Señor, el Dios todopoderoso, y todo el pueblo, con los brazos en alto, respondió: «Amén, amén.» Luego se inclinaron hasta tocar el suelo con la frente, y adoraron al Señor.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82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levitas Josué, Baní,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Serebías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Jamín,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Acub</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Sabtai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Hodías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Maaseías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Quelitá</a:t>
            </a:r>
            <a:r>
              <a:rPr lang="es-ES" sz="1800" dirty="0">
                <a:effectLst/>
                <a:latin typeface="Calibri" panose="020F0502020204030204" pitchFamily="34" charset="0"/>
                <a:ea typeface="Calibri" panose="020F0502020204030204" pitchFamily="34" charset="0"/>
                <a:cs typeface="Times New Roman" panose="02020603050405020304" pitchFamily="18" charset="0"/>
              </a:rPr>
              <a:t>, Azarías,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Jozabad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Hanán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Pelaías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explicaban la ley al pueblo. Mientras la gente permanecía en su sitio, ellos leían en voz alta el libro de la ley de Dios, y lo traducían para que se entendiera claramente la lectura.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como todo el pueblo lloraba al oír los términos de la ley, tanto el gobernador Nehemías como el maestro y sacerdote Esdras, y los levitas que explicaban la ley al pueblo, dijeron a todos que no se pusieran tristes ni lloraran, porque aquel día estaba dedicado al Señor, su Dios.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Además les dijo Esdras: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«Vayan y coman de lo mejor, beban vino dulce e inviten a quienes no tengan nada preparado, porque hoy es un día dedicado a nuestro Señor. No estén tristes, porque la alegría del Señor es nuestro refugio.»</a:t>
            </a:r>
          </a:p>
          <a:p>
            <a:pPr marL="0" marR="0">
              <a:spcBef>
                <a:spcPts val="0"/>
              </a:spcBef>
              <a:spcAft>
                <a:spcPts val="0"/>
              </a:spcAft>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También los levitas calmaban a la gente, diciéndoles que se callaran y no lloraran, porque era un día dedicado al Señor. Entonces toda la gente se fue a comer y beber, y a compartir su comida y celebrar una gran fiesta, porque habían comprendido lo que se les había enseñado.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43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12</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1. ¿Quiénes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Ciro, rey de Persia (1:1)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Señor (1:1)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judíos (1:4)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habitantes de cada lugar donde haya judíos en persa (1:4)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jefes de familia de Benjamín y de Judá, los sacerdotes y levitas (1:5)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Artajerjes, rey de Persia (7:1)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Esdras, un sacerdote/maestro muy versado en la ley (7:1)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Todo el pueblo de Israel en Jerusalén (8:1)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levitas (8:7) que explicaron la ley al pueblo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Nehemías, el gobernador de Jerusalén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Calibri"/>
              <a:buNone/>
            </a:pPr>
            <a:endParaRPr dirty="0"/>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corazón del rey Ciro (1:1); los corazones de los judíos (1:5)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decreto por escrito del rey Ciro (1:1-5)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cielo; los reinos de la tierra (1:2)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templo de Jerusalén (1:2)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Plata, oro, bienes, ganado, ofrendas voluntarias (1:4)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puerta de Agua (8:1)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libro de la ley (8:1)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plataforma de madera donde Esdras leyó la ley (8:4)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manos que levantaron y las frentes tocando el suelo (8:6)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comida y bebidas dulces usado para celebrar (8:10, 12)</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83" name="Google Shape;18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reino de Persia (1:1)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Babilonia, donde estaba Esdras ante de irse a Jerusalén (7:6)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Jerusalén; La plaza donde reunieron para escuchar la ley de Esdras. (8:1)</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90" name="Google Shape;1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Durante el reinado de Ciro, rey de Persia (1:1)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Durante el reinado de Artajerjes, rey de Persia (8:1)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Recordamos los dedos del video de tarea. Recuerden ustedes…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dedo meñique: Abraham, 2,000 años antes de Jesucristo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dedo anular: Moisés, 1,500 años ante de Jesucristo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dedo del medio: David, 1,000 años antes de Jesucristo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dedo índice: Esdras, 500 años antes de Jesucristo</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O sea, estamos unos 500 años antes de Cristo. </a:t>
            </a:r>
          </a:p>
          <a:p>
            <a:pPr marL="1143000" marR="0" lvl="2" indent="-228600">
              <a:spcBef>
                <a:spcPts val="0"/>
              </a:spcBef>
              <a:spcAft>
                <a:spcPts val="0"/>
              </a:spcAft>
              <a:buFont typeface="Wingdings" pitchFamily="2" charset="2"/>
              <a:buChar char=""/>
              <a:tabLst>
                <a:tab pos="772795"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libro de Esdras, la primera parte (capítulos 1-6) habla de la primera ola de judíos que volvió a Jerusalén (535 </a:t>
            </a:r>
            <a:r>
              <a:rPr lang="es-ES" sz="1200" dirty="0" err="1">
                <a:solidFill>
                  <a:srgbClr val="000000"/>
                </a:solidFill>
                <a:effectLst/>
                <a:latin typeface="Calibri" panose="020F0502020204030204" pitchFamily="34" charset="0"/>
                <a:ea typeface="Times New Roman" panose="02020603050405020304" pitchFamily="18" charset="0"/>
              </a:rPr>
              <a:t>a.C</a:t>
            </a:r>
            <a:r>
              <a:rPr lang="es-ES" sz="1200" dirty="0">
                <a:solidFill>
                  <a:srgbClr val="000000"/>
                </a:solidFill>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 el capítulo 7 conocemos a Esdras, quien volvió a Jerusalén aproximadamente 460 años antes de Cristo</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98" name="Google Shape;1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5. ¿Cuál es el problema?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babilonios habían destruido la ciudad de Jerusalén, incluido el templo.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 Es más, realmente la gente ya ni se acordaba bien de la palabra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18" name="Google Shape;21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Sí, el templo se reconstruye con la ayuda de Dios, de varios reyes.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gente se junta para escuchar la palabra de Dios.  El liderazgo de Esdras inicia una Reforma espiritual entre el pueblo.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32" name="Google Shape;2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Oración </a:t>
            </a:r>
            <a:r>
              <a:rPr lang="es-ES" sz="1800" i="1" dirty="0">
                <a:solidFill>
                  <a:srgbClr val="00B050"/>
                </a:solidFill>
                <a:effectLst/>
                <a:latin typeface="Calibri" panose="020F0502020204030204" pitchFamily="34" charset="0"/>
                <a:ea typeface="Times New Roman" panose="02020603050405020304" pitchFamily="18" charset="0"/>
              </a:rPr>
              <a:t>Hermanos,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Amado Padre celestial, gracias por mostrarme en esta historia a Esdras quien fue un hombre que guiaba a su pueblo a servirte más fielmente. Envía líderes espirituales a mi vida quienes también oren por mí y me guíen según tu santa Palabra. Abre mis oídos y prepara mi corazón para atender tu santa voluntad. Amén.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21</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Durante el regreso del exilio en Babilonia y Persia, el templo fue reconstruido y Esdras guio al pueblo de Dios a dedicarse nuevamente a la ley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sz="1200" dirty="0">
              <a:solidFill>
                <a:schemeClr val="dk1"/>
              </a:solidFill>
              <a:latin typeface="Calibri"/>
              <a:ea typeface="Calibri"/>
              <a:cs typeface="Calibri"/>
              <a:sym typeface="Calibri"/>
            </a:endParaRPr>
          </a:p>
        </p:txBody>
      </p:sp>
      <p:sp>
        <p:nvSpPr>
          <p:cNvPr id="246" name="Google Shape;24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Prioridades equivocadas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Me dedico a medias a la palabra de Dios.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Me he alejado de la palabra.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Negligencia espiritual: El no leer la palabra de Dios en voz alta con mi familia.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No nos esforzamos para ser personas ‘versadas’ en la ley.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Clr>
                <a:schemeClr val="dk1"/>
              </a:buClr>
              <a:buSzPts val="1200"/>
              <a:buFont typeface="Arial"/>
              <a:buNone/>
            </a:pPr>
            <a:endParaRPr dirty="0"/>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dispuso el corazón de varios reyes para el bien de su pueblo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dispuso los corazones de los judíos en exilio para el bien de su pueblo – regresaron a Jerusalén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proveyó lo necesario para la reconstrucción del templo, y de la vida espiritual de su pueblo: Les dio Esdras y los levitas quienes explicaban la palabra de una manera entendible.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le ha dado a su iglesia líderes quienes hacen lo mismo hoy en día.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no rechazó al pueblo.  Sino que los consoló y los consagró.  El pueblo se fue a comer, “felices de haber comprendido lo que se les había enseñado.”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800"/>
              </a:spcBef>
              <a:spcAft>
                <a:spcPts val="0"/>
              </a:spcAft>
              <a:buClr>
                <a:schemeClr val="dk1"/>
              </a:buClr>
              <a:buSzPts val="1200"/>
              <a:buFont typeface="Arial"/>
              <a:buNone/>
            </a:pPr>
            <a:endParaRPr dirty="0"/>
          </a:p>
        </p:txBody>
      </p:sp>
      <p:sp>
        <p:nvSpPr>
          <p:cNvPr id="260" name="Google Shape;26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cumple sus promesas: </a:t>
            </a:r>
          </a:p>
          <a:p>
            <a:pPr marL="342900" marR="0" lvl="0" indent="-342900">
              <a:spcBef>
                <a:spcPts val="0"/>
              </a:spcBef>
              <a:spcAft>
                <a:spcPts val="0"/>
              </a:spcAft>
              <a:buFont typeface="Symbol" pitchFamily="2" charset="2"/>
              <a:buChar char=""/>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Isaías 44:24, 26, Así dice el Señor, tu Redentor, el que te formó desde el vientre: Yo soy el que dice a Jerusalén: “Volverás a ser habitada”, y a las ciudades de Judá: “Ustedes serán reconstruidas. Yo levantaré sus ruinas”.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571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cumple sus promesas: </a:t>
            </a:r>
          </a:p>
          <a:p>
            <a:pPr marL="342900" marR="0" lvl="0" indent="-342900">
              <a:spcBef>
                <a:spcPts val="0"/>
              </a:spcBef>
              <a:spcAft>
                <a:spcPts val="0"/>
              </a:spcAft>
              <a:buFont typeface="Symbol" pitchFamily="2" charset="2"/>
              <a:buChar char=""/>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Isaías 44:28 Yo soy el que dice de Ciro: “Él es mi pastor, y llevará a cabo todo lo que yo quiero”. Yo soy el que dice a Jerusalén: “Serás edificada”, y al templo: “Serás cimentado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9692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cumple sus promesas: </a:t>
            </a:r>
          </a:p>
          <a:p>
            <a:pPr marL="342900" marR="0" lvl="0" indent="-342900">
              <a:spcBef>
                <a:spcPts val="0"/>
              </a:spcBef>
              <a:spcAft>
                <a:spcPts val="0"/>
              </a:spcAft>
              <a:buFont typeface="Symbol" pitchFamily="2" charset="2"/>
              <a:buChar char=""/>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Isaías 45:1, 4 »Yo, el Señor, digo así a Ciro, mi ungido, al cual tomé de la mano derecha para que las naciones se sometan a su paso y los reyes huyan en desbandada; Por amor a Jacob, por amor a Israel, mi siervo escogido, te he llamado por tu nombre, el nombre que te di, aunque tú no me conocías.</a:t>
            </a:r>
          </a:p>
          <a:p>
            <a:pPr marL="342900" marR="0" lvl="0" indent="-342900">
              <a:spcBef>
                <a:spcPts val="0"/>
              </a:spcBef>
              <a:spcAft>
                <a:spcPts val="0"/>
              </a:spcAft>
              <a:buFont typeface="Symbol"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libri" panose="020F0502020204030204" pitchFamily="34" charset="0"/>
                <a:cs typeface="Times New Roman" panose="02020603050405020304" pitchFamily="18" charset="0"/>
              </a:rPr>
              <a:t>Ya estamos por el año 535 antes de Cristo en la historia de Esdras.  Lo increíble es que Isaías profetizó acerca de Ciro unos doscientos años antes de esto.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0250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Dios cumple sus promesas: </a:t>
            </a:r>
          </a:p>
          <a:p>
            <a:pPr marL="342900" marR="0" lvl="0" indent="-342900">
              <a:spcBef>
                <a:spcPts val="0"/>
              </a:spcBef>
              <a:spcAft>
                <a:spcPts val="0"/>
              </a:spcAft>
              <a:buFont typeface="Symbol" pitchFamily="2" charset="2"/>
              <a:buChar char=""/>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libri" panose="020F0502020204030204" pitchFamily="34" charset="0"/>
                <a:cs typeface="Times New Roman" panose="02020603050405020304" pitchFamily="18" charset="0"/>
              </a:rPr>
              <a:t>Isaías 45:1, 4 24 »Yo, el Señor, digo así a Ciro, mi ungido, al cual tomé de la mano derecha para que las naciones se sometan a su paso y los reyes huyan en desbandada;4 Por amor a Jacob, por amor a Israel, mi siervo escogido, te he llamado por tu nombre, el nombre que te di, aunque tú no me conocías.</a:t>
            </a:r>
          </a:p>
          <a:p>
            <a:pPr marL="342900" marR="0" lvl="0" indent="-342900">
              <a:spcBef>
                <a:spcPts val="0"/>
              </a:spcBef>
              <a:spcAft>
                <a:spcPts val="0"/>
              </a:spcAft>
              <a:buFont typeface="Symbol"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libri" panose="020F0502020204030204" pitchFamily="34" charset="0"/>
                <a:cs typeface="Times New Roman" panose="02020603050405020304" pitchFamily="18" charset="0"/>
              </a:rPr>
              <a:t>Ya estamos por el año 535 antes de Cristo.  Lo increíble es que Isaías profetizó acerca de Ciro unos doscientos años antes de esto.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82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Esta historia nos motiva a estar bien preparados con la palabra de Dios, para poder guiar a otros.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Esta palabra de Dios me anima a juntarme regularmente con otros creyentes que comparten la misma fe.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Con gente que se haya alejado de la palabra.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986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7.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7: Esdras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4 “C” para leer y entender Esdras 1:1-5; 7:1-6 y Nehemías 8:1-12.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Explicar el proyecto final del curso</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458426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Objetivos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Leeremos historias clave de la segunda mitad de la historia de Israel en el Antiguo Testamento utilizando el método de las Cuatro “C”: Captar, Contar, Considerar, Consolidar.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Explicaremos la importancia del tercer paso de las 4 C— “Considerar” en entender y enseñar una historia bíblica.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itchFamily="2" charset="2"/>
              <a:buChar char=""/>
              <a:tabLst/>
              <a:defRP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Describiremos como creyentes pertenecen al Pueblo de Dios y el afecto de esta realidad en nuestra vida diaria.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08422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Parte 1: Lea la historia bíblica de Daniel 3 y contestar las preguntas de “Considerar” usando evidencia de Daniel 3.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Quede en el capítulo no más para contestar a las preguntas.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Respalda tus respuestas notando los versículos donde encontraste la información.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497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Parte 2: En este curso, hemos practicado el método de las 4 “C” y hemos enfocado en la importancia de estudiar los detalles de la historia bíblica en el paso de “Considerar.” Ahora, enviar un audio a tu profesor explicando lo siguiente: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¿Porque es importante el paso de “Considerar” cuando leemos y compartimos una historia bíblica?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¿Porque deseamos hacer el paso de “Considerar” ANTES de aplicar la historia bíblica a la vida personal?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91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Parte 3: En este curso, hemos visto la gran fidelidad de Dios a su pueblo. Nosotros también pertenecemos al Pueblo de Dios por la fe en Jesucristo como nuestro Señor. ¿Qué significa esta realidad para ti y cómo afecta a tu vida diaria? Comparta tu respuesta por audio con tu profesor.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322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Como entregar el Proyecto Final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Documento Word; imprimir y escribir; escribir en WhatsApp</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Se puede compartirlo por WhatsApp o a mi correo personal.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7631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https://www.pexels.com/photo/cell-phone-hands-touchscreen-writing-1542099/</a:t>
            </a:r>
            <a:endParaRPr dirty="0"/>
          </a:p>
          <a:p>
            <a:pPr marL="0" lvl="0" indent="0" algn="l" rtl="0">
              <a:spcBef>
                <a:spcPts val="0"/>
              </a:spcBef>
              <a:spcAft>
                <a:spcPts val="0"/>
              </a:spcAft>
              <a:buNone/>
            </a:pPr>
            <a:r>
              <a:rPr lang="es-MX" sz="1800" b="1" u="sng" dirty="0">
                <a:effectLst/>
                <a:latin typeface="Calibri" panose="020F0502020204030204" pitchFamily="34" charset="0"/>
                <a:ea typeface="Times New Roman" panose="02020603050405020304" pitchFamily="18" charset="0"/>
                <a:cs typeface="Times New Roman" panose="02020603050405020304" pitchFamily="18" charset="0"/>
              </a:rPr>
              <a:t>Nehemías 1-4:16 y 6:15-16 </a:t>
            </a:r>
            <a:endParaRPr dirty="0"/>
          </a:p>
        </p:txBody>
      </p:sp>
      <p:sp>
        <p:nvSpPr>
          <p:cNvPr id="332" name="Google Shape;33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8" name="Google Shape;26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352" name="Google Shape;35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7.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7: Esdras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4 “C” para leer y entender Esdras 1:1-5; 7:1-6 y Nehemías 8:1-12.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Explicar el proyecto final del curso</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5102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5</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En su vida, ¿quiénes son algunos “héroes de la fe” y por qué?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Permite que los estudiantes contestan.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cada época Dios levanta a líderes para servir a su pueblo como veremos en la historia de hoy con Esdras.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Recordamos que un “héroe de la fe” no es una persona perfecta. Es simplemente una persona que ha tocado tu vida con su fe, dado por Dios.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Recordamos que EL HEROÉ de nuestra fe es nuestro Dios trino. Dios padre que nos creó, Dios hijo que nos salvó, y Dios Espíritu Santo que obra fe en nosotros. Los “héroes de la fe” son héroes porque tienen Dios en ellos. Es Dios que nos levanta para la gloria de su nombre.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Contar: </a:t>
            </a:r>
            <a:r>
              <a:rPr lang="es-ES" sz="1800" i="1" dirty="0">
                <a:solidFill>
                  <a:srgbClr val="00B050"/>
                </a:solidFill>
                <a:effectLst/>
                <a:latin typeface="Calibri" panose="020F0502020204030204" pitchFamily="34" charset="0"/>
                <a:ea typeface="Times New Roman" panose="02020603050405020304" pitchFamily="18" charset="0"/>
              </a:rPr>
              <a:t>Explique que ahora va a repasar la historia de Esdras 1:1-5; 7:1-6 y Nehemías 8:1-12 y que demostrará como contar una historia bíblica. Deseamos que los oyentes sepan la historia. También deseamos contar la historia sin explicar, sin añadir comentarios, sin dar opiniones…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7</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Esdras 1:1-5 </a:t>
            </a:r>
            <a:r>
              <a:rPr lang="es-ES" sz="1800" b="1" dirty="0">
                <a:effectLst/>
                <a:latin typeface="Calibri" panose="020F0502020204030204" pitchFamily="34" charset="0"/>
                <a:ea typeface="Times New Roman" panose="02020603050405020304" pitchFamily="18" charset="0"/>
              </a:rPr>
              <a:t>(Adaptado de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el primer año del reinado de Ciro, rey de Persia, y para que se cumpliera la palabra del Señor anunciada por Jeremías, el Señor impulsó a Ciro a que en todo su reino promulgara, de palabra y por escrito, este decreto: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«Ciro, rey de Persia, declara lo siguiente: El Señor, Dios de los cielos, ha puesto en mis manos todos los reinos de la tierra, y me ha encargado que le construya un templo en Jerusalén, que está en la región de Judá. Así que, a cualquiera de ustedes que pertenezca al pueblo del Señor, que Dios lo ayude, y vaya a Jerusalén, que está en Judá, a construir el templo del Señor, el Dios de Israel, que es el Dios que habita en Jerusalén. Y a cualquiera de los sobrevivientes que emigre del lugar donde ahora vive, que le ayuden sus vecinos con plata, oro, bienes y ganado, además de donativos para el templo de Dios en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jefes de las familias de Judá y Benjamín, y los sacerdotes y los levitas, o sea todos los que habían sido animados por Dios, se prepararon para ir a Jerusalén y reconstruir el templo del Señor.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238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Esdras 7:1-6 </a:t>
            </a:r>
            <a:r>
              <a:rPr lang="es-ES" sz="1800" b="1" dirty="0">
                <a:effectLst/>
                <a:latin typeface="Calibri" panose="020F0502020204030204" pitchFamily="34" charset="0"/>
                <a:ea typeface="Times New Roman" panose="02020603050405020304" pitchFamily="18" charset="0"/>
              </a:rPr>
              <a:t>(Adaptado de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Tiempo después, durante el reinado de Artajerjes, rey de Persia, hubo un hombre llamado Esdras, descendiente en línea directa de Sera-</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Azar-</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Hil</a:t>
            </a:r>
            <a:r>
              <a:rPr lang="es-ES" sz="1800" dirty="0">
                <a:effectLst/>
                <a:latin typeface="Calibri" panose="020F0502020204030204" pitchFamily="34" charset="0"/>
                <a:ea typeface="Calibri" panose="020F0502020204030204" pitchFamily="34" charset="0"/>
                <a:cs typeface="Times New Roman" panose="02020603050405020304" pitchFamily="18" charset="0"/>
              </a:rPr>
              <a:t>-quías,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Salum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Sadoc</a:t>
            </a:r>
            <a:r>
              <a:rPr lang="es-ES" sz="1800" dirty="0">
                <a:effectLst/>
                <a:latin typeface="Calibri" panose="020F0502020204030204" pitchFamily="34" charset="0"/>
                <a:ea typeface="Calibri" panose="020F0502020204030204" pitchFamily="34" charset="0"/>
                <a:cs typeface="Times New Roman" panose="02020603050405020304" pitchFamily="18" charset="0"/>
              </a:rPr>
              <a:t>, Ahí-</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tub</a:t>
            </a:r>
            <a:r>
              <a:rPr lang="es-ES" sz="1800" dirty="0">
                <a:effectLst/>
                <a:latin typeface="Calibri" panose="020F0502020204030204" pitchFamily="34" charset="0"/>
                <a:ea typeface="Calibri" panose="020F0502020204030204" pitchFamily="34" charset="0"/>
                <a:cs typeface="Times New Roman" panose="02020603050405020304" pitchFamily="18" charset="0"/>
              </a:rPr>
              <a:t>, Amar-</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Azar-</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Mera-</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iot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Zera-ías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Uzí</a:t>
            </a:r>
            <a:r>
              <a:rPr lang="es-ES" sz="1800" dirty="0">
                <a:effectLst/>
                <a:latin typeface="Calibri" panose="020F0502020204030204" pitchFamily="34" charset="0"/>
                <a:ea typeface="Calibri" panose="020F0502020204030204" pitchFamily="34" charset="0"/>
                <a:cs typeface="Times New Roman" panose="02020603050405020304" pitchFamily="18" charset="0"/>
              </a:rPr>
              <a:t>, Bu-</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quí</a:t>
            </a:r>
            <a:r>
              <a:rPr lang="es-ES" sz="1800" dirty="0">
                <a:effectLst/>
                <a:latin typeface="Calibri" panose="020F0502020204030204" pitchFamily="34" charset="0"/>
                <a:ea typeface="Calibri" panose="020F0502020204030204" pitchFamily="34" charset="0"/>
                <a:cs typeface="Times New Roman" panose="02020603050405020304" pitchFamily="18" charset="0"/>
              </a:rPr>
              <a:t>, Abi-</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súa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Finees</a:t>
            </a:r>
            <a:r>
              <a:rPr lang="es-ES" sz="1800" dirty="0">
                <a:effectLst/>
                <a:latin typeface="Calibri" panose="020F0502020204030204" pitchFamily="34" charset="0"/>
                <a:ea typeface="Calibri" panose="020F0502020204030204" pitchFamily="34" charset="0"/>
                <a:cs typeface="Times New Roman" panose="02020603050405020304" pitchFamily="18" charset="0"/>
              </a:rPr>
              <a:t>, Eleazar y Aarón, el primer sacerdote.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Este Esdras era un maestro instruido en la ley que el Señor, Dios de Israel, había dado por medio de Moisés, y contaba con la ayuda del Señor, así que el rey Artajerjes le concedió todo lo que él pidió. De esta manera, Esdras regresó de Babilonia.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670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1"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2"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0"/>
          <p:cNvSpPr>
            <a:spLocks noGrp="1"/>
          </p:cNvSpPr>
          <p:nvPr>
            <p:ph type="pic" idx="2"/>
          </p:nvPr>
        </p:nvSpPr>
        <p:spPr>
          <a:xfrm>
            <a:off x="5183188" y="987425"/>
            <a:ext cx="6172200" cy="4873625"/>
          </a:xfrm>
          <a:prstGeom prst="rect">
            <a:avLst/>
          </a:prstGeom>
          <a:noFill/>
          <a:ln>
            <a:noFill/>
          </a:ln>
        </p:spPr>
      </p:sp>
      <p:sp>
        <p:nvSpPr>
          <p:cNvPr id="70" name="Google Shape;7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104" name="Google Shape;104;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hemiah 8 | Bible Teaching Notes">
            <a:extLst>
              <a:ext uri="{FF2B5EF4-FFF2-40B4-BE49-F238E27FC236}">
                <a16:creationId xmlns:a16="http://schemas.microsoft.com/office/drawing/2014/main" id="{9B6A4451-F42C-4691-12B7-B41B29109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1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zra 8:15-20 Levites Needed | If I Walked With Jesus">
            <a:extLst>
              <a:ext uri="{FF2B5EF4-FFF2-40B4-BE49-F238E27FC236}">
                <a16:creationId xmlns:a16="http://schemas.microsoft.com/office/drawing/2014/main" id="{6CCCA9C1-0AC4-A5EC-F489-9096D2A30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0"/>
            <a:ext cx="12004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7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Esdras 1:1-5; 7:1-6; </a:t>
            </a:r>
            <a:br>
              <a:rPr lang="en-US" sz="4400" dirty="0">
                <a:solidFill>
                  <a:srgbClr val="008000"/>
                </a:solidFill>
              </a:rPr>
            </a:br>
            <a:r>
              <a:rPr lang="en-US" sz="4400" dirty="0" err="1">
                <a:solidFill>
                  <a:srgbClr val="008000"/>
                </a:solidFill>
              </a:rPr>
              <a:t>Nehemías</a:t>
            </a:r>
            <a:r>
              <a:rPr lang="en-US" sz="4400" dirty="0">
                <a:solidFill>
                  <a:srgbClr val="008000"/>
                </a:solidFill>
              </a:rPr>
              <a:t> 8:1-12 </a:t>
            </a:r>
            <a:endParaRPr sz="4400" dirty="0"/>
          </a:p>
        </p:txBody>
      </p:sp>
      <p:sp>
        <p:nvSpPr>
          <p:cNvPr id="163" name="Google Shape;163;p11"/>
          <p:cNvSpPr txBox="1">
            <a:spLocks noGrp="1"/>
          </p:cNvSpPr>
          <p:nvPr>
            <p:ph type="body" idx="1"/>
          </p:nvPr>
        </p:nvSpPr>
        <p:spPr>
          <a:xfrm>
            <a:off x="838200" y="2081463"/>
            <a:ext cx="9304421" cy="409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u="sng" dirty="0" err="1">
                <a:solidFill>
                  <a:srgbClr val="613318"/>
                </a:solidFill>
              </a:rPr>
              <a:t>Quiénes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dirty="0" err="1">
                <a:solidFill>
                  <a:srgbClr val="613318"/>
                </a:solidFill>
              </a:rPr>
              <a:t>personajes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Esdras 1:1-5; 7:1-6; </a:t>
            </a:r>
            <a:br>
              <a:rPr lang="en-US" sz="4400" dirty="0">
                <a:solidFill>
                  <a:srgbClr val="008000"/>
                </a:solidFill>
              </a:rPr>
            </a:br>
            <a:r>
              <a:rPr lang="en-US" sz="4400" dirty="0" err="1">
                <a:solidFill>
                  <a:srgbClr val="008000"/>
                </a:solidFill>
              </a:rPr>
              <a:t>Nehemías</a:t>
            </a:r>
            <a:r>
              <a:rPr lang="en-US" sz="4400" dirty="0">
                <a:solidFill>
                  <a:srgbClr val="008000"/>
                </a:solidFill>
              </a:rPr>
              <a:t> 8:1-12 </a:t>
            </a:r>
            <a:endParaRPr sz="4400" dirty="0"/>
          </a:p>
        </p:txBody>
      </p:sp>
      <p:sp>
        <p:nvSpPr>
          <p:cNvPr id="186" name="Google Shape;186;p1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u="sng" dirty="0" err="1">
                <a:solidFill>
                  <a:srgbClr val="613318"/>
                </a:solidFill>
              </a:rPr>
              <a:t>Cuáles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u="sng" dirty="0" err="1">
                <a:solidFill>
                  <a:srgbClr val="613318"/>
                </a:solidFill>
              </a:rPr>
              <a:t>objetos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8000"/>
              </a:buClr>
              <a:buSzPct val="100000"/>
              <a:buFont typeface="Overlock"/>
              <a:buNone/>
            </a:pPr>
            <a:r>
              <a:rPr lang="en-US">
                <a:solidFill>
                  <a:srgbClr val="008000"/>
                </a:solidFill>
              </a:rPr>
              <a:t>Considerar – Esdras 1:1-5; 7:1-6; </a:t>
            </a:r>
            <a:br>
              <a:rPr lang="en-US">
                <a:solidFill>
                  <a:srgbClr val="008000"/>
                </a:solidFill>
              </a:rPr>
            </a:br>
            <a:r>
              <a:rPr lang="en-US">
                <a:solidFill>
                  <a:srgbClr val="008000"/>
                </a:solidFill>
              </a:rPr>
              <a:t>Nehemías 8:1-12 </a:t>
            </a:r>
            <a:endParaRPr/>
          </a:p>
        </p:txBody>
      </p:sp>
      <p:sp>
        <p:nvSpPr>
          <p:cNvPr id="193" name="Google Shape;193;p15"/>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a:solidFill>
                  <a:srgbClr val="613318"/>
                </a:solidFill>
              </a:rPr>
              <a:t>3. ¿</a:t>
            </a:r>
            <a:r>
              <a:rPr lang="en-US" u="sng">
                <a:solidFill>
                  <a:srgbClr val="613318"/>
                </a:solidFill>
              </a:rPr>
              <a:t>Dónde</a:t>
            </a:r>
            <a:r>
              <a:rPr lang="en-US">
                <a:solidFill>
                  <a:srgbClr val="613318"/>
                </a:solidFill>
              </a:rPr>
              <a:t> ocurrió esta historia?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94;p15">
            <a:extLst>
              <a:ext uri="{FF2B5EF4-FFF2-40B4-BE49-F238E27FC236}">
                <a16:creationId xmlns:a16="http://schemas.microsoft.com/office/drawing/2014/main" id="{F743DCF3-933C-D00A-EC4C-411980975A09}"/>
              </a:ext>
            </a:extLst>
          </p:cNvPr>
          <p:cNvPicPr preferRelativeResize="0"/>
          <p:nvPr/>
        </p:nvPicPr>
        <p:blipFill rotWithShape="1">
          <a:blip r:embed="rId2">
            <a:alphaModFix/>
          </a:blip>
          <a:srcRect/>
          <a:stretch/>
        </p:blipFill>
        <p:spPr>
          <a:xfrm>
            <a:off x="152400" y="152400"/>
            <a:ext cx="12192000" cy="6858000"/>
          </a:xfrm>
          <a:prstGeom prst="rect">
            <a:avLst/>
          </a:prstGeom>
          <a:noFill/>
          <a:ln>
            <a:noFill/>
          </a:ln>
        </p:spPr>
      </p:pic>
    </p:spTree>
    <p:extLst>
      <p:ext uri="{BB962C8B-B14F-4D97-AF65-F5344CB8AC3E}">
        <p14:creationId xmlns:p14="http://schemas.microsoft.com/office/powerpoint/2010/main" val="216158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01" name="Google Shape;201;p16"/>
          <p:cNvPicPr preferRelativeResize="0"/>
          <p:nvPr/>
        </p:nvPicPr>
        <p:blipFill rotWithShape="1">
          <a:blip r:embed="rId3">
            <a:alphaModFix/>
          </a:blip>
          <a:srcRect l="10866" r="9857" b="-1"/>
          <a:stretch/>
        </p:blipFill>
        <p:spPr>
          <a:xfrm>
            <a:off x="4669347" y="0"/>
            <a:ext cx="8949307" cy="6857990"/>
          </a:xfrm>
          <a:custGeom>
            <a:avLst/>
            <a:gdLst/>
            <a:ahLst/>
            <a:cxnLst/>
            <a:rect l="l" t="t" r="r" b="b"/>
            <a:pathLst>
              <a:path w="8949307" h="6858000" extrusionOk="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ln>
            <a:noFill/>
          </a:ln>
        </p:spPr>
      </p:pic>
      <p:sp>
        <p:nvSpPr>
          <p:cNvPr id="202" name="Google Shape;202;p16"/>
          <p:cNvSpPr/>
          <p:nvPr/>
        </p:nvSpPr>
        <p:spPr>
          <a:xfrm>
            <a:off x="69089" y="-10"/>
            <a:ext cx="6096001" cy="6858000"/>
          </a:xfrm>
          <a:custGeom>
            <a:avLst/>
            <a:gdLst/>
            <a:ahLst/>
            <a:cxnLst/>
            <a:rect l="l" t="t" r="r" b="b"/>
            <a:pathLst>
              <a:path w="4455673" h="6858000" extrusionOk="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w="9525" cap="flat" cmpd="sng">
            <a:solidFill>
              <a:srgbClr val="D5D5D5"/>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3" name="Google Shape;203;p16"/>
          <p:cNvSpPr/>
          <p:nvPr/>
        </p:nvSpPr>
        <p:spPr>
          <a:xfrm>
            <a:off x="1787650" y="0"/>
            <a:ext cx="4446529" cy="6858000"/>
          </a:xfrm>
          <a:custGeom>
            <a:avLst/>
            <a:gdLst/>
            <a:ahLst/>
            <a:cxnLst/>
            <a:rect l="l" t="t" r="r" b="b"/>
            <a:pathLst>
              <a:path w="4446529" h="6858000" extrusionOk="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4" name="Google Shape;204;p16"/>
          <p:cNvSpPr txBox="1">
            <a:spLocks noGrp="1"/>
          </p:cNvSpPr>
          <p:nvPr>
            <p:ph type="title"/>
          </p:nvPr>
        </p:nvSpPr>
        <p:spPr>
          <a:xfrm>
            <a:off x="60827" y="1587508"/>
            <a:ext cx="5264162" cy="12821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8000"/>
              </a:buClr>
              <a:buSzPts val="3200"/>
              <a:buFont typeface="Overlock"/>
              <a:buNone/>
            </a:pPr>
            <a:r>
              <a:rPr lang="en-US" sz="4400" dirty="0" err="1">
                <a:solidFill>
                  <a:srgbClr val="008000"/>
                </a:solidFill>
              </a:rPr>
              <a:t>Considerar</a:t>
            </a:r>
            <a:r>
              <a:rPr lang="en-US" sz="4400" dirty="0">
                <a:solidFill>
                  <a:srgbClr val="008000"/>
                </a:solidFill>
              </a:rPr>
              <a:t> – Esdras 1:1-5; 7:1-6; </a:t>
            </a:r>
            <a:br>
              <a:rPr lang="en-US" sz="4400" dirty="0">
                <a:solidFill>
                  <a:srgbClr val="008000"/>
                </a:solidFill>
              </a:rPr>
            </a:br>
            <a:r>
              <a:rPr lang="en-US" sz="4400" dirty="0" err="1">
                <a:solidFill>
                  <a:srgbClr val="008000"/>
                </a:solidFill>
              </a:rPr>
              <a:t>Nehemías</a:t>
            </a:r>
            <a:r>
              <a:rPr lang="en-US" sz="4400" dirty="0">
                <a:solidFill>
                  <a:srgbClr val="008000"/>
                </a:solidFill>
              </a:rPr>
              <a:t> 8:1-12 </a:t>
            </a:r>
            <a:endParaRPr sz="4400" dirty="0"/>
          </a:p>
        </p:txBody>
      </p:sp>
      <p:sp>
        <p:nvSpPr>
          <p:cNvPr id="205" name="Google Shape;205;p16"/>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16"/>
          <p:cNvSpPr/>
          <p:nvPr/>
        </p:nvSpPr>
        <p:spPr>
          <a:xfrm>
            <a:off x="563716" y="2933685"/>
            <a:ext cx="33375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7" name="Google Shape;207;p16"/>
          <p:cNvSpPr txBox="1">
            <a:spLocks noGrp="1"/>
          </p:cNvSpPr>
          <p:nvPr>
            <p:ph type="body" idx="1"/>
          </p:nvPr>
        </p:nvSpPr>
        <p:spPr>
          <a:xfrm>
            <a:off x="563716" y="3212326"/>
            <a:ext cx="3438906" cy="32072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13318"/>
              </a:buClr>
              <a:buSzPts val="4400"/>
              <a:buNone/>
            </a:pPr>
            <a:r>
              <a:rPr lang="en-US" sz="4000" dirty="0">
                <a:solidFill>
                  <a:srgbClr val="613318"/>
                </a:solidFill>
              </a:rPr>
              <a:t>4. ¿</a:t>
            </a:r>
            <a:r>
              <a:rPr lang="en-US" sz="4000" u="sng" dirty="0" err="1">
                <a:solidFill>
                  <a:srgbClr val="613318"/>
                </a:solidFill>
              </a:rPr>
              <a:t>Cuándo</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a:t>
            </a:r>
            <a:endParaRP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17"/>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01600" sx="102000" sy="102000" algn="ctr"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4" name="Google Shape;214;p17"/>
          <p:cNvPicPr preferRelativeResize="0">
            <a:picLocks noGrp="1"/>
          </p:cNvPicPr>
          <p:nvPr>
            <p:ph type="body" idx="1"/>
          </p:nvPr>
        </p:nvPicPr>
        <p:blipFill rotWithShape="1">
          <a:blip r:embed="rId3">
            <a:alphaModFix/>
          </a:blip>
          <a:srcRect l="707" r="7041"/>
          <a:stretch/>
        </p:blipFill>
        <p:spPr>
          <a:xfrm>
            <a:off x="1114426" y="10"/>
            <a:ext cx="9963149" cy="68579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Esdras 1:1-5; 7:1-6; </a:t>
            </a:r>
            <a:br>
              <a:rPr lang="en-US" sz="4400" dirty="0">
                <a:solidFill>
                  <a:srgbClr val="008000"/>
                </a:solidFill>
              </a:rPr>
            </a:br>
            <a:r>
              <a:rPr lang="en-US" sz="4400" dirty="0" err="1">
                <a:solidFill>
                  <a:srgbClr val="008000"/>
                </a:solidFill>
              </a:rPr>
              <a:t>Nehemías</a:t>
            </a:r>
            <a:r>
              <a:rPr lang="en-US" sz="4400" dirty="0">
                <a:solidFill>
                  <a:srgbClr val="008000"/>
                </a:solidFill>
              </a:rPr>
              <a:t> 8:1-12 </a:t>
            </a:r>
            <a:endParaRPr sz="4400" dirty="0"/>
          </a:p>
        </p:txBody>
      </p:sp>
      <p:sp>
        <p:nvSpPr>
          <p:cNvPr id="221" name="Google Shape;221;p1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5. ¿</a:t>
            </a:r>
            <a:r>
              <a:rPr lang="en-US" sz="4000" u="sng"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 </a:t>
            </a: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sz="4400" dirty="0" err="1">
                <a:solidFill>
                  <a:srgbClr val="613318"/>
                </a:solidFill>
              </a:rPr>
              <a:t>Oremos</a:t>
            </a:r>
            <a:endParaRPr sz="4400" dirty="0">
              <a:solidFill>
                <a:srgbClr val="61331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Esdras 1:1-5; 7:1-6; </a:t>
            </a:r>
            <a:br>
              <a:rPr lang="en-US" sz="4400" dirty="0">
                <a:solidFill>
                  <a:srgbClr val="008000"/>
                </a:solidFill>
              </a:rPr>
            </a:br>
            <a:r>
              <a:rPr lang="en-US" sz="4400" dirty="0" err="1">
                <a:solidFill>
                  <a:srgbClr val="008000"/>
                </a:solidFill>
              </a:rPr>
              <a:t>Nehemías</a:t>
            </a:r>
            <a:r>
              <a:rPr lang="en-US" sz="4400" dirty="0">
                <a:solidFill>
                  <a:srgbClr val="008000"/>
                </a:solidFill>
              </a:rPr>
              <a:t> 8:1-12 </a:t>
            </a:r>
            <a:endParaRPr sz="4400" dirty="0"/>
          </a:p>
        </p:txBody>
      </p:sp>
      <p:sp>
        <p:nvSpPr>
          <p:cNvPr id="4" name="Google Shape;233;p21">
            <a:extLst>
              <a:ext uri="{FF2B5EF4-FFF2-40B4-BE49-F238E27FC236}">
                <a16:creationId xmlns:a16="http://schemas.microsoft.com/office/drawing/2014/main" id="{40D26443-57B0-1BD4-5247-F48DE1C41F62}"/>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000" dirty="0">
                <a:solidFill>
                  <a:srgbClr val="613318"/>
                </a:solidFill>
              </a:rPr>
              <a:t>6. ¿</a:t>
            </a:r>
            <a:r>
              <a:rPr lang="en-US" sz="4000" u="sng" dirty="0">
                <a:solidFill>
                  <a:srgbClr val="613318"/>
                </a:solidFill>
              </a:rPr>
              <a:t>Se </a:t>
            </a:r>
            <a:r>
              <a:rPr lang="en-US" sz="4000" u="sng" dirty="0" err="1">
                <a:solidFill>
                  <a:srgbClr val="613318"/>
                </a:solidFill>
              </a:rPr>
              <a:t>soluciona</a:t>
            </a:r>
            <a:r>
              <a:rPr lang="en-US" sz="4000" u="sng"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a:t>
            </a:r>
            <a:endParaRPr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Esdras 1:1-5; 7:1-6; </a:t>
            </a:r>
            <a:r>
              <a:rPr lang="en-US" sz="4400" dirty="0" err="1">
                <a:solidFill>
                  <a:srgbClr val="008000"/>
                </a:solidFill>
              </a:rPr>
              <a:t>Nehemías</a:t>
            </a:r>
            <a:r>
              <a:rPr lang="en-US" sz="4400" dirty="0">
                <a:solidFill>
                  <a:srgbClr val="008000"/>
                </a:solidFill>
              </a:rPr>
              <a:t> 8:1-12 </a:t>
            </a:r>
            <a:endParaRPr sz="4400" dirty="0"/>
          </a:p>
        </p:txBody>
      </p:sp>
      <p:sp>
        <p:nvSpPr>
          <p:cNvPr id="4" name="Google Shape;218;p19">
            <a:extLst>
              <a:ext uri="{FF2B5EF4-FFF2-40B4-BE49-F238E27FC236}">
                <a16:creationId xmlns:a16="http://schemas.microsoft.com/office/drawing/2014/main" id="{14C0BADB-095B-9342-4AE3-84FF19458CC2}"/>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punto principal de la </a:t>
            </a:r>
            <a:r>
              <a:rPr lang="en-US" sz="4000" dirty="0" err="1">
                <a:solidFill>
                  <a:srgbClr val="613318"/>
                </a:solidFill>
              </a:rPr>
              <a:t>historia</a:t>
            </a:r>
            <a:r>
              <a:rPr lang="en-US" sz="4000" dirty="0">
                <a:solidFill>
                  <a:srgbClr val="613318"/>
                </a:solidFill>
              </a:rPr>
              <a:t>?</a:t>
            </a:r>
            <a:endParaRPr sz="4000" dirty="0"/>
          </a:p>
        </p:txBody>
      </p:sp>
      <p:sp>
        <p:nvSpPr>
          <p:cNvPr id="3" name="TextBox 2">
            <a:extLst>
              <a:ext uri="{FF2B5EF4-FFF2-40B4-BE49-F238E27FC236}">
                <a16:creationId xmlns:a16="http://schemas.microsoft.com/office/drawing/2014/main" id="{40F1E7E5-1ED6-EAD8-8190-B4525737168A}"/>
              </a:ext>
            </a:extLst>
          </p:cNvPr>
          <p:cNvSpPr txBox="1"/>
          <p:nvPr/>
        </p:nvSpPr>
        <p:spPr>
          <a:xfrm>
            <a:off x="838200" y="3059668"/>
            <a:ext cx="10515600" cy="2554545"/>
          </a:xfrm>
          <a:prstGeom prst="rect">
            <a:avLst/>
          </a:prstGeom>
          <a:noFill/>
        </p:spPr>
        <p:txBody>
          <a:bodyPr wrap="square">
            <a:spAutoFit/>
          </a:bodyPr>
          <a:lstStyle/>
          <a:p>
            <a:pPr marR="0" lvl="0">
              <a:spcBef>
                <a:spcPts val="0"/>
              </a:spcBef>
              <a:spcAft>
                <a:spcPts val="0"/>
              </a:spcAft>
            </a:pPr>
            <a:r>
              <a:rPr lang="es-ES" sz="4000" b="1" dirty="0">
                <a:effectLst/>
                <a:latin typeface="Calibri" panose="020F0502020204030204" pitchFamily="34" charset="0"/>
                <a:ea typeface="Calibri" panose="020F0502020204030204" pitchFamily="34" charset="0"/>
                <a:cs typeface="Times New Roman" panose="02020603050405020304" pitchFamily="18" charset="0"/>
              </a:rPr>
              <a:t>Durante el regreso del exilio en Babilonia y Persia, el templo fue reconstruido y Esdras guio al pueblo de Dios a dedicarse nuevamente a la ley de Dios.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Esdras 1:1-5; 7:1-6; </a:t>
            </a:r>
            <a:r>
              <a:rPr lang="en-US" sz="4400" dirty="0" err="1">
                <a:solidFill>
                  <a:srgbClr val="008000"/>
                </a:solidFill>
              </a:rPr>
              <a:t>Nehemías</a:t>
            </a:r>
            <a:r>
              <a:rPr lang="en-US" sz="4400" dirty="0">
                <a:solidFill>
                  <a:srgbClr val="008000"/>
                </a:solidFill>
              </a:rPr>
              <a:t> 8:1-12 </a:t>
            </a:r>
            <a:endParaRPr sz="4400" dirty="0"/>
          </a:p>
        </p:txBody>
      </p:sp>
      <p:sp>
        <p:nvSpPr>
          <p:cNvPr id="4" name="Google Shape;225;p20">
            <a:extLst>
              <a:ext uri="{FF2B5EF4-FFF2-40B4-BE49-F238E27FC236}">
                <a16:creationId xmlns:a16="http://schemas.microsoft.com/office/drawing/2014/main" id="{57150C93-17CD-3C69-E69B-15E8A7E54E95}"/>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dirty="0" err="1">
                <a:solidFill>
                  <a:srgbClr val="613318"/>
                </a:solidFill>
              </a:rPr>
              <a:t>Qué</a:t>
            </a:r>
            <a:r>
              <a:rPr lang="en-US" sz="4000" dirty="0">
                <a:solidFill>
                  <a:srgbClr val="613318"/>
                </a:solidFill>
              </a:rPr>
              <a:t> </a:t>
            </a:r>
            <a:r>
              <a:rPr lang="en-US" sz="4000" u="sng" dirty="0" err="1">
                <a:solidFill>
                  <a:srgbClr val="613318"/>
                </a:solidFill>
              </a:rPr>
              <a:t>pecado</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y </a:t>
            </a:r>
            <a:r>
              <a:rPr lang="en-US" sz="4000" dirty="0" err="1">
                <a:solidFill>
                  <a:srgbClr val="613318"/>
                </a:solidFill>
              </a:rPr>
              <a:t>confieso</a:t>
            </a:r>
            <a:r>
              <a:rPr lang="en-US" sz="4000" dirty="0">
                <a:solidFill>
                  <a:srgbClr val="613318"/>
                </a:solidFill>
              </a:rPr>
              <a:t> </a:t>
            </a:r>
            <a:r>
              <a:rPr lang="en-US" sz="4000" dirty="0" err="1">
                <a:solidFill>
                  <a:srgbClr val="613318"/>
                </a:solidFill>
              </a:rPr>
              <a:t>en</a:t>
            </a:r>
            <a:r>
              <a:rPr lang="en-US" sz="4000" dirty="0">
                <a:solidFill>
                  <a:srgbClr val="613318"/>
                </a:solidFill>
              </a:rPr>
              <a:t> mi </a:t>
            </a:r>
            <a:r>
              <a:rPr lang="en-US" sz="4000" dirty="0" err="1">
                <a:solidFill>
                  <a:srgbClr val="613318"/>
                </a:solidFill>
              </a:rPr>
              <a:t>vida</a:t>
            </a:r>
            <a:r>
              <a:rPr lang="en-US" sz="4000" dirty="0">
                <a:solidFill>
                  <a:srgbClr val="613318"/>
                </a:solidFill>
              </a:rPr>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Esdras 1:1-5; 7:1-6; </a:t>
            </a:r>
            <a:r>
              <a:rPr lang="en-US" sz="4400" dirty="0" err="1">
                <a:solidFill>
                  <a:srgbClr val="008000"/>
                </a:solidFill>
              </a:rPr>
              <a:t>Nehemías</a:t>
            </a:r>
            <a:r>
              <a:rPr lang="en-US" sz="4400" dirty="0">
                <a:solidFill>
                  <a:srgbClr val="008000"/>
                </a:solidFill>
              </a:rPr>
              <a:t> 8:1-12 </a:t>
            </a:r>
            <a:endParaRPr sz="4400" dirty="0"/>
          </a:p>
        </p:txBody>
      </p:sp>
      <p:sp>
        <p:nvSpPr>
          <p:cNvPr id="4" name="Google Shape;232;p21">
            <a:extLst>
              <a:ext uri="{FF2B5EF4-FFF2-40B4-BE49-F238E27FC236}">
                <a16:creationId xmlns:a16="http://schemas.microsoft.com/office/drawing/2014/main" id="{53DDEC5F-14B3-A68F-D931-17670384AD49}"/>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3. ¿</a:t>
            </a:r>
            <a:r>
              <a:rPr lang="en-US" sz="4000" dirty="0" err="1">
                <a:solidFill>
                  <a:srgbClr val="613318"/>
                </a:solidFill>
              </a:rPr>
              <a:t>En</a:t>
            </a:r>
            <a:r>
              <a:rPr lang="en-US" sz="4000" dirty="0">
                <a:solidFill>
                  <a:srgbClr val="613318"/>
                </a:solidFill>
              </a:rPr>
              <a:t> que versos y palabras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el</a:t>
            </a:r>
            <a:r>
              <a:rPr lang="en-US" sz="4000" dirty="0">
                <a:solidFill>
                  <a:srgbClr val="613318"/>
                </a:solidFill>
              </a:rPr>
              <a:t> amor de Dios para </a:t>
            </a:r>
            <a:r>
              <a:rPr lang="en-US" sz="4000" dirty="0" err="1">
                <a:solidFill>
                  <a:srgbClr val="613318"/>
                </a:solidFill>
              </a:rPr>
              <a:t>conmigo</a:t>
            </a:r>
            <a:r>
              <a:rPr lang="en-US" sz="4000" dirty="0">
                <a:solidFill>
                  <a:srgbClr val="613318"/>
                </a:solidFill>
              </a:rPr>
              <a:t>? </a:t>
            </a:r>
            <a:endParaRPr lang="en-US" sz="4000" dirty="0"/>
          </a:p>
          <a:p>
            <a:pPr marL="0" lvl="0" indent="0" algn="l" rtl="0">
              <a:lnSpc>
                <a:spcPct val="90000"/>
              </a:lnSpc>
              <a:spcBef>
                <a:spcPts val="0"/>
              </a:spcBef>
              <a:spcAft>
                <a:spcPts val="0"/>
              </a:spcAft>
              <a:buClr>
                <a:srgbClr val="613318"/>
              </a:buClr>
              <a:buSzPts val="54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AA4E-A0A5-D4FC-D025-CFED41C99C99}"/>
              </a:ext>
            </a:extLst>
          </p:cNvPr>
          <p:cNvSpPr>
            <a:spLocks noGrp="1"/>
          </p:cNvSpPr>
          <p:nvPr>
            <p:ph type="title"/>
          </p:nvPr>
        </p:nvSpPr>
        <p:spPr/>
        <p:txBody>
          <a:bodyPr/>
          <a:lstStyle/>
          <a:p>
            <a:r>
              <a:rPr lang="en-US" dirty="0" err="1"/>
              <a:t>Isaías</a:t>
            </a:r>
            <a:r>
              <a:rPr lang="en-US" dirty="0"/>
              <a:t> 44:24, 26</a:t>
            </a:r>
          </a:p>
        </p:txBody>
      </p:sp>
      <p:sp>
        <p:nvSpPr>
          <p:cNvPr id="3" name="Text Placeholder 2">
            <a:extLst>
              <a:ext uri="{FF2B5EF4-FFF2-40B4-BE49-F238E27FC236}">
                <a16:creationId xmlns:a16="http://schemas.microsoft.com/office/drawing/2014/main" id="{B437D6F6-3F4B-CBD2-DEA0-21F2EC3D4656}"/>
              </a:ext>
            </a:extLst>
          </p:cNvPr>
          <p:cNvSpPr>
            <a:spLocks noGrp="1"/>
          </p:cNvSpPr>
          <p:nvPr>
            <p:ph type="body" idx="1"/>
          </p:nvPr>
        </p:nvSpPr>
        <p:spPr/>
        <p:txBody>
          <a:bodyPr>
            <a:normAutofit lnSpcReduction="10000"/>
          </a:bodyPr>
          <a:lstStyle/>
          <a:p>
            <a:pPr marL="0" indent="0">
              <a:buNone/>
            </a:pPr>
            <a:r>
              <a:rPr lang="en-US" dirty="0" err="1"/>
              <a:t>Así</a:t>
            </a:r>
            <a:r>
              <a:rPr lang="en-US" dirty="0"/>
              <a:t> dice </a:t>
            </a:r>
            <a:r>
              <a:rPr lang="en-US" dirty="0" err="1"/>
              <a:t>el</a:t>
            </a:r>
            <a:r>
              <a:rPr lang="en-US" dirty="0"/>
              <a:t> </a:t>
            </a:r>
            <a:r>
              <a:rPr lang="en-US" dirty="0" err="1"/>
              <a:t>Señor</a:t>
            </a:r>
            <a:r>
              <a:rPr lang="en-US" dirty="0"/>
              <a:t>, </a:t>
            </a:r>
            <a:r>
              <a:rPr lang="en-US" dirty="0" err="1"/>
              <a:t>tu</a:t>
            </a:r>
            <a:r>
              <a:rPr lang="en-US" dirty="0"/>
              <a:t> </a:t>
            </a:r>
            <a:r>
              <a:rPr lang="en-US" dirty="0" err="1"/>
              <a:t>redentor</a:t>
            </a:r>
            <a:r>
              <a:rPr lang="en-US" dirty="0"/>
              <a:t>, </a:t>
            </a:r>
            <a:r>
              <a:rPr lang="en-US" dirty="0" err="1"/>
              <a:t>el</a:t>
            </a:r>
            <a:r>
              <a:rPr lang="en-US" dirty="0"/>
              <a:t> que </a:t>
            </a:r>
            <a:r>
              <a:rPr lang="en-US" dirty="0" err="1"/>
              <a:t>te</a:t>
            </a:r>
            <a:r>
              <a:rPr lang="en-US" dirty="0"/>
              <a:t> </a:t>
            </a:r>
            <a:r>
              <a:rPr lang="en-US" dirty="0" err="1"/>
              <a:t>formó</a:t>
            </a:r>
            <a:r>
              <a:rPr lang="en-US" dirty="0"/>
              <a:t> </a:t>
            </a:r>
            <a:r>
              <a:rPr lang="en-US" dirty="0" err="1"/>
              <a:t>desde</a:t>
            </a:r>
            <a:r>
              <a:rPr lang="en-US" dirty="0"/>
              <a:t> </a:t>
            </a:r>
            <a:r>
              <a:rPr lang="en-US" dirty="0" err="1"/>
              <a:t>el</a:t>
            </a:r>
            <a:r>
              <a:rPr lang="en-US" dirty="0"/>
              <a:t> </a:t>
            </a:r>
            <a:r>
              <a:rPr lang="en-US" dirty="0" err="1"/>
              <a:t>vientre</a:t>
            </a:r>
            <a:r>
              <a:rPr lang="en-US" dirty="0"/>
              <a:t>: </a:t>
            </a:r>
            <a:r>
              <a:rPr lang="en-US" dirty="0" err="1"/>
              <a:t>Yo</a:t>
            </a:r>
            <a:r>
              <a:rPr lang="en-US" dirty="0"/>
              <a:t> soy </a:t>
            </a:r>
            <a:r>
              <a:rPr lang="en-US" dirty="0" err="1"/>
              <a:t>el</a:t>
            </a:r>
            <a:r>
              <a:rPr lang="en-US" dirty="0"/>
              <a:t> que dice a </a:t>
            </a:r>
            <a:r>
              <a:rPr lang="en-US" dirty="0" err="1"/>
              <a:t>Jerusalén</a:t>
            </a:r>
            <a:r>
              <a:rPr lang="en-US" dirty="0"/>
              <a:t>: “</a:t>
            </a:r>
            <a:r>
              <a:rPr lang="en-US" dirty="0" err="1"/>
              <a:t>Volverás</a:t>
            </a:r>
            <a:r>
              <a:rPr lang="en-US" dirty="0"/>
              <a:t> a ser </a:t>
            </a:r>
            <a:r>
              <a:rPr lang="en-US" dirty="0" err="1"/>
              <a:t>habitada</a:t>
            </a:r>
            <a:r>
              <a:rPr lang="en-US" dirty="0"/>
              <a:t>,” y a las </a:t>
            </a:r>
            <a:r>
              <a:rPr lang="en-US" dirty="0" err="1"/>
              <a:t>ciudades</a:t>
            </a:r>
            <a:r>
              <a:rPr lang="en-US" dirty="0"/>
              <a:t> de </a:t>
            </a:r>
            <a:r>
              <a:rPr lang="en-US" dirty="0" err="1"/>
              <a:t>Judá</a:t>
            </a:r>
            <a:r>
              <a:rPr lang="en-US" dirty="0"/>
              <a:t>: “</a:t>
            </a:r>
            <a:r>
              <a:rPr lang="en-US" dirty="0" err="1"/>
              <a:t>Ustedes</a:t>
            </a:r>
            <a:r>
              <a:rPr lang="en-US" dirty="0"/>
              <a:t> </a:t>
            </a:r>
            <a:r>
              <a:rPr lang="en-US" dirty="0" err="1"/>
              <a:t>serán</a:t>
            </a:r>
            <a:r>
              <a:rPr lang="en-US" dirty="0"/>
              <a:t> </a:t>
            </a:r>
            <a:r>
              <a:rPr lang="en-US" dirty="0" err="1"/>
              <a:t>reconstruidas</a:t>
            </a:r>
            <a:r>
              <a:rPr lang="en-US" dirty="0"/>
              <a:t>. </a:t>
            </a:r>
            <a:r>
              <a:rPr lang="en-US" dirty="0" err="1"/>
              <a:t>Yo</a:t>
            </a:r>
            <a:r>
              <a:rPr lang="en-US" dirty="0"/>
              <a:t> </a:t>
            </a:r>
            <a:r>
              <a:rPr lang="en-US" dirty="0" err="1"/>
              <a:t>levantaré</a:t>
            </a:r>
            <a:r>
              <a:rPr lang="en-US" dirty="0"/>
              <a:t> sus </a:t>
            </a:r>
            <a:r>
              <a:rPr lang="en-US" dirty="0" err="1"/>
              <a:t>ruinas</a:t>
            </a:r>
            <a:r>
              <a:rPr lang="en-US" dirty="0"/>
              <a:t>. </a:t>
            </a:r>
          </a:p>
        </p:txBody>
      </p:sp>
    </p:spTree>
    <p:extLst>
      <p:ext uri="{BB962C8B-B14F-4D97-AF65-F5344CB8AC3E}">
        <p14:creationId xmlns:p14="http://schemas.microsoft.com/office/powerpoint/2010/main" val="54264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AA4E-A0A5-D4FC-D025-CFED41C99C99}"/>
              </a:ext>
            </a:extLst>
          </p:cNvPr>
          <p:cNvSpPr>
            <a:spLocks noGrp="1"/>
          </p:cNvSpPr>
          <p:nvPr>
            <p:ph type="title"/>
          </p:nvPr>
        </p:nvSpPr>
        <p:spPr/>
        <p:txBody>
          <a:bodyPr/>
          <a:lstStyle/>
          <a:p>
            <a:r>
              <a:rPr lang="en-US" dirty="0" err="1"/>
              <a:t>Isaías</a:t>
            </a:r>
            <a:r>
              <a:rPr lang="en-US" dirty="0"/>
              <a:t> 44:28</a:t>
            </a:r>
          </a:p>
        </p:txBody>
      </p:sp>
      <p:sp>
        <p:nvSpPr>
          <p:cNvPr id="3" name="Text Placeholder 2">
            <a:extLst>
              <a:ext uri="{FF2B5EF4-FFF2-40B4-BE49-F238E27FC236}">
                <a16:creationId xmlns:a16="http://schemas.microsoft.com/office/drawing/2014/main" id="{B437D6F6-3F4B-CBD2-DEA0-21F2EC3D4656}"/>
              </a:ext>
            </a:extLst>
          </p:cNvPr>
          <p:cNvSpPr>
            <a:spLocks noGrp="1"/>
          </p:cNvSpPr>
          <p:nvPr>
            <p:ph type="body" idx="1"/>
          </p:nvPr>
        </p:nvSpPr>
        <p:spPr/>
        <p:txBody>
          <a:bodyPr>
            <a:normAutofit/>
          </a:bodyPr>
          <a:lstStyle/>
          <a:p>
            <a:pPr marL="0" indent="0">
              <a:buNone/>
            </a:pPr>
            <a:r>
              <a:rPr lang="en-US" dirty="0" err="1"/>
              <a:t>Yo</a:t>
            </a:r>
            <a:r>
              <a:rPr lang="en-US" dirty="0"/>
              <a:t> soy </a:t>
            </a:r>
            <a:r>
              <a:rPr lang="en-US" dirty="0" err="1"/>
              <a:t>el</a:t>
            </a:r>
            <a:r>
              <a:rPr lang="en-US" dirty="0"/>
              <a:t> que dice de Ciro: “</a:t>
            </a:r>
            <a:r>
              <a:rPr lang="en-US" dirty="0" err="1"/>
              <a:t>Él</a:t>
            </a:r>
            <a:r>
              <a:rPr lang="en-US" dirty="0"/>
              <a:t> es mi pastor, y </a:t>
            </a:r>
            <a:r>
              <a:rPr lang="en-US" dirty="0" err="1"/>
              <a:t>llevará</a:t>
            </a:r>
            <a:r>
              <a:rPr lang="en-US" dirty="0"/>
              <a:t> a </a:t>
            </a:r>
            <a:r>
              <a:rPr lang="en-US" dirty="0" err="1"/>
              <a:t>cabo</a:t>
            </a:r>
            <a:r>
              <a:rPr lang="en-US" dirty="0"/>
              <a:t> </a:t>
            </a:r>
            <a:r>
              <a:rPr lang="en-US" dirty="0" err="1"/>
              <a:t>todo</a:t>
            </a:r>
            <a:r>
              <a:rPr lang="en-US" dirty="0"/>
              <a:t> lo que </a:t>
            </a:r>
            <a:r>
              <a:rPr lang="en-US" dirty="0" err="1"/>
              <a:t>yo</a:t>
            </a:r>
            <a:r>
              <a:rPr lang="en-US" dirty="0"/>
              <a:t> </a:t>
            </a:r>
            <a:r>
              <a:rPr lang="en-US" dirty="0" err="1"/>
              <a:t>quiero</a:t>
            </a:r>
            <a:r>
              <a:rPr lang="en-US" dirty="0"/>
              <a:t>.” </a:t>
            </a:r>
            <a:r>
              <a:rPr lang="en-US" dirty="0" err="1"/>
              <a:t>Yo</a:t>
            </a:r>
            <a:r>
              <a:rPr lang="en-US" dirty="0"/>
              <a:t> soy </a:t>
            </a:r>
            <a:r>
              <a:rPr lang="en-US" dirty="0" err="1"/>
              <a:t>el</a:t>
            </a:r>
            <a:r>
              <a:rPr lang="en-US" dirty="0"/>
              <a:t> que dice a </a:t>
            </a:r>
            <a:r>
              <a:rPr lang="en-US" dirty="0" err="1"/>
              <a:t>Jerusalén</a:t>
            </a:r>
            <a:r>
              <a:rPr lang="en-US" dirty="0"/>
              <a:t>: “</a:t>
            </a:r>
            <a:r>
              <a:rPr lang="en-US" dirty="0" err="1"/>
              <a:t>Será</a:t>
            </a:r>
            <a:r>
              <a:rPr lang="en-US" dirty="0"/>
              <a:t> </a:t>
            </a:r>
            <a:r>
              <a:rPr lang="en-US" dirty="0" err="1"/>
              <a:t>edificada</a:t>
            </a:r>
            <a:r>
              <a:rPr lang="en-US" dirty="0"/>
              <a:t>,” y al </a:t>
            </a:r>
            <a:r>
              <a:rPr lang="en-US" dirty="0" err="1"/>
              <a:t>templo</a:t>
            </a:r>
            <a:r>
              <a:rPr lang="en-US" dirty="0"/>
              <a:t>: “</a:t>
            </a:r>
            <a:r>
              <a:rPr lang="en-US" dirty="0" err="1"/>
              <a:t>Serás</a:t>
            </a:r>
            <a:r>
              <a:rPr lang="en-US" dirty="0"/>
              <a:t> </a:t>
            </a:r>
            <a:r>
              <a:rPr lang="en-US" dirty="0" err="1"/>
              <a:t>cimentado</a:t>
            </a:r>
            <a:r>
              <a:rPr lang="en-US" dirty="0"/>
              <a:t>.”</a:t>
            </a:r>
          </a:p>
        </p:txBody>
      </p:sp>
    </p:spTree>
    <p:extLst>
      <p:ext uri="{BB962C8B-B14F-4D97-AF65-F5344CB8AC3E}">
        <p14:creationId xmlns:p14="http://schemas.microsoft.com/office/powerpoint/2010/main" val="403773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AA4E-A0A5-D4FC-D025-CFED41C99C99}"/>
              </a:ext>
            </a:extLst>
          </p:cNvPr>
          <p:cNvSpPr>
            <a:spLocks noGrp="1"/>
          </p:cNvSpPr>
          <p:nvPr>
            <p:ph type="title"/>
          </p:nvPr>
        </p:nvSpPr>
        <p:spPr/>
        <p:txBody>
          <a:bodyPr/>
          <a:lstStyle/>
          <a:p>
            <a:r>
              <a:rPr lang="en-US" dirty="0" err="1"/>
              <a:t>Isaías</a:t>
            </a:r>
            <a:r>
              <a:rPr lang="en-US" dirty="0"/>
              <a:t> 45:1, 4</a:t>
            </a:r>
          </a:p>
        </p:txBody>
      </p:sp>
      <p:sp>
        <p:nvSpPr>
          <p:cNvPr id="3" name="Text Placeholder 2">
            <a:extLst>
              <a:ext uri="{FF2B5EF4-FFF2-40B4-BE49-F238E27FC236}">
                <a16:creationId xmlns:a16="http://schemas.microsoft.com/office/drawing/2014/main" id="{B437D6F6-3F4B-CBD2-DEA0-21F2EC3D4656}"/>
              </a:ext>
            </a:extLst>
          </p:cNvPr>
          <p:cNvSpPr>
            <a:spLocks noGrp="1"/>
          </p:cNvSpPr>
          <p:nvPr>
            <p:ph type="body" idx="1"/>
          </p:nvPr>
        </p:nvSpPr>
        <p:spPr>
          <a:xfrm>
            <a:off x="838200" y="1690688"/>
            <a:ext cx="10515600" cy="5167311"/>
          </a:xfrm>
        </p:spPr>
        <p:txBody>
          <a:bodyPr>
            <a:normAutofit fontScale="92500" lnSpcReduction="10000"/>
          </a:bodyPr>
          <a:lstStyle/>
          <a:p>
            <a:pPr marL="0" indent="0">
              <a:buNone/>
            </a:pPr>
            <a:r>
              <a:rPr lang="en-US" dirty="0" err="1"/>
              <a:t>Yo</a:t>
            </a:r>
            <a:r>
              <a:rPr lang="en-US" dirty="0"/>
              <a:t>, </a:t>
            </a:r>
            <a:r>
              <a:rPr lang="en-US" dirty="0" err="1"/>
              <a:t>el</a:t>
            </a:r>
            <a:r>
              <a:rPr lang="en-US" dirty="0"/>
              <a:t> </a:t>
            </a:r>
            <a:r>
              <a:rPr lang="en-US" dirty="0" err="1"/>
              <a:t>Señor</a:t>
            </a:r>
            <a:r>
              <a:rPr lang="en-US" dirty="0"/>
              <a:t>, </a:t>
            </a:r>
            <a:r>
              <a:rPr lang="en-US" dirty="0" err="1"/>
              <a:t>digo</a:t>
            </a:r>
            <a:r>
              <a:rPr lang="en-US" dirty="0"/>
              <a:t> </a:t>
            </a:r>
            <a:r>
              <a:rPr lang="en-US" dirty="0" err="1"/>
              <a:t>así</a:t>
            </a:r>
            <a:r>
              <a:rPr lang="en-US" dirty="0"/>
              <a:t> a Ciro, mi </a:t>
            </a:r>
            <a:r>
              <a:rPr lang="en-US" dirty="0" err="1"/>
              <a:t>unigido</a:t>
            </a:r>
            <a:r>
              <a:rPr lang="en-US" dirty="0"/>
              <a:t>, al </a:t>
            </a:r>
            <a:r>
              <a:rPr lang="en-US" dirty="0" err="1"/>
              <a:t>cual</a:t>
            </a:r>
            <a:r>
              <a:rPr lang="en-US" dirty="0"/>
              <a:t> </a:t>
            </a:r>
            <a:r>
              <a:rPr lang="en-US" dirty="0" err="1"/>
              <a:t>tomé</a:t>
            </a:r>
            <a:r>
              <a:rPr lang="en-US" dirty="0"/>
              <a:t> de la mano </a:t>
            </a:r>
            <a:r>
              <a:rPr lang="en-US" dirty="0" err="1"/>
              <a:t>derecha</a:t>
            </a:r>
            <a:r>
              <a:rPr lang="en-US" dirty="0"/>
              <a:t> para que las </a:t>
            </a:r>
            <a:r>
              <a:rPr lang="en-US" dirty="0" err="1"/>
              <a:t>naciones</a:t>
            </a:r>
            <a:r>
              <a:rPr lang="en-US" dirty="0"/>
              <a:t> se </a:t>
            </a:r>
            <a:r>
              <a:rPr lang="en-US" dirty="0" err="1"/>
              <a:t>sometan</a:t>
            </a:r>
            <a:r>
              <a:rPr lang="en-US" dirty="0"/>
              <a:t> a </a:t>
            </a:r>
            <a:r>
              <a:rPr lang="en-US" dirty="0" err="1"/>
              <a:t>su</a:t>
            </a:r>
            <a:r>
              <a:rPr lang="en-US" dirty="0"/>
              <a:t> paso y </a:t>
            </a:r>
            <a:r>
              <a:rPr lang="en-US" dirty="0" err="1"/>
              <a:t>los</a:t>
            </a:r>
            <a:r>
              <a:rPr lang="en-US" dirty="0"/>
              <a:t> </a:t>
            </a:r>
            <a:r>
              <a:rPr lang="en-US" dirty="0" err="1"/>
              <a:t>reyes</a:t>
            </a:r>
            <a:r>
              <a:rPr lang="en-US" dirty="0"/>
              <a:t> </a:t>
            </a:r>
            <a:r>
              <a:rPr lang="en-US" dirty="0" err="1"/>
              <a:t>huyan</a:t>
            </a:r>
            <a:r>
              <a:rPr lang="en-US" dirty="0"/>
              <a:t> </a:t>
            </a:r>
            <a:r>
              <a:rPr lang="en-US" dirty="0" err="1"/>
              <a:t>en</a:t>
            </a:r>
            <a:r>
              <a:rPr lang="en-US" dirty="0"/>
              <a:t> </a:t>
            </a:r>
            <a:r>
              <a:rPr lang="en-US" dirty="0" err="1"/>
              <a:t>desbandada</a:t>
            </a:r>
            <a:r>
              <a:rPr lang="en-US" dirty="0"/>
              <a:t>; </a:t>
            </a:r>
            <a:r>
              <a:rPr lang="en-US" dirty="0" err="1"/>
              <a:t>por</a:t>
            </a:r>
            <a:r>
              <a:rPr lang="en-US" dirty="0"/>
              <a:t> amor a Jacob, </a:t>
            </a:r>
            <a:r>
              <a:rPr lang="en-US" dirty="0" err="1"/>
              <a:t>por</a:t>
            </a:r>
            <a:r>
              <a:rPr lang="en-US" dirty="0"/>
              <a:t> amor a Israel, mi </a:t>
            </a:r>
            <a:r>
              <a:rPr lang="en-US" dirty="0" err="1"/>
              <a:t>siervo</a:t>
            </a:r>
            <a:r>
              <a:rPr lang="en-US" dirty="0"/>
              <a:t> </a:t>
            </a:r>
            <a:r>
              <a:rPr lang="en-US" dirty="0" err="1"/>
              <a:t>escogido</a:t>
            </a:r>
            <a:r>
              <a:rPr lang="en-US" dirty="0"/>
              <a:t>, </a:t>
            </a:r>
            <a:r>
              <a:rPr lang="en-US" dirty="0" err="1"/>
              <a:t>te</a:t>
            </a:r>
            <a:r>
              <a:rPr lang="en-US" dirty="0"/>
              <a:t> he </a:t>
            </a:r>
            <a:r>
              <a:rPr lang="en-US" dirty="0" err="1"/>
              <a:t>llamado</a:t>
            </a:r>
            <a:r>
              <a:rPr lang="en-US" dirty="0"/>
              <a:t> </a:t>
            </a:r>
            <a:r>
              <a:rPr lang="en-US" dirty="0" err="1"/>
              <a:t>por</a:t>
            </a:r>
            <a:r>
              <a:rPr lang="en-US" dirty="0"/>
              <a:t> </a:t>
            </a:r>
            <a:r>
              <a:rPr lang="en-US" dirty="0" err="1"/>
              <a:t>tu</a:t>
            </a:r>
            <a:r>
              <a:rPr lang="en-US" dirty="0"/>
              <a:t> </a:t>
            </a:r>
            <a:r>
              <a:rPr lang="en-US" dirty="0" err="1"/>
              <a:t>nombre</a:t>
            </a:r>
            <a:r>
              <a:rPr lang="en-US" dirty="0"/>
              <a:t>, </a:t>
            </a:r>
            <a:r>
              <a:rPr lang="en-US" dirty="0" err="1"/>
              <a:t>el</a:t>
            </a:r>
            <a:r>
              <a:rPr lang="en-US" dirty="0"/>
              <a:t> </a:t>
            </a:r>
            <a:r>
              <a:rPr lang="en-US" dirty="0" err="1"/>
              <a:t>nombre</a:t>
            </a:r>
            <a:r>
              <a:rPr lang="en-US" dirty="0"/>
              <a:t> que </a:t>
            </a:r>
            <a:r>
              <a:rPr lang="en-US" dirty="0" err="1"/>
              <a:t>te</a:t>
            </a:r>
            <a:r>
              <a:rPr lang="en-US" dirty="0"/>
              <a:t> di, </a:t>
            </a:r>
            <a:r>
              <a:rPr lang="en-US" dirty="0" err="1"/>
              <a:t>aunque</a:t>
            </a:r>
            <a:r>
              <a:rPr lang="en-US" dirty="0"/>
              <a:t> </a:t>
            </a:r>
            <a:r>
              <a:rPr lang="en-US" dirty="0" err="1"/>
              <a:t>tú</a:t>
            </a:r>
            <a:r>
              <a:rPr lang="en-US" dirty="0"/>
              <a:t> no me </a:t>
            </a:r>
            <a:r>
              <a:rPr lang="en-US" dirty="0" err="1"/>
              <a:t>conocías</a:t>
            </a:r>
            <a:r>
              <a:rPr lang="en-US" dirty="0"/>
              <a:t>. </a:t>
            </a:r>
          </a:p>
        </p:txBody>
      </p:sp>
    </p:spTree>
    <p:extLst>
      <p:ext uri="{BB962C8B-B14F-4D97-AF65-F5344CB8AC3E}">
        <p14:creationId xmlns:p14="http://schemas.microsoft.com/office/powerpoint/2010/main" val="387793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AA4E-A0A5-D4FC-D025-CFED41C99C99}"/>
              </a:ext>
            </a:extLst>
          </p:cNvPr>
          <p:cNvSpPr>
            <a:spLocks noGrp="1"/>
          </p:cNvSpPr>
          <p:nvPr>
            <p:ph type="title"/>
          </p:nvPr>
        </p:nvSpPr>
        <p:spPr/>
        <p:txBody>
          <a:bodyPr/>
          <a:lstStyle/>
          <a:p>
            <a:r>
              <a:rPr lang="en-US" dirty="0" err="1"/>
              <a:t>Isaías</a:t>
            </a:r>
            <a:r>
              <a:rPr lang="en-US" dirty="0"/>
              <a:t> 44:28</a:t>
            </a:r>
          </a:p>
        </p:txBody>
      </p:sp>
      <p:sp>
        <p:nvSpPr>
          <p:cNvPr id="3" name="Text Placeholder 2">
            <a:extLst>
              <a:ext uri="{FF2B5EF4-FFF2-40B4-BE49-F238E27FC236}">
                <a16:creationId xmlns:a16="http://schemas.microsoft.com/office/drawing/2014/main" id="{B437D6F6-3F4B-CBD2-DEA0-21F2EC3D4656}"/>
              </a:ext>
            </a:extLst>
          </p:cNvPr>
          <p:cNvSpPr>
            <a:spLocks noGrp="1"/>
          </p:cNvSpPr>
          <p:nvPr>
            <p:ph type="body" idx="1"/>
          </p:nvPr>
        </p:nvSpPr>
        <p:spPr/>
        <p:txBody>
          <a:bodyPr>
            <a:normAutofit lnSpcReduction="10000"/>
          </a:bodyPr>
          <a:lstStyle/>
          <a:p>
            <a:pPr marL="0" indent="0">
              <a:buNone/>
            </a:pPr>
            <a:r>
              <a:rPr lang="en-US" dirty="0" err="1"/>
              <a:t>Así</a:t>
            </a:r>
            <a:r>
              <a:rPr lang="en-US" dirty="0"/>
              <a:t> dice </a:t>
            </a:r>
            <a:r>
              <a:rPr lang="en-US" dirty="0" err="1"/>
              <a:t>el</a:t>
            </a:r>
            <a:r>
              <a:rPr lang="en-US" dirty="0"/>
              <a:t> </a:t>
            </a:r>
            <a:r>
              <a:rPr lang="en-US" dirty="0" err="1"/>
              <a:t>Señor</a:t>
            </a:r>
            <a:r>
              <a:rPr lang="en-US" dirty="0"/>
              <a:t>, </a:t>
            </a:r>
            <a:r>
              <a:rPr lang="en-US" dirty="0" err="1"/>
              <a:t>tu</a:t>
            </a:r>
            <a:r>
              <a:rPr lang="en-US" dirty="0"/>
              <a:t> </a:t>
            </a:r>
            <a:r>
              <a:rPr lang="en-US" dirty="0" err="1"/>
              <a:t>redentor</a:t>
            </a:r>
            <a:r>
              <a:rPr lang="en-US" dirty="0"/>
              <a:t>, </a:t>
            </a:r>
            <a:r>
              <a:rPr lang="en-US" dirty="0" err="1"/>
              <a:t>el</a:t>
            </a:r>
            <a:r>
              <a:rPr lang="en-US" dirty="0"/>
              <a:t> que </a:t>
            </a:r>
            <a:r>
              <a:rPr lang="en-US" dirty="0" err="1"/>
              <a:t>te</a:t>
            </a:r>
            <a:r>
              <a:rPr lang="en-US" dirty="0"/>
              <a:t> </a:t>
            </a:r>
            <a:r>
              <a:rPr lang="en-US" dirty="0" err="1"/>
              <a:t>formó</a:t>
            </a:r>
            <a:r>
              <a:rPr lang="en-US" dirty="0"/>
              <a:t> </a:t>
            </a:r>
            <a:r>
              <a:rPr lang="en-US" dirty="0" err="1"/>
              <a:t>desde</a:t>
            </a:r>
            <a:r>
              <a:rPr lang="en-US" dirty="0"/>
              <a:t> </a:t>
            </a:r>
            <a:r>
              <a:rPr lang="en-US" dirty="0" err="1"/>
              <a:t>el</a:t>
            </a:r>
            <a:r>
              <a:rPr lang="en-US" dirty="0"/>
              <a:t> </a:t>
            </a:r>
            <a:r>
              <a:rPr lang="en-US" dirty="0" err="1"/>
              <a:t>vientre</a:t>
            </a:r>
            <a:r>
              <a:rPr lang="en-US" dirty="0"/>
              <a:t>: </a:t>
            </a:r>
            <a:r>
              <a:rPr lang="en-US" dirty="0" err="1"/>
              <a:t>Yo</a:t>
            </a:r>
            <a:r>
              <a:rPr lang="en-US" dirty="0"/>
              <a:t> soy </a:t>
            </a:r>
            <a:r>
              <a:rPr lang="en-US" dirty="0" err="1"/>
              <a:t>el</a:t>
            </a:r>
            <a:r>
              <a:rPr lang="en-US" dirty="0"/>
              <a:t> que dice a </a:t>
            </a:r>
            <a:r>
              <a:rPr lang="en-US" dirty="0" err="1"/>
              <a:t>Jerusalén</a:t>
            </a:r>
            <a:r>
              <a:rPr lang="en-US" dirty="0"/>
              <a:t>: “</a:t>
            </a:r>
            <a:r>
              <a:rPr lang="en-US" dirty="0" err="1"/>
              <a:t>Volverás</a:t>
            </a:r>
            <a:r>
              <a:rPr lang="en-US" dirty="0"/>
              <a:t> a ser </a:t>
            </a:r>
            <a:r>
              <a:rPr lang="en-US" dirty="0" err="1"/>
              <a:t>habitada</a:t>
            </a:r>
            <a:r>
              <a:rPr lang="en-US" dirty="0"/>
              <a:t>,” y a las </a:t>
            </a:r>
            <a:r>
              <a:rPr lang="en-US" dirty="0" err="1"/>
              <a:t>ciudades</a:t>
            </a:r>
            <a:r>
              <a:rPr lang="en-US" dirty="0"/>
              <a:t> de </a:t>
            </a:r>
            <a:r>
              <a:rPr lang="en-US" dirty="0" err="1"/>
              <a:t>Judá</a:t>
            </a:r>
            <a:r>
              <a:rPr lang="en-US" dirty="0"/>
              <a:t>: “</a:t>
            </a:r>
            <a:r>
              <a:rPr lang="en-US" dirty="0" err="1"/>
              <a:t>Ustedes</a:t>
            </a:r>
            <a:r>
              <a:rPr lang="en-US" dirty="0"/>
              <a:t> </a:t>
            </a:r>
            <a:r>
              <a:rPr lang="en-US" dirty="0" err="1"/>
              <a:t>serán</a:t>
            </a:r>
            <a:r>
              <a:rPr lang="en-US" dirty="0"/>
              <a:t> </a:t>
            </a:r>
            <a:r>
              <a:rPr lang="en-US" dirty="0" err="1"/>
              <a:t>reconstruidas</a:t>
            </a:r>
            <a:r>
              <a:rPr lang="en-US" dirty="0"/>
              <a:t>. </a:t>
            </a:r>
            <a:r>
              <a:rPr lang="en-US" dirty="0" err="1"/>
              <a:t>Yo</a:t>
            </a:r>
            <a:r>
              <a:rPr lang="en-US" dirty="0"/>
              <a:t> </a:t>
            </a:r>
            <a:r>
              <a:rPr lang="en-US" dirty="0" err="1"/>
              <a:t>levantaré</a:t>
            </a:r>
            <a:r>
              <a:rPr lang="en-US" dirty="0"/>
              <a:t> sus </a:t>
            </a:r>
            <a:r>
              <a:rPr lang="en-US" dirty="0" err="1"/>
              <a:t>ruinas</a:t>
            </a:r>
            <a:r>
              <a:rPr lang="en-US" dirty="0"/>
              <a:t>. </a:t>
            </a:r>
          </a:p>
        </p:txBody>
      </p:sp>
    </p:spTree>
    <p:extLst>
      <p:ext uri="{BB962C8B-B14F-4D97-AF65-F5344CB8AC3E}">
        <p14:creationId xmlns:p14="http://schemas.microsoft.com/office/powerpoint/2010/main" val="268026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Esdras 1:1-5; 7:1-6; </a:t>
            </a:r>
            <a:r>
              <a:rPr lang="en-US" sz="4400" dirty="0" err="1">
                <a:solidFill>
                  <a:srgbClr val="008000"/>
                </a:solidFill>
              </a:rPr>
              <a:t>Nehemías</a:t>
            </a:r>
            <a:r>
              <a:rPr lang="en-US" sz="4400" dirty="0">
                <a:solidFill>
                  <a:srgbClr val="008000"/>
                </a:solidFill>
              </a:rPr>
              <a:t> 8:1-12 </a:t>
            </a:r>
            <a:endParaRPr sz="4400" dirty="0"/>
          </a:p>
        </p:txBody>
      </p:sp>
      <p:sp>
        <p:nvSpPr>
          <p:cNvPr id="4" name="Google Shape;239;p22">
            <a:extLst>
              <a:ext uri="{FF2B5EF4-FFF2-40B4-BE49-F238E27FC236}">
                <a16:creationId xmlns:a16="http://schemas.microsoft.com/office/drawing/2014/main" id="{ACE91BBD-6547-39B3-0A7C-5B12F58C9113}"/>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4. ¿</a:t>
            </a:r>
            <a:r>
              <a:rPr lang="en-US" sz="4000" dirty="0" err="1">
                <a:solidFill>
                  <a:srgbClr val="613318"/>
                </a:solidFill>
              </a:rPr>
              <a:t>Qué</a:t>
            </a:r>
            <a:r>
              <a:rPr lang="en-US" sz="4000" dirty="0">
                <a:solidFill>
                  <a:srgbClr val="613318"/>
                </a:solidFill>
              </a:rPr>
              <a:t> </a:t>
            </a:r>
            <a:r>
              <a:rPr lang="en-US" sz="4000" dirty="0" err="1">
                <a:solidFill>
                  <a:srgbClr val="613318"/>
                </a:solidFill>
              </a:rPr>
              <a:t>pediré</a:t>
            </a:r>
            <a:r>
              <a:rPr lang="en-US" sz="4000" dirty="0">
                <a:solidFill>
                  <a:srgbClr val="613318"/>
                </a:solidFill>
              </a:rPr>
              <a:t> que Dios </a:t>
            </a:r>
            <a:r>
              <a:rPr lang="en-US" sz="4000" dirty="0" err="1">
                <a:solidFill>
                  <a:srgbClr val="613318"/>
                </a:solidFill>
              </a:rPr>
              <a:t>obre</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mí</a:t>
            </a:r>
            <a:r>
              <a:rPr lang="en-US" sz="4000" dirty="0">
                <a:solidFill>
                  <a:srgbClr val="613318"/>
                </a:solidFill>
              </a:rPr>
              <a:t> para </a:t>
            </a:r>
            <a:r>
              <a:rPr lang="en-US" sz="4000" dirty="0" err="1">
                <a:solidFill>
                  <a:srgbClr val="613318"/>
                </a:solidFill>
              </a:rPr>
              <a:t>poner</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práctica</a:t>
            </a:r>
            <a:r>
              <a:rPr lang="en-US" sz="4000" dirty="0">
                <a:solidFill>
                  <a:srgbClr val="613318"/>
                </a:solidFill>
              </a:rPr>
              <a:t> </a:t>
            </a:r>
            <a:r>
              <a:rPr lang="en-US" sz="4000" dirty="0" err="1">
                <a:solidFill>
                  <a:srgbClr val="613318"/>
                </a:solidFill>
              </a:rPr>
              <a:t>esta</a:t>
            </a:r>
            <a:r>
              <a:rPr lang="en-US" sz="4000" dirty="0">
                <a:solidFill>
                  <a:srgbClr val="613318"/>
                </a:solidFill>
              </a:rPr>
              <a:t> palabra de Dios?</a:t>
            </a:r>
          </a:p>
          <a:p>
            <a:pPr marL="0" lvl="0" indent="0" algn="l" rtl="0">
              <a:lnSpc>
                <a:spcPct val="90000"/>
              </a:lnSpc>
              <a:spcBef>
                <a:spcPts val="0"/>
              </a:spcBef>
              <a:spcAft>
                <a:spcPts val="0"/>
              </a:spcAft>
              <a:buClr>
                <a:srgbClr val="613318"/>
              </a:buClr>
              <a:buSzPts val="5400"/>
              <a:buNone/>
            </a:pPr>
            <a:endParaRPr sz="40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2047152"/>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613318"/>
                </a:solidFill>
                <a:latin typeface="Overlock"/>
                <a:ea typeface="Overlock"/>
                <a:cs typeface="Overlock"/>
                <a:sym typeface="Overlock"/>
              </a:rPr>
              <a:t>La Biblia: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471893" y="3147433"/>
            <a:ext cx="10817908" cy="244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err="1">
                <a:solidFill>
                  <a:srgbClr val="008000"/>
                </a:solidFill>
                <a:latin typeface="Overlock"/>
                <a:ea typeface="Overlock"/>
                <a:cs typeface="Overlock"/>
                <a:sym typeface="Overlock"/>
              </a:rPr>
              <a:t>Lección</a:t>
            </a:r>
            <a:r>
              <a:rPr lang="en-US" sz="4800" b="1" i="0" u="none" strike="noStrike" cap="none" dirty="0">
                <a:solidFill>
                  <a:srgbClr val="008000"/>
                </a:solidFill>
                <a:latin typeface="Overlock"/>
                <a:ea typeface="Overlock"/>
                <a:cs typeface="Overlock"/>
                <a:sym typeface="Overlock"/>
              </a:rPr>
              <a:t> 7</a:t>
            </a:r>
            <a:r>
              <a:rPr lang="en-US" sz="4800" b="1" dirty="0">
                <a:solidFill>
                  <a:srgbClr val="008000"/>
                </a:solidFill>
                <a:latin typeface="Overlock"/>
                <a:ea typeface="Overlock"/>
                <a:cs typeface="Overlock"/>
                <a:sym typeface="Overlock"/>
              </a:rPr>
              <a:t>: Esdras</a:t>
            </a:r>
          </a:p>
          <a:p>
            <a:pPr marL="0" marR="0" lvl="0" indent="0" algn="ctr" rtl="0">
              <a:spcBef>
                <a:spcPts val="0"/>
              </a:spcBef>
              <a:spcAft>
                <a:spcPts val="0"/>
              </a:spcAft>
              <a:buNone/>
            </a:pPr>
            <a:r>
              <a:rPr lang="en-US" sz="4800" b="1" dirty="0">
                <a:solidFill>
                  <a:srgbClr val="008000"/>
                </a:solidFill>
                <a:latin typeface="Overlock"/>
                <a:ea typeface="Overlock"/>
                <a:cs typeface="Overlock"/>
                <a:sym typeface="Overlock"/>
              </a:rPr>
              <a:t>Esdras 1:1-5; 7:1-6 y </a:t>
            </a:r>
            <a:r>
              <a:rPr lang="en-US" sz="4800" b="1" dirty="0" err="1">
                <a:solidFill>
                  <a:srgbClr val="008000"/>
                </a:solidFill>
                <a:latin typeface="Overlock"/>
                <a:ea typeface="Overlock"/>
                <a:cs typeface="Overlock"/>
                <a:sym typeface="Overlock"/>
              </a:rPr>
              <a:t>Nehemías</a:t>
            </a:r>
            <a:r>
              <a:rPr lang="en-US" sz="4800" b="1" dirty="0">
                <a:solidFill>
                  <a:srgbClr val="008000"/>
                </a:solidFill>
                <a:latin typeface="Overlock"/>
                <a:ea typeface="Overlock"/>
                <a:cs typeface="Overlock"/>
                <a:sym typeface="Overlock"/>
              </a:rPr>
              <a:t> 8:1-12</a:t>
            </a:r>
            <a:endParaRPr sz="4800" b="1" i="0" u="none" strike="noStrike" cap="none"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5700" b="0" i="0" u="none" strike="noStrike" cap="none" dirty="0">
                <a:solidFill>
                  <a:srgbClr val="008000"/>
                </a:solidFill>
                <a:latin typeface="Overlock"/>
                <a:ea typeface="Overlock"/>
                <a:cs typeface="Overlock"/>
                <a:sym typeface="Overlock"/>
              </a:rPr>
              <a:t> </a:t>
            </a:r>
            <a:endParaRPr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577788" y="2958351"/>
            <a:ext cx="8606118"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0570BA-7C38-C47C-2094-C462A9B87858}"/>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87727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7</a:t>
            </a:r>
            <a:r>
              <a:rPr lang="en-US" sz="4000" b="1" dirty="0">
                <a:solidFill>
                  <a:srgbClr val="008000"/>
                </a:solidFill>
                <a:latin typeface="Overlock"/>
                <a:ea typeface="Overlock"/>
                <a:cs typeface="Overlock"/>
                <a:sym typeface="Overlock"/>
              </a:rPr>
              <a:t>: Esdras </a:t>
            </a:r>
          </a:p>
          <a:p>
            <a:pPr marL="0" marR="0" lvl="0" indent="0" algn="ctr" rtl="0">
              <a:spcBef>
                <a:spcPts val="0"/>
              </a:spcBef>
              <a:spcAft>
                <a:spcPts val="0"/>
              </a:spcAft>
              <a:buNone/>
            </a:pPr>
            <a:r>
              <a:rPr lang="en-US" sz="4000" b="1" dirty="0">
                <a:solidFill>
                  <a:srgbClr val="008000"/>
                </a:solidFill>
                <a:latin typeface="Overlock"/>
                <a:ea typeface="Overlock"/>
                <a:cs typeface="Overlock"/>
                <a:sym typeface="Overlock"/>
              </a:rPr>
              <a:t>Esdras 1:1-5; 7:1-6 y </a:t>
            </a:r>
            <a:r>
              <a:rPr lang="en-US" sz="4000" b="1" dirty="0" err="1">
                <a:solidFill>
                  <a:srgbClr val="008000"/>
                </a:solidFill>
                <a:latin typeface="Overlock"/>
                <a:ea typeface="Overlock"/>
                <a:cs typeface="Overlock"/>
                <a:sym typeface="Overlock"/>
              </a:rPr>
              <a:t>Nehemías</a:t>
            </a:r>
            <a:r>
              <a:rPr lang="en-US" sz="4000" b="1" dirty="0">
                <a:solidFill>
                  <a:srgbClr val="008000"/>
                </a:solidFill>
                <a:latin typeface="Overlock"/>
                <a:ea typeface="Overlock"/>
                <a:cs typeface="Overlock"/>
                <a:sym typeface="Overlock"/>
              </a:rPr>
              <a:t> 8:1-12</a:t>
            </a:r>
          </a:p>
          <a:p>
            <a:pPr marL="0" marR="0" lvl="0" indent="0" algn="ctr" rtl="0">
              <a:spcBef>
                <a:spcPts val="0"/>
              </a:spcBef>
              <a:spcAft>
                <a:spcPts val="0"/>
              </a:spcAft>
              <a:buNone/>
            </a:pP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nvGraphicFramePr>
        <p:xfrm>
          <a:off x="811617" y="2399906"/>
          <a:ext cx="10568763" cy="2464588"/>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Esdras 1:1-5; 7:1-6 y </a:t>
                      </a:r>
                      <a:r>
                        <a:rPr lang="en-US" sz="3200" dirty="0" err="1"/>
                        <a:t>Nehemías</a:t>
                      </a:r>
                      <a:r>
                        <a:rPr lang="en-US" sz="3200" dirty="0"/>
                        <a:t> 8:1-12</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Explicar</a:t>
                      </a:r>
                      <a:r>
                        <a:rPr lang="en-US" sz="3200" b="0" dirty="0"/>
                        <a:t> </a:t>
                      </a:r>
                      <a:r>
                        <a:rPr lang="en-US" sz="3200" b="0" dirty="0" err="1"/>
                        <a:t>el</a:t>
                      </a:r>
                      <a:r>
                        <a:rPr lang="en-US" sz="3200" b="0" dirty="0"/>
                        <a:t> Proyecto Final del </a:t>
                      </a:r>
                      <a:r>
                        <a:rPr lang="en-US" sz="3200" b="0" dirty="0" err="1"/>
                        <a:t>curso</a:t>
                      </a:r>
                      <a:endParaRPr lang="en-US" sz="3200" b="0" dirty="0"/>
                    </a:p>
                  </a:txBody>
                  <a:tcPr/>
                </a:tc>
                <a:extLst>
                  <a:ext uri="{0D108BD9-81ED-4DB2-BD59-A6C34878D82A}">
                    <a16:rowId xmlns:a16="http://schemas.microsoft.com/office/drawing/2014/main" val="898567834"/>
                  </a:ext>
                </a:extLst>
              </a:tr>
            </a:tbl>
          </a:graphicData>
        </a:graphic>
      </p:graphicFrame>
    </p:spTree>
    <p:extLst>
      <p:ext uri="{BB962C8B-B14F-4D97-AF65-F5344CB8AC3E}">
        <p14:creationId xmlns:p14="http://schemas.microsoft.com/office/powerpoint/2010/main" val="230934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err="1">
                <a:solidFill>
                  <a:srgbClr val="613318"/>
                </a:solidFill>
                <a:latin typeface="Overlock"/>
                <a:ea typeface="Overlock"/>
                <a:cs typeface="Overlock"/>
                <a:sym typeface="Overlock"/>
              </a:rPr>
              <a:t>Objetivos</a:t>
            </a:r>
            <a:r>
              <a:rPr lang="en-US" sz="4400" b="0" i="0" u="none" strike="noStrike" cap="none" dirty="0">
                <a:solidFill>
                  <a:srgbClr val="613318"/>
                </a:solidFill>
                <a:latin typeface="Overlock"/>
                <a:ea typeface="Overlock"/>
                <a:cs typeface="Overlock"/>
                <a:sym typeface="Overlock"/>
              </a:rPr>
              <a:t>: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431259" y="1528488"/>
            <a:ext cx="11122181" cy="5509160"/>
          </a:xfrm>
          <a:prstGeom prst="rect">
            <a:avLst/>
          </a:prstGeom>
          <a:noFill/>
          <a:ln>
            <a:noFill/>
          </a:ln>
        </p:spPr>
        <p:txBody>
          <a:bodyPr spcFirstLastPara="1" wrap="square" lIns="91425" tIns="45700" rIns="91425" bIns="45700" anchor="t" anchorCtr="0">
            <a:spAutoFit/>
          </a:bodyPr>
          <a:lstStyle/>
          <a:p>
            <a:pPr marL="742950" marR="0" lvl="0" indent="-742950" rtl="0">
              <a:spcBef>
                <a:spcPts val="0"/>
              </a:spcBef>
              <a:spcAft>
                <a:spcPts val="0"/>
              </a:spcAft>
              <a:buAutoNum type="arabicPeriod"/>
            </a:pPr>
            <a:endParaRPr lang="en-US" sz="3200" b="1" dirty="0">
              <a:solidFill>
                <a:srgbClr val="008000"/>
              </a:solidFill>
              <a:latin typeface="Overlock"/>
              <a:sym typeface="Overlock"/>
            </a:endParaRPr>
          </a:p>
          <a:p>
            <a:pPr marL="742950" marR="0" lvl="0" indent="-742950" rtl="0">
              <a:spcBef>
                <a:spcPts val="0"/>
              </a:spcBef>
              <a:spcAft>
                <a:spcPts val="0"/>
              </a:spcAft>
              <a:buAutoNum type="arabicPeriod"/>
            </a:pPr>
            <a:r>
              <a:rPr lang="en-US" sz="3200" b="1" dirty="0">
                <a:solidFill>
                  <a:srgbClr val="008000"/>
                </a:solidFill>
                <a:latin typeface="Overlock"/>
                <a:sym typeface="Overlock"/>
              </a:rPr>
              <a:t>Leer </a:t>
            </a:r>
            <a:r>
              <a:rPr lang="en-US" sz="3200" b="1" dirty="0" err="1">
                <a:solidFill>
                  <a:srgbClr val="008000"/>
                </a:solidFill>
                <a:latin typeface="Overlock"/>
                <a:sym typeface="Overlock"/>
              </a:rPr>
              <a:t>historias</a:t>
            </a:r>
            <a:r>
              <a:rPr lang="en-US" sz="3200" b="1" dirty="0">
                <a:solidFill>
                  <a:srgbClr val="008000"/>
                </a:solidFill>
                <a:latin typeface="Overlock"/>
                <a:sym typeface="Overlock"/>
              </a:rPr>
              <a:t> clave de la </a:t>
            </a:r>
            <a:r>
              <a:rPr lang="en-US" sz="3200" b="1" dirty="0" err="1">
                <a:solidFill>
                  <a:srgbClr val="008000"/>
                </a:solidFill>
                <a:latin typeface="Overlock"/>
                <a:sym typeface="Overlock"/>
              </a:rPr>
              <a:t>segunda</a:t>
            </a:r>
            <a:r>
              <a:rPr lang="en-US" sz="3200" b="1" dirty="0">
                <a:solidFill>
                  <a:srgbClr val="008000"/>
                </a:solidFill>
                <a:latin typeface="Overlock"/>
                <a:sym typeface="Overlock"/>
              </a:rPr>
              <a:t> </a:t>
            </a:r>
            <a:r>
              <a:rPr lang="en-US" sz="3200" b="1" dirty="0" err="1">
                <a:solidFill>
                  <a:srgbClr val="008000"/>
                </a:solidFill>
                <a:latin typeface="Overlock"/>
                <a:sym typeface="Overlock"/>
              </a:rPr>
              <a:t>mitad</a:t>
            </a:r>
            <a:r>
              <a:rPr lang="en-US" sz="3200" b="1" dirty="0">
                <a:solidFill>
                  <a:srgbClr val="008000"/>
                </a:solidFill>
                <a:latin typeface="Overlock"/>
                <a:sym typeface="Overlock"/>
              </a:rPr>
              <a:t> de la </a:t>
            </a:r>
            <a:r>
              <a:rPr lang="en-US" sz="3200" b="1" dirty="0" err="1">
                <a:solidFill>
                  <a:srgbClr val="008000"/>
                </a:solidFill>
                <a:latin typeface="Overlock"/>
                <a:sym typeface="Overlock"/>
              </a:rPr>
              <a:t>historia</a:t>
            </a:r>
            <a:r>
              <a:rPr lang="en-US" sz="3200" b="1" dirty="0">
                <a:solidFill>
                  <a:srgbClr val="008000"/>
                </a:solidFill>
                <a:latin typeface="Overlock"/>
                <a:sym typeface="Overlock"/>
              </a:rPr>
              <a:t> de Israel </a:t>
            </a:r>
            <a:r>
              <a:rPr lang="en-US" sz="3200" b="1" dirty="0" err="1">
                <a:solidFill>
                  <a:srgbClr val="008000"/>
                </a:solidFill>
                <a:latin typeface="Overlock"/>
                <a:sym typeface="Overlock"/>
              </a:rPr>
              <a:t>en</a:t>
            </a:r>
            <a:r>
              <a:rPr lang="en-US" sz="3200" b="1" dirty="0">
                <a:solidFill>
                  <a:srgbClr val="008000"/>
                </a:solidFill>
                <a:latin typeface="Overlock"/>
                <a:sym typeface="Overlock"/>
              </a:rPr>
              <a:t> </a:t>
            </a:r>
            <a:r>
              <a:rPr lang="en-US" sz="3200" b="1" dirty="0" err="1">
                <a:solidFill>
                  <a:srgbClr val="008000"/>
                </a:solidFill>
                <a:latin typeface="Overlock"/>
                <a:sym typeface="Overlock"/>
              </a:rPr>
              <a:t>el</a:t>
            </a:r>
            <a:r>
              <a:rPr lang="en-US" sz="3200" b="1" dirty="0">
                <a:solidFill>
                  <a:srgbClr val="008000"/>
                </a:solidFill>
                <a:latin typeface="Overlock"/>
                <a:sym typeface="Overlock"/>
              </a:rPr>
              <a:t> </a:t>
            </a:r>
            <a:r>
              <a:rPr lang="en-US" sz="3200" b="1" dirty="0" err="1">
                <a:solidFill>
                  <a:srgbClr val="008000"/>
                </a:solidFill>
                <a:latin typeface="Overlock"/>
                <a:sym typeface="Overlock"/>
              </a:rPr>
              <a:t>Antiguo</a:t>
            </a:r>
            <a:r>
              <a:rPr lang="en-US" sz="3200" b="1" dirty="0">
                <a:solidFill>
                  <a:srgbClr val="008000"/>
                </a:solidFill>
                <a:latin typeface="Overlock"/>
                <a:sym typeface="Overlock"/>
              </a:rPr>
              <a:t> </a:t>
            </a:r>
            <a:r>
              <a:rPr lang="en-US" sz="3200" b="1" dirty="0" err="1">
                <a:solidFill>
                  <a:srgbClr val="008000"/>
                </a:solidFill>
                <a:latin typeface="Overlock"/>
                <a:sym typeface="Overlock"/>
              </a:rPr>
              <a:t>Testamento</a:t>
            </a:r>
            <a:r>
              <a:rPr lang="en-US" sz="3200" b="1" dirty="0">
                <a:solidFill>
                  <a:srgbClr val="008000"/>
                </a:solidFill>
                <a:latin typeface="Overlock"/>
                <a:sym typeface="Overlock"/>
              </a:rPr>
              <a:t> </a:t>
            </a:r>
            <a:r>
              <a:rPr lang="en-US" sz="3200" b="1" dirty="0" err="1">
                <a:solidFill>
                  <a:srgbClr val="008000"/>
                </a:solidFill>
                <a:latin typeface="Overlock"/>
                <a:sym typeface="Overlock"/>
              </a:rPr>
              <a:t>utilizando</a:t>
            </a:r>
            <a:r>
              <a:rPr lang="en-US" sz="3200" b="1" dirty="0">
                <a:solidFill>
                  <a:srgbClr val="008000"/>
                </a:solidFill>
                <a:latin typeface="Overlock"/>
                <a:sym typeface="Overlock"/>
              </a:rPr>
              <a:t> </a:t>
            </a:r>
            <a:r>
              <a:rPr lang="en-US" sz="3200" b="1" dirty="0" err="1">
                <a:solidFill>
                  <a:srgbClr val="008000"/>
                </a:solidFill>
                <a:latin typeface="Overlock"/>
                <a:sym typeface="Overlock"/>
              </a:rPr>
              <a:t>el</a:t>
            </a:r>
            <a:r>
              <a:rPr lang="en-US" sz="3200" b="1" dirty="0">
                <a:solidFill>
                  <a:srgbClr val="008000"/>
                </a:solidFill>
                <a:latin typeface="Overlock"/>
                <a:sym typeface="Overlock"/>
              </a:rPr>
              <a:t> </a:t>
            </a:r>
            <a:r>
              <a:rPr lang="en-US" sz="3200" b="1" dirty="0" err="1">
                <a:solidFill>
                  <a:srgbClr val="008000"/>
                </a:solidFill>
                <a:latin typeface="Overlock"/>
                <a:sym typeface="Overlock"/>
              </a:rPr>
              <a:t>método</a:t>
            </a:r>
            <a:r>
              <a:rPr lang="en-US" sz="3200" b="1" dirty="0">
                <a:solidFill>
                  <a:srgbClr val="008000"/>
                </a:solidFill>
                <a:latin typeface="Overlock"/>
                <a:sym typeface="Overlock"/>
              </a:rPr>
              <a:t> de Las 4 “C”</a:t>
            </a:r>
          </a:p>
          <a:p>
            <a:pPr marL="742950" marR="0" lvl="0" indent="-742950" rtl="0">
              <a:spcBef>
                <a:spcPts val="0"/>
              </a:spcBef>
              <a:spcAft>
                <a:spcPts val="0"/>
              </a:spcAft>
              <a:buAutoNum type="arabicPeriod"/>
            </a:pPr>
            <a:endParaRPr lang="en-US" sz="3200" b="1" dirty="0">
              <a:solidFill>
                <a:srgbClr val="008000"/>
              </a:solidFill>
              <a:latin typeface="Overlock"/>
              <a:sym typeface="Overlock"/>
            </a:endParaRPr>
          </a:p>
          <a:p>
            <a:pPr marL="742950" marR="0" lvl="0" indent="-742950" rtl="0">
              <a:spcBef>
                <a:spcPts val="0"/>
              </a:spcBef>
              <a:spcAft>
                <a:spcPts val="0"/>
              </a:spcAft>
              <a:buAutoNum type="arabicPeriod"/>
            </a:pPr>
            <a:r>
              <a:rPr lang="en-US" sz="3200" b="1" dirty="0" err="1">
                <a:solidFill>
                  <a:srgbClr val="008000"/>
                </a:solidFill>
                <a:latin typeface="Overlock"/>
                <a:sym typeface="Overlock"/>
              </a:rPr>
              <a:t>Explicar</a:t>
            </a:r>
            <a:r>
              <a:rPr lang="en-US" sz="3200" b="1" dirty="0">
                <a:solidFill>
                  <a:srgbClr val="008000"/>
                </a:solidFill>
                <a:latin typeface="Overlock"/>
                <a:sym typeface="Overlock"/>
              </a:rPr>
              <a:t> la </a:t>
            </a:r>
            <a:r>
              <a:rPr lang="en-US" sz="3200" b="1" dirty="0" err="1">
                <a:solidFill>
                  <a:srgbClr val="008000"/>
                </a:solidFill>
                <a:latin typeface="Overlock"/>
                <a:sym typeface="Overlock"/>
              </a:rPr>
              <a:t>importancia</a:t>
            </a:r>
            <a:r>
              <a:rPr lang="en-US" sz="3200" b="1" dirty="0">
                <a:solidFill>
                  <a:srgbClr val="008000"/>
                </a:solidFill>
                <a:latin typeface="Overlock"/>
                <a:sym typeface="Overlock"/>
              </a:rPr>
              <a:t> del </a:t>
            </a:r>
            <a:r>
              <a:rPr lang="en-US" sz="3200" b="1" dirty="0" err="1">
                <a:solidFill>
                  <a:srgbClr val="008000"/>
                </a:solidFill>
                <a:latin typeface="Overlock"/>
                <a:sym typeface="Overlock"/>
              </a:rPr>
              <a:t>tercer</a:t>
            </a:r>
            <a:r>
              <a:rPr lang="en-US" sz="3200" b="1" dirty="0">
                <a:solidFill>
                  <a:srgbClr val="008000"/>
                </a:solidFill>
                <a:latin typeface="Overlock"/>
                <a:sym typeface="Overlock"/>
              </a:rPr>
              <a:t> paso de las 4 C – “</a:t>
            </a:r>
            <a:r>
              <a:rPr lang="en-US" sz="3200" b="1" dirty="0" err="1">
                <a:solidFill>
                  <a:srgbClr val="008000"/>
                </a:solidFill>
                <a:latin typeface="Overlock"/>
                <a:sym typeface="Overlock"/>
              </a:rPr>
              <a:t>Considerar</a:t>
            </a:r>
            <a:r>
              <a:rPr lang="en-US" sz="3200" b="1" dirty="0">
                <a:solidFill>
                  <a:srgbClr val="008000"/>
                </a:solidFill>
                <a:latin typeface="Overlock"/>
                <a:sym typeface="Overlock"/>
              </a:rPr>
              <a:t>” </a:t>
            </a:r>
            <a:r>
              <a:rPr lang="en-US" sz="3200" b="1" dirty="0" err="1">
                <a:solidFill>
                  <a:srgbClr val="008000"/>
                </a:solidFill>
                <a:latin typeface="Overlock"/>
                <a:sym typeface="Overlock"/>
              </a:rPr>
              <a:t>en</a:t>
            </a:r>
            <a:r>
              <a:rPr lang="en-US" sz="3200" b="1" dirty="0">
                <a:solidFill>
                  <a:srgbClr val="008000"/>
                </a:solidFill>
                <a:latin typeface="Overlock"/>
                <a:sym typeface="Overlock"/>
              </a:rPr>
              <a:t> </a:t>
            </a:r>
            <a:r>
              <a:rPr lang="en-US" sz="3200" b="1" dirty="0" err="1">
                <a:solidFill>
                  <a:srgbClr val="008000"/>
                </a:solidFill>
                <a:latin typeface="Overlock"/>
                <a:sym typeface="Overlock"/>
              </a:rPr>
              <a:t>entender</a:t>
            </a:r>
            <a:r>
              <a:rPr lang="en-US" sz="3200" b="1" dirty="0">
                <a:solidFill>
                  <a:srgbClr val="008000"/>
                </a:solidFill>
                <a:latin typeface="Overlock"/>
                <a:sym typeface="Overlock"/>
              </a:rPr>
              <a:t> y </a:t>
            </a:r>
            <a:r>
              <a:rPr lang="en-US" sz="3200" b="1" dirty="0" err="1">
                <a:solidFill>
                  <a:srgbClr val="008000"/>
                </a:solidFill>
                <a:latin typeface="Overlock"/>
                <a:sym typeface="Overlock"/>
              </a:rPr>
              <a:t>enseñar</a:t>
            </a:r>
            <a:r>
              <a:rPr lang="en-US" sz="3200" b="1" dirty="0">
                <a:solidFill>
                  <a:srgbClr val="008000"/>
                </a:solidFill>
                <a:latin typeface="Overlock"/>
                <a:sym typeface="Overlock"/>
              </a:rPr>
              <a:t> </a:t>
            </a:r>
            <a:r>
              <a:rPr lang="en-US" sz="3200" b="1" dirty="0" err="1">
                <a:solidFill>
                  <a:srgbClr val="008000"/>
                </a:solidFill>
                <a:latin typeface="Overlock"/>
                <a:sym typeface="Overlock"/>
              </a:rPr>
              <a:t>una</a:t>
            </a:r>
            <a:r>
              <a:rPr lang="en-US" sz="3200" b="1" dirty="0">
                <a:solidFill>
                  <a:srgbClr val="008000"/>
                </a:solidFill>
                <a:latin typeface="Overlock"/>
                <a:sym typeface="Overlock"/>
              </a:rPr>
              <a:t> </a:t>
            </a:r>
            <a:r>
              <a:rPr lang="en-US" sz="3200" b="1" dirty="0" err="1">
                <a:solidFill>
                  <a:srgbClr val="008000"/>
                </a:solidFill>
                <a:latin typeface="Overlock"/>
                <a:sym typeface="Overlock"/>
              </a:rPr>
              <a:t>historia</a:t>
            </a:r>
            <a:r>
              <a:rPr lang="en-US" sz="3200" b="1" dirty="0">
                <a:solidFill>
                  <a:srgbClr val="008000"/>
                </a:solidFill>
                <a:latin typeface="Overlock"/>
                <a:sym typeface="Overlock"/>
              </a:rPr>
              <a:t> </a:t>
            </a:r>
            <a:r>
              <a:rPr lang="en-US" sz="3200" b="1" dirty="0" err="1">
                <a:solidFill>
                  <a:srgbClr val="008000"/>
                </a:solidFill>
                <a:latin typeface="Overlock"/>
                <a:sym typeface="Overlock"/>
              </a:rPr>
              <a:t>bíblica</a:t>
            </a:r>
            <a:r>
              <a:rPr lang="en-US" sz="3200" b="1" dirty="0">
                <a:solidFill>
                  <a:srgbClr val="008000"/>
                </a:solidFill>
                <a:latin typeface="Overlock"/>
                <a:sym typeface="Overlock"/>
              </a:rPr>
              <a:t>.</a:t>
            </a:r>
          </a:p>
          <a:p>
            <a:pPr marL="742950" marR="0" lvl="0" indent="-742950" rtl="0">
              <a:spcBef>
                <a:spcPts val="0"/>
              </a:spcBef>
              <a:spcAft>
                <a:spcPts val="0"/>
              </a:spcAft>
              <a:buAutoNum type="arabicPeriod"/>
            </a:pPr>
            <a:endParaRPr lang="en-US" sz="3200" b="1" dirty="0">
              <a:solidFill>
                <a:srgbClr val="008000"/>
              </a:solidFill>
              <a:latin typeface="Overlock"/>
              <a:sym typeface="Overlock"/>
            </a:endParaRPr>
          </a:p>
          <a:p>
            <a:pPr marL="742950" marR="0" lvl="0" indent="-742950" rtl="0">
              <a:spcBef>
                <a:spcPts val="0"/>
              </a:spcBef>
              <a:spcAft>
                <a:spcPts val="0"/>
              </a:spcAft>
              <a:buAutoNum type="arabicPeriod"/>
            </a:pPr>
            <a:r>
              <a:rPr lang="en-US" sz="3200" b="1" dirty="0" err="1">
                <a:solidFill>
                  <a:srgbClr val="008000"/>
                </a:solidFill>
                <a:latin typeface="Overlock"/>
                <a:sym typeface="Overlock"/>
              </a:rPr>
              <a:t>Desribir</a:t>
            </a:r>
            <a:r>
              <a:rPr lang="en-US" sz="3200" b="1" dirty="0">
                <a:solidFill>
                  <a:srgbClr val="008000"/>
                </a:solidFill>
                <a:latin typeface="Overlock"/>
                <a:sym typeface="Overlock"/>
              </a:rPr>
              <a:t> </a:t>
            </a:r>
            <a:r>
              <a:rPr lang="en-US" sz="3200" b="1" dirty="0" err="1">
                <a:solidFill>
                  <a:srgbClr val="008000"/>
                </a:solidFill>
                <a:latin typeface="Overlock"/>
                <a:sym typeface="Overlock"/>
              </a:rPr>
              <a:t>como</a:t>
            </a:r>
            <a:r>
              <a:rPr lang="en-US" sz="3200" b="1" dirty="0">
                <a:solidFill>
                  <a:srgbClr val="008000"/>
                </a:solidFill>
                <a:latin typeface="Overlock"/>
                <a:sym typeface="Overlock"/>
              </a:rPr>
              <a:t> </a:t>
            </a:r>
            <a:r>
              <a:rPr lang="en-US" sz="3200" b="1" dirty="0" err="1">
                <a:solidFill>
                  <a:srgbClr val="008000"/>
                </a:solidFill>
                <a:latin typeface="Overlock"/>
                <a:sym typeface="Overlock"/>
              </a:rPr>
              <a:t>pertenecemos</a:t>
            </a:r>
            <a:r>
              <a:rPr lang="en-US" sz="3200" b="1" dirty="0">
                <a:solidFill>
                  <a:srgbClr val="008000"/>
                </a:solidFill>
                <a:latin typeface="Overlock"/>
                <a:sym typeface="Overlock"/>
              </a:rPr>
              <a:t>  al Pueblo de Dios y </a:t>
            </a:r>
            <a:r>
              <a:rPr lang="en-US" sz="3200" b="1" dirty="0" err="1">
                <a:solidFill>
                  <a:srgbClr val="008000"/>
                </a:solidFill>
                <a:latin typeface="Overlock"/>
                <a:sym typeface="Overlock"/>
              </a:rPr>
              <a:t>el</a:t>
            </a:r>
            <a:r>
              <a:rPr lang="en-US" sz="3200" b="1" dirty="0">
                <a:solidFill>
                  <a:srgbClr val="008000"/>
                </a:solidFill>
                <a:latin typeface="Overlock"/>
                <a:sym typeface="Overlock"/>
              </a:rPr>
              <a:t> </a:t>
            </a:r>
            <a:r>
              <a:rPr lang="en-US" sz="3200" b="1" dirty="0" err="1">
                <a:solidFill>
                  <a:srgbClr val="008000"/>
                </a:solidFill>
                <a:latin typeface="Overlock"/>
                <a:sym typeface="Overlock"/>
              </a:rPr>
              <a:t>afecto</a:t>
            </a:r>
            <a:r>
              <a:rPr lang="en-US" sz="3200" b="1" dirty="0">
                <a:solidFill>
                  <a:srgbClr val="008000"/>
                </a:solidFill>
                <a:latin typeface="Overlock"/>
                <a:sym typeface="Overlock"/>
              </a:rPr>
              <a:t> de </a:t>
            </a:r>
            <a:r>
              <a:rPr lang="en-US" sz="3200" b="1" dirty="0" err="1">
                <a:solidFill>
                  <a:srgbClr val="008000"/>
                </a:solidFill>
                <a:latin typeface="Overlock"/>
                <a:sym typeface="Overlock"/>
              </a:rPr>
              <a:t>esta</a:t>
            </a:r>
            <a:r>
              <a:rPr lang="en-US" sz="3200" b="1" dirty="0">
                <a:solidFill>
                  <a:srgbClr val="008000"/>
                </a:solidFill>
                <a:latin typeface="Overlock"/>
                <a:sym typeface="Overlock"/>
              </a:rPr>
              <a:t> </a:t>
            </a:r>
            <a:r>
              <a:rPr lang="en-US" sz="3200" b="1" dirty="0" err="1">
                <a:solidFill>
                  <a:srgbClr val="008000"/>
                </a:solidFill>
                <a:latin typeface="Overlock"/>
                <a:sym typeface="Overlock"/>
              </a:rPr>
              <a:t>realidad</a:t>
            </a:r>
            <a:r>
              <a:rPr lang="en-US" sz="3200" b="1" dirty="0">
                <a:solidFill>
                  <a:srgbClr val="008000"/>
                </a:solidFill>
                <a:latin typeface="Overlock"/>
                <a:sym typeface="Overlock"/>
              </a:rPr>
              <a:t>. </a:t>
            </a:r>
          </a:p>
          <a:p>
            <a:pPr marL="742950" marR="0" lvl="0" indent="-742950" rtl="0">
              <a:spcBef>
                <a:spcPts val="0"/>
              </a:spcBef>
              <a:spcAft>
                <a:spcPts val="0"/>
              </a:spcAft>
              <a:buAutoNum type="arabicPeriod"/>
            </a:pPr>
            <a:endParaRPr sz="3200"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392748" y="1682444"/>
            <a:ext cx="8606118"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39554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F9D4B-8FD3-20D3-7663-116E5289FEAD}"/>
              </a:ext>
            </a:extLst>
          </p:cNvPr>
          <p:cNvSpPr txBox="1"/>
          <p:nvPr/>
        </p:nvSpPr>
        <p:spPr>
          <a:xfrm>
            <a:off x="1085850" y="1647616"/>
            <a:ext cx="10020300" cy="2800767"/>
          </a:xfrm>
          <a:prstGeom prst="rect">
            <a:avLst/>
          </a:prstGeom>
          <a:noFill/>
        </p:spPr>
        <p:txBody>
          <a:bodyPr wrap="square">
            <a:spAutoFit/>
          </a:bodyPr>
          <a:lstStyle/>
          <a:p>
            <a:pPr marL="0" marR="0">
              <a:spcBef>
                <a:spcPts val="0"/>
              </a:spcBef>
              <a:spcAft>
                <a:spcPts val="0"/>
              </a:spcAft>
            </a:pPr>
            <a:r>
              <a:rPr lang="es-ES" sz="4400" b="1" dirty="0">
                <a:solidFill>
                  <a:srgbClr val="000000"/>
                </a:solidFill>
                <a:effectLst/>
                <a:latin typeface="Calibri" panose="020F0502020204030204" pitchFamily="34" charset="0"/>
                <a:ea typeface="Times New Roman" panose="02020603050405020304" pitchFamily="18" charset="0"/>
              </a:rPr>
              <a:t>Parte 1: </a:t>
            </a:r>
          </a:p>
          <a:p>
            <a:pPr marL="0" marR="0">
              <a:spcBef>
                <a:spcPts val="0"/>
              </a:spcBef>
              <a:spcAft>
                <a:spcPts val="0"/>
              </a:spcAft>
            </a:pPr>
            <a:r>
              <a:rPr lang="es-ES" sz="4400" b="1" dirty="0">
                <a:solidFill>
                  <a:srgbClr val="000000"/>
                </a:solidFill>
                <a:effectLst/>
                <a:latin typeface="Calibri" panose="020F0502020204030204" pitchFamily="34" charset="0"/>
                <a:ea typeface="Times New Roman" panose="02020603050405020304" pitchFamily="18" charset="0"/>
              </a:rPr>
              <a:t>Lea la historia bíblica de Daniel 3 y contestar las preguntas de “Considerar” usando evidencia de Daniel 3.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992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F9D4B-8FD3-20D3-7663-116E5289FEAD}"/>
              </a:ext>
            </a:extLst>
          </p:cNvPr>
          <p:cNvSpPr txBox="1"/>
          <p:nvPr/>
        </p:nvSpPr>
        <p:spPr>
          <a:xfrm>
            <a:off x="1085850" y="674400"/>
            <a:ext cx="10020300" cy="5509200"/>
          </a:xfrm>
          <a:prstGeom prst="rect">
            <a:avLst/>
          </a:prstGeom>
          <a:noFill/>
        </p:spPr>
        <p:txBody>
          <a:bodyPr wrap="square">
            <a:spAutoFit/>
          </a:bodyPr>
          <a:lstStyle/>
          <a:p>
            <a:pPr marL="0" marR="0">
              <a:spcBef>
                <a:spcPts val="0"/>
              </a:spcBef>
              <a:spcAft>
                <a:spcPts val="0"/>
              </a:spcAft>
            </a:pPr>
            <a:r>
              <a:rPr lang="es-ES" sz="4400" b="1" dirty="0">
                <a:solidFill>
                  <a:srgbClr val="000000"/>
                </a:solidFill>
                <a:effectLst/>
                <a:latin typeface="Calibri" panose="020F0502020204030204" pitchFamily="34" charset="0"/>
                <a:ea typeface="Times New Roman" panose="02020603050405020304" pitchFamily="18" charset="0"/>
              </a:rPr>
              <a:t>Parte 2: Enviar un audio a tu profesor explicando lo siguiente: </a:t>
            </a:r>
            <a:endParaRPr lang="en-US" sz="4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4400" dirty="0">
                <a:solidFill>
                  <a:srgbClr val="000000"/>
                </a:solidFill>
                <a:effectLst/>
                <a:latin typeface="Calibri" panose="020F0502020204030204" pitchFamily="34" charset="0"/>
                <a:ea typeface="Times New Roman" panose="02020603050405020304" pitchFamily="18" charset="0"/>
              </a:rPr>
              <a:t>¿Porque es importante el paso de “Considerar” cuando leemos y compartimos una historia bíblica? </a:t>
            </a:r>
            <a:endParaRPr lang="en-US" sz="4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4400" dirty="0">
                <a:solidFill>
                  <a:srgbClr val="000000"/>
                </a:solidFill>
                <a:effectLst/>
                <a:latin typeface="Calibri" panose="020F0502020204030204" pitchFamily="34" charset="0"/>
                <a:ea typeface="Times New Roman" panose="02020603050405020304" pitchFamily="18" charset="0"/>
              </a:rPr>
              <a:t>¿Porque deseamos hacer el paso de “Considerar” ANTES de aplicar la historia bíblica a la vida personal?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772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F9D4B-8FD3-20D3-7663-116E5289FEAD}"/>
              </a:ext>
            </a:extLst>
          </p:cNvPr>
          <p:cNvSpPr txBox="1"/>
          <p:nvPr/>
        </p:nvSpPr>
        <p:spPr>
          <a:xfrm>
            <a:off x="1085850" y="1351508"/>
            <a:ext cx="10020300" cy="4154984"/>
          </a:xfrm>
          <a:prstGeom prst="rect">
            <a:avLst/>
          </a:prstGeom>
          <a:noFill/>
        </p:spPr>
        <p:txBody>
          <a:bodyPr wrap="square">
            <a:spAutoFit/>
          </a:bodyPr>
          <a:lstStyle/>
          <a:p>
            <a:pPr marL="0" marR="0">
              <a:spcBef>
                <a:spcPts val="0"/>
              </a:spcBef>
              <a:spcAft>
                <a:spcPts val="0"/>
              </a:spcAft>
            </a:pPr>
            <a:r>
              <a:rPr lang="es-ES" sz="4400" b="1" dirty="0">
                <a:solidFill>
                  <a:srgbClr val="000000"/>
                </a:solidFill>
                <a:effectLst/>
                <a:latin typeface="Calibri" panose="020F0502020204030204" pitchFamily="34" charset="0"/>
                <a:ea typeface="Times New Roman" panose="02020603050405020304" pitchFamily="18" charset="0"/>
              </a:rPr>
              <a:t>Parte 3: En este curso, hemos visto la gran fidelidad de Dios a su pueblo. Nosotros también pertenecemos al Pueblo de Dios por la fe en Jesucristo como nuestro Señor. ¿Qué significa esta realidad para ti y cómo afecta a tu vida diaria?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8424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090EFFDE-D1A8-AD62-E375-F1C1E23E2E90}"/>
              </a:ext>
            </a:extLst>
          </p:cNvPr>
          <p:cNvPicPr>
            <a:picLocks noChangeAspect="1"/>
          </p:cNvPicPr>
          <p:nvPr/>
        </p:nvPicPr>
        <p:blipFill>
          <a:blip r:embed="rId3"/>
          <a:stretch>
            <a:fillRect/>
          </a:stretch>
        </p:blipFill>
        <p:spPr>
          <a:xfrm>
            <a:off x="1524000" y="61733"/>
            <a:ext cx="9227820" cy="6796267"/>
          </a:xfrm>
          <a:prstGeom prst="rect">
            <a:avLst/>
          </a:prstGeom>
        </p:spPr>
      </p:pic>
    </p:spTree>
    <p:extLst>
      <p:ext uri="{BB962C8B-B14F-4D97-AF65-F5344CB8AC3E}">
        <p14:creationId xmlns:p14="http://schemas.microsoft.com/office/powerpoint/2010/main" val="4100677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5" name="Google Shape;335;p35" descr="A picture containing indoor, table, sitting, desk&#10;&#10;Description automatically generated"/>
          <p:cNvPicPr preferRelativeResize="0"/>
          <p:nvPr/>
        </p:nvPicPr>
        <p:blipFill rotWithShape="1">
          <a:blip r:embed="rId3">
            <a:alphaModFix/>
          </a:blip>
          <a:srcRect l="9833" r="3089" b="-2"/>
          <a:stretch/>
        </p:blipFill>
        <p:spPr>
          <a:xfrm>
            <a:off x="3245637" y="-1"/>
            <a:ext cx="8946363" cy="6858000"/>
          </a:xfrm>
          <a:custGeom>
            <a:avLst/>
            <a:gdLst/>
            <a:ahLst/>
            <a:cxnLst/>
            <a:rect l="l" t="t" r="r" b="b"/>
            <a:pathLst>
              <a:path w="8946363" h="6858000" extrusionOk="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ln>
            <a:noFill/>
          </a:ln>
        </p:spPr>
      </p:pic>
      <p:sp>
        <p:nvSpPr>
          <p:cNvPr id="336" name="Google Shape;336;p35"/>
          <p:cNvSpPr/>
          <p:nvPr/>
        </p:nvSpPr>
        <p:spPr>
          <a:xfrm>
            <a:off x="0" y="-1"/>
            <a:ext cx="4455672" cy="6858000"/>
          </a:xfrm>
          <a:custGeom>
            <a:avLst/>
            <a:gdLst/>
            <a:ahLst/>
            <a:cxnLst/>
            <a:rect l="l" t="t" r="r" b="b"/>
            <a:pathLst>
              <a:path w="4455672" h="6858000" extrusionOk="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7" name="Google Shape;337;p35"/>
          <p:cNvSpPr/>
          <p:nvPr/>
        </p:nvSpPr>
        <p:spPr>
          <a:xfrm>
            <a:off x="0" y="0"/>
            <a:ext cx="4446528" cy="6858000"/>
          </a:xfrm>
          <a:custGeom>
            <a:avLst/>
            <a:gdLst/>
            <a:ahLst/>
            <a:cxnLst/>
            <a:rect l="l" t="t" r="r" b="b"/>
            <a:pathLst>
              <a:path w="4446528" h="6858000" extrusionOk="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8" name="Google Shape;338;p35"/>
          <p:cNvSpPr txBox="1">
            <a:spLocks noGrp="1"/>
          </p:cNvSpPr>
          <p:nvPr>
            <p:ph type="title"/>
          </p:nvPr>
        </p:nvSpPr>
        <p:spPr>
          <a:xfrm>
            <a:off x="371094" y="1161288"/>
            <a:ext cx="3438144" cy="12390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600"/>
              <a:buFont typeface="Overlock"/>
              <a:buNone/>
            </a:pPr>
            <a:r>
              <a:rPr lang="en-US" sz="4400" dirty="0">
                <a:solidFill>
                  <a:srgbClr val="008000"/>
                </a:solidFill>
                <a:latin typeface="Overlock"/>
                <a:ea typeface="Overlock"/>
                <a:cs typeface="Overlock"/>
                <a:sym typeface="Overlock"/>
              </a:rPr>
              <a:t>La </a:t>
            </a:r>
            <a:r>
              <a:rPr lang="en-US" sz="4400" dirty="0" err="1">
                <a:solidFill>
                  <a:srgbClr val="008000"/>
                </a:solidFill>
                <a:latin typeface="Overlock"/>
                <a:ea typeface="Overlock"/>
                <a:cs typeface="Overlock"/>
                <a:sym typeface="Overlock"/>
              </a:rPr>
              <a:t>Tarea</a:t>
            </a:r>
            <a:endParaRPr sz="4400" dirty="0">
              <a:solidFill>
                <a:srgbClr val="008000"/>
              </a:solidFill>
              <a:latin typeface="Overlock"/>
              <a:ea typeface="Overlock"/>
              <a:cs typeface="Overlock"/>
              <a:sym typeface="Overlock"/>
            </a:endParaRPr>
          </a:p>
        </p:txBody>
      </p:sp>
      <p:sp>
        <p:nvSpPr>
          <p:cNvPr id="339" name="Google Shape;339;p35"/>
          <p:cNvSpPr/>
          <p:nvPr/>
        </p:nvSpPr>
        <p:spPr>
          <a:xfrm>
            <a:off x="0" y="1420961"/>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0" name="Google Shape;340;p35"/>
          <p:cNvSpPr/>
          <p:nvPr/>
        </p:nvSpPr>
        <p:spPr>
          <a:xfrm>
            <a:off x="414181" y="2443480"/>
            <a:ext cx="33832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1" name="Google Shape;341;p35"/>
          <p:cNvSpPr txBox="1">
            <a:spLocks noGrp="1"/>
          </p:cNvSpPr>
          <p:nvPr>
            <p:ph type="body" idx="2"/>
          </p:nvPr>
        </p:nvSpPr>
        <p:spPr>
          <a:xfrm>
            <a:off x="371094" y="2718054"/>
            <a:ext cx="3438906" cy="3207258"/>
          </a:xfrm>
          <a:prstGeom prst="rect">
            <a:avLst/>
          </a:prstGeom>
          <a:noFill/>
          <a:ln>
            <a:noFill/>
          </a:ln>
        </p:spPr>
        <p:txBody>
          <a:bodyPr spcFirstLastPara="1" wrap="square" lIns="91425" tIns="45700" rIns="91425" bIns="45700" anchor="t" anchorCtr="0">
            <a:normAutofit fontScale="77500" lnSpcReduction="20000"/>
          </a:bodyPr>
          <a:lstStyle/>
          <a:p>
            <a:pPr marL="228600" lvl="0" indent="-231140" algn="l" rtl="0">
              <a:lnSpc>
                <a:spcPct val="90000"/>
              </a:lnSpc>
              <a:spcBef>
                <a:spcPts val="0"/>
              </a:spcBef>
              <a:spcAft>
                <a:spcPts val="0"/>
              </a:spcAft>
              <a:buClr>
                <a:srgbClr val="613318"/>
              </a:buClr>
              <a:buSzPct val="100000"/>
              <a:buChar char="•"/>
            </a:pPr>
            <a:r>
              <a:rPr lang="en-US" sz="5200" dirty="0">
                <a:solidFill>
                  <a:srgbClr val="613318"/>
                </a:solidFill>
              </a:rPr>
              <a:t>Ver </a:t>
            </a:r>
            <a:r>
              <a:rPr lang="en-US" sz="5200" dirty="0" err="1">
                <a:solidFill>
                  <a:srgbClr val="613318"/>
                </a:solidFill>
              </a:rPr>
              <a:t>el</a:t>
            </a:r>
            <a:r>
              <a:rPr lang="en-US" sz="5200" dirty="0">
                <a:solidFill>
                  <a:srgbClr val="613318"/>
                </a:solidFill>
              </a:rPr>
              <a:t>  video para la </a:t>
            </a:r>
            <a:r>
              <a:rPr lang="en-US" sz="5200" dirty="0" err="1">
                <a:solidFill>
                  <a:srgbClr val="613318"/>
                </a:solidFill>
              </a:rPr>
              <a:t>lección</a:t>
            </a:r>
            <a:r>
              <a:rPr lang="en-US" sz="5200" dirty="0">
                <a:solidFill>
                  <a:srgbClr val="613318"/>
                </a:solidFill>
              </a:rPr>
              <a:t> 8</a:t>
            </a:r>
            <a:endParaRPr dirty="0"/>
          </a:p>
          <a:p>
            <a:pPr marL="228600" lvl="0" indent="-231140" algn="l" rtl="0">
              <a:lnSpc>
                <a:spcPct val="90000"/>
              </a:lnSpc>
              <a:spcBef>
                <a:spcPts val="1000"/>
              </a:spcBef>
              <a:spcAft>
                <a:spcPts val="0"/>
              </a:spcAft>
              <a:buClr>
                <a:srgbClr val="613318"/>
              </a:buClr>
              <a:buSzPct val="100000"/>
              <a:buChar char="•"/>
            </a:pPr>
            <a:r>
              <a:rPr lang="en-US" sz="5200" dirty="0">
                <a:solidFill>
                  <a:srgbClr val="613318"/>
                </a:solidFill>
              </a:rPr>
              <a:t>Leer </a:t>
            </a:r>
            <a:r>
              <a:rPr lang="en-US" sz="5200" dirty="0" err="1">
                <a:solidFill>
                  <a:srgbClr val="613318"/>
                </a:solidFill>
              </a:rPr>
              <a:t>Nehemías</a:t>
            </a:r>
            <a:r>
              <a:rPr lang="en-US" sz="5200" dirty="0">
                <a:solidFill>
                  <a:srgbClr val="613318"/>
                </a:solidFill>
              </a:rPr>
              <a:t> </a:t>
            </a:r>
            <a:r>
              <a:rPr lang="en-US" sz="5200" dirty="0" err="1">
                <a:solidFill>
                  <a:srgbClr val="613318"/>
                </a:solidFill>
              </a:rPr>
              <a:t>capítulos</a:t>
            </a:r>
            <a:r>
              <a:rPr lang="en-US" sz="5200" dirty="0">
                <a:solidFill>
                  <a:srgbClr val="613318"/>
                </a:solidFill>
              </a:rPr>
              <a:t> 1-4:16 y 6:15-16 </a:t>
            </a:r>
            <a:r>
              <a:rPr lang="en-US" sz="5200" dirty="0" err="1">
                <a:solidFill>
                  <a:srgbClr val="613318"/>
                </a:solidFill>
              </a:rPr>
              <a:t>en</a:t>
            </a:r>
            <a:r>
              <a:rPr lang="en-US" sz="5200" dirty="0">
                <a:solidFill>
                  <a:srgbClr val="613318"/>
                </a:solidFill>
              </a:rPr>
              <a:t> sus </a:t>
            </a:r>
            <a:r>
              <a:rPr lang="en-US" sz="5200" dirty="0" err="1">
                <a:solidFill>
                  <a:srgbClr val="613318"/>
                </a:solidFill>
              </a:rPr>
              <a:t>Biblias</a:t>
            </a:r>
            <a:endParaRPr sz="5200" dirty="0">
              <a:solidFill>
                <a:srgbClr val="613318"/>
              </a:solidFill>
            </a:endParaRPr>
          </a:p>
          <a:p>
            <a:pPr marL="228600" lvl="0" indent="-153035" algn="l" rtl="0">
              <a:lnSpc>
                <a:spcPct val="90000"/>
              </a:lnSpc>
              <a:spcBef>
                <a:spcPts val="1000"/>
              </a:spcBef>
              <a:spcAft>
                <a:spcPts val="0"/>
              </a:spcAft>
              <a:buClr>
                <a:schemeClr val="dk1"/>
              </a:buClr>
              <a:buSzPct val="100000"/>
              <a:buNone/>
            </a:pPr>
            <a:endParaRPr sz="1700" dirty="0">
              <a:solidFill>
                <a:srgbClr val="61331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098" name="Picture 2" descr="Women Praying Together Images – Browse 27,299 Stock Photos, Vectors, and  Video | Adobe Stock">
            <a:extLst>
              <a:ext uri="{FF2B5EF4-FFF2-40B4-BE49-F238E27FC236}">
                <a16:creationId xmlns:a16="http://schemas.microsoft.com/office/drawing/2014/main" id="{9B8C0851-8843-8195-5F07-CFA25BE5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6" y="-170580"/>
            <a:ext cx="12502298" cy="8334865"/>
          </a:xfrm>
          <a:prstGeom prst="rect">
            <a:avLst/>
          </a:prstGeom>
          <a:noFill/>
          <a:extLst>
            <a:ext uri="{909E8E84-426E-40DD-AFC4-6F175D3DCCD1}">
              <a14:hiddenFill xmlns:a14="http://schemas.microsoft.com/office/drawing/2010/main">
                <a:solidFill>
                  <a:srgbClr val="FFFFFF"/>
                </a:solidFill>
              </a14:hiddenFill>
            </a:ext>
          </a:extLst>
        </p:spPr>
      </p:pic>
      <p:sp>
        <p:nvSpPr>
          <p:cNvPr id="271" name="Google Shape;271;p27"/>
          <p:cNvSpPr txBox="1">
            <a:spLocks noGrp="1"/>
          </p:cNvSpPr>
          <p:nvPr>
            <p:ph type="body" idx="1"/>
          </p:nvPr>
        </p:nvSpPr>
        <p:spPr>
          <a:xfrm>
            <a:off x="325582" y="660437"/>
            <a:ext cx="3797448" cy="85798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8000"/>
              <a:buNone/>
            </a:pPr>
            <a:r>
              <a:rPr lang="en-US" b="1" dirty="0">
                <a:solidFill>
                  <a:schemeClr val="tx1"/>
                </a:solidFill>
                <a:latin typeface="Overlock"/>
                <a:ea typeface="Overlock"/>
                <a:cs typeface="Overlock"/>
                <a:sym typeface="Overlock"/>
              </a:rPr>
              <a:t>La </a:t>
            </a:r>
            <a:r>
              <a:rPr lang="en-US" b="1" dirty="0" err="1">
                <a:solidFill>
                  <a:schemeClr val="tx1"/>
                </a:solidFill>
              </a:rPr>
              <a:t>Bendición</a:t>
            </a:r>
            <a:r>
              <a:rPr lang="en-US" b="1" dirty="0">
                <a:solidFill>
                  <a:schemeClr val="tx1"/>
                </a:solidFill>
              </a:rPr>
              <a:t> </a:t>
            </a:r>
            <a:endParaRPr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55" name="Google Shape;355;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56" name="Google Shape;356;p37"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7</a:t>
            </a:r>
            <a:r>
              <a:rPr lang="en-US" sz="4000" b="1" dirty="0">
                <a:solidFill>
                  <a:srgbClr val="008000"/>
                </a:solidFill>
                <a:latin typeface="Overlock"/>
                <a:ea typeface="Overlock"/>
                <a:cs typeface="Overlock"/>
                <a:sym typeface="Overlock"/>
              </a:rPr>
              <a:t>: Esdras </a:t>
            </a:r>
          </a:p>
          <a:p>
            <a:pPr marL="0" marR="0" lvl="0" indent="0" algn="ctr" rtl="0">
              <a:spcBef>
                <a:spcPts val="0"/>
              </a:spcBef>
              <a:spcAft>
                <a:spcPts val="0"/>
              </a:spcAft>
              <a:buNone/>
            </a:pPr>
            <a:r>
              <a:rPr lang="en-US" sz="4000" b="1" dirty="0">
                <a:solidFill>
                  <a:srgbClr val="008000"/>
                </a:solidFill>
                <a:latin typeface="Overlock"/>
                <a:ea typeface="Overlock"/>
                <a:cs typeface="Overlock"/>
                <a:sym typeface="Overlock"/>
              </a:rPr>
              <a:t>Esdras 1:1-5; 7:1-6 y </a:t>
            </a:r>
            <a:r>
              <a:rPr lang="en-US" sz="4000" b="1" dirty="0" err="1">
                <a:solidFill>
                  <a:srgbClr val="008000"/>
                </a:solidFill>
                <a:latin typeface="Overlock"/>
                <a:ea typeface="Overlock"/>
                <a:cs typeface="Overlock"/>
                <a:sym typeface="Overlock"/>
              </a:rPr>
              <a:t>Nehemías</a:t>
            </a:r>
            <a:r>
              <a:rPr lang="en-US" sz="4000" b="1" dirty="0">
                <a:solidFill>
                  <a:srgbClr val="008000"/>
                </a:solidFill>
                <a:latin typeface="Overlock"/>
                <a:ea typeface="Overlock"/>
                <a:cs typeface="Overlock"/>
                <a:sym typeface="Overlock"/>
              </a:rPr>
              <a:t> 8:1-12</a:t>
            </a:r>
          </a:p>
          <a:p>
            <a:pPr marL="0" marR="0" lvl="0" indent="0" algn="ctr" rtl="0">
              <a:spcBef>
                <a:spcPts val="0"/>
              </a:spcBef>
              <a:spcAft>
                <a:spcPts val="0"/>
              </a:spcAft>
              <a:buNone/>
            </a:pP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2138937607"/>
              </p:ext>
            </p:extLst>
          </p:nvPr>
        </p:nvGraphicFramePr>
        <p:xfrm>
          <a:off x="811617" y="2399906"/>
          <a:ext cx="10568763" cy="2464588"/>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Esdras 1:1-5; 7:1-6 y </a:t>
                      </a:r>
                      <a:r>
                        <a:rPr lang="en-US" sz="3200" dirty="0" err="1"/>
                        <a:t>Nehemías</a:t>
                      </a:r>
                      <a:r>
                        <a:rPr lang="en-US" sz="3200" dirty="0"/>
                        <a:t> 8:1-12</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Explicar</a:t>
                      </a:r>
                      <a:r>
                        <a:rPr lang="en-US" sz="3200" b="0" dirty="0"/>
                        <a:t> </a:t>
                      </a:r>
                      <a:r>
                        <a:rPr lang="en-US" sz="3200" b="0" dirty="0" err="1"/>
                        <a:t>el</a:t>
                      </a:r>
                      <a:r>
                        <a:rPr lang="en-US" sz="3200" b="0" dirty="0"/>
                        <a:t> Proyecto Final del </a:t>
                      </a:r>
                      <a:r>
                        <a:rPr lang="en-US" sz="3200" b="0" dirty="0" err="1"/>
                        <a:t>curso</a:t>
                      </a:r>
                      <a:endParaRPr lang="en-US" sz="3200" b="0" dirty="0"/>
                    </a:p>
                  </a:txBody>
                  <a:tcPr/>
                </a:tc>
                <a:extLst>
                  <a:ext uri="{0D108BD9-81ED-4DB2-BD59-A6C34878D82A}">
                    <a16:rowId xmlns:a16="http://schemas.microsoft.com/office/drawing/2014/main" val="898567834"/>
                  </a:ext>
                </a:extLst>
              </a:tr>
            </a:tbl>
          </a:graphicData>
        </a:graphic>
      </p:graphicFrame>
    </p:spTree>
    <p:extLst>
      <p:ext uri="{BB962C8B-B14F-4D97-AF65-F5344CB8AC3E}">
        <p14:creationId xmlns:p14="http://schemas.microsoft.com/office/powerpoint/2010/main" val="195118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838200" y="2235708"/>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ts val="8800"/>
              <a:buFont typeface="Overlock"/>
              <a:buNone/>
            </a:pPr>
            <a:r>
              <a:rPr lang="es-MX" sz="4000" dirty="0">
                <a:solidFill>
                  <a:srgbClr val="0D760A"/>
                </a:solidFill>
                <a:effectLst/>
                <a:latin typeface="Adelle Sans Devanagari" panose="02000503000000020004" pitchFamily="2" charset="-78"/>
                <a:ea typeface="Times New Roman" panose="02020603050405020304" pitchFamily="18" charset="0"/>
                <a:cs typeface="Adelle Sans Devanagari" panose="02000503000000020004" pitchFamily="2" charset="-78"/>
              </a:rPr>
              <a:t>En su vida, ¿quiénes son algunos héroes de la fe y por qué? </a:t>
            </a:r>
            <a:endParaRPr sz="4000" dirty="0">
              <a:solidFill>
                <a:srgbClr val="0D760A"/>
              </a:solidFill>
              <a:latin typeface="Adelle Sans Devanagari" panose="02000503000000020004" pitchFamily="2" charset="-78"/>
              <a:cs typeface="Adelle Sans Devanagari" panose="02000503000000020004" pitchFamily="2" charset="-78"/>
              <a:sym typeface="Overlo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zra 1-3: God Sends the People to Reclaim, Restore, and Rebuild the Temple  - Seek the Gospel Truth">
            <a:extLst>
              <a:ext uri="{FF2B5EF4-FFF2-40B4-BE49-F238E27FC236}">
                <a16:creationId xmlns:a16="http://schemas.microsoft.com/office/drawing/2014/main" id="{E08914FD-39C4-7621-623E-24C790E4D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63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zra 1; 3-7; Nehemiah 2; 4-6; 8: “I Am Doing a Great Work” (July 18-24) –  Book of Mormon Study Notes">
            <a:extLst>
              <a:ext uri="{FF2B5EF4-FFF2-40B4-BE49-F238E27FC236}">
                <a16:creationId xmlns:a16="http://schemas.microsoft.com/office/drawing/2014/main" id="{B882FD7B-5795-34A4-0CEC-0CA26536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0"/>
            <a:ext cx="7129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909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3871</Words>
  <Application>Microsoft Macintosh PowerPoint</Application>
  <PresentationFormat>Widescreen</PresentationFormat>
  <Paragraphs>283</Paragraphs>
  <Slides>39</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Adelle Sans Devanagari</vt:lpstr>
      <vt:lpstr>Wingdings</vt:lpstr>
      <vt:lpstr>Courier New</vt:lpstr>
      <vt:lpstr>Symbol</vt:lpstr>
      <vt:lpstr>Overlock</vt:lpstr>
      <vt:lpstr>Arial</vt:lpstr>
      <vt:lpstr>Times New Roman</vt:lpstr>
      <vt:lpstr>Calibri</vt:lpstr>
      <vt:lpstr>Office Theme</vt:lpstr>
      <vt:lpstr>PowerPoint Presentation</vt:lpstr>
      <vt:lpstr>Oremos</vt:lpstr>
      <vt:lpstr>PowerPoint Presentation</vt:lpstr>
      <vt:lpstr>PowerPoint Presentation</vt:lpstr>
      <vt:lpstr>Las Cuatro C</vt:lpstr>
      <vt:lpstr>En su vida, ¿quiénes son algunos héroes de la fe y por qué? </vt:lpstr>
      <vt:lpstr>Las Cuatro C</vt:lpstr>
      <vt:lpstr>PowerPoint Presentation</vt:lpstr>
      <vt:lpstr>PowerPoint Presentation</vt:lpstr>
      <vt:lpstr>PowerPoint Presentation</vt:lpstr>
      <vt:lpstr>PowerPoint Presentation</vt:lpstr>
      <vt:lpstr>Las Cuatro C</vt:lpstr>
      <vt:lpstr>Considerar – Esdras 1:1-5; 7:1-6;  Nehemías 8:1-12 </vt:lpstr>
      <vt:lpstr>Considerar – Esdras 1:1-5; 7:1-6;  Nehemías 8:1-12 </vt:lpstr>
      <vt:lpstr>Considerar – Esdras 1:1-5; 7:1-6;  Nehemías 8:1-12 </vt:lpstr>
      <vt:lpstr>PowerPoint Presentation</vt:lpstr>
      <vt:lpstr>Considerar – Esdras 1:1-5; 7:1-6;  Nehemías 8:1-12 </vt:lpstr>
      <vt:lpstr>PowerPoint Presentation</vt:lpstr>
      <vt:lpstr>Considerar – Esdras 1:1-5; 7:1-6;  Nehemías 8:1-12 </vt:lpstr>
      <vt:lpstr>Considerar – Esdras 1:1-5; 7:1-6;  Nehemías 8:1-12 </vt:lpstr>
      <vt:lpstr>Las Cuatro C</vt:lpstr>
      <vt:lpstr>Consolidar - Esdras 1:1-5; 7:1-6; Nehemías 8:1-12 </vt:lpstr>
      <vt:lpstr>Consolidar - Esdras 1:1-5; 7:1-6; Nehemías 8:1-12 </vt:lpstr>
      <vt:lpstr>Consolidar - Esdras 1:1-5; 7:1-6; Nehemías 8:1-12 </vt:lpstr>
      <vt:lpstr>Isaías 44:24, 26</vt:lpstr>
      <vt:lpstr>Isaías 44:28</vt:lpstr>
      <vt:lpstr>Isaías 45:1, 4</vt:lpstr>
      <vt:lpstr>Isaías 44:28</vt:lpstr>
      <vt:lpstr>Consolidar - Esdras 1:1-5; 7:1-6; Nehemías 8:1-12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Tarea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Elise Gross</cp:lastModifiedBy>
  <cp:revision>29</cp:revision>
  <dcterms:created xsi:type="dcterms:W3CDTF">2020-02-10T06:56:11Z</dcterms:created>
  <dcterms:modified xsi:type="dcterms:W3CDTF">2023-09-18T01:33:30Z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