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8" r:id="rId6"/>
    <p:sldId id="257" r:id="rId7"/>
    <p:sldId id="261" r:id="rId8"/>
    <p:sldId id="259" r:id="rId9"/>
    <p:sldId id="293" r:id="rId10"/>
    <p:sldId id="294" r:id="rId11"/>
    <p:sldId id="340" r:id="rId12"/>
    <p:sldId id="342" r:id="rId13"/>
    <p:sldId id="341" r:id="rId14"/>
    <p:sldId id="343" r:id="rId15"/>
    <p:sldId id="339" r:id="rId16"/>
    <p:sldId id="297" r:id="rId17"/>
    <p:sldId id="345" r:id="rId18"/>
    <p:sldId id="346" r:id="rId19"/>
    <p:sldId id="304" r:id="rId20"/>
    <p:sldId id="305" r:id="rId21"/>
    <p:sldId id="306" r:id="rId22"/>
    <p:sldId id="307" r:id="rId23"/>
    <p:sldId id="309" r:id="rId24"/>
    <p:sldId id="310" r:id="rId25"/>
    <p:sldId id="334" r:id="rId26"/>
    <p:sldId id="312" r:id="rId27"/>
    <p:sldId id="314" r:id="rId28"/>
    <p:sldId id="315" r:id="rId29"/>
    <p:sldId id="316" r:id="rId30"/>
    <p:sldId id="317" r:id="rId31"/>
    <p:sldId id="336" r:id="rId32"/>
    <p:sldId id="347" r:id="rId33"/>
    <p:sldId id="351" r:id="rId34"/>
    <p:sldId id="350" r:id="rId35"/>
    <p:sldId id="348" r:id="rId36"/>
    <p:sldId id="274" r:id="rId37"/>
    <p:sldId id="273" r:id="rId38"/>
    <p:sldId id="333" r:id="rId39"/>
    <p:sldId id="27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13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1FE1D-5EA9-4025-9BF6-044788D819A4}" v="3" dt="2021-10-02T22:28:19.689"/>
    <p1510:client id="{F270DEE3-DB03-419D-BE8D-1BDFD4A46CC2}" v="131" dt="2020-02-08T08:38:27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74" autoAdjust="0"/>
  </p:normalViewPr>
  <p:slideViewPr>
    <p:cSldViewPr snapToGrid="0">
      <p:cViewPr>
        <p:scale>
          <a:sx n="38" d="100"/>
          <a:sy n="38" d="100"/>
        </p:scale>
        <p:origin x="1690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3051-5033-4EB4-B4E8-54BBC0FEF95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C9797-1961-4903-9FF3-FBD0C701D8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ihistoriauniversal.com/edad-antigua/imperio-persa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ell-phone-hands-touchscreen-writing-1542099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s/free-photo-jzecj/download/1360x768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Pero en Ester, vemos que Dios es el Rey de Reyes.  Hasta un rey poderoso como Jerjes, que lo admita o no, está sujeto al Señor Dios.  </a:t>
            </a:r>
            <a:r>
              <a:rPr lang="es-MX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s-MX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reinado es del Señor,</a:t>
            </a:r>
            <a:r>
              <a:rPr lang="es-MX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él gobierna a todas las naciones”</a:t>
            </a:r>
            <a:r>
              <a:rPr lang="es-MX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Salmo 22:28.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01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horca de 25 metros de altura (50 codos)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edicto que les daba a los judíos el derecho de defenderse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03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Susa, la capital del reino Persa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imperio de Jerjes abarcaba desde el noreste de la India en el este hasta la parte norte de Grecia en el oeste. Se extendió a través de Egipto hasta Etiopía (Cus) en el sur.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Jerjes Intentó Invadir a Grecia para conquistarla por completo, pero fracasó en las Guerras Médicas.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mayoría de la acción toma lugar en el palacio del rey Asuero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hlinkClick r:id="rId3"/>
              </a:rPr>
              <a:t>https://mihistoriauniversal.com/edad-antigua/imperio-persa/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43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Estamos aproximadamente 480 años antes de Cristo.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74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Amán, un oficial del rey Asuero, quiere erradicar a los judíos, por el simple hecho de que Mardoqueo no se arrodilla delante de él.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Ester pone su vida en riesgo cuando pasa a hablar con el rey sin ser invitada.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70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Deje que cuenten la historia.  Solo hay que guiarlos cuando se desvíen, se confunden, o pasan por alto algo de importancia.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5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Pues, sí.  Dios obra por medio de Mardoqueo y Ester para salvar a su pueblo. 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Gracias a Dios, lo que pide Ester es bien recibido.  Un segundo edicto se hace que salva al pueblo judío.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8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 estaban en el exilio, Dios salvó a su pueblo, los judíos, por la intervención de la reina Ester.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0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Peco cuando estoy celoso intentando obtener honor y poder para mí mientras lastimo a otros.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Veo en mí mismo la cobardía, y el deseo salvarme a mí mismo sin pensar en los demás.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10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Tiene el fin de mostrar que Dios obró en la historia para conservar a su pueblo escogido, para que se pudiera cumplir la promesa del Mesías. Dios usó las acciones y los motivos de todos los que estaban implicados, ya sea que fueran buenos o malos, con la finalidad de conservar a su pueblo.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punto principal de la historia sigue siendo el mismo: Dios controla la historia, conserva a su pueblo, y cumple sus promesas.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Dios usa los esfuerzos de gente malvada para hacerlos una bendición a aquellos que son fieles a él para que sea glorificado su nombre.  Muchas veces nos sorprende la manera en que él provee su bendición.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Saludos</a:t>
            </a:r>
            <a:r>
              <a:rPr lang="en-US" dirty="0"/>
              <a:t>, </a:t>
            </a:r>
            <a:r>
              <a:rPr lang="en-US" dirty="0" err="1"/>
              <a:t>bienvenidos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3693E-6064-4A55-A606-667B314728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09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Ester pidió que su primo Mardoqueo y su pueblo oraran por ella. Dios quiere que vayamos a él en oración, pidiendo que nos guie y proteja de tal manera que sirva para el bienestar eterno de su iglesia y de nosotros.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78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 vez con personas que tienen miedo, porque saben que el hacer lo correcto puede meterlos en problemas.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29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el éxodo de Egipto, Dios ordenó a las 12 tribus cambiar su calendario.  El mes del éxodo debía contarse ahora como el primer mes del año nuevo (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12:1-2). Este mes se llamaba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abib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nisán (febrero o marzo). Comenzaba justamente antes de que empezara la primavera y variaba ligeramente de un año a otro porque el calendario hebreo se basaba en la salida de la luna. Cada ciclo de la luna de 28 o 29 días formaba un mes hebreo. Así su calendario anual tenía doce meses de 28 o 29 días (y como a la mitad del tiempo un "salto" de trece meses).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Pero </a:t>
            </a:r>
            <a:r>
              <a:rPr lang="en-US" dirty="0" err="1"/>
              <a:t>noten</a:t>
            </a:r>
            <a:r>
              <a:rPr lang="en-US" dirty="0"/>
              <a:t> bien que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cuadro</a:t>
            </a:r>
            <a:r>
              <a:rPr lang="en-US" dirty="0"/>
              <a:t>, </a:t>
            </a:r>
            <a:r>
              <a:rPr lang="en-US" dirty="0" err="1"/>
              <a:t>parece</a:t>
            </a:r>
            <a:r>
              <a:rPr lang="en-US" dirty="0"/>
              <a:t> que </a:t>
            </a:r>
            <a:r>
              <a:rPr lang="en-US" dirty="0" err="1"/>
              <a:t>Septiembre</a:t>
            </a:r>
            <a:r>
              <a:rPr lang="en-US" dirty="0"/>
              <a:t> es el </a:t>
            </a:r>
            <a:r>
              <a:rPr lang="en-US" dirty="0" err="1"/>
              <a:t>año</a:t>
            </a:r>
            <a:r>
              <a:rPr lang="en-US" dirty="0"/>
              <a:t> nuevo </a:t>
            </a:r>
            <a:r>
              <a:rPr lang="en-US" i="1" dirty="0"/>
              <a:t>civil</a:t>
            </a:r>
            <a:r>
              <a:rPr lang="en-US" dirty="0"/>
              <a:t> para los </a:t>
            </a:r>
            <a:r>
              <a:rPr lang="en-US" dirty="0" err="1"/>
              <a:t>judíos</a:t>
            </a:r>
            <a:r>
              <a:rPr lang="en-US" dirty="0"/>
              <a:t>.  Se llama Rosh Hashanah, “cabeza del </a:t>
            </a:r>
            <a:r>
              <a:rPr lang="en-US" dirty="0" err="1"/>
              <a:t>año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Nota </a:t>
            </a:r>
            <a:r>
              <a:rPr lang="en-US" dirty="0" err="1"/>
              <a:t>interesante</a:t>
            </a:r>
            <a:r>
              <a:rPr lang="en-US" dirty="0"/>
              <a:t>: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los hebreos un día en su calendario se cuenta desde que se pone el sol hasta su otra puesta.  En otras culturas, discurre precisamente de medianoche a medianoche.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44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el día 14 del primer mes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abib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nisán) se celebraba la gran </a:t>
            </a:r>
            <a:r>
              <a:rPr lang="es-MX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fiesta de la Pascua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seguida inmediatamente por la </a:t>
            </a:r>
            <a:r>
              <a:rPr lang="es-MX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fiesta de los Panes sin levadura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duraba del 15 al 21 del mismo mes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23:4-8). El día último de la fiesta Israel llevaba una ofrenda especial para el Señor de las primeras espigas que recogía de la cosecha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23:9-14).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Siete semanas o cincuenta días más tarde Israel celebraba </a:t>
            </a:r>
            <a:r>
              <a:rPr lang="es-MX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fiesta de las Semanas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23:15-21). En el tiempo del Nuevo Testamento a esta fiesta se le llamaba </a:t>
            </a:r>
            <a:r>
              <a:rPr lang="es-MX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Pentecostés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(de la palabra griega para cincuenta, ya que se celebraba cincuenta días después de la última fiesta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Hch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2:1). Esta fiesta celebraba la cosecha de cereales, que caía a fines del tercer mes,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siván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 principios de junio). Se daba las gracias por la cosecha de cereales y el pueblo recordaba la ley de Moisés.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04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última serie de fiestas era en el séptimo mes (en septiembre y octubre). A principios del mes estaba la </a:t>
            </a:r>
            <a:r>
              <a:rPr lang="es-MX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fiesta de las Trompetas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se celebraba a principios del año agrícola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23:23-25).  (Esto es lo que le llaman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Rosh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Hashanah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el día 10 del mismo mes había </a:t>
            </a:r>
            <a:r>
              <a:rPr lang="es-MX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gran día de la Expiación (</a:t>
            </a:r>
            <a:r>
              <a:rPr lang="es-MX" sz="1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Yom</a:t>
            </a:r>
            <a:r>
              <a:rPr lang="es-MX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Kipur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cuando el sumo sacerdote entraba al Lugar Santísimo para expiar los pecados del pueblo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23.16-32).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Luego seguía </a:t>
            </a:r>
            <a:r>
              <a:rPr lang="es-MX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fiesta de los Tabernáculos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duraba del 15 al 21 del mes séptimo. Durante este período la gente vivía en tiendas para recordar el éxodo de Egipto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23.33-43). Esta última fiesta también se llamaba la fiesta de la Cosecha porque se celebraba al final de la cosecha de uvas y aceitunas (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Éx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23:16). Una vez más los hijos de Israel debían dar gracias al Señor por todas las bendiciones en los campos y rebaños que les había otorgado.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sz="1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Fiesta de Purim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aparece en el cuadro, pero a mediados del mes de </a:t>
            </a:r>
            <a:r>
              <a:rPr lang="es-MX" sz="1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adar</a:t>
            </a:r>
            <a:r>
              <a:rPr lang="es-MX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(el último mes en el calendario hebreo), conmemoran la salvación que Dios les dio en los días de Ester.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1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https://www.pexels.com/photo/cell-phone-hands-touchscreen-writing-1542099/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7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hlinkClick r:id="rId3"/>
              </a:rPr>
              <a:t>https://www.pxfuel.com/es/free-photo-jzecj/download/1360x768</a:t>
            </a:r>
            <a:endParaRPr lang="en-US" dirty="0"/>
          </a:p>
          <a:p>
            <a:pPr lvl="1"/>
            <a:endParaRPr lang="es-419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Oración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clausura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Despedidas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1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Haz </a:t>
            </a:r>
            <a:r>
              <a:rPr lang="en-US" dirty="0" err="1"/>
              <a:t>seguro</a:t>
            </a:r>
            <a:r>
              <a:rPr lang="en-US" dirty="0"/>
              <a:t> que se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grabando</a:t>
            </a:r>
            <a:r>
              <a:rPr lang="en-US" dirty="0"/>
              <a:t> la </a:t>
            </a:r>
            <a:r>
              <a:rPr lang="en-US" dirty="0" err="1"/>
              <a:t>clase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aplica</a:t>
            </a:r>
            <a:r>
              <a:rPr lang="en-US" dirty="0"/>
              <a:t>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6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Saludos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7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Formen una lista de ejemplos bíblicos de personas que intercedieron por la salvación de su pueblo: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s-MX" sz="12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2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Formen una lista de ejemplos bíblicos de personas que intercedieron por la salvación de su pueblo: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s-MX" sz="12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Abraham (por los justos de Sodoma y Gomorra- Génesis 18)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Moisés (becerro de oro- Éxodo 32)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Jesús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(Padre, perdónalos, porque no saben lo que hacen. -Lucas 23:34)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Sigue intercediendo por nosotros 1 Juan 2:1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Ester 4:14- Porque si callas absolutamente en este tiempo, respiro y liberación vendrá de alguna otra parte para los judíos; mas tú y la casa de tu padre pereceréis. ¿Y quién sabe si para esta hora has llegado al reino?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 por exterminar al pueblo escogido de Dios.  Mardoqueo le dice a Ester, “Tienes que hacer algo, Ester.  De alguna manera habrá salvación.  Pero, tú tienes la oportunidad de interceder, de hacer algo.”</a:t>
            </a:r>
          </a:p>
          <a:p>
            <a:pPr lvl="2"/>
            <a:endParaRPr lang="es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Ester, una mujer judía, fue elegida como reina del Rey Asuero (Jerjes) en un concurso de belleza.  Pero un tal Amán quiere exterminar a los judíos.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34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S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Mardoqueo</a:t>
            </a: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de la tribu de Benjamín, el primo de Ester, y trabaja a la entrada del palacio real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Reina Ester/</a:t>
            </a:r>
            <a:r>
              <a:rPr lang="es-MX" sz="12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Hadasa</a:t>
            </a: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4600" marR="0" lvl="5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prima e hija adoptada de Mardoqueo;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4600" marR="0" lvl="5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 la ganadora de un concurso de belleza para reemplazar a la reina anterior (Vasti)</a:t>
            </a:r>
          </a:p>
          <a:p>
            <a:pPr marL="2514600" marR="0" lvl="5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judía, pero la gente no lo sabe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doncellas de Ester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Rey Asuero (Jerjes)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judíos en Susa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Amán, el oficial que deseaba la muerte de los judíos; echó suertes (Purim, en hebreo=suertes) para ver en qué fecha destruirlos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 lvl="4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MX" sz="12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Harboná</a:t>
            </a:r>
            <a:r>
              <a:rPr lang="es-MX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uno de los eunucos del rey quien dijo, “Hay una horca en la casa de Amán…”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DDA12-0DF9-4C99-8EAA-B152B09A12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0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 imperio abarcaba desde el noreste de la India en el este hasta la parte norte de Grecia en el oeste. Se extendió a través de Egipto hasta Etiopía (Cus) en el sur.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Intentó Invadir a Grecia para conquistarla por completo, pero fracasó en las Guerras Médicas.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historiador griego </a:t>
            </a:r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Heródoto </a:t>
            </a: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un informe detallado de esta campaña y del carácter de Asuero (Jerjes). La descripción que hace del rey Asuero (Jerjes) concuerda muy bien con la que hace el libro de Ester. </a:t>
            </a:r>
            <a:r>
              <a:rPr lang="es-E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Heródoto</a:t>
            </a: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describe como un gobernador vanidoso y temperamental y da muchos ejemplos de las acciones exaltadas e irracionales de Asuero (Jerjes). Cuando una tormenta destruyó el gran puente flotante que Asuero (Jerjes) había construido para que su ejército cruzara a Europa, no sólo ordenó ejecutar a los constructores del puente, sino ¡ordenó que se azotara y se encadenara al mar por la ofensa de destruir su puente! 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el libro de Ester vemos actos impulsivos similares de Asuero. Tenía fiestas ostentosas que duraban toda una semana o más.  Todos tomaban con copas de oro.   (La Biblia Popular </a:t>
            </a:r>
            <a:r>
              <a:rPr lang="es-MX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Esdras, Nehemías y Ester</a:t>
            </a:r>
            <a:r>
              <a:rPr lang="es-MX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9797-1961-4903-9FF3-FBD0C701D8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6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917C-B83D-4F37-94A5-E7CAC2626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8DEA5-ACAD-49BF-99C7-34D6ABF47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767B-11BF-4457-A42F-386B49EA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5C048-5142-4B95-95AB-D1637DF60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D425-3708-447E-91EE-00230A09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0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4FEF-54DB-44C2-8093-84D27F66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2C126-129D-45CE-8ACC-0AEEF5B50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D1659-FB4C-48A3-9055-56A1705E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3712B-5EEC-409A-9945-7EFEFBF4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B2E0A-1369-4263-861E-16BC7848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0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D3026-B129-4579-967E-467537691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DEC0F-66A8-4BFF-85D2-B86F50EFB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A4A96-F82E-4C38-B3EF-6C44F4F6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BA27C-EFFB-435F-B3D9-9DEA6DD0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60C8-ED78-416B-B975-FFD9FC71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6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07D89-1E19-4F6A-846D-D8A49052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000">
                <a:latin typeface="Berlin Sans FB Demi" panose="020E0802020502020306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AFE08-145B-4D40-9F0C-3DB02C382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5400">
                <a:latin typeface="Berlin Sans FB" panose="020E0602020502020306" pitchFamily="34" charset="0"/>
              </a:defRPr>
            </a:lvl1pPr>
            <a:lvl2pPr>
              <a:defRPr sz="4800">
                <a:latin typeface="Berlin Sans FB" panose="020E0602020502020306" pitchFamily="34" charset="0"/>
              </a:defRPr>
            </a:lvl2pPr>
            <a:lvl3pPr>
              <a:defRPr sz="4400">
                <a:latin typeface="Berlin Sans FB" panose="020E0602020502020306" pitchFamily="34" charset="0"/>
              </a:defRPr>
            </a:lvl3pPr>
            <a:lvl4pPr>
              <a:defRPr sz="4000">
                <a:latin typeface="Berlin Sans FB" panose="020E0602020502020306" pitchFamily="34" charset="0"/>
              </a:defRPr>
            </a:lvl4pPr>
            <a:lvl5pPr>
              <a:defRPr sz="4000">
                <a:latin typeface="Berlin Sans FB" panose="020E0602020502020306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19E5E-B837-42D0-BB3A-52FDEE6C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7B97D-9542-48C7-AC70-0FB5AAF0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F8AD0-E49F-4F6D-B54A-D6A19F37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92919DD-8A3C-451E-9A4E-A8574D8DA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66" y="5930283"/>
            <a:ext cx="1464133" cy="9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2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FE89-AE0B-4F56-B92E-EE118F0E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34881-A6D5-4FEB-8ED9-FCC1F514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6B569-2C78-4ED7-A837-D0D98B82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709D0-D9E7-4275-8432-EDD45307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55E9D-3640-4AEA-B89B-C90C0CB6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0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01810-1C92-44C3-9949-98C1A911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66CD2-F685-4868-A54E-59211A2BE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6A69-E7AC-461F-8122-B5C999D65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1E813-3F9E-492E-B55B-181271A4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DB7B0-91E7-4FE5-AB98-B8CAD219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62A96-01AB-4648-956E-23FAE6DF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2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9850-9B30-4BA3-8DC0-9B6541EA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84910-6358-4F2E-99D9-52C6388F5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38F4E-0AB9-448A-9B7C-6FEF2ED54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94C849-F525-4491-822E-C3916180C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AB87F-34F8-4D92-ABE2-94D43AFDC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71D4D3-57CB-4D17-A233-FF31808D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85A93-2F06-48EA-85C9-C2B90891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6533E-9F6A-4A32-B1AC-F35CC4EC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D904-92D0-4CBA-9C55-FE417DD7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2E34B-E01F-44AB-8E35-9A37EDE4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FBD0C-9280-4C4D-9BB9-33E2AEAC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20395-D9EF-4B20-AB22-BD6AFCC1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7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7ED2-C4A0-4D83-A28D-B5A6096A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6D66E0-10BA-433A-B9E1-79DA46B6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ADBF7-2EE1-47A4-B154-7916B3A2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085BBC3-E7A4-4D21-9C39-33CB0E2F7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66" y="5930283"/>
            <a:ext cx="1464133" cy="9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9524-2C8F-4084-8DA4-EABB01BC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2A989-A46C-42C4-A99A-14692840D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DF064-F395-453F-A6A9-A05B4FB7F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1EB2E-A7A8-4EA4-B246-32A6B11E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AED0C-1EA7-4C48-A78C-0CDDFE7F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2D625-9AA3-4FEB-A9FF-5DC89DD0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3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CC94-EA1B-452E-BA36-7C76A0F7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173ED-D8CB-4E7C-8A02-19355DE4B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DDC5E-F63C-494B-A84F-E633D27F2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0C087-7BE3-4417-8F29-0001F65A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A1C8F-2EE7-4079-98CF-E75469CB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74BAB-D403-49C9-BE32-601300F5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BD4B0-38E3-4971-B6F8-8437DF31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A3CC5-9AFC-4A3D-AF40-654029C7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2688-5C1A-4D84-9AC2-CA3878B77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5CDE8-F73D-4AE7-B91D-CBEAAE56197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2C834-C31F-4A46-BF4C-CD1EC05C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0D4FB-1DE9-40B5-9404-F07D4269C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B2C06-D43C-42FB-9D44-1DE6FC2DCB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Berlin Sans FB" panose="020E0602020502020306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066D-DEDC-4B05-A0FC-07E9EBD34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04E6-9B4C-478D-860B-A5899CBDF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8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350F-4C4B-462E-998F-D3C652F5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8000"/>
                </a:solidFill>
              </a:rPr>
              <a:t>Ejemplos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bíblicos</a:t>
            </a:r>
            <a:r>
              <a:rPr lang="en-US" dirty="0">
                <a:solidFill>
                  <a:srgbClr val="008000"/>
                </a:solidFill>
              </a:rPr>
              <a:t> de “interceder”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52353-DA02-4588-AED4-0F8686841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07A7F-B955-42D2-BC54-6F0F5B47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333"/>
            <a:ext cx="4467630" cy="3170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01867-F63E-40B1-8698-BAB5AA4A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69" y="2518895"/>
            <a:ext cx="5456862" cy="422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D7EFDF-DA86-4AFC-AFE2-F2777247E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592" y="1470986"/>
            <a:ext cx="4232408" cy="3302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EE268A-BB24-4DCB-B177-C9A52516B8A3}"/>
              </a:ext>
            </a:extLst>
          </p:cNvPr>
          <p:cNvSpPr txBox="1"/>
          <p:nvPr/>
        </p:nvSpPr>
        <p:spPr>
          <a:xfrm>
            <a:off x="559467" y="5090462"/>
            <a:ext cx="2496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13318"/>
                </a:solidFill>
                <a:latin typeface="Berlin Sans FB" panose="020E0602020502020306" pitchFamily="34" charset="0"/>
              </a:rPr>
              <a:t>Abraham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B10E3-3D2F-46CB-BCB2-E3A27FCDF5AC}"/>
              </a:ext>
            </a:extLst>
          </p:cNvPr>
          <p:cNvSpPr txBox="1"/>
          <p:nvPr/>
        </p:nvSpPr>
        <p:spPr>
          <a:xfrm>
            <a:off x="4847723" y="1510214"/>
            <a:ext cx="2496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13318"/>
                </a:solidFill>
                <a:latin typeface="Berlin Sans FB" panose="020E0602020502020306" pitchFamily="34" charset="0"/>
              </a:rPr>
              <a:t>Moises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227B1-39AD-4D04-AC2C-27F8FA46B389}"/>
              </a:ext>
            </a:extLst>
          </p:cNvPr>
          <p:cNvSpPr txBox="1"/>
          <p:nvPr/>
        </p:nvSpPr>
        <p:spPr>
          <a:xfrm>
            <a:off x="9415712" y="4938670"/>
            <a:ext cx="2496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13318"/>
                </a:solidFill>
                <a:latin typeface="Berlin Sans FB" panose="020E0602020502020306" pitchFamily="34" charset="0"/>
              </a:rPr>
              <a:t>Jesús</a:t>
            </a:r>
          </a:p>
        </p:txBody>
      </p:sp>
    </p:spTree>
    <p:extLst>
      <p:ext uri="{BB962C8B-B14F-4D97-AF65-F5344CB8AC3E}">
        <p14:creationId xmlns:p14="http://schemas.microsoft.com/office/powerpoint/2010/main" val="33189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person wearing a costume&#10;&#10;Description automatically generated">
            <a:extLst>
              <a:ext uri="{FF2B5EF4-FFF2-40B4-BE49-F238E27FC236}">
                <a16:creationId xmlns:a16="http://schemas.microsoft.com/office/drawing/2014/main" id="{6F33E6C1-6090-479F-8B53-026E34372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371"/>
          <a:stretch/>
        </p:blipFill>
        <p:spPr>
          <a:xfrm>
            <a:off x="838200" y="1904281"/>
            <a:ext cx="6233160" cy="4272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647E8B-BDF0-40FA-8FBC-FD40FF30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737" y="360947"/>
            <a:ext cx="4223083" cy="58160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3900" dirty="0">
                <a:solidFill>
                  <a:srgbClr val="008000"/>
                </a:solidFill>
              </a:rPr>
              <a:t>Porque si callas absolutamente en este tiempo, respiro y liberación vendrá de alguna otra parte para los judíos; mas tú y la casa de tu padre pereceréis. ¿Y quién sabe si para esta hora has llegado al reino?  (Ester 4:14)</a:t>
            </a:r>
            <a:endParaRPr lang="en-US" sz="3900" dirty="0">
              <a:solidFill>
                <a:srgbClr val="008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652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BBE7C-7D78-4B72-AF49-6F8ED502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87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1CC4B-DF4E-4D96-B70B-DC8391F0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5225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Considerar</a:t>
            </a:r>
            <a:br>
              <a:rPr lang="en-US" dirty="0">
                <a:solidFill>
                  <a:srgbClr val="FFFFFF"/>
                </a:solidFill>
                <a:latin typeface="Berlin Sans FB" panose="020E0602020502020306" pitchFamily="34" charset="0"/>
              </a:rPr>
            </a:br>
            <a:r>
              <a:rPr lang="es-MX" dirty="0">
                <a:latin typeface="Berlin Sans FB" panose="020E0602020502020306" pitchFamily="34" charset="0"/>
              </a:rPr>
              <a:t>Ester 4:15-5:9, 7:1-8:12</a:t>
            </a:r>
            <a:br>
              <a:rPr lang="en-US" dirty="0"/>
            </a:br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281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300" dirty="0" err="1">
                <a:solidFill>
                  <a:srgbClr val="008000"/>
                </a:solidFill>
              </a:rPr>
              <a:t>Considerar</a:t>
            </a:r>
            <a:r>
              <a:rPr lang="en-US" sz="5300" dirty="0">
                <a:solidFill>
                  <a:srgbClr val="008000"/>
                </a:solidFill>
              </a:rPr>
              <a:t> – </a:t>
            </a:r>
            <a:r>
              <a:rPr lang="es-MX" sz="5300" b="1" dirty="0">
                <a:solidFill>
                  <a:srgbClr val="008000"/>
                </a:solidFill>
              </a:rPr>
              <a:t>Ester 4:15-5:9, 7:1-8:12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805988" cy="4486275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rgbClr val="613318"/>
                </a:solidFill>
              </a:rPr>
              <a:t>¿</a:t>
            </a:r>
            <a:r>
              <a:rPr lang="en-US" u="sng" dirty="0" err="1">
                <a:solidFill>
                  <a:srgbClr val="613318"/>
                </a:solidFill>
              </a:rPr>
              <a:t>Quiénes</a:t>
            </a:r>
            <a:r>
              <a:rPr lang="en-US" dirty="0">
                <a:solidFill>
                  <a:srgbClr val="613318"/>
                </a:solidFill>
              </a:rPr>
              <a:t> son los </a:t>
            </a:r>
            <a:r>
              <a:rPr lang="en-US" dirty="0" err="1">
                <a:solidFill>
                  <a:srgbClr val="613318"/>
                </a:solidFill>
              </a:rPr>
              <a:t>personajes</a:t>
            </a:r>
            <a:r>
              <a:rPr lang="en-US" dirty="0">
                <a:solidFill>
                  <a:srgbClr val="613318"/>
                </a:solidFill>
              </a:rPr>
              <a:t> de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48558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5F1C-A4A8-410C-9220-BD62D61FF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2675731"/>
            <a:ext cx="4323080" cy="2505869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613318"/>
                </a:solidFill>
              </a:rPr>
              <a:t>Jerjes</a:t>
            </a:r>
            <a:r>
              <a:rPr lang="en-US" dirty="0">
                <a:solidFill>
                  <a:srgbClr val="613318"/>
                </a:solidFill>
              </a:rPr>
              <a:t> (</a:t>
            </a:r>
            <a:r>
              <a:rPr lang="en-US" dirty="0" err="1">
                <a:solidFill>
                  <a:srgbClr val="613318"/>
                </a:solidFill>
              </a:rPr>
              <a:t>Asuero</a:t>
            </a:r>
            <a:r>
              <a:rPr lang="en-US" dirty="0">
                <a:solidFill>
                  <a:srgbClr val="613318"/>
                </a:solidFill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4300E-1010-4C3D-9557-AB7D90BAC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5" r="753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1EF5-58FB-49AC-A115-5D117ADB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Salmo 22:28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016C2-7191-4397-BBB0-C333415D4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6000" dirty="0">
                <a:solidFill>
                  <a:srgbClr val="613318"/>
                </a:solidFill>
              </a:rPr>
              <a:t>“El reinado es del Señor, y él gobierna a todas las naciones”</a:t>
            </a:r>
            <a:endParaRPr lang="en-US" sz="6000" dirty="0">
              <a:solidFill>
                <a:srgbClr val="6133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1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300" dirty="0" err="1">
                <a:solidFill>
                  <a:srgbClr val="008000"/>
                </a:solidFill>
              </a:rPr>
              <a:t>Considerar</a:t>
            </a:r>
            <a:r>
              <a:rPr lang="en-US" sz="5300" dirty="0">
                <a:solidFill>
                  <a:srgbClr val="008000"/>
                </a:solidFill>
              </a:rPr>
              <a:t> – </a:t>
            </a:r>
            <a:r>
              <a:rPr lang="es-MX" sz="5300" b="1" dirty="0">
                <a:solidFill>
                  <a:srgbClr val="008000"/>
                </a:solidFill>
              </a:rPr>
              <a:t>Ester 4:15-5:9, 7:1-8:12</a:t>
            </a:r>
            <a:endParaRPr lang="en-US" sz="5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2. ¿</a:t>
            </a:r>
            <a:r>
              <a:rPr lang="en-US" u="sng" dirty="0" err="1">
                <a:solidFill>
                  <a:srgbClr val="613318"/>
                </a:solidFill>
              </a:rPr>
              <a:t>Cuáles</a:t>
            </a:r>
            <a:r>
              <a:rPr lang="en-US" dirty="0">
                <a:solidFill>
                  <a:srgbClr val="613318"/>
                </a:solidFill>
              </a:rPr>
              <a:t> son los </a:t>
            </a:r>
            <a:r>
              <a:rPr lang="en-US" u="sng" dirty="0" err="1">
                <a:solidFill>
                  <a:srgbClr val="613318"/>
                </a:solidFill>
              </a:rPr>
              <a:t>objetos</a:t>
            </a:r>
            <a:r>
              <a:rPr lang="en-US" dirty="0">
                <a:solidFill>
                  <a:srgbClr val="613318"/>
                </a:solidFill>
              </a:rPr>
              <a:t> de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30979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131" y="534611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3. ¿</a:t>
            </a:r>
            <a:r>
              <a:rPr lang="en-US" u="sng" dirty="0" err="1">
                <a:solidFill>
                  <a:srgbClr val="613318"/>
                </a:solidFill>
              </a:rPr>
              <a:t>Dónde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ocurrió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35578F9-E972-4BE3-A6AC-DDAEC22A8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890"/>
            <a:ext cx="12192000" cy="72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8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300" dirty="0" err="1">
                <a:solidFill>
                  <a:srgbClr val="008000"/>
                </a:solidFill>
              </a:rPr>
              <a:t>Considerar</a:t>
            </a:r>
            <a:r>
              <a:rPr lang="en-US" sz="5300" dirty="0">
                <a:solidFill>
                  <a:srgbClr val="008000"/>
                </a:solidFill>
              </a:rPr>
              <a:t> – </a:t>
            </a:r>
            <a:r>
              <a:rPr lang="es-MX" sz="5300" b="1" dirty="0">
                <a:solidFill>
                  <a:srgbClr val="008000"/>
                </a:solidFill>
              </a:rPr>
              <a:t>Ester 4:15-5:9, 7:1-8:12</a:t>
            </a:r>
            <a:endParaRPr lang="en-US" sz="5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4. ¿</a:t>
            </a:r>
            <a:r>
              <a:rPr lang="en-US" u="sng" dirty="0" err="1">
                <a:solidFill>
                  <a:srgbClr val="613318"/>
                </a:solidFill>
              </a:rPr>
              <a:t>Cuándo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ocurrió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esta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historia</a:t>
            </a:r>
            <a:r>
              <a:rPr lang="en-US" dirty="0">
                <a:solidFill>
                  <a:srgbClr val="613318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4506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300" dirty="0" err="1">
                <a:solidFill>
                  <a:srgbClr val="008000"/>
                </a:solidFill>
              </a:rPr>
              <a:t>Considerar</a:t>
            </a:r>
            <a:r>
              <a:rPr lang="en-US" sz="5300" dirty="0">
                <a:solidFill>
                  <a:srgbClr val="008000"/>
                </a:solidFill>
              </a:rPr>
              <a:t> – </a:t>
            </a:r>
            <a:r>
              <a:rPr lang="es-MX" sz="5300" b="1" dirty="0">
                <a:solidFill>
                  <a:srgbClr val="008000"/>
                </a:solidFill>
              </a:rPr>
              <a:t>Ester 4:15-5:9, 7:1-8:12</a:t>
            </a:r>
            <a:endParaRPr lang="en-US" sz="5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142874" cy="4360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13318"/>
                </a:solidFill>
              </a:rPr>
              <a:t>5. ¿</a:t>
            </a:r>
            <a:r>
              <a:rPr lang="en-US" u="sng" dirty="0" err="1">
                <a:solidFill>
                  <a:srgbClr val="613318"/>
                </a:solidFill>
              </a:rPr>
              <a:t>Cuál</a:t>
            </a:r>
            <a:r>
              <a:rPr lang="en-US" dirty="0">
                <a:solidFill>
                  <a:srgbClr val="613318"/>
                </a:solidFill>
              </a:rPr>
              <a:t> es el </a:t>
            </a:r>
            <a:r>
              <a:rPr lang="en-US" dirty="0" err="1">
                <a:solidFill>
                  <a:srgbClr val="613318"/>
                </a:solidFill>
              </a:rPr>
              <a:t>problema</a:t>
            </a:r>
            <a:r>
              <a:rPr lang="en-US" dirty="0">
                <a:solidFill>
                  <a:srgbClr val="613318"/>
                </a:solidFill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E7CB3-528B-4EB0-8817-240212EDE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849" y="1690688"/>
            <a:ext cx="5772551" cy="3972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617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37" y="367538"/>
            <a:ext cx="9889725" cy="6490462"/>
          </a:xfrm>
          <a:prstGeom prst="rect">
            <a:avLst/>
          </a:prstGeom>
          <a:solidFill>
            <a:srgbClr val="603912"/>
          </a:solidFill>
        </p:spPr>
      </p:pic>
    </p:spTree>
    <p:extLst>
      <p:ext uri="{BB962C8B-B14F-4D97-AF65-F5344CB8AC3E}">
        <p14:creationId xmlns:p14="http://schemas.microsoft.com/office/powerpoint/2010/main" val="28977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300" dirty="0" err="1">
                <a:solidFill>
                  <a:srgbClr val="008000"/>
                </a:solidFill>
              </a:rPr>
              <a:t>Considerar</a:t>
            </a:r>
            <a:r>
              <a:rPr lang="en-US" sz="5300" dirty="0">
                <a:solidFill>
                  <a:srgbClr val="008000"/>
                </a:solidFill>
              </a:rPr>
              <a:t> – </a:t>
            </a:r>
            <a:r>
              <a:rPr lang="es-MX" sz="5300" b="1" dirty="0">
                <a:solidFill>
                  <a:srgbClr val="008000"/>
                </a:solidFill>
              </a:rPr>
              <a:t>Ester 4:15-5:9, 7:1-8:12</a:t>
            </a:r>
            <a:endParaRPr lang="en-US" sz="5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613318"/>
                </a:solidFill>
              </a:rPr>
              <a:t>6. ¿</a:t>
            </a:r>
            <a:r>
              <a:rPr lang="en-US" sz="7200" u="sng" dirty="0" err="1">
                <a:solidFill>
                  <a:srgbClr val="613318"/>
                </a:solidFill>
              </a:rPr>
              <a:t>Cuáles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eventos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ocurrieron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en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esta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historia</a:t>
            </a:r>
            <a:r>
              <a:rPr lang="en-US" sz="7200" dirty="0">
                <a:solidFill>
                  <a:srgbClr val="613318"/>
                </a:solidFill>
              </a:rPr>
              <a:t>?  </a:t>
            </a:r>
            <a:r>
              <a:rPr lang="en-US" sz="7200" dirty="0" err="1">
                <a:solidFill>
                  <a:srgbClr val="613318"/>
                </a:solidFill>
              </a:rPr>
              <a:t>Contemos</a:t>
            </a:r>
            <a:r>
              <a:rPr lang="en-US" sz="7200" dirty="0">
                <a:solidFill>
                  <a:srgbClr val="613318"/>
                </a:solidFill>
              </a:rPr>
              <a:t> la </a:t>
            </a:r>
            <a:r>
              <a:rPr lang="en-US" sz="7200" dirty="0" err="1">
                <a:solidFill>
                  <a:srgbClr val="613318"/>
                </a:solidFill>
              </a:rPr>
              <a:t>historia</a:t>
            </a:r>
            <a:r>
              <a:rPr lang="en-US" sz="7200" dirty="0">
                <a:solidFill>
                  <a:srgbClr val="613318"/>
                </a:solidFill>
              </a:rPr>
              <a:t> </a:t>
            </a:r>
            <a:r>
              <a:rPr lang="en-US" sz="7200" dirty="0" err="1">
                <a:solidFill>
                  <a:srgbClr val="613318"/>
                </a:solidFill>
              </a:rPr>
              <a:t>juntos</a:t>
            </a:r>
            <a:r>
              <a:rPr lang="en-US" sz="7200" dirty="0">
                <a:solidFill>
                  <a:srgbClr val="613318"/>
                </a:solidFill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10202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300" dirty="0" err="1">
                <a:solidFill>
                  <a:srgbClr val="008000"/>
                </a:solidFill>
              </a:rPr>
              <a:t>Considerar</a:t>
            </a:r>
            <a:r>
              <a:rPr lang="en-US" sz="5300" dirty="0">
                <a:solidFill>
                  <a:srgbClr val="008000"/>
                </a:solidFill>
              </a:rPr>
              <a:t> – </a:t>
            </a:r>
            <a:r>
              <a:rPr lang="es-MX" sz="5300" b="1" dirty="0">
                <a:solidFill>
                  <a:srgbClr val="008000"/>
                </a:solidFill>
              </a:rPr>
              <a:t>Ester 4:15-5:9, 7:1-8:12</a:t>
            </a:r>
            <a:endParaRPr lang="en-US" sz="5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613318"/>
                </a:solidFill>
              </a:rPr>
              <a:t>7. ¿</a:t>
            </a:r>
            <a:r>
              <a:rPr lang="en-US" sz="4800" u="sng" dirty="0">
                <a:solidFill>
                  <a:srgbClr val="613318"/>
                </a:solidFill>
              </a:rPr>
              <a:t>Se </a:t>
            </a:r>
            <a:r>
              <a:rPr lang="en-US" sz="4800" u="sng" dirty="0" err="1">
                <a:solidFill>
                  <a:srgbClr val="613318"/>
                </a:solidFill>
              </a:rPr>
              <a:t>resuelve</a:t>
            </a:r>
            <a:r>
              <a:rPr lang="en-US" sz="4800" u="sng" dirty="0">
                <a:solidFill>
                  <a:srgbClr val="613318"/>
                </a:solidFill>
              </a:rPr>
              <a:t> </a:t>
            </a:r>
            <a:r>
              <a:rPr lang="en-US" sz="4800" dirty="0">
                <a:solidFill>
                  <a:srgbClr val="613318"/>
                </a:solidFill>
              </a:rPr>
              <a:t>el </a:t>
            </a:r>
            <a:r>
              <a:rPr lang="en-US" sz="4800" dirty="0" err="1">
                <a:solidFill>
                  <a:srgbClr val="613318"/>
                </a:solidFill>
              </a:rPr>
              <a:t>problema</a:t>
            </a:r>
            <a:r>
              <a:rPr lang="en-US" sz="4800" dirty="0">
                <a:solidFill>
                  <a:srgbClr val="613318"/>
                </a:solidFill>
              </a:rPr>
              <a:t> que </a:t>
            </a:r>
            <a:r>
              <a:rPr lang="en-US" sz="4800" dirty="0" err="1">
                <a:solidFill>
                  <a:srgbClr val="613318"/>
                </a:solidFill>
              </a:rPr>
              <a:t>mencionamos</a:t>
            </a:r>
            <a:r>
              <a:rPr lang="en-US" sz="4800" dirty="0">
                <a:solidFill>
                  <a:srgbClr val="613318"/>
                </a:solidFill>
              </a:rPr>
              <a:t>?  ¿</a:t>
            </a:r>
            <a:r>
              <a:rPr lang="en-US" sz="4800" u="sng" dirty="0" err="1">
                <a:solidFill>
                  <a:srgbClr val="613318"/>
                </a:solidFill>
              </a:rPr>
              <a:t>Cómo</a:t>
            </a:r>
            <a:r>
              <a:rPr lang="en-US" sz="4800" dirty="0">
                <a:solidFill>
                  <a:srgbClr val="613318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94522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8CECD-13AF-4AAE-B9F8-A3FDA9BC2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4" b="54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97198-6C69-4892-A099-D8F8A898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" panose="020E0602020502020306" pitchFamily="34" charset="0"/>
              </a:rPr>
              <a:t>CONSOLIDAR – Ester 4:15-5:9, 7:1-8:12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71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Consolidar</a:t>
            </a:r>
            <a:r>
              <a:rPr lang="en-US" dirty="0">
                <a:solidFill>
                  <a:srgbClr val="008000"/>
                </a:solidFill>
              </a:rPr>
              <a:t>- </a:t>
            </a:r>
            <a:r>
              <a:rPr lang="es-MX" b="1" dirty="0">
                <a:solidFill>
                  <a:srgbClr val="008000"/>
                </a:solidFill>
              </a:rPr>
              <a:t>Ester 4:15-5:9, 7:1-8:12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1. ¿De </a:t>
            </a:r>
            <a:r>
              <a:rPr lang="en-US" sz="5400" dirty="0" err="1">
                <a:solidFill>
                  <a:srgbClr val="613318"/>
                </a:solidFill>
              </a:rPr>
              <a:t>qué</a:t>
            </a:r>
            <a:r>
              <a:rPr lang="en-US" sz="5400" dirty="0">
                <a:solidFill>
                  <a:srgbClr val="613318"/>
                </a:solidFill>
              </a:rPr>
              <a:t> se </a:t>
            </a:r>
            <a:r>
              <a:rPr lang="en-US" sz="5400" dirty="0" err="1">
                <a:solidFill>
                  <a:srgbClr val="613318"/>
                </a:solidFill>
              </a:rPr>
              <a:t>trata</a:t>
            </a:r>
            <a:r>
              <a:rPr lang="en-US" sz="5400" dirty="0">
                <a:solidFill>
                  <a:srgbClr val="613318"/>
                </a:solidFill>
              </a:rPr>
              <a:t> la </a:t>
            </a:r>
            <a:r>
              <a:rPr lang="en-US" sz="5400" dirty="0" err="1">
                <a:solidFill>
                  <a:srgbClr val="613318"/>
                </a:solidFill>
              </a:rPr>
              <a:t>historia</a:t>
            </a:r>
            <a:r>
              <a:rPr lang="en-US" sz="5400" dirty="0">
                <a:solidFill>
                  <a:srgbClr val="613318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7541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Consolidar</a:t>
            </a:r>
            <a:r>
              <a:rPr lang="en-US" dirty="0">
                <a:solidFill>
                  <a:srgbClr val="008000"/>
                </a:solidFill>
              </a:rPr>
              <a:t>- </a:t>
            </a:r>
            <a:r>
              <a:rPr lang="es-MX" b="1" dirty="0">
                <a:solidFill>
                  <a:srgbClr val="008000"/>
                </a:solidFill>
              </a:rPr>
              <a:t>Ester 4:15-5:9, 7:1-8:12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2. ¿</a:t>
            </a:r>
            <a:r>
              <a:rPr lang="en-US" sz="5400" dirty="0" err="1">
                <a:solidFill>
                  <a:srgbClr val="613318"/>
                </a:solidFill>
              </a:rPr>
              <a:t>Qué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u="sng" dirty="0" err="1">
                <a:solidFill>
                  <a:srgbClr val="613318"/>
                </a:solidFill>
              </a:rPr>
              <a:t>pecado</a:t>
            </a:r>
            <a:r>
              <a:rPr lang="en-US" sz="5400" dirty="0">
                <a:solidFill>
                  <a:srgbClr val="613318"/>
                </a:solidFill>
              </a:rPr>
              <a:t> me </a:t>
            </a:r>
            <a:r>
              <a:rPr lang="en-US" sz="5400" dirty="0" err="1">
                <a:solidFill>
                  <a:srgbClr val="613318"/>
                </a:solidFill>
              </a:rPr>
              <a:t>enseña</a:t>
            </a:r>
            <a:r>
              <a:rPr lang="en-US" sz="5400" dirty="0">
                <a:solidFill>
                  <a:srgbClr val="613318"/>
                </a:solidFill>
              </a:rPr>
              <a:t> a </a:t>
            </a:r>
            <a:r>
              <a:rPr lang="en-US" sz="5400" dirty="0" err="1">
                <a:solidFill>
                  <a:srgbClr val="613318"/>
                </a:solidFill>
              </a:rPr>
              <a:t>confesar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esta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historia</a:t>
            </a:r>
            <a:r>
              <a:rPr lang="en-US" sz="5400" dirty="0">
                <a:solidFill>
                  <a:srgbClr val="613318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883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Consolidar</a:t>
            </a:r>
            <a:r>
              <a:rPr lang="en-US" dirty="0">
                <a:solidFill>
                  <a:srgbClr val="008000"/>
                </a:solidFill>
              </a:rPr>
              <a:t>- </a:t>
            </a:r>
            <a:r>
              <a:rPr lang="es-MX" b="1" dirty="0">
                <a:solidFill>
                  <a:srgbClr val="008000"/>
                </a:solidFill>
              </a:rPr>
              <a:t>Ester 4:15-5:9, 7:1-8:12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3. ¿</a:t>
            </a:r>
            <a:r>
              <a:rPr lang="en-US" sz="5400" dirty="0" err="1">
                <a:solidFill>
                  <a:srgbClr val="613318"/>
                </a:solidFill>
              </a:rPr>
              <a:t>Dónde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veo</a:t>
            </a:r>
            <a:r>
              <a:rPr lang="en-US" sz="5400" dirty="0">
                <a:solidFill>
                  <a:srgbClr val="613318"/>
                </a:solidFill>
              </a:rPr>
              <a:t> el </a:t>
            </a:r>
            <a:r>
              <a:rPr lang="en-US" sz="5400" dirty="0" err="1">
                <a:solidFill>
                  <a:srgbClr val="613318"/>
                </a:solidFill>
              </a:rPr>
              <a:t>amor</a:t>
            </a:r>
            <a:r>
              <a:rPr lang="en-US" sz="5400" dirty="0">
                <a:solidFill>
                  <a:srgbClr val="613318"/>
                </a:solidFill>
              </a:rPr>
              <a:t> de Dios </a:t>
            </a:r>
            <a:r>
              <a:rPr lang="en-US" sz="5400" dirty="0" err="1">
                <a:solidFill>
                  <a:srgbClr val="613318"/>
                </a:solidFill>
              </a:rPr>
              <a:t>en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esta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historia</a:t>
            </a:r>
            <a:r>
              <a:rPr lang="en-US" sz="5400" dirty="0">
                <a:solidFill>
                  <a:srgbClr val="613318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3304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Consolidar</a:t>
            </a:r>
            <a:r>
              <a:rPr lang="en-US" dirty="0">
                <a:solidFill>
                  <a:srgbClr val="008000"/>
                </a:solidFill>
              </a:rPr>
              <a:t>- </a:t>
            </a:r>
            <a:r>
              <a:rPr lang="es-MX" b="1" dirty="0">
                <a:solidFill>
                  <a:srgbClr val="008000"/>
                </a:solidFill>
              </a:rPr>
              <a:t>Ester 4:15-5:9, 7:1-8:12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4. </a:t>
            </a:r>
            <a:r>
              <a:rPr lang="es-MX" sz="5400" dirty="0">
                <a:solidFill>
                  <a:srgbClr val="613318"/>
                </a:solidFill>
              </a:rPr>
              <a:t>¿Qué me enseña Dios a pedir y hacer por gratitud a él?</a:t>
            </a:r>
            <a:endParaRPr lang="en-US" sz="5400" dirty="0">
              <a:solidFill>
                <a:srgbClr val="613318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384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039B-514A-4429-B1B9-60DE58D6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Consolidar</a:t>
            </a:r>
            <a:r>
              <a:rPr lang="en-US" dirty="0">
                <a:solidFill>
                  <a:srgbClr val="008000"/>
                </a:solidFill>
              </a:rPr>
              <a:t>- </a:t>
            </a:r>
            <a:r>
              <a:rPr lang="es-MX" b="1" dirty="0">
                <a:solidFill>
                  <a:srgbClr val="008000"/>
                </a:solidFill>
              </a:rPr>
              <a:t>Ester 4:15-5:9, 7:1-8:12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B7B7-1509-4036-BA44-D4FB26A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091738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613318"/>
                </a:solidFill>
              </a:rPr>
              <a:t>5. ¿</a:t>
            </a:r>
            <a:r>
              <a:rPr lang="en-US" sz="5400" dirty="0" err="1">
                <a:solidFill>
                  <a:srgbClr val="613318"/>
                </a:solidFill>
              </a:rPr>
              <a:t>Cuándo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sería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buena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situación</a:t>
            </a:r>
            <a:r>
              <a:rPr lang="en-US" sz="5400" dirty="0">
                <a:solidFill>
                  <a:srgbClr val="613318"/>
                </a:solidFill>
              </a:rPr>
              <a:t> para </a:t>
            </a:r>
            <a:r>
              <a:rPr lang="en-US" sz="5400" dirty="0" err="1">
                <a:solidFill>
                  <a:srgbClr val="613318"/>
                </a:solidFill>
              </a:rPr>
              <a:t>compartir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este</a:t>
            </a:r>
            <a:r>
              <a:rPr lang="en-US" sz="5400" dirty="0">
                <a:solidFill>
                  <a:srgbClr val="613318"/>
                </a:solidFill>
              </a:rPr>
              <a:t> </a:t>
            </a:r>
            <a:r>
              <a:rPr lang="en-US" sz="5400" dirty="0" err="1">
                <a:solidFill>
                  <a:srgbClr val="613318"/>
                </a:solidFill>
              </a:rPr>
              <a:t>mensaje</a:t>
            </a:r>
            <a:r>
              <a:rPr lang="en-US" sz="5400" dirty="0">
                <a:solidFill>
                  <a:srgbClr val="613318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313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3" y="640080"/>
            <a:ext cx="4078705" cy="472600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Temas</a:t>
            </a: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Importantes</a:t>
            </a: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:</a:t>
            </a:r>
            <a:b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</a:b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(20 </a:t>
            </a:r>
            <a:r>
              <a:rPr lang="en-US" sz="3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minutos</a:t>
            </a: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)</a:t>
            </a:r>
            <a:b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</a:br>
            <a:b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</a:b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El Rey </a:t>
            </a:r>
            <a:r>
              <a:rPr lang="en-US" sz="3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Jerjes</a:t>
            </a: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 (</a:t>
            </a:r>
            <a:r>
              <a:rPr lang="en-US" sz="3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Asuero</a:t>
            </a: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)</a:t>
            </a:r>
            <a:b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</a:b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y</a:t>
            </a:r>
            <a:b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</a:b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El </a:t>
            </a:r>
            <a:r>
              <a:rPr lang="en-US" sz="3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Calendario</a:t>
            </a:r>
            <a:r>
              <a:rPr lang="en-US" sz="3600" dirty="0">
                <a:solidFill>
                  <a:srgbClr val="00800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Judío</a:t>
            </a:r>
            <a:endParaRPr lang="en-US" sz="3600" dirty="0">
              <a:solidFill>
                <a:srgbClr val="008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39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A628-DE2C-4442-B4F3-7F8A9630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79" y="1640472"/>
            <a:ext cx="4676276" cy="21374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613318"/>
                </a:solidFill>
              </a:rPr>
              <a:t>El </a:t>
            </a:r>
            <a:r>
              <a:rPr lang="en-US" dirty="0" err="1">
                <a:solidFill>
                  <a:srgbClr val="613318"/>
                </a:solidFill>
              </a:rPr>
              <a:t>Calendario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Hebreo</a:t>
            </a:r>
            <a:endParaRPr lang="en-US" dirty="0">
              <a:solidFill>
                <a:srgbClr val="61331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AEA81-3FA7-43DF-A20B-454CA5AC28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5626772" y="725906"/>
            <a:ext cx="7291136" cy="58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4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1B26-CED3-4011-A412-61DDAA96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solidFill>
                  <a:srgbClr val="613318"/>
                </a:solidFill>
              </a:rPr>
              <a:t>Saludos</a:t>
            </a:r>
            <a:r>
              <a:rPr lang="en-US" sz="4800" dirty="0">
                <a:solidFill>
                  <a:srgbClr val="613318"/>
                </a:solidFill>
              </a:rPr>
              <a:t> y</a:t>
            </a:r>
          </a:p>
          <a:p>
            <a:pPr marL="0" indent="0" algn="ctr">
              <a:buNone/>
            </a:pPr>
            <a:r>
              <a:rPr lang="en-US" sz="4800" dirty="0" err="1">
                <a:solidFill>
                  <a:srgbClr val="613318"/>
                </a:solidFill>
              </a:rPr>
              <a:t>Bienvenidos</a:t>
            </a:r>
            <a:endParaRPr lang="en-US" sz="4800" dirty="0">
              <a:solidFill>
                <a:srgbClr val="613318"/>
              </a:solidFill>
            </a:endParaRP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3F9477-5E4D-4D8F-A644-9E3FEC51F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2" r="-2" b="19917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9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A628-DE2C-4442-B4F3-7F8A9630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79" y="1640472"/>
            <a:ext cx="4676276" cy="21374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613318"/>
                </a:solidFill>
              </a:rPr>
              <a:t>El </a:t>
            </a:r>
            <a:r>
              <a:rPr lang="en-US" dirty="0" err="1">
                <a:solidFill>
                  <a:srgbClr val="613318"/>
                </a:solidFill>
              </a:rPr>
              <a:t>Calendario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Hebreo</a:t>
            </a:r>
            <a:endParaRPr lang="en-US" dirty="0">
              <a:solidFill>
                <a:srgbClr val="61331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AEA81-3FA7-43DF-A20B-454CA5AC28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660401" y="-2920598"/>
            <a:ext cx="13512801" cy="1179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7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A628-DE2C-4442-B4F3-7F8A9630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79" y="1640472"/>
            <a:ext cx="4676276" cy="21374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613318"/>
                </a:solidFill>
              </a:rPr>
              <a:t>El </a:t>
            </a:r>
            <a:r>
              <a:rPr lang="en-US" dirty="0" err="1">
                <a:solidFill>
                  <a:srgbClr val="613318"/>
                </a:solidFill>
              </a:rPr>
              <a:t>Calendario</a:t>
            </a:r>
            <a:r>
              <a:rPr lang="en-US" dirty="0">
                <a:solidFill>
                  <a:srgbClr val="613318"/>
                </a:solidFill>
              </a:rPr>
              <a:t> </a:t>
            </a:r>
            <a:r>
              <a:rPr lang="en-US" dirty="0" err="1">
                <a:solidFill>
                  <a:srgbClr val="613318"/>
                </a:solidFill>
              </a:rPr>
              <a:t>Hebreo</a:t>
            </a:r>
            <a:endParaRPr lang="en-US" dirty="0">
              <a:solidFill>
                <a:srgbClr val="61331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AEA81-3FA7-43DF-A20B-454CA5AC28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54409" y="928168"/>
            <a:ext cx="11826239" cy="99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7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48F6-4760-40AE-9048-14A2A853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8000"/>
                </a:solidFill>
              </a:rPr>
              <a:t>Colosenses</a:t>
            </a:r>
            <a:r>
              <a:rPr lang="en-US" dirty="0">
                <a:solidFill>
                  <a:srgbClr val="008000"/>
                </a:solidFill>
              </a:rPr>
              <a:t> 2:16-17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BD2BB-EB0E-4A17-BA56-0F841C7E8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baseline="30000" dirty="0"/>
              <a:t>16 </a:t>
            </a:r>
            <a:r>
              <a:rPr lang="es-ES" dirty="0"/>
              <a:t>No permitan, pues, que nadie los juzgue por lo que comen o beben, o en relación con los días de fiesta, la luna nueva o los días de reposo. </a:t>
            </a:r>
            <a:r>
              <a:rPr lang="es-ES" b="1" baseline="30000" dirty="0"/>
              <a:t>17 </a:t>
            </a:r>
            <a:r>
              <a:rPr lang="es-ES" dirty="0"/>
              <a:t>Todo esto no es más que una sombra de lo que está por venir; pero lo real y verdadero es Cristo.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87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10A14EB7-3ED6-4EA9-B4B2-C7F3E3D6D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r="3089" b="-2"/>
          <a:stretch/>
        </p:blipFill>
        <p:spPr>
          <a:xfrm>
            <a:off x="3245637" y="-1"/>
            <a:ext cx="8946363" cy="6858000"/>
          </a:xfrm>
          <a:custGeom>
            <a:avLst/>
            <a:gdLst>
              <a:gd name="connsiteX0" fmla="*/ 0 w 8946363"/>
              <a:gd name="connsiteY0" fmla="*/ 0 h 6858000"/>
              <a:gd name="connsiteX1" fmla="*/ 8946363 w 8946363"/>
              <a:gd name="connsiteY1" fmla="*/ 0 h 6858000"/>
              <a:gd name="connsiteX2" fmla="*/ 8946363 w 8946363"/>
              <a:gd name="connsiteY2" fmla="*/ 6858000 h 6858000"/>
              <a:gd name="connsiteX3" fmla="*/ 1 w 8946363"/>
              <a:gd name="connsiteY3" fmla="*/ 6858000 h 6858000"/>
              <a:gd name="connsiteX4" fmla="*/ 60040 w 8946363"/>
              <a:gd name="connsiteY4" fmla="*/ 6788731 h 6858000"/>
              <a:gd name="connsiteX5" fmla="*/ 1210035 w 8946363"/>
              <a:gd name="connsiteY5" fmla="*/ 3429001 h 6858000"/>
              <a:gd name="connsiteX6" fmla="*/ 60040 w 8946363"/>
              <a:gd name="connsiteY6" fmla="*/ 692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7491D-588D-4AD4-BE8A-68AE1536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rgbClr val="008000"/>
                </a:solidFill>
                <a:latin typeface="Berlin Sans FB" panose="020E0602020502020306" pitchFamily="34" charset="0"/>
              </a:rPr>
              <a:t>La </a:t>
            </a:r>
            <a:r>
              <a:rPr lang="en-US" sz="6600" dirty="0" err="1">
                <a:solidFill>
                  <a:srgbClr val="008000"/>
                </a:solidFill>
                <a:latin typeface="Berlin Sans FB" panose="020E0602020502020306" pitchFamily="34" charset="0"/>
              </a:rPr>
              <a:t>Tarea</a:t>
            </a:r>
            <a:endParaRPr lang="en-US" sz="6600" dirty="0">
              <a:solidFill>
                <a:srgbClr val="008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2D00DFC-539A-4585-9D71-1E761CA37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s-MX" b="1" dirty="0"/>
              <a:t>Ver</a:t>
            </a:r>
            <a:r>
              <a:rPr lang="es-MX" dirty="0"/>
              <a:t> el siguiente video para la lección 7 </a:t>
            </a:r>
          </a:p>
          <a:p>
            <a:r>
              <a:rPr lang="es-MX" b="1" dirty="0"/>
              <a:t>Leer</a:t>
            </a:r>
            <a:r>
              <a:rPr lang="es-MX" dirty="0"/>
              <a:t> </a:t>
            </a:r>
            <a:r>
              <a:rPr lang="es-MX" b="1" dirty="0"/>
              <a:t>Esdras 1:1-5; 7:1-6; Nehemías 8:1-12 </a:t>
            </a:r>
            <a:r>
              <a:rPr lang="es-MX" dirty="0"/>
              <a:t>en sus Biblias</a:t>
            </a:r>
            <a:endParaRPr lang="en-US" dirty="0"/>
          </a:p>
          <a:p>
            <a:endParaRPr lang="en-US" sz="1700" dirty="0">
              <a:solidFill>
                <a:srgbClr val="61331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5775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and&#10;&#10;Description automatically generated">
            <a:extLst>
              <a:ext uri="{FF2B5EF4-FFF2-40B4-BE49-F238E27FC236}">
                <a16:creationId xmlns:a16="http://schemas.microsoft.com/office/drawing/2014/main" id="{A8C47E7A-D501-4C6D-BA75-6BC15801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4147" y="398034"/>
            <a:ext cx="3797448" cy="8579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80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La Oración</a:t>
            </a:r>
          </a:p>
        </p:txBody>
      </p:sp>
    </p:spTree>
    <p:extLst>
      <p:ext uri="{BB962C8B-B14F-4D97-AF65-F5344CB8AC3E}">
        <p14:creationId xmlns:p14="http://schemas.microsoft.com/office/powerpoint/2010/main" val="4249854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352B65C1-880D-46F3-80E2-685C96786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25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3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4712DA-7DEA-4696-A894-D53C5496E6A6}"/>
              </a:ext>
            </a:extLst>
          </p:cNvPr>
          <p:cNvSpPr txBox="1"/>
          <p:nvPr/>
        </p:nvSpPr>
        <p:spPr>
          <a:xfrm>
            <a:off x="932155" y="1890944"/>
            <a:ext cx="106975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La Biblia: Una </a:t>
            </a:r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Nación</a:t>
            </a:r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Caída</a:t>
            </a:r>
            <a:endParaRPr lang="en-US" sz="6000" dirty="0">
              <a:solidFill>
                <a:srgbClr val="613318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6000" dirty="0" err="1">
                <a:solidFill>
                  <a:srgbClr val="613318"/>
                </a:solidFill>
                <a:latin typeface="Berlin Sans FB Demi" panose="020E0802020502020306" pitchFamily="34" charset="0"/>
              </a:rPr>
              <a:t>Lección</a:t>
            </a:r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 6 – Ester </a:t>
            </a:r>
          </a:p>
          <a:p>
            <a:pPr algn="ctr"/>
            <a:r>
              <a:rPr lang="en-US" sz="6000" dirty="0">
                <a:solidFill>
                  <a:srgbClr val="613318"/>
                </a:solidFill>
                <a:latin typeface="Berlin Sans FB Demi" panose="020E0802020502020306" pitchFamily="34" charset="0"/>
              </a:rPr>
              <a:t>Ester 4:15-5:9, 7:1-8:12</a:t>
            </a:r>
          </a:p>
          <a:p>
            <a:pPr algn="ctr"/>
            <a:endParaRPr lang="en-US" sz="6000" dirty="0">
              <a:solidFill>
                <a:srgbClr val="613318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7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29CE-39D5-4C53-AC7E-15482176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08000"/>
                </a:solidFill>
              </a:rPr>
              <a:t>Oremos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4AE4-0ABD-4DC4-82A1-E82221553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s-MX" dirty="0"/>
              <a:t>Señor Dios, hay muchos que odian el nombre de Jesucristo y hacen daño a los que confían en él.  Danos el valor de hacerles frente, no cediendo nuestra confesión de que Jesús es el camino, la verdad y la vida. Fortalece nuestra fe y devoción a través de tu santa Palabra. Amén.</a:t>
            </a:r>
            <a:endParaRPr lang="en-US" sz="4000" dirty="0">
              <a:solidFill>
                <a:srgbClr val="6133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2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8000" dirty="0">
                <a:solidFill>
                  <a:srgbClr val="008000"/>
                </a:solidFill>
                <a:latin typeface="Berlin Sans FB" panose="020E0602020502020306" pitchFamily="34" charset="0"/>
              </a:rPr>
              <a:t>Mostremos Respeto…</a:t>
            </a:r>
            <a:endParaRPr lang="en-US" sz="8000" dirty="0">
              <a:solidFill>
                <a:srgbClr val="008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Llegando preparados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Siendo puntuales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A los profesores que nos sirven 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A los compañeros en clase</a:t>
            </a:r>
          </a:p>
          <a:p>
            <a:r>
              <a:rPr lang="es-ES" sz="5000" dirty="0">
                <a:solidFill>
                  <a:srgbClr val="613318"/>
                </a:solidFill>
                <a:latin typeface="Berlin Sans FB" panose="020E0602020502020306" pitchFamily="34" charset="0"/>
              </a:rPr>
              <a:t> En el grupo de WhatsApp</a:t>
            </a:r>
            <a:endParaRPr lang="en-US" sz="5000" dirty="0">
              <a:solidFill>
                <a:srgbClr val="613318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4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36" y="1645921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sz="8800" dirty="0">
                <a:solidFill>
                  <a:srgbClr val="008000"/>
                </a:solidFill>
                <a:cs typeface="Arial" panose="020B0604020202020204" pitchFamily="34" charset="0"/>
              </a:rPr>
              <a:t>Pregunta de Repaso</a:t>
            </a:r>
            <a:br>
              <a:rPr lang="es-EC" sz="10000" dirty="0">
                <a:solidFill>
                  <a:srgbClr val="008000"/>
                </a:solidFill>
                <a:cs typeface="Arial" panose="020B0604020202020204" pitchFamily="34" charset="0"/>
              </a:rPr>
            </a:br>
            <a:r>
              <a:rPr lang="es-EC" sz="4800" dirty="0">
                <a:solidFill>
                  <a:srgbClr val="008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(10 minutos)</a:t>
            </a:r>
            <a:br>
              <a:rPr lang="es-EC" sz="4800" dirty="0">
                <a:latin typeface="Berlin Sans FB" panose="020E0602020502020306" pitchFamily="34" charset="0"/>
                <a:cs typeface="Arial" panose="020B0604020202020204" pitchFamily="34" charset="0"/>
              </a:rPr>
            </a:br>
            <a:br>
              <a:rPr lang="es-EC" sz="4800" dirty="0">
                <a:latin typeface="Berlin Sans FB" panose="020E0602020502020306" pitchFamily="34" charset="0"/>
                <a:cs typeface="Arial" panose="020B0604020202020204" pitchFamily="34" charset="0"/>
              </a:rPr>
            </a:br>
            <a:r>
              <a:rPr lang="es-MX" dirty="0">
                <a:solidFill>
                  <a:srgbClr val="613318"/>
                </a:solidFill>
              </a:rPr>
              <a:t>Juntos escriban una definición para la palabra “interceder.”</a:t>
            </a:r>
            <a:endParaRPr lang="en-US" sz="4800" dirty="0">
              <a:solidFill>
                <a:srgbClr val="613318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1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B376-7F6C-4397-AC27-6C3AF315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 dirty="0" err="1">
                <a:solidFill>
                  <a:srgbClr val="008000"/>
                </a:solidFill>
              </a:rPr>
              <a:t>Definamos</a:t>
            </a:r>
            <a:r>
              <a:rPr lang="en-US" sz="5000" dirty="0">
                <a:solidFill>
                  <a:srgbClr val="008000"/>
                </a:solidFill>
              </a:rPr>
              <a:t> la palabra “Interceder”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7510D-E820-4E48-9527-73A02F0F9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MX" i="1" dirty="0">
                <a:solidFill>
                  <a:srgbClr val="613318"/>
                </a:solidFill>
              </a:rPr>
              <a:t>Mediar por otro</a:t>
            </a:r>
            <a:endParaRPr lang="en-US" dirty="0">
              <a:solidFill>
                <a:srgbClr val="613318"/>
              </a:solidFill>
            </a:endParaRPr>
          </a:p>
          <a:p>
            <a:pPr lvl="2"/>
            <a:r>
              <a:rPr lang="es-MX" i="1" dirty="0">
                <a:solidFill>
                  <a:srgbClr val="613318"/>
                </a:solidFill>
              </a:rPr>
              <a:t>Es orar de parte de otra persona u otras personas.</a:t>
            </a:r>
            <a:endParaRPr lang="en-US" dirty="0">
              <a:solidFill>
                <a:srgbClr val="613318"/>
              </a:solidFill>
            </a:endParaRPr>
          </a:p>
          <a:p>
            <a:endParaRPr lang="en-US" dirty="0">
              <a:solidFill>
                <a:srgbClr val="6133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350F-4C4B-462E-998F-D3C652F5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112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¿</a:t>
            </a:r>
            <a:r>
              <a:rPr lang="en-US" dirty="0" err="1">
                <a:solidFill>
                  <a:srgbClr val="008000"/>
                </a:solidFill>
              </a:rPr>
              <a:t>Pueden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dar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ejemplos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bíblicos</a:t>
            </a:r>
            <a:r>
              <a:rPr lang="en-US" dirty="0">
                <a:solidFill>
                  <a:srgbClr val="008000"/>
                </a:solidFill>
              </a:rPr>
              <a:t> de personas que </a:t>
            </a:r>
            <a:r>
              <a:rPr lang="en-US" dirty="0" err="1">
                <a:solidFill>
                  <a:srgbClr val="008000"/>
                </a:solidFill>
              </a:rPr>
              <a:t>intercedieron</a:t>
            </a:r>
            <a:r>
              <a:rPr lang="en-US" dirty="0">
                <a:solidFill>
                  <a:srgbClr val="008000"/>
                </a:solidFill>
              </a:rPr>
              <a:t>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52353-DA02-4588-AED4-0F8686841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9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5" ma:contentTypeDescription="Create a new document." ma:contentTypeScope="" ma:versionID="5507abe0fc28d66db2f63ea6d1b9bf1d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afbaa692ba35ad436848e442905bd438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000566-6A0D-487F-994D-9A0F039189AE}">
  <ds:schemaRefs>
    <ds:schemaRef ds:uri="http://schemas.microsoft.com/office/2006/metadata/properties"/>
    <ds:schemaRef ds:uri="http://schemas.microsoft.com/office/infopath/2007/PartnerControls"/>
    <ds:schemaRef ds:uri="d9dd568f-92e7-4aa1-8e50-87aa9ffea924"/>
  </ds:schemaRefs>
</ds:datastoreItem>
</file>

<file path=customXml/itemProps2.xml><?xml version="1.0" encoding="utf-8"?>
<ds:datastoreItem xmlns:ds="http://schemas.openxmlformats.org/officeDocument/2006/customXml" ds:itemID="{AE5C13F7-2762-476D-9440-80B0D81966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d568f-92e7-4aa1-8e50-87aa9ffea924"/>
    <ds:schemaRef ds:uri="c29a6dd2-512b-4752-8473-975d37cb7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5E0EB4-95AC-4C8D-8C88-E658EC8738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2258</Words>
  <Application>Microsoft Office PowerPoint</Application>
  <PresentationFormat>Panorámica</PresentationFormat>
  <Paragraphs>164</Paragraphs>
  <Slides>36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Oremos</vt:lpstr>
      <vt:lpstr>Mostremos Respeto…</vt:lpstr>
      <vt:lpstr>Pregunta de Repaso (10 minutos)  Juntos escriban una definición para la palabra “interceder.”</vt:lpstr>
      <vt:lpstr>Definamos la palabra “Interceder”</vt:lpstr>
      <vt:lpstr>¿Pueden dar ejemplos bíblicos de personas que intercedieron? </vt:lpstr>
      <vt:lpstr>Ejemplos bíblicos de “interceder” </vt:lpstr>
      <vt:lpstr>Presentación de PowerPoint</vt:lpstr>
      <vt:lpstr>Considerar Ester 4:15-5:9, 7:1-8:12 </vt:lpstr>
      <vt:lpstr>Considerar – Ester 4:15-5:9, 7:1-8:12</vt:lpstr>
      <vt:lpstr>Jerjes (Asuero)</vt:lpstr>
      <vt:lpstr>Salmo 22:28</vt:lpstr>
      <vt:lpstr>Considerar – Ester 4:15-5:9, 7:1-8:12</vt:lpstr>
      <vt:lpstr>Presentación de PowerPoint</vt:lpstr>
      <vt:lpstr>Considerar – Ester 4:15-5:9, 7:1-8:12</vt:lpstr>
      <vt:lpstr>Considerar – Ester 4:15-5:9, 7:1-8:12</vt:lpstr>
      <vt:lpstr>Considerar – Ester 4:15-5:9, 7:1-8:12</vt:lpstr>
      <vt:lpstr>Considerar – Ester 4:15-5:9, 7:1-8:12</vt:lpstr>
      <vt:lpstr>CONSOLIDAR – Ester 4:15-5:9, 7:1-8:12 </vt:lpstr>
      <vt:lpstr>Consolidar- Ester 4:15-5:9, 7:1-8:12</vt:lpstr>
      <vt:lpstr>Consolidar- Ester 4:15-5:9, 7:1-8:12</vt:lpstr>
      <vt:lpstr>Consolidar- Ester 4:15-5:9, 7:1-8:12</vt:lpstr>
      <vt:lpstr>Consolidar- Ester 4:15-5:9, 7:1-8:12</vt:lpstr>
      <vt:lpstr>Consolidar- Ester 4:15-5:9, 7:1-8:12</vt:lpstr>
      <vt:lpstr>Temas Importantes: (20 minutos)  El Rey Jerjes (Asuero) y El Calendario Judío</vt:lpstr>
      <vt:lpstr>El Calendario Hebreo</vt:lpstr>
      <vt:lpstr>El Calendario Hebreo</vt:lpstr>
      <vt:lpstr>El Calendario Hebreo</vt:lpstr>
      <vt:lpstr>Colosenses 2:16-17</vt:lpstr>
      <vt:lpstr>La Tarea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Sutton</dc:creator>
  <cp:lastModifiedBy>Joel Sutton</cp:lastModifiedBy>
  <cp:revision>6</cp:revision>
  <dcterms:created xsi:type="dcterms:W3CDTF">2020-02-05T08:14:43Z</dcterms:created>
  <dcterms:modified xsi:type="dcterms:W3CDTF">2021-10-02T22:28:29Z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