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Overlock"/>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gJc2ZGH1gCluuBFeAwvAM2HhGc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Overlo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verlock-italic.fntdata"/><Relationship Id="rId50" Type="http://schemas.openxmlformats.org/officeDocument/2006/relationships/font" Target="fonts/Overlock-bold.fntdata"/><Relationship Id="rId53" Type="http://customschemas.google.com/relationships/presentationmetadata" Target="metadata"/><Relationship Id="rId52" Type="http://schemas.openxmlformats.org/officeDocument/2006/relationships/font" Target="fonts/Overlo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xhere.com/en/photo/1448915"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165923671).jpe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Los casos de posesión demoniaca narradas en la Biblia fueron más frecuentes durante el ministerio público de Jesús. Claramente Satanás quería destruir la obra salvadora del Salvador prometido. Aunque Dios permitió que Satanás atacara a Jesús, él no podría ganar. En Marcos 1:24 los demonios claramente entendían que Jesús podría destruirlos, y que con el tiempo lo haría. </a:t>
            </a:r>
            <a:endParaRPr/>
          </a:p>
          <a:p>
            <a:pPr indent="0" lvl="0" marL="0" rtl="0" algn="l">
              <a:spcBef>
                <a:spcPts val="0"/>
              </a:spcBef>
              <a:spcAft>
                <a:spcPts val="0"/>
              </a:spcAft>
              <a:buNone/>
            </a:pPr>
            <a:r>
              <a:rPr lang="en-US"/>
              <a:t>ii.	Individuos sí sufrían físicamente cuando estaban poseídos por los demonios: “mudez (Mateo 9:32; 12:22; Marcos 9:17,25; Lucas 11:14); sordera (Marcos 9:25); ceguera (Mateo 12:22; Juan 10:21); convulsiones (Marcos 1:26; 9:26); fuerza sobrenatural (Marcos 5:4); y comportamiento autodestructivo (Mateo 17:15)” (Diccionario Bíblico Ilustrado Holman, p. 412).</a:t>
            </a:r>
            <a:endParaRPr/>
          </a:p>
          <a:p>
            <a:pPr indent="0" lvl="0" marL="0" rtl="0" algn="l">
              <a:spcBef>
                <a:spcPts val="0"/>
              </a:spcBef>
              <a:spcAft>
                <a:spcPts val="0"/>
              </a:spcAft>
              <a:buNone/>
            </a:pPr>
            <a:r>
              <a:rPr lang="en-US"/>
              <a:t>iii.	Pero la posesión demoniaca no equivale a enfermedad mental. Jesús habló directamente con los demonios en vez de hablar con la persona poseída por los demonios o espíritus malignos. El ser maligno personal sabía cosas relacionadas a Jesús que la persona poseída no podría haber conocido. Por ejemplo, los demonios entendían claramente que Jesús era el Hijo de Dios (en Marcos 1:24).</a:t>
            </a:r>
            <a:endParaRPr/>
          </a:p>
          <a:p>
            <a:pPr indent="0" lvl="0" marL="0" rtl="0" algn="l">
              <a:spcBef>
                <a:spcPts val="0"/>
              </a:spcBef>
              <a:spcAft>
                <a:spcPts val="0"/>
              </a:spcAft>
              <a:buNone/>
            </a:pPr>
            <a:r>
              <a:rPr lang="en-US"/>
              <a:t>iv.	Algunos que dudan de la veracidad de la Biblia afirman que Jesús era ignorante, confundiendo el desorden mental con la posesión demoniaca. Eso rechaza el hecho de que el Salvador conoce todas las cosas (Juan 21:17) y que él siempre decía la verdad (1 Pedro 2:22).</a:t>
            </a:r>
            <a:endParaRPr/>
          </a:p>
          <a:p>
            <a:pPr indent="0" lvl="0" marL="0" rtl="0" algn="l">
              <a:spcBef>
                <a:spcPts val="0"/>
              </a:spcBef>
              <a:spcAft>
                <a:spcPts val="0"/>
              </a:spcAft>
              <a:buNone/>
            </a:pPr>
            <a:r>
              <a:t/>
            </a:r>
            <a:endParaRPr/>
          </a:p>
        </p:txBody>
      </p:sp>
      <p:sp>
        <p:nvSpPr>
          <p:cNvPr id="165" name="Google Shape;1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Simón, Andrés, Jesús, Jacobo y Juan (los hijos de Zebedeo), Zebedeo y los jornaleros</a:t>
            </a:r>
            <a:endParaRPr/>
          </a:p>
          <a:p>
            <a:pPr indent="0" lvl="0" marL="0" rtl="0" algn="l">
              <a:spcBef>
                <a:spcPts val="0"/>
              </a:spcBef>
              <a:spcAft>
                <a:spcPts val="0"/>
              </a:spcAft>
              <a:buClr>
                <a:schemeClr val="dk1"/>
              </a:buClr>
              <a:buSzPts val="1200"/>
              <a:buFont typeface="Calibri"/>
              <a:buNone/>
            </a:pPr>
            <a:r>
              <a:rPr lang="en-US"/>
              <a:t>b.	La gente en la sinagoga de Capernaúm</a:t>
            </a:r>
            <a:endParaRPr/>
          </a:p>
          <a:p>
            <a:pPr indent="0" lvl="0" marL="0" rtl="0" algn="l">
              <a:spcBef>
                <a:spcPts val="0"/>
              </a:spcBef>
              <a:spcAft>
                <a:spcPts val="0"/>
              </a:spcAft>
              <a:buClr>
                <a:schemeClr val="dk1"/>
              </a:buClr>
              <a:buSzPts val="1200"/>
              <a:buFont typeface="Calibri"/>
              <a:buNone/>
            </a:pPr>
            <a:r>
              <a:rPr lang="en-US"/>
              <a:t>c.	El hombre y el espíritu impuro que traía</a:t>
            </a:r>
            <a:endParaRPr/>
          </a:p>
          <a:p>
            <a:pPr indent="0" lvl="0" marL="0" rtl="0" algn="l">
              <a:spcBef>
                <a:spcPts val="0"/>
              </a:spcBef>
              <a:spcAft>
                <a:spcPts val="0"/>
              </a:spcAft>
              <a:buClr>
                <a:schemeClr val="dk1"/>
              </a:buClr>
              <a:buSzPts val="1200"/>
              <a:buFont typeface="Calibri"/>
              <a:buNone/>
            </a:pPr>
            <a:r>
              <a:rPr lang="en-US"/>
              <a:t>d.	La suegra de Pedro (Si Pedro tenía suegra, estaba…)</a:t>
            </a:r>
            <a:endParaRPr/>
          </a:p>
          <a:p>
            <a:pPr indent="0" lvl="0" marL="0" rtl="0" algn="l">
              <a:spcBef>
                <a:spcPts val="0"/>
              </a:spcBef>
              <a:spcAft>
                <a:spcPts val="0"/>
              </a:spcAft>
              <a:buClr>
                <a:schemeClr val="dk1"/>
              </a:buClr>
              <a:buSzPts val="1200"/>
              <a:buFont typeface="Calibri"/>
              <a:buNone/>
            </a:pPr>
            <a:r>
              <a:rPr lang="en-US"/>
              <a:t>e.	Muchos enfermos y endemoniados</a:t>
            </a:r>
            <a:endParaRPr/>
          </a:p>
          <a:p>
            <a:pPr indent="0" lvl="0" marL="0" rtl="0" algn="l">
              <a:spcBef>
                <a:spcPts val="0"/>
              </a:spcBef>
              <a:spcAft>
                <a:spcPts val="0"/>
              </a:spcAft>
              <a:buClr>
                <a:schemeClr val="dk1"/>
              </a:buClr>
              <a:buSzPts val="1200"/>
              <a:buFont typeface="Calibri"/>
              <a:buNone/>
            </a:pPr>
            <a:r>
              <a:t/>
            </a:r>
            <a:endParaRPr/>
          </a:p>
        </p:txBody>
      </p:sp>
      <p:sp>
        <p:nvSpPr>
          <p:cNvPr id="190" name="Google Shape;19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Sus redes, el agua, la barca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7" name="Google Shape;19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Junto al lago de Galilea</a:t>
            </a:r>
            <a:endParaRPr/>
          </a:p>
          <a:p>
            <a:pPr indent="0" lvl="0" marL="0" rtl="0" algn="l">
              <a:spcBef>
                <a:spcPts val="0"/>
              </a:spcBef>
              <a:spcAft>
                <a:spcPts val="0"/>
              </a:spcAft>
              <a:buNone/>
            </a:pPr>
            <a:r>
              <a:rPr lang="en-US"/>
              <a:t>b.	Capernaúm: Jesús va a la sinagoga</a:t>
            </a:r>
            <a:endParaRPr/>
          </a:p>
          <a:p>
            <a:pPr indent="0" lvl="0" marL="0" rtl="0" algn="l">
              <a:spcBef>
                <a:spcPts val="0"/>
              </a:spcBef>
              <a:spcAft>
                <a:spcPts val="0"/>
              </a:spcAft>
              <a:buNone/>
            </a:pPr>
            <a:r>
              <a:rPr lang="en-US"/>
              <a:t>c.	V.29-31 En la casa de Simón y Andrés</a:t>
            </a:r>
            <a:endParaRPr/>
          </a:p>
          <a:p>
            <a:pPr indent="0" lvl="0" marL="0" rtl="0" algn="l">
              <a:spcBef>
                <a:spcPts val="0"/>
              </a:spcBef>
              <a:spcAft>
                <a:spcPts val="0"/>
              </a:spcAft>
              <a:buNone/>
            </a:pPr>
            <a:r>
              <a:rPr lang="en-US"/>
              <a:t>d.	Y luego en toda Galilea anda predicando y sanando. </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En la primera etapa del ministerio de Jesús</a:t>
            </a:r>
            <a:endParaRPr/>
          </a:p>
          <a:p>
            <a:pPr indent="0" lvl="0" marL="0" rtl="0" algn="l">
              <a:spcBef>
                <a:spcPts val="0"/>
              </a:spcBef>
              <a:spcAft>
                <a:spcPts val="0"/>
              </a:spcAft>
              <a:buNone/>
            </a:pPr>
            <a:r>
              <a:rPr lang="en-US"/>
              <a:t>b.	v.21: un día de reposo</a:t>
            </a:r>
            <a:endParaRPr/>
          </a:p>
          <a:p>
            <a:pPr indent="0" lvl="0" marL="0" rtl="0" algn="l">
              <a:spcBef>
                <a:spcPts val="0"/>
              </a:spcBef>
              <a:spcAft>
                <a:spcPts val="0"/>
              </a:spcAft>
              <a:buNone/>
            </a:pPr>
            <a:r>
              <a:rPr lang="en-US"/>
              <a:t>c.	v. 35 El día después, tempranito Jesús sale a orar a solas. </a:t>
            </a:r>
            <a:endParaRPr/>
          </a:p>
        </p:txBody>
      </p:sp>
      <p:sp>
        <p:nvSpPr>
          <p:cNvPr id="211" name="Google Shape;2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Se dedican a la pesca, pero Jesús les llama a seguirlo</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Un hombre tenía un espíritu impuro y le grita a Jesús en la sinagoga</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La suegra de Simón estaba en cama con fiebre</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Hay mucha gente sufriendo física y espiritualmente, y aún más necesitan de la palabra.</a:t>
            </a:r>
            <a:endParaRPr sz="1200">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1200"/>
              <a:buFont typeface="Calibri"/>
              <a:buNone/>
            </a:pPr>
            <a:r>
              <a:t/>
            </a:r>
            <a:endParaRPr/>
          </a:p>
        </p:txBody>
      </p:sp>
      <p:sp>
        <p:nvSpPr>
          <p:cNvPr id="218" name="Google Shape;2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5" name="Google Shape;2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Sí, dejan todo para seguirlo.</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lang="en-US" sz="1200">
                <a:solidFill>
                  <a:srgbClr val="FF0000"/>
                </a:solidFill>
                <a:latin typeface="Calibri"/>
                <a:ea typeface="Calibri"/>
                <a:cs typeface="Calibri"/>
                <a:sym typeface="Calibri"/>
              </a:rPr>
              <a:t>Jesús expulsa los demonios, sana a los enfermos, y predica las buenas noticias del reino. Para esto ha venido…</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Jesús recorrió toda Galilea; predicaba en las sinagogas y expulsaba demonios.</a:t>
            </a:r>
            <a:endParaRPr sz="1200">
              <a:solidFill>
                <a:schemeClr val="dk1"/>
              </a:solidFill>
              <a:latin typeface="Calibri"/>
              <a:ea typeface="Calibri"/>
              <a:cs typeface="Calibri"/>
              <a:sym typeface="Calibri"/>
            </a:endParaRPr>
          </a:p>
        </p:txBody>
      </p:sp>
      <p:sp>
        <p:nvSpPr>
          <p:cNvPr id="248" name="Google Shape;2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Jesús se dedicó a servir: enseñando, predicando, atendiendo las necesidades de la gente.  Muchas veces estoy metido en lo mío y ni estoy atento a lo que necesitan los demás.</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En otras ocasiones, no aparto tiempo para orar.  Me gana la flojera y los quehaceres me distraen.  </a:t>
            </a:r>
            <a:endParaRPr sz="1200">
              <a:latin typeface="Calibri"/>
              <a:ea typeface="Calibri"/>
              <a:cs typeface="Calibri"/>
              <a:sym typeface="Calibri"/>
            </a:endParaRPr>
          </a:p>
          <a:p>
            <a:pPr indent="0" lvl="0" marL="0" rtl="0" algn="l">
              <a:spcBef>
                <a:spcPts val="80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55" name="Google Shape;2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	Dios, también por gracia, me ha mostrado que él es mi Salvador de la condenación que merezco por mis pecados </a:t>
            </a:r>
            <a:endParaRPr/>
          </a:p>
          <a:p>
            <a:pPr indent="0" lvl="0" marL="0" marR="0" rtl="0" algn="l">
              <a:lnSpc>
                <a:spcPct val="100000"/>
              </a:lnSpc>
              <a:spcBef>
                <a:spcPts val="0"/>
              </a:spcBef>
              <a:spcAft>
                <a:spcPts val="0"/>
              </a:spcAft>
              <a:buClr>
                <a:schemeClr val="dk1"/>
              </a:buClr>
              <a:buSzPts val="1200"/>
              <a:buFont typeface="Arial"/>
              <a:buNone/>
            </a:pPr>
            <a:r>
              <a:rPr lang="en-US"/>
              <a:t>b.	Así como Jesús respondió a las suplicas de las personas, también Dios responde a mis oraciones (en su tiempo y a su manera)</a:t>
            </a:r>
            <a:endParaRPr/>
          </a:p>
          <a:p>
            <a:pPr indent="0" lvl="0" marL="0" marR="0" rtl="0" algn="l">
              <a:lnSpc>
                <a:spcPct val="100000"/>
              </a:lnSpc>
              <a:spcBef>
                <a:spcPts val="0"/>
              </a:spcBef>
              <a:spcAft>
                <a:spcPts val="0"/>
              </a:spcAft>
              <a:buClr>
                <a:schemeClr val="dk1"/>
              </a:buClr>
              <a:buSzPts val="1200"/>
              <a:buFont typeface="Arial"/>
              <a:buNone/>
            </a:pPr>
            <a:r>
              <a:rPr lang="en-US"/>
              <a:t>c.	El propósito de los milagros de Jesús: La autoridad de Jesús sobre los demonios impresionaba a la gente; las obras milagrosas demostraron que él era en efecto el Salvador prometido, el mismo Hijo de Dios.  Y al mismo tiempo me deja en claro el corazón de Dios:  ¡Tanto nos ama que no quiere que nadie se quede en manos del diablo!  Jesús utiliza su poder divino para rescatarlos de demonios, sufrimiento, y enfermedades. </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62" name="Google Shape;2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Que yo no me guarde de manera egoísta las buenas nuevas de la salvación por Jesús, sino que las comparta con mi familia, mis amigos, mis vecinos e incluso con el mundo entero.</a:t>
            </a:r>
            <a:endParaRPr/>
          </a:p>
        </p:txBody>
      </p:sp>
      <p:sp>
        <p:nvSpPr>
          <p:cNvPr id="269" name="Google Shape;26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Con gente sufriendo, o para animar a la gente a ser activos en salir a buscar con quien compartir la palabra.</a:t>
            </a:r>
            <a:endParaRPr sz="1200">
              <a:solidFill>
                <a:schemeClr val="dk1"/>
              </a:solidFill>
              <a:latin typeface="Calibri"/>
              <a:ea typeface="Calibri"/>
              <a:cs typeface="Calibri"/>
              <a:sym typeface="Calibri"/>
            </a:endParaRPr>
          </a:p>
        </p:txBody>
      </p:sp>
      <p:sp>
        <p:nvSpPr>
          <p:cNvPr id="276" name="Google Shape;27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lang="en-US" sz="1200">
                <a:solidFill>
                  <a:schemeClr val="dk1"/>
                </a:solidFill>
                <a:latin typeface="Calibri"/>
                <a:ea typeface="Calibri"/>
                <a:cs typeface="Calibri"/>
                <a:sym typeface="Calibri"/>
              </a:rPr>
              <a:t>¿Quién era Marcos?</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Eusebio, un historiador de la iglesia, dice que Marcos fue </a:t>
            </a:r>
            <a:r>
              <a:rPr b="1" lang="en-US" sz="1200">
                <a:solidFill>
                  <a:schemeClr val="dk1"/>
                </a:solidFill>
                <a:latin typeface="Calibri"/>
                <a:ea typeface="Calibri"/>
                <a:cs typeface="Calibri"/>
                <a:sym typeface="Calibri"/>
              </a:rPr>
              <a:t>intérprete (traductor) de Pedro</a:t>
            </a:r>
            <a:r>
              <a:rPr lang="en-US" sz="1200">
                <a:solidFill>
                  <a:schemeClr val="dk1"/>
                </a:solidFill>
                <a:latin typeface="Calibri"/>
                <a:ea typeface="Calibri"/>
                <a:cs typeface="Calibri"/>
                <a:sym typeface="Calibri"/>
              </a:rPr>
              <a:t>.  Marcos mismo no fue testigo presencial de la mayoría de los sucesos, pero Pedro sí lo fue.</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Marcos es “Juan Marcos”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Primo de Bernabé</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Hechos 12:12 nos dice que la madre de Juan Marcos era feligresa de la congregación en Jerusalén.</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Acompañó a Pablo y Bernabé en su primer viaje misionero.  Pero Juan Marcos los dejó y regresó a Jerusalén.</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En su segundo viaje misionero, Pablo no quiso llevar a Juan Marcos.  Eso produjo un desacuerdo entre Pablo y Bernabé.  Bernabé tomó a Marcos y fueron hacia Chipre.  </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1 Pedro 5:13 nos dice que Pedro consideraba a Marcos como “su hijo.” </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Pablo también llegó a decir de Marcos, “Toma a Marcos y tráelo contigo, porque me es útil para el ministerio.”</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El evangelio de Marcos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El más breve de los evangelios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Es un libro de acción, no se enfoca tanto en las palabras.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Al parecer fue escrito para gentiles.  Marcos traduce expresiones hebreas.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1" name="Google Shape;29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1828800" rtl="0" algn="l">
              <a:spcBef>
                <a:spcPts val="0"/>
              </a:spcBef>
              <a:spcAft>
                <a:spcPts val="0"/>
              </a:spcAft>
              <a:buNone/>
            </a:pPr>
            <a:r>
              <a:rPr lang="en-US" sz="1200">
                <a:solidFill>
                  <a:schemeClr val="dk1"/>
                </a:solidFill>
                <a:latin typeface="Calibri"/>
                <a:ea typeface="Calibri"/>
                <a:cs typeface="Calibri"/>
                <a:sym typeface="Calibri"/>
              </a:rPr>
              <a:t>El más breve de los evangelios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Es un libro de acción, no se enfoca tanto en las palabras.</a:t>
            </a:r>
            <a:endParaRPr sz="1200">
              <a:solidFill>
                <a:schemeClr val="dk1"/>
              </a:solidFill>
              <a:latin typeface="Calibri"/>
              <a:ea typeface="Calibri"/>
              <a:cs typeface="Calibri"/>
              <a:sym typeface="Calibri"/>
            </a:endParaRPr>
          </a:p>
          <a:p>
            <a:pPr indent="0" lvl="4" marL="1828800" rtl="0" algn="l">
              <a:spcBef>
                <a:spcPts val="0"/>
              </a:spcBef>
              <a:spcAft>
                <a:spcPts val="0"/>
              </a:spcAft>
              <a:buNone/>
            </a:pPr>
            <a:r>
              <a:rPr lang="en-US" sz="1200">
                <a:solidFill>
                  <a:schemeClr val="dk1"/>
                </a:solidFill>
                <a:latin typeface="Calibri"/>
                <a:ea typeface="Calibri"/>
                <a:cs typeface="Calibri"/>
                <a:sym typeface="Calibri"/>
              </a:rPr>
              <a:t>Al parecer fue escrito para gentiles.  Marcos traduce expresiones hebreas.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8" name="Google Shape;29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 bienvenidos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https://pxhere.com/en/photo/1448915</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316" name="Google Shape;31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23" name="Google Shape;32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31" name="Google Shape;33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339" name="Google Shape;33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47" name="Google Shape;34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55" name="Google Shape;35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363" name="Google Shape;36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376" name="Google Shape;37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382" name="Google Shape;38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5685d93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165685d936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90" name="Google Shape;390;g165685d936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65685d936f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65685d936f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98" name="Google Shape;398;g165685d936f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65685d936f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165685d936f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406" name="Google Shape;406;g165685d936f_0_1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Son </a:t>
            </a:r>
            <a:r>
              <a:rPr b="1" i="1" lang="en-US" sz="1200">
                <a:solidFill>
                  <a:srgbClr val="FF0000"/>
                </a:solidFill>
                <a:latin typeface="Calibri"/>
                <a:ea typeface="Calibri"/>
                <a:cs typeface="Calibri"/>
                <a:sym typeface="Calibri"/>
              </a:rPr>
              <a:t>ángeles que se rebelaron</a:t>
            </a:r>
            <a:r>
              <a:rPr i="1" lang="en-US" sz="1200">
                <a:solidFill>
                  <a:srgbClr val="FF0000"/>
                </a:solidFill>
                <a:latin typeface="Calibri"/>
                <a:ea typeface="Calibri"/>
                <a:cs typeface="Calibri"/>
                <a:sym typeface="Calibri"/>
              </a:rPr>
              <a:t> contra Dios, bajo el liderazgo del diablo.  </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i="1" lang="en-US" sz="1200">
                <a:solidFill>
                  <a:srgbClr val="FF0000"/>
                </a:solidFill>
                <a:latin typeface="Calibri"/>
                <a:ea typeface="Calibri"/>
                <a:cs typeface="Calibri"/>
                <a:sym typeface="Calibri"/>
              </a:rPr>
              <a:t>“Y a los ángeles que no mantuvieron su posición de autoridad, sino que abandonaron su propia morada, los tiene perpetuamente encarcelados en oscuridad para el juicio del gran Día” (Judas 6).</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i="1" lang="en-US" sz="1200">
                <a:solidFill>
                  <a:srgbClr val="FF0000"/>
                </a:solidFill>
                <a:latin typeface="Calibri"/>
                <a:ea typeface="Calibri"/>
                <a:cs typeface="Calibri"/>
                <a:sym typeface="Calibri"/>
              </a:rPr>
              <a:t>Su hogar: Jesús dice que el infierno fue preparado para el diablo y sus ángeles (Mt. 25:41).</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51" name="Google Shape;1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Su líder:</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b="1" i="1" lang="en-US" sz="1200">
                <a:solidFill>
                  <a:srgbClr val="FF0000"/>
                </a:solidFill>
                <a:latin typeface="Calibri"/>
                <a:ea typeface="Calibri"/>
                <a:cs typeface="Calibri"/>
                <a:sym typeface="Calibri"/>
              </a:rPr>
              <a:t>El diablo: “calumniador”</a:t>
            </a:r>
            <a:endParaRPr b="1"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b="1" i="1" lang="en-US" sz="1200">
                <a:solidFill>
                  <a:srgbClr val="FF0000"/>
                </a:solidFill>
                <a:latin typeface="Calibri"/>
                <a:ea typeface="Calibri"/>
                <a:cs typeface="Calibri"/>
                <a:sym typeface="Calibri"/>
              </a:rPr>
              <a:t>Satanás: “adversario”- </a:t>
            </a:r>
            <a:r>
              <a:rPr i="1" lang="en-US" sz="1200">
                <a:solidFill>
                  <a:srgbClr val="FF0000"/>
                </a:solidFill>
                <a:latin typeface="Calibri"/>
                <a:ea typeface="Calibri"/>
                <a:cs typeface="Calibri"/>
                <a:sym typeface="Calibri"/>
              </a:rPr>
              <a:t>“engaña al mundo entero,” </a:t>
            </a:r>
            <a:endParaRPr/>
          </a:p>
          <a:p>
            <a:pPr indent="-228600" lvl="3" marL="1600200" marR="0" rtl="0" algn="l">
              <a:lnSpc>
                <a:spcPct val="107000"/>
              </a:lnSpc>
              <a:spcBef>
                <a:spcPts val="0"/>
              </a:spcBef>
              <a:spcAft>
                <a:spcPts val="0"/>
              </a:spcAft>
              <a:buClr>
                <a:srgbClr val="FF0000"/>
              </a:buClr>
              <a:buSzPts val="1200"/>
              <a:buFont typeface="Calibri"/>
              <a:buAutoNum type="arabicPeriod"/>
            </a:pPr>
            <a:r>
              <a:rPr i="1" lang="en-US" sz="1200">
                <a:solidFill>
                  <a:srgbClr val="FF0000"/>
                </a:solidFill>
                <a:latin typeface="Calibri"/>
                <a:ea typeface="Calibri"/>
                <a:cs typeface="Calibri"/>
                <a:sym typeface="Calibri"/>
              </a:rPr>
              <a:t>Satanás es el “</a:t>
            </a:r>
            <a:r>
              <a:rPr b="1" i="1" lang="en-US" sz="1200">
                <a:solidFill>
                  <a:srgbClr val="FF0000"/>
                </a:solidFill>
                <a:latin typeface="Calibri"/>
                <a:ea typeface="Calibri"/>
                <a:cs typeface="Calibri"/>
                <a:sym typeface="Calibri"/>
              </a:rPr>
              <a:t>acusador</a:t>
            </a:r>
            <a:r>
              <a:rPr i="1" lang="en-US" sz="1200">
                <a:solidFill>
                  <a:srgbClr val="FF0000"/>
                </a:solidFill>
                <a:latin typeface="Calibri"/>
                <a:ea typeface="Calibri"/>
                <a:cs typeface="Calibri"/>
                <a:sym typeface="Calibri"/>
              </a:rPr>
              <a:t> de nuestros hermanos, el que los acusaba día y noche delante de nuestro Dios” (Apocalipsis 12:9-10).</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b="1" i="1" lang="en-US" sz="1200">
                <a:solidFill>
                  <a:srgbClr val="FF0000"/>
                </a:solidFill>
                <a:latin typeface="Calibri"/>
                <a:ea typeface="Calibri"/>
                <a:cs typeface="Calibri"/>
                <a:sym typeface="Calibri"/>
              </a:rPr>
              <a:t>Es homicida, el padre de mentiras, el príncipe de este mundo</a:t>
            </a:r>
            <a:r>
              <a:rPr i="1" lang="en-US" sz="1200">
                <a:solidFill>
                  <a:srgbClr val="FF0000"/>
                </a:solidFill>
                <a:latin typeface="Calibri"/>
                <a:ea typeface="Calibri"/>
                <a:cs typeface="Calibri"/>
                <a:sym typeface="Calibri"/>
              </a:rPr>
              <a:t>, el padre de los incrédulos.</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i="1" lang="en-US" sz="1200">
                <a:solidFill>
                  <a:srgbClr val="FF0000"/>
                </a:solidFill>
                <a:latin typeface="Calibri"/>
                <a:ea typeface="Calibri"/>
                <a:cs typeface="Calibri"/>
                <a:sym typeface="Calibri"/>
              </a:rPr>
              <a:t>Obra por medio de hipócritas, falsos maestros, religiones mezcladas (sincretismo). </a:t>
            </a:r>
            <a:endParaRPr sz="1200">
              <a:latin typeface="Calibri"/>
              <a:ea typeface="Calibri"/>
              <a:cs typeface="Calibri"/>
              <a:sym typeface="Calibri"/>
            </a:endParaRPr>
          </a:p>
          <a:p>
            <a:pPr indent="-228600" lvl="3" marL="1600200" marR="0" rtl="0" algn="l">
              <a:lnSpc>
                <a:spcPct val="107000"/>
              </a:lnSpc>
              <a:spcBef>
                <a:spcPts val="0"/>
              </a:spcBef>
              <a:spcAft>
                <a:spcPts val="0"/>
              </a:spcAft>
              <a:buClr>
                <a:srgbClr val="FF0000"/>
              </a:buClr>
              <a:buSzPts val="1200"/>
              <a:buFont typeface="Calibri"/>
              <a:buAutoNum type="arabicPeriod"/>
            </a:pPr>
            <a:r>
              <a:rPr i="1" lang="en-US" sz="1200">
                <a:solidFill>
                  <a:srgbClr val="FF0000"/>
                </a:solidFill>
                <a:latin typeface="Calibri"/>
                <a:ea typeface="Calibri"/>
                <a:cs typeface="Calibri"/>
                <a:sym typeface="Calibri"/>
              </a:rPr>
              <a:t>Explota los puntos débiles de los creyentes para hacerlos pecar. </a:t>
            </a:r>
            <a:endParaRPr sz="1200">
              <a:latin typeface="Calibri"/>
              <a:ea typeface="Calibri"/>
              <a:cs typeface="Calibri"/>
              <a:sym typeface="Calibri"/>
            </a:endParaRPr>
          </a:p>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La palabra de Dios es nuestra armadura espiritual en contra sus ataques: “Escrito está.”</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58" name="Google Shape;1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46"/>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43"/>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44"/>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2"/>
          <p:cNvSpPr/>
          <p:nvPr>
            <p:ph idx="2" type="pic"/>
          </p:nvPr>
        </p:nvSpPr>
        <p:spPr>
          <a:xfrm>
            <a:off x="5183188" y="987425"/>
            <a:ext cx="6172200" cy="4873625"/>
          </a:xfrm>
          <a:prstGeom prst="rect">
            <a:avLst/>
          </a:prstGeom>
          <a:noFill/>
          <a:ln>
            <a:noFill/>
          </a:ln>
        </p:spPr>
      </p:sp>
      <p:sp>
        <p:nvSpPr>
          <p:cNvPr id="70" name="Google Shape;70;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04" name="Google Shape;10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Logo&#10;&#10;Description automatically generated with medium confidence" id="105" name="Google Shape;105;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Logo&#10;&#10;Description automatically generated" id="106" name="Google Shape;106;p1"/>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168" name="Google Shape;16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id="169" name="Google Shape;169;p10"/>
          <p:cNvPicPr preferRelativeResize="0"/>
          <p:nvPr/>
        </p:nvPicPr>
        <p:blipFill rotWithShape="1">
          <a:blip r:embed="rId3">
            <a:alphaModFix/>
          </a:blip>
          <a:srcRect b="0" l="0" r="0" t="0"/>
          <a:stretch/>
        </p:blipFill>
        <p:spPr>
          <a:xfrm>
            <a:off x="-251865" y="136052"/>
            <a:ext cx="12443865" cy="6721948"/>
          </a:xfrm>
          <a:prstGeom prst="rect">
            <a:avLst/>
          </a:prstGeom>
          <a:noFill/>
          <a:ln>
            <a:noFill/>
          </a:ln>
        </p:spPr>
      </p:pic>
      <p:sp>
        <p:nvSpPr>
          <p:cNvPr id="170" name="Google Shape;170;p10"/>
          <p:cNvSpPr txBox="1"/>
          <p:nvPr/>
        </p:nvSpPr>
        <p:spPr>
          <a:xfrm>
            <a:off x="4716777" y="4763156"/>
            <a:ext cx="405424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lt1"/>
                </a:solidFill>
                <a:latin typeface="Overlock"/>
                <a:ea typeface="Overlock"/>
                <a:cs typeface="Overlock"/>
                <a:sym typeface="Overlock"/>
              </a:rPr>
              <a:t>La posesión demoníaca</a:t>
            </a:r>
            <a:endParaRPr b="0" i="0" sz="5400" u="none" cap="none" strike="noStrike">
              <a:solidFill>
                <a:schemeClr val="lt1"/>
              </a:solidFill>
              <a:latin typeface="Overlock"/>
              <a:ea typeface="Overlock"/>
              <a:cs typeface="Overlock"/>
              <a:sym typeface="Overlo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La posesión demoníaca</a:t>
            </a:r>
            <a:endParaRPr>
              <a:solidFill>
                <a:srgbClr val="008000"/>
              </a:solidFill>
            </a:endParaRPr>
          </a:p>
        </p:txBody>
      </p:sp>
      <p:sp>
        <p:nvSpPr>
          <p:cNvPr id="176" name="Google Shape;17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None/>
            </a:pPr>
            <a:r>
              <a:rPr lang="en-US">
                <a:solidFill>
                  <a:srgbClr val="613318"/>
                </a:solidFill>
              </a:rPr>
              <a:t>“El Hijo de Dios fue enviado precisamente para destruir las obras del diablo” (1 Juan 3:8 NVI)</a:t>
            </a:r>
            <a:endParaRPr>
              <a:solidFill>
                <a:srgbClr val="61331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pic>
        <p:nvPicPr>
          <p:cNvPr id="182" name="Google Shape;182;p12"/>
          <p:cNvPicPr preferRelativeResize="0"/>
          <p:nvPr/>
        </p:nvPicPr>
        <p:blipFill rotWithShape="1">
          <a:blip r:embed="rId3">
            <a:alphaModFix/>
          </a:blip>
          <a:srcRect b="-1" l="13652" r="5013" t="0"/>
          <a:stretch/>
        </p:blipFill>
        <p:spPr>
          <a:xfrm>
            <a:off x="20" y="10"/>
            <a:ext cx="12191980" cy="6857990"/>
          </a:xfrm>
          <a:prstGeom prst="rect">
            <a:avLst/>
          </a:prstGeom>
          <a:noFill/>
          <a:ln>
            <a:noFill/>
          </a:ln>
        </p:spPr>
      </p:pic>
      <p:sp>
        <p:nvSpPr>
          <p:cNvPr id="183" name="Google Shape;183;p12"/>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Overlock"/>
              <a:buNone/>
            </a:pPr>
            <a:r>
              <a:rPr lang="en-US" sz="3600">
                <a:solidFill>
                  <a:srgbClr val="262626"/>
                </a:solidFill>
                <a:latin typeface="Overlock"/>
                <a:ea typeface="Overlock"/>
                <a:cs typeface="Overlock"/>
                <a:sym typeface="Overlock"/>
              </a:rPr>
              <a:t>Considerar- Marcos 1:16-39</a:t>
            </a:r>
            <a:endParaRPr/>
          </a:p>
        </p:txBody>
      </p:sp>
      <p:cxnSp>
        <p:nvCxnSpPr>
          <p:cNvPr id="185" name="Google Shape;185;p12"/>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86" name="Google Shape;186;p12"/>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Marcos 1:16-39</a:t>
            </a:r>
            <a:endParaRPr/>
          </a:p>
        </p:txBody>
      </p:sp>
      <p:sp>
        <p:nvSpPr>
          <p:cNvPr id="193" name="Google Shape;193;p13"/>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Marcos 1:16-39</a:t>
            </a:r>
            <a:endParaRPr sz="5400"/>
          </a:p>
        </p:txBody>
      </p:sp>
      <p:sp>
        <p:nvSpPr>
          <p:cNvPr id="200" name="Google Shape;200;p1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838199" y="365125"/>
            <a:ext cx="10663989" cy="14636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Marcos 1:16-39</a:t>
            </a:r>
            <a:endParaRPr/>
          </a:p>
        </p:txBody>
      </p:sp>
      <p:sp>
        <p:nvSpPr>
          <p:cNvPr id="207" name="Google Shape;207;p15"/>
          <p:cNvSpPr txBox="1"/>
          <p:nvPr>
            <p:ph idx="1" type="body"/>
          </p:nvPr>
        </p:nvSpPr>
        <p:spPr>
          <a:xfrm>
            <a:off x="838200" y="1913022"/>
            <a:ext cx="10663988" cy="42639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Marcos 1:16-39</a:t>
            </a:r>
            <a:endParaRPr/>
          </a:p>
        </p:txBody>
      </p:sp>
      <p:sp>
        <p:nvSpPr>
          <p:cNvPr id="214" name="Google Shape;214;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4. ¿</a:t>
            </a:r>
            <a:r>
              <a:rPr lang="en-US" sz="4800" u="sng">
                <a:solidFill>
                  <a:srgbClr val="613318"/>
                </a:solidFill>
              </a:rPr>
              <a:t>Cuándo</a:t>
            </a:r>
            <a:r>
              <a:rPr lang="en-US" sz="4800">
                <a:solidFill>
                  <a:srgbClr val="613318"/>
                </a:solidFill>
              </a:rPr>
              <a:t> ocurrió esta historia?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Marcos 1:16-39</a:t>
            </a:r>
            <a:endParaRPr sz="5400"/>
          </a:p>
        </p:txBody>
      </p:sp>
      <p:sp>
        <p:nvSpPr>
          <p:cNvPr id="221" name="Google Shape;221;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5. ¿</a:t>
            </a:r>
            <a:r>
              <a:rPr lang="en-US" sz="4800" u="sng">
                <a:solidFill>
                  <a:srgbClr val="613318"/>
                </a:solidFill>
              </a:rPr>
              <a:t>Cuál</a:t>
            </a:r>
            <a:r>
              <a:rPr lang="en-US" sz="4800">
                <a:solidFill>
                  <a:srgbClr val="613318"/>
                </a:solidFill>
              </a:rPr>
              <a:t> es el problema?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Marcos 1:16-39</a:t>
            </a:r>
            <a:endParaRPr sz="5400"/>
          </a:p>
        </p:txBody>
      </p:sp>
      <p:sp>
        <p:nvSpPr>
          <p:cNvPr id="228" name="Google Shape;228;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13318"/>
              </a:buClr>
              <a:buSzPts val="7200"/>
              <a:buNone/>
            </a:pPr>
            <a:r>
              <a:rPr lang="en-US" sz="7200">
                <a:solidFill>
                  <a:srgbClr val="613318"/>
                </a:solidFill>
              </a:rPr>
              <a:t>6. ¿</a:t>
            </a:r>
            <a:r>
              <a:rPr lang="en-US" sz="7200" u="sng">
                <a:solidFill>
                  <a:srgbClr val="613318"/>
                </a:solidFill>
              </a:rPr>
              <a:t>Cuáles</a:t>
            </a:r>
            <a:r>
              <a:rPr lang="en-US" sz="7200">
                <a:solidFill>
                  <a:srgbClr val="613318"/>
                </a:solidFill>
              </a:rPr>
              <a:t> eventos ocurrieron en esta historia?  Contemos la historia juntos.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Marcos 1:16-39</a:t>
            </a:r>
            <a:endParaRPr sz="5400"/>
          </a:p>
        </p:txBody>
      </p:sp>
      <p:sp>
        <p:nvSpPr>
          <p:cNvPr id="235" name="Google Shape;235;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7. ¿</a:t>
            </a:r>
            <a:r>
              <a:rPr lang="en-US" sz="4800" u="sng">
                <a:solidFill>
                  <a:srgbClr val="613318"/>
                </a:solidFill>
              </a:rPr>
              <a:t>Se resuelve </a:t>
            </a:r>
            <a:r>
              <a:rPr lang="en-US" sz="4800">
                <a:solidFill>
                  <a:srgbClr val="613318"/>
                </a:solidFill>
              </a:rPr>
              <a:t>el problema que mencionamos?  ¿</a:t>
            </a:r>
            <a:r>
              <a:rPr lang="en-US" sz="4800" u="sng">
                <a:solidFill>
                  <a:srgbClr val="613318"/>
                </a:solidFill>
              </a:rPr>
              <a:t>Cómo</a:t>
            </a:r>
            <a:r>
              <a:rPr lang="en-US" sz="4800">
                <a:solidFill>
                  <a:srgbClr val="613318"/>
                </a:solidFil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13" name="Google Shape;1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114" name="Google Shape;114;p2"/>
          <p:cNvPicPr preferRelativeResize="0"/>
          <p:nvPr/>
        </p:nvPicPr>
        <p:blipFill rotWithShape="1">
          <a:blip r:embed="rId3">
            <a:alphaModFix/>
          </a:blip>
          <a:srcRect b="0" l="0" r="0" t="0"/>
          <a:stretch/>
        </p:blipFill>
        <p:spPr>
          <a:xfrm>
            <a:off x="1151137" y="367538"/>
            <a:ext cx="9889725" cy="6490462"/>
          </a:xfrm>
          <a:prstGeom prst="rect">
            <a:avLst/>
          </a:prstGeom>
          <a:solidFill>
            <a:srgbClr val="603912"/>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A close up of a person&#10;&#10;Description automatically generated" id="241" name="Google Shape;241;p20"/>
          <p:cNvPicPr preferRelativeResize="0"/>
          <p:nvPr/>
        </p:nvPicPr>
        <p:blipFill rotWithShape="1">
          <a:blip r:embed="rId3">
            <a:alphaModFix/>
          </a:blip>
          <a:srcRect b="-1" l="0" r="10666" t="0"/>
          <a:stretch/>
        </p:blipFill>
        <p:spPr>
          <a:xfrm>
            <a:off x="20" y="10"/>
            <a:ext cx="12191980" cy="6857990"/>
          </a:xfrm>
          <a:prstGeom prst="rect">
            <a:avLst/>
          </a:prstGeom>
          <a:noFill/>
          <a:ln>
            <a:noFill/>
          </a:ln>
        </p:spPr>
      </p:pic>
      <p:sp>
        <p:nvSpPr>
          <p:cNvPr id="242" name="Google Shape;242;p20"/>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3" name="Google Shape;243;p20"/>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8000"/>
              </a:buClr>
              <a:buSzPts val="4800"/>
              <a:buFont typeface="Overlock"/>
              <a:buNone/>
            </a:pPr>
            <a:r>
              <a:rPr lang="en-US" sz="4800">
                <a:solidFill>
                  <a:srgbClr val="008000"/>
                </a:solidFill>
                <a:latin typeface="Overlock"/>
                <a:ea typeface="Overlock"/>
                <a:cs typeface="Overlock"/>
                <a:sym typeface="Overlock"/>
              </a:rPr>
              <a:t>Consolidar - Marcos 1:16-39</a:t>
            </a:r>
            <a:endParaRPr/>
          </a:p>
        </p:txBody>
      </p:sp>
      <p:cxnSp>
        <p:nvCxnSpPr>
          <p:cNvPr id="244" name="Google Shape;244;p20"/>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Marcos 1:16-39</a:t>
            </a:r>
            <a:endParaRPr/>
          </a:p>
        </p:txBody>
      </p:sp>
      <p:sp>
        <p:nvSpPr>
          <p:cNvPr id="251" name="Google Shape;251;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1. ¿De qué se trata la historia?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Marcos 1:16-39</a:t>
            </a:r>
            <a:endParaRPr sz="5400"/>
          </a:p>
        </p:txBody>
      </p:sp>
      <p:sp>
        <p:nvSpPr>
          <p:cNvPr id="258" name="Google Shape;258;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2. ¿Qué </a:t>
            </a:r>
            <a:r>
              <a:rPr lang="en-US" sz="5400" u="sng">
                <a:solidFill>
                  <a:srgbClr val="613318"/>
                </a:solidFill>
              </a:rPr>
              <a:t>pecado</a:t>
            </a:r>
            <a:r>
              <a:rPr lang="en-US" sz="5400">
                <a:solidFill>
                  <a:srgbClr val="613318"/>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Marcos 1:16-39</a:t>
            </a:r>
            <a:endParaRPr sz="5400"/>
          </a:p>
        </p:txBody>
      </p:sp>
      <p:sp>
        <p:nvSpPr>
          <p:cNvPr id="265" name="Google Shape;265;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Marcos 1:16-39</a:t>
            </a:r>
            <a:endParaRPr sz="5400"/>
          </a:p>
        </p:txBody>
      </p:sp>
      <p:sp>
        <p:nvSpPr>
          <p:cNvPr id="272" name="Google Shape;272;p2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4. ¿Qué me enseña Dios a pedir y hacer por gratitud a él?</a:t>
            </a:r>
            <a:endParaRPr sz="5400">
              <a:solidFill>
                <a:srgbClr val="613318"/>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Marcos 1:16-39</a:t>
            </a:r>
            <a:endParaRPr sz="5400"/>
          </a:p>
        </p:txBody>
      </p:sp>
      <p:sp>
        <p:nvSpPr>
          <p:cNvPr id="279" name="Google Shape;279;p2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4" name="Shape 284"/>
        <p:cNvGrpSpPr/>
        <p:nvPr/>
      </p:nvGrpSpPr>
      <p:grpSpPr>
        <a:xfrm>
          <a:off x="0" y="0"/>
          <a:ext cx="0" cy="0"/>
          <a:chOff x="0" y="0"/>
          <a:chExt cx="0" cy="0"/>
        </a:xfrm>
      </p:grpSpPr>
      <p:sp>
        <p:nvSpPr>
          <p:cNvPr id="285" name="Google Shape;285;p26"/>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6" name="Google Shape;286;p26"/>
          <p:cNvPicPr preferRelativeResize="0"/>
          <p:nvPr/>
        </p:nvPicPr>
        <p:blipFill rotWithShape="1">
          <a:blip r:embed="rId3">
            <a:alphaModFix amt="50000"/>
          </a:blip>
          <a:srcRect b="4255" l="0" r="0" t="0"/>
          <a:stretch/>
        </p:blipFill>
        <p:spPr>
          <a:xfrm>
            <a:off x="20" y="1"/>
            <a:ext cx="12191980" cy="6857999"/>
          </a:xfrm>
          <a:prstGeom prst="rect">
            <a:avLst/>
          </a:prstGeom>
          <a:noFill/>
          <a:ln>
            <a:noFill/>
          </a:ln>
        </p:spPr>
      </p:pic>
      <p:sp>
        <p:nvSpPr>
          <p:cNvPr id="287" name="Google Shape;287;p26"/>
          <p:cNvSpPr txBox="1"/>
          <p:nvPr>
            <p:ph type="title"/>
          </p:nvPr>
        </p:nvSpPr>
        <p:spPr>
          <a:xfrm>
            <a:off x="-312820" y="1122361"/>
            <a:ext cx="5005136" cy="3822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Overlock"/>
              <a:buNone/>
            </a:pPr>
            <a:r>
              <a:rPr lang="en-US" sz="3600">
                <a:solidFill>
                  <a:srgbClr val="FFFFFF"/>
                </a:solidFill>
                <a:latin typeface="Overlock"/>
                <a:ea typeface="Overlock"/>
                <a:cs typeface="Overlock"/>
                <a:sym typeface="Overlock"/>
              </a:rPr>
              <a:t>Temas Importantes:</a:t>
            </a:r>
            <a:br>
              <a:rPr lang="en-US" sz="3600">
                <a:solidFill>
                  <a:srgbClr val="FFFFFF"/>
                </a:solidFill>
                <a:latin typeface="Overlock"/>
                <a:ea typeface="Overlock"/>
                <a:cs typeface="Overlock"/>
                <a:sym typeface="Overlock"/>
              </a:rPr>
            </a:br>
            <a:r>
              <a:rPr lang="en-US" sz="3600">
                <a:solidFill>
                  <a:srgbClr val="FFFFFF"/>
                </a:solidFill>
                <a:latin typeface="Overlock"/>
                <a:ea typeface="Overlock"/>
                <a:cs typeface="Overlock"/>
                <a:sym typeface="Overlock"/>
              </a:rPr>
              <a:t>(20 minutos)</a:t>
            </a:r>
            <a:br>
              <a:rPr lang="en-US" sz="3600">
                <a:solidFill>
                  <a:srgbClr val="FFFFFF"/>
                </a:solidFill>
                <a:latin typeface="Overlock"/>
                <a:ea typeface="Overlock"/>
                <a:cs typeface="Overlock"/>
                <a:sym typeface="Overlock"/>
              </a:rPr>
            </a:br>
            <a:br>
              <a:rPr lang="en-US" sz="3600">
                <a:solidFill>
                  <a:srgbClr val="FFFFFF"/>
                </a:solidFill>
                <a:latin typeface="Overlock"/>
                <a:ea typeface="Overlock"/>
                <a:cs typeface="Overlock"/>
                <a:sym typeface="Overlock"/>
              </a:rPr>
            </a:br>
            <a:r>
              <a:rPr lang="en-US" sz="3600">
                <a:solidFill>
                  <a:srgbClr val="FFFFFF"/>
                </a:solidFill>
                <a:latin typeface="Overlock"/>
                <a:ea typeface="Overlock"/>
                <a:cs typeface="Overlock"/>
                <a:sym typeface="Overlock"/>
              </a:rPr>
              <a:t>El Libro de Marcos</a:t>
            </a:r>
            <a:br>
              <a:rPr lang="en-US" sz="3600">
                <a:solidFill>
                  <a:srgbClr val="FFFFFF"/>
                </a:solidFill>
                <a:latin typeface="Overlock"/>
                <a:ea typeface="Overlock"/>
                <a:cs typeface="Overlock"/>
                <a:sym typeface="Overlock"/>
              </a:rPr>
            </a:br>
            <a:r>
              <a:rPr lang="en-US" sz="3600">
                <a:solidFill>
                  <a:srgbClr val="FFFFFF"/>
                </a:solidFill>
                <a:latin typeface="Overlock"/>
                <a:ea typeface="Overlock"/>
                <a:cs typeface="Overlock"/>
                <a:sym typeface="Overlock"/>
              </a:rPr>
              <a:t>Y</a:t>
            </a:r>
            <a:br>
              <a:rPr lang="en-US" sz="3600">
                <a:solidFill>
                  <a:srgbClr val="FFFFFF"/>
                </a:solidFill>
                <a:latin typeface="Overlock"/>
                <a:ea typeface="Overlock"/>
                <a:cs typeface="Overlock"/>
                <a:sym typeface="Overlock"/>
              </a:rPr>
            </a:br>
            <a:r>
              <a:rPr lang="en-US" sz="3600">
                <a:solidFill>
                  <a:srgbClr val="FFFFFF"/>
                </a:solidFill>
                <a:latin typeface="Overlock"/>
                <a:ea typeface="Overlock"/>
                <a:cs typeface="Overlock"/>
                <a:sym typeface="Overlock"/>
              </a:rPr>
              <a:t>El Proyecto Final</a:t>
            </a:r>
            <a:br>
              <a:rPr lang="en-US" sz="2900">
                <a:solidFill>
                  <a:srgbClr val="FFFFFF"/>
                </a:solidFill>
                <a:latin typeface="Calibri"/>
                <a:ea typeface="Calibri"/>
                <a:cs typeface="Calibri"/>
                <a:sym typeface="Calibri"/>
              </a:rPr>
            </a:br>
            <a:endParaRPr sz="29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Marcos</a:t>
            </a:r>
            <a:endParaRPr/>
          </a:p>
        </p:txBody>
      </p:sp>
      <p:sp>
        <p:nvSpPr>
          <p:cNvPr id="294" name="Google Shape;29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rgbClr val="613318"/>
              </a:buClr>
              <a:buSzPts val="5400"/>
              <a:buChar char="•"/>
            </a:pPr>
            <a:r>
              <a:rPr lang="en-US">
                <a:solidFill>
                  <a:srgbClr val="613318"/>
                </a:solidFill>
              </a:rPr>
              <a:t>“Interprete de Pedro”</a:t>
            </a:r>
            <a:endParaRPr/>
          </a:p>
          <a:p>
            <a:pPr indent="-342900" lvl="0" marL="228600" rtl="0" algn="l">
              <a:lnSpc>
                <a:spcPct val="90000"/>
              </a:lnSpc>
              <a:spcBef>
                <a:spcPts val="1000"/>
              </a:spcBef>
              <a:spcAft>
                <a:spcPts val="0"/>
              </a:spcAft>
              <a:buClr>
                <a:srgbClr val="613318"/>
              </a:buClr>
              <a:buSzPts val="5400"/>
              <a:buChar char="•"/>
            </a:pPr>
            <a:r>
              <a:rPr lang="en-US">
                <a:solidFill>
                  <a:srgbClr val="613318"/>
                </a:solidFill>
              </a:rPr>
              <a:t>Juan Marcos</a:t>
            </a:r>
            <a:endParaRPr/>
          </a:p>
          <a:p>
            <a:pPr indent="-304800" lvl="1" marL="685800" rtl="0" algn="l">
              <a:lnSpc>
                <a:spcPct val="90000"/>
              </a:lnSpc>
              <a:spcBef>
                <a:spcPts val="500"/>
              </a:spcBef>
              <a:spcAft>
                <a:spcPts val="0"/>
              </a:spcAft>
              <a:buClr>
                <a:srgbClr val="613318"/>
              </a:buClr>
              <a:buSzPts val="4800"/>
              <a:buChar char="•"/>
            </a:pPr>
            <a:r>
              <a:rPr lang="en-US">
                <a:solidFill>
                  <a:srgbClr val="613318"/>
                </a:solidFill>
              </a:rPr>
              <a:t>Primo de Bernabé</a:t>
            </a:r>
            <a:endParaRPr>
              <a:solidFill>
                <a:srgbClr val="613318"/>
              </a:solidFill>
            </a:endParaRPr>
          </a:p>
          <a:p>
            <a:pPr indent="-304800" lvl="1" marL="685800" rtl="0" algn="l">
              <a:lnSpc>
                <a:spcPct val="90000"/>
              </a:lnSpc>
              <a:spcBef>
                <a:spcPts val="500"/>
              </a:spcBef>
              <a:spcAft>
                <a:spcPts val="0"/>
              </a:spcAft>
              <a:buClr>
                <a:srgbClr val="613318"/>
              </a:buClr>
              <a:buSzPts val="4800"/>
              <a:buChar char="•"/>
            </a:pPr>
            <a:r>
              <a:rPr lang="en-US">
                <a:solidFill>
                  <a:srgbClr val="613318"/>
                </a:solidFill>
              </a:rPr>
              <a:t>Originario de Jerusalén</a:t>
            </a:r>
            <a:endParaRPr>
              <a:solidFill>
                <a:srgbClr val="613318"/>
              </a:solidFill>
            </a:endParaRPr>
          </a:p>
          <a:p>
            <a:pPr indent="0" lvl="0" marL="228600" rtl="0" algn="l">
              <a:lnSpc>
                <a:spcPct val="90000"/>
              </a:lnSpc>
              <a:spcBef>
                <a:spcPts val="1000"/>
              </a:spcBef>
              <a:spcAft>
                <a:spcPts val="0"/>
              </a:spcAft>
              <a:buClr>
                <a:schemeClr val="dk1"/>
              </a:buClr>
              <a:buSzPts val="5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000"/>
              </a:buClr>
              <a:buSzPts val="6000"/>
              <a:buFont typeface="Overlock"/>
              <a:buNone/>
            </a:pPr>
            <a:r>
              <a:rPr lang="en-US">
                <a:solidFill>
                  <a:srgbClr val="008000"/>
                </a:solidFill>
              </a:rPr>
              <a:t>El Evangelio de Marcos</a:t>
            </a:r>
            <a:endParaRPr/>
          </a:p>
        </p:txBody>
      </p:sp>
      <p:sp>
        <p:nvSpPr>
          <p:cNvPr id="301" name="Google Shape;30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rgbClr val="613318"/>
              </a:buClr>
              <a:buSzPts val="5400"/>
              <a:buChar char="•"/>
            </a:pPr>
            <a:r>
              <a:rPr lang="en-US">
                <a:solidFill>
                  <a:srgbClr val="613318"/>
                </a:solidFill>
              </a:rPr>
              <a:t>El más breve </a:t>
            </a:r>
            <a:endParaRPr/>
          </a:p>
          <a:p>
            <a:pPr indent="-342900" lvl="0" marL="228600" rtl="0" algn="l">
              <a:lnSpc>
                <a:spcPct val="90000"/>
              </a:lnSpc>
              <a:spcBef>
                <a:spcPts val="1000"/>
              </a:spcBef>
              <a:spcAft>
                <a:spcPts val="0"/>
              </a:spcAft>
              <a:buClr>
                <a:srgbClr val="613318"/>
              </a:buClr>
              <a:buSzPts val="5400"/>
              <a:buChar char="•"/>
            </a:pPr>
            <a:r>
              <a:rPr lang="en-US">
                <a:solidFill>
                  <a:srgbClr val="613318"/>
                </a:solidFill>
              </a:rPr>
              <a:t>Es un libro de acción</a:t>
            </a:r>
            <a:endParaRPr/>
          </a:p>
          <a:p>
            <a:pPr indent="-342900" lvl="0" marL="228600" rtl="0" algn="l">
              <a:lnSpc>
                <a:spcPct val="90000"/>
              </a:lnSpc>
              <a:spcBef>
                <a:spcPts val="1000"/>
              </a:spcBef>
              <a:spcAft>
                <a:spcPts val="0"/>
              </a:spcAft>
              <a:buClr>
                <a:srgbClr val="613318"/>
              </a:buClr>
              <a:buSzPts val="5400"/>
              <a:buChar char="•"/>
            </a:pPr>
            <a:r>
              <a:rPr lang="en-US">
                <a:solidFill>
                  <a:srgbClr val="613318"/>
                </a:solidFill>
              </a:rPr>
              <a:t>Al parecer fue escrito para gentiles. </a:t>
            </a:r>
            <a:endParaRPr>
              <a:solidFill>
                <a:srgbClr val="61331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9"/>
          <p:cNvSpPr txBox="1"/>
          <p:nvPr>
            <p:ph idx="1" type="body"/>
          </p:nvPr>
        </p:nvSpPr>
        <p:spPr>
          <a:xfrm>
            <a:off x="709863" y="365125"/>
            <a:ext cx="10643937" cy="59995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None/>
            </a:pPr>
            <a:r>
              <a:rPr b="1" lang="en-US"/>
              <a:t>Mateo</a:t>
            </a:r>
            <a:r>
              <a:rPr lang="en-US"/>
              <a:t>: Para Judíos, muchas citas del A.T.</a:t>
            </a:r>
            <a:endParaRPr/>
          </a:p>
          <a:p>
            <a:pPr indent="0" lvl="0" marL="0" rtl="0" algn="l">
              <a:lnSpc>
                <a:spcPct val="90000"/>
              </a:lnSpc>
              <a:spcBef>
                <a:spcPts val="1000"/>
              </a:spcBef>
              <a:spcAft>
                <a:spcPts val="0"/>
              </a:spcAft>
              <a:buClr>
                <a:schemeClr val="dk1"/>
              </a:buClr>
              <a:buSzPts val="5400"/>
              <a:buNone/>
            </a:pPr>
            <a:r>
              <a:rPr b="1" lang="en-US"/>
              <a:t>Marcos</a:t>
            </a:r>
            <a:r>
              <a:rPr lang="en-US"/>
              <a:t>: Para gentiles, acción</a:t>
            </a:r>
            <a:endParaRPr/>
          </a:p>
          <a:p>
            <a:pPr indent="0" lvl="0" marL="0" rtl="0" algn="l">
              <a:lnSpc>
                <a:spcPct val="90000"/>
              </a:lnSpc>
              <a:spcBef>
                <a:spcPts val="1000"/>
              </a:spcBef>
              <a:spcAft>
                <a:spcPts val="0"/>
              </a:spcAft>
              <a:buClr>
                <a:schemeClr val="dk1"/>
              </a:buClr>
              <a:buSzPts val="5400"/>
              <a:buNone/>
            </a:pPr>
            <a:r>
              <a:rPr b="1" lang="en-US"/>
              <a:t>Lucas</a:t>
            </a:r>
            <a:r>
              <a:rPr lang="en-US"/>
              <a:t>: Una Investigación ordenada</a:t>
            </a:r>
            <a:endParaRPr/>
          </a:p>
          <a:p>
            <a:pPr indent="0" lvl="0" marL="0" rtl="0" algn="l">
              <a:lnSpc>
                <a:spcPct val="90000"/>
              </a:lnSpc>
              <a:spcBef>
                <a:spcPts val="1000"/>
              </a:spcBef>
              <a:spcAft>
                <a:spcPts val="0"/>
              </a:spcAft>
              <a:buClr>
                <a:schemeClr val="dk1"/>
              </a:buClr>
              <a:buSzPts val="5400"/>
              <a:buNone/>
            </a:pPr>
            <a:r>
              <a:rPr b="1" lang="en-US"/>
              <a:t>Juan</a:t>
            </a:r>
            <a:r>
              <a:rPr lang="en-US"/>
              <a:t>: Jesucristo el “Yo Soy,” más dialogo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pic>
        <p:nvPicPr>
          <p:cNvPr descr="A picture containing person, indoor, holding, hand&#10;&#10;Description automatically generated" id="120" name="Google Shape;120;p3"/>
          <p:cNvPicPr preferRelativeResize="0"/>
          <p:nvPr>
            <p:ph idx="1" type="body"/>
          </p:nvPr>
        </p:nvPicPr>
        <p:blipFill rotWithShape="1">
          <a:blip r:embed="rId3">
            <a:alphaModFix/>
          </a:blip>
          <a:srcRect b="17028" l="0" r="0" t="855"/>
          <a:stretch/>
        </p:blipFill>
        <p:spPr>
          <a:xfrm>
            <a:off x="20" y="10"/>
            <a:ext cx="12191980" cy="68579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1" name="Shape 311"/>
        <p:cNvGrpSpPr/>
        <p:nvPr/>
      </p:nvGrpSpPr>
      <p:grpSpPr>
        <a:xfrm>
          <a:off x="0" y="0"/>
          <a:ext cx="0" cy="0"/>
          <a:chOff x="0" y="0"/>
          <a:chExt cx="0" cy="0"/>
        </a:xfrm>
      </p:grpSpPr>
      <p:sp>
        <p:nvSpPr>
          <p:cNvPr id="312" name="Google Shape;312;p30"/>
          <p:cNvSpPr txBox="1"/>
          <p:nvPr>
            <p:ph type="title"/>
          </p:nvPr>
        </p:nvSpPr>
        <p:spPr>
          <a:xfrm>
            <a:off x="3585411" y="2386431"/>
            <a:ext cx="58714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Overlock"/>
              <a:buNone/>
            </a:pPr>
            <a:r>
              <a:rPr lang="en-US" sz="6000">
                <a:solidFill>
                  <a:schemeClr val="lt1"/>
                </a:solidFill>
              </a:rPr>
              <a:t>Proyecto Final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1"/>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19" name="Google Shape;319;p31"/>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26" name="Google Shape;326;p32"/>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27" name="Google Shape;327;p32"/>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34" name="Google Shape;334;p33"/>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35" name="Google Shape;335;p33"/>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42" name="Google Shape;342;p34"/>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43" name="Google Shape;343;p34"/>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5400"/>
              <a:buFont typeface="Overlock"/>
              <a:buNone/>
            </a:pPr>
            <a:r>
              <a:rPr b="1" lang="en-US" sz="5400">
                <a:solidFill>
                  <a:srgbClr val="5E3D22"/>
                </a:solidFill>
                <a:latin typeface="Overlock"/>
                <a:ea typeface="Overlock"/>
                <a:cs typeface="Overlock"/>
                <a:sym typeface="Overlock"/>
              </a:rPr>
              <a:t>El Propósito de Academia Cristo</a:t>
            </a:r>
            <a:endParaRPr/>
          </a:p>
        </p:txBody>
      </p:sp>
      <p:sp>
        <p:nvSpPr>
          <p:cNvPr id="350" name="Google Shape;350;p35"/>
          <p:cNvSpPr txBox="1"/>
          <p:nvPr>
            <p:ph idx="1" type="body"/>
          </p:nvPr>
        </p:nvSpPr>
        <p:spPr>
          <a:xfrm>
            <a:off x="5064552" y="1926222"/>
            <a:ext cx="6542103" cy="4250508"/>
          </a:xfrm>
          <a:prstGeom prst="rect">
            <a:avLst/>
          </a:prstGeom>
          <a:noFill/>
          <a:ln>
            <a:noFill/>
          </a:ln>
        </p:spPr>
        <p:txBody>
          <a:bodyPr anchorCtr="0" anchor="ctr"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24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24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Logo&#10;&#10;Description automatically generated" id="351" name="Google Shape;351;p35"/>
          <p:cNvPicPr preferRelativeResize="0"/>
          <p:nvPr/>
        </p:nvPicPr>
        <p:blipFill rotWithShape="1">
          <a:blip r:embed="rId3">
            <a:alphaModFix/>
          </a:blip>
          <a:srcRect b="0" l="0" r="0" t="0"/>
          <a:stretch/>
        </p:blipFill>
        <p:spPr>
          <a:xfrm>
            <a:off x="585345" y="2977683"/>
            <a:ext cx="3545221" cy="214758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6"/>
          <p:cNvSpPr txBox="1"/>
          <p:nvPr>
            <p:ph type="title"/>
          </p:nvPr>
        </p:nvSpPr>
        <p:spPr>
          <a:xfrm>
            <a:off x="838200" y="365125"/>
            <a:ext cx="10515600" cy="156133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4800"/>
              <a:buFont typeface="Overlock"/>
              <a:buNone/>
            </a:pPr>
            <a:r>
              <a:rPr b="1" lang="en-US" sz="4800">
                <a:solidFill>
                  <a:srgbClr val="5E3D22"/>
                </a:solidFill>
                <a:latin typeface="Overlock"/>
                <a:ea typeface="Overlock"/>
                <a:cs typeface="Overlock"/>
                <a:sym typeface="Overlock"/>
              </a:rPr>
              <a:t>“Quiero juntar un grupo. </a:t>
            </a:r>
            <a:br>
              <a:rPr b="1" lang="en-US" sz="4800">
                <a:solidFill>
                  <a:srgbClr val="5E3D22"/>
                </a:solidFill>
                <a:latin typeface="Overlock"/>
                <a:ea typeface="Overlock"/>
                <a:cs typeface="Overlock"/>
                <a:sym typeface="Overlock"/>
              </a:rPr>
            </a:br>
            <a:r>
              <a:rPr b="1" lang="en-US" sz="4800">
                <a:solidFill>
                  <a:srgbClr val="5E3D22"/>
                </a:solidFill>
                <a:latin typeface="Overlock"/>
                <a:ea typeface="Overlock"/>
                <a:cs typeface="Overlock"/>
                <a:sym typeface="Overlock"/>
              </a:rPr>
              <a:t>¿Pueden orientarme?”</a:t>
            </a:r>
            <a:endParaRPr b="1" sz="4800">
              <a:latin typeface="Overlock"/>
              <a:ea typeface="Overlock"/>
              <a:cs typeface="Overlock"/>
              <a:sym typeface="Overlock"/>
            </a:endParaRPr>
          </a:p>
        </p:txBody>
      </p:sp>
      <p:sp>
        <p:nvSpPr>
          <p:cNvPr id="358" name="Google Shape;358;p36"/>
          <p:cNvSpPr txBox="1"/>
          <p:nvPr>
            <p:ph idx="1" type="body"/>
          </p:nvPr>
        </p:nvSpPr>
        <p:spPr>
          <a:xfrm>
            <a:off x="4809570" y="2245893"/>
            <a:ext cx="6542103" cy="37385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500"/>
              <a:buChar char="•"/>
            </a:pPr>
            <a:r>
              <a:rPr lang="en-US" sz="3500">
                <a:solidFill>
                  <a:srgbClr val="0C7837"/>
                </a:solidFill>
                <a:latin typeface="Overlock"/>
                <a:ea typeface="Overlock"/>
                <a:cs typeface="Overlock"/>
                <a:sym typeface="Overlock"/>
              </a:rPr>
              <a:t>Hable con su profesor</a:t>
            </a:r>
            <a:endParaRPr sz="35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500"/>
              <a:buChar char="•"/>
            </a:pPr>
            <a:r>
              <a:rPr lang="en-US" sz="3500">
                <a:solidFill>
                  <a:srgbClr val="0C7837"/>
                </a:solidFill>
                <a:latin typeface="Overlock"/>
                <a:ea typeface="Overlock"/>
                <a:cs typeface="Overlock"/>
                <a:sym typeface="Overlock"/>
              </a:rPr>
              <a:t>Orientación: Grupo Sembrador</a:t>
            </a:r>
            <a:endParaRPr sz="35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500"/>
              <a:buChar char="•"/>
            </a:pPr>
            <a:r>
              <a:rPr b="0" i="1" lang="en-US" sz="35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500">
                <a:solidFill>
                  <a:srgbClr val="0C7837"/>
                </a:solidFill>
                <a:latin typeface="Overlock"/>
                <a:ea typeface="Overlock"/>
                <a:cs typeface="Overlock"/>
                <a:sym typeface="Overlock"/>
              </a:rPr>
              <a:t>(Hebreos 10:25)</a:t>
            </a:r>
            <a:endParaRPr sz="3500">
              <a:solidFill>
                <a:srgbClr val="0C7837"/>
              </a:solidFill>
              <a:latin typeface="Overlock"/>
              <a:ea typeface="Overlock"/>
              <a:cs typeface="Overlock"/>
              <a:sym typeface="Overlock"/>
            </a:endParaRPr>
          </a:p>
        </p:txBody>
      </p:sp>
      <p:pic>
        <p:nvPicPr>
          <p:cNvPr descr="Logo, company name&#10;&#10;Description automatically generated" id="359" name="Google Shape;359;p36"/>
          <p:cNvPicPr preferRelativeResize="0"/>
          <p:nvPr/>
        </p:nvPicPr>
        <p:blipFill rotWithShape="1">
          <a:blip r:embed="rId3">
            <a:alphaModFix/>
          </a:blip>
          <a:srcRect b="0" l="0" r="0" t="0"/>
          <a:stretch/>
        </p:blipFill>
        <p:spPr>
          <a:xfrm>
            <a:off x="838200" y="2782797"/>
            <a:ext cx="3273180" cy="26647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b="1" lang="en-US">
                <a:solidFill>
                  <a:srgbClr val="5E3D22"/>
                </a:solidFill>
                <a:latin typeface="Overlock"/>
                <a:ea typeface="Overlock"/>
                <a:cs typeface="Overlock"/>
                <a:sym typeface="Overlock"/>
              </a:rPr>
              <a:t>Deseo unirme a ustedes.  </a:t>
            </a:r>
            <a:br>
              <a:rPr b="1" lang="en-US">
                <a:solidFill>
                  <a:srgbClr val="5E3D22"/>
                </a:solidFill>
                <a:latin typeface="Overlock"/>
                <a:ea typeface="Overlock"/>
                <a:cs typeface="Overlock"/>
                <a:sym typeface="Overlock"/>
              </a:rPr>
            </a:br>
            <a:r>
              <a:rPr b="1" lang="en-US">
                <a:solidFill>
                  <a:srgbClr val="5E3D22"/>
                </a:solidFill>
                <a:latin typeface="Overlock"/>
                <a:ea typeface="Overlock"/>
                <a:cs typeface="Overlock"/>
                <a:sym typeface="Overlock"/>
              </a:rPr>
              <a:t>¿Cómo se hace?</a:t>
            </a:r>
            <a:endParaRPr/>
          </a:p>
        </p:txBody>
      </p:sp>
      <p:sp>
        <p:nvSpPr>
          <p:cNvPr id="366" name="Google Shape;366;p37"/>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8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Logo&#10;&#10;Description automatically generated" id="367" name="Google Shape;367;p37"/>
          <p:cNvPicPr preferRelativeResize="0"/>
          <p:nvPr/>
        </p:nvPicPr>
        <p:blipFill rotWithShape="1">
          <a:blip r:embed="rId3">
            <a:alphaModFix/>
          </a:blip>
          <a:srcRect b="0" l="0" r="0" t="0"/>
          <a:stretch/>
        </p:blipFill>
        <p:spPr>
          <a:xfrm>
            <a:off x="585345" y="2977683"/>
            <a:ext cx="3545221" cy="21475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38"/>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3" name="Google Shape;373;p38"/>
          <p:cNvPicPr preferRelativeResize="0"/>
          <p:nvPr>
            <p:ph idx="1" type="body"/>
          </p:nvPr>
        </p:nvPicPr>
        <p:blipFill rotWithShape="1">
          <a:blip r:embed="rId3">
            <a:alphaModFix/>
          </a:blip>
          <a:srcRect b="18" l="0" r="0" t="0"/>
          <a:stretch/>
        </p:blipFill>
        <p:spPr>
          <a:xfrm>
            <a:off x="20" y="1282"/>
            <a:ext cx="12191980" cy="68567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nvSpPr>
        <p:spPr>
          <a:xfrm>
            <a:off x="859966" y="1169049"/>
            <a:ext cx="1069759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La Biblia: La Llegada del Salvador</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Lección 8:</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Predicando y Sanando</a:t>
            </a:r>
            <a:endParaRPr b="0" i="0" sz="54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Marcos 1:16-39</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85" name="Google Shape;385;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86" name="Google Shape;386;p40"/>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65685d936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5400"/>
              <a:buFont typeface="Overlock"/>
              <a:buNone/>
            </a:pPr>
            <a:r>
              <a:rPr b="1" lang="en-US" sz="5400">
                <a:solidFill>
                  <a:srgbClr val="5E3D22"/>
                </a:solidFill>
                <a:latin typeface="Overlock"/>
                <a:ea typeface="Overlock"/>
                <a:cs typeface="Overlock"/>
                <a:sym typeface="Overlock"/>
              </a:rPr>
              <a:t>El Propósito de Academia Cristo</a:t>
            </a:r>
            <a:endParaRPr/>
          </a:p>
        </p:txBody>
      </p:sp>
      <p:sp>
        <p:nvSpPr>
          <p:cNvPr id="393" name="Google Shape;393;g165685d936f_0_0"/>
          <p:cNvSpPr txBox="1"/>
          <p:nvPr>
            <p:ph idx="1" type="body"/>
          </p:nvPr>
        </p:nvSpPr>
        <p:spPr>
          <a:xfrm>
            <a:off x="5064552" y="1926222"/>
            <a:ext cx="6542100" cy="4250400"/>
          </a:xfrm>
          <a:prstGeom prst="rect">
            <a:avLst/>
          </a:prstGeom>
          <a:noFill/>
          <a:ln>
            <a:noFill/>
          </a:ln>
        </p:spPr>
        <p:txBody>
          <a:bodyPr anchorCtr="0" anchor="ctr"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24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24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Logo&#10;&#10;Description automatically generated" id="394" name="Google Shape;394;g165685d936f_0_0"/>
          <p:cNvPicPr preferRelativeResize="0"/>
          <p:nvPr/>
        </p:nvPicPr>
        <p:blipFill rotWithShape="1">
          <a:blip r:embed="rId3">
            <a:alphaModFix/>
          </a:blip>
          <a:srcRect b="0" l="0" r="0" t="0"/>
          <a:stretch/>
        </p:blipFill>
        <p:spPr>
          <a:xfrm>
            <a:off x="585345" y="2977683"/>
            <a:ext cx="3545222" cy="214758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65685d936f_0_82"/>
          <p:cNvSpPr txBox="1"/>
          <p:nvPr>
            <p:ph type="title"/>
          </p:nvPr>
        </p:nvSpPr>
        <p:spPr>
          <a:xfrm>
            <a:off x="838200" y="365125"/>
            <a:ext cx="10515600" cy="1561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4800"/>
              <a:buFont typeface="Overlock"/>
              <a:buNone/>
            </a:pPr>
            <a:r>
              <a:rPr b="1" lang="en-US" sz="4800">
                <a:solidFill>
                  <a:srgbClr val="5E3D22"/>
                </a:solidFill>
                <a:latin typeface="Overlock"/>
                <a:ea typeface="Overlock"/>
                <a:cs typeface="Overlock"/>
                <a:sym typeface="Overlock"/>
              </a:rPr>
              <a:t>“Quiero juntar un grupo. </a:t>
            </a:r>
            <a:br>
              <a:rPr b="1" lang="en-US" sz="4800">
                <a:solidFill>
                  <a:srgbClr val="5E3D22"/>
                </a:solidFill>
                <a:latin typeface="Overlock"/>
                <a:ea typeface="Overlock"/>
                <a:cs typeface="Overlock"/>
                <a:sym typeface="Overlock"/>
              </a:rPr>
            </a:br>
            <a:r>
              <a:rPr b="1" lang="en-US" sz="4800">
                <a:solidFill>
                  <a:srgbClr val="5E3D22"/>
                </a:solidFill>
                <a:latin typeface="Overlock"/>
                <a:ea typeface="Overlock"/>
                <a:cs typeface="Overlock"/>
                <a:sym typeface="Overlock"/>
              </a:rPr>
              <a:t>¿Pueden orientarme?”</a:t>
            </a:r>
            <a:endParaRPr b="1" sz="4800">
              <a:latin typeface="Overlock"/>
              <a:ea typeface="Overlock"/>
              <a:cs typeface="Overlock"/>
              <a:sym typeface="Overlock"/>
            </a:endParaRPr>
          </a:p>
        </p:txBody>
      </p:sp>
      <p:sp>
        <p:nvSpPr>
          <p:cNvPr id="401" name="Google Shape;401;g165685d936f_0_82"/>
          <p:cNvSpPr txBox="1"/>
          <p:nvPr>
            <p:ph idx="1" type="body"/>
          </p:nvPr>
        </p:nvSpPr>
        <p:spPr>
          <a:xfrm>
            <a:off x="4809570" y="2245893"/>
            <a:ext cx="6542100" cy="3738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500"/>
              <a:buChar char="•"/>
            </a:pPr>
            <a:r>
              <a:rPr lang="en-US" sz="3500">
                <a:solidFill>
                  <a:srgbClr val="0C7837"/>
                </a:solidFill>
                <a:latin typeface="Overlock"/>
                <a:ea typeface="Overlock"/>
                <a:cs typeface="Overlock"/>
                <a:sym typeface="Overlock"/>
              </a:rPr>
              <a:t>Hable con su profesor</a:t>
            </a:r>
            <a:endParaRPr sz="35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500"/>
              <a:buChar char="•"/>
            </a:pPr>
            <a:r>
              <a:rPr lang="en-US" sz="3500">
                <a:solidFill>
                  <a:srgbClr val="0C7837"/>
                </a:solidFill>
                <a:latin typeface="Overlock"/>
                <a:ea typeface="Overlock"/>
                <a:cs typeface="Overlock"/>
                <a:sym typeface="Overlock"/>
              </a:rPr>
              <a:t>Orientación: Grupo Sembrador</a:t>
            </a:r>
            <a:endParaRPr sz="35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500"/>
              <a:buChar char="•"/>
            </a:pPr>
            <a:r>
              <a:rPr b="0" i="1" lang="en-US" sz="35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500">
                <a:solidFill>
                  <a:srgbClr val="0C7837"/>
                </a:solidFill>
                <a:latin typeface="Overlock"/>
                <a:ea typeface="Overlock"/>
                <a:cs typeface="Overlock"/>
                <a:sym typeface="Overlock"/>
              </a:rPr>
              <a:t>(Hebreos 10:25)</a:t>
            </a:r>
            <a:endParaRPr sz="3500">
              <a:solidFill>
                <a:srgbClr val="0C7837"/>
              </a:solidFill>
              <a:latin typeface="Overlock"/>
              <a:ea typeface="Overlock"/>
              <a:cs typeface="Overlock"/>
              <a:sym typeface="Overlock"/>
            </a:endParaRPr>
          </a:p>
        </p:txBody>
      </p:sp>
      <p:pic>
        <p:nvPicPr>
          <p:cNvPr descr="Logo, company name&#10;&#10;Description automatically generated" id="402" name="Google Shape;402;g165685d936f_0_82"/>
          <p:cNvPicPr preferRelativeResize="0"/>
          <p:nvPr/>
        </p:nvPicPr>
        <p:blipFill rotWithShape="1">
          <a:blip r:embed="rId3">
            <a:alphaModFix/>
          </a:blip>
          <a:srcRect b="0" l="0" r="0" t="0"/>
          <a:stretch/>
        </p:blipFill>
        <p:spPr>
          <a:xfrm>
            <a:off x="838200" y="2319710"/>
            <a:ext cx="3738741" cy="30426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65685d936f_0_1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73333"/>
              <a:buFont typeface="Overlock"/>
              <a:buNone/>
            </a:pPr>
            <a:r>
              <a:rPr b="1" lang="en-US">
                <a:solidFill>
                  <a:srgbClr val="5E3D22"/>
                </a:solidFill>
                <a:latin typeface="Overlock"/>
                <a:ea typeface="Overlock"/>
                <a:cs typeface="Overlock"/>
                <a:sym typeface="Overlock"/>
              </a:rPr>
              <a:t>Deseo unirme a ustedes.  ¿Cómo se hace?</a:t>
            </a:r>
            <a:endParaRPr/>
          </a:p>
        </p:txBody>
      </p:sp>
      <p:sp>
        <p:nvSpPr>
          <p:cNvPr id="409" name="Google Shape;409;g165685d936f_0_164"/>
          <p:cNvSpPr txBox="1"/>
          <p:nvPr>
            <p:ph idx="1" type="body"/>
          </p:nvPr>
        </p:nvSpPr>
        <p:spPr>
          <a:xfrm>
            <a:off x="4811697" y="1690688"/>
            <a:ext cx="6898800" cy="4486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8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8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Logo&#10;&#10;Description automatically generated" id="410" name="Google Shape;410;g165685d936f_0_164"/>
          <p:cNvPicPr preferRelativeResize="0"/>
          <p:nvPr/>
        </p:nvPicPr>
        <p:blipFill rotWithShape="1">
          <a:blip r:embed="rId3">
            <a:alphaModFix/>
          </a:blip>
          <a:srcRect b="0" l="0" r="0" t="0"/>
          <a:stretch/>
        </p:blipFill>
        <p:spPr>
          <a:xfrm>
            <a:off x="585345" y="2977683"/>
            <a:ext cx="3545222" cy="21475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Oremos</a:t>
            </a:r>
            <a:endParaRPr>
              <a:solidFill>
                <a:srgbClr val="613318"/>
              </a:solidFill>
            </a:endParaRPr>
          </a:p>
        </p:txBody>
      </p:sp>
      <p:sp>
        <p:nvSpPr>
          <p:cNvPr id="133" name="Google Shape;13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8000"/>
              </a:buClr>
              <a:buSzPct val="100000"/>
              <a:buNone/>
            </a:pPr>
            <a:r>
              <a:rPr i="1" lang="en-US">
                <a:solidFill>
                  <a:srgbClr val="008000"/>
                </a:solidFill>
              </a:rPr>
              <a:t>No hay amor como el tuyo, Dios el Padre, el Hijo, y el Espíritu Santo. Te doy gracias porque me buscaste, me salvaste de las consecuencias eternas del pecado y me diste vida eterna. También te doy gracias porque me cuidas cada día. Perdóname cuando no me acuerdo de lo mucho que me amas y no comparto el mensaje de tu amor con otras personas. Amén.</a:t>
            </a:r>
            <a:endParaRPr>
              <a:solidFill>
                <a:srgbClr val="0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13318"/>
              </a:buClr>
              <a:buSzPts val="8000"/>
              <a:buFont typeface="Overlock"/>
              <a:buNone/>
            </a:pPr>
            <a:r>
              <a:rPr lang="en-US" sz="8000">
                <a:solidFill>
                  <a:srgbClr val="613318"/>
                </a:solidFill>
                <a:latin typeface="Overlock"/>
                <a:ea typeface="Overlock"/>
                <a:cs typeface="Overlock"/>
                <a:sym typeface="Overlock"/>
              </a:rPr>
              <a:t>Mostremos Respeto…</a:t>
            </a:r>
            <a:endParaRPr sz="8000">
              <a:solidFill>
                <a:srgbClr val="613318"/>
              </a:solidFill>
              <a:latin typeface="Overlock"/>
              <a:ea typeface="Overlock"/>
              <a:cs typeface="Overlock"/>
              <a:sym typeface="Overlock"/>
            </a:endParaRPr>
          </a:p>
        </p:txBody>
      </p:sp>
      <p:sp>
        <p:nvSpPr>
          <p:cNvPr id="139" name="Google Shape;13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rgbClr val="613318"/>
              </a:buClr>
              <a:buSzPts val="5000"/>
              <a:buChar char="•"/>
            </a:pPr>
            <a:r>
              <a:rPr lang="en-US" sz="5000">
                <a:solidFill>
                  <a:srgbClr val="613318"/>
                </a:solidFill>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En el grupo de WhatsApp</a:t>
            </a:r>
            <a:endParaRPr sz="5000">
              <a:solidFill>
                <a:srgbClr val="613318"/>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4" name="Shape 144"/>
        <p:cNvGrpSpPr/>
        <p:nvPr/>
      </p:nvGrpSpPr>
      <p:grpSpPr>
        <a:xfrm>
          <a:off x="0" y="0"/>
          <a:ext cx="0" cy="0"/>
          <a:chOff x="0" y="0"/>
          <a:chExt cx="0" cy="0"/>
        </a:xfrm>
      </p:grpSpPr>
      <p:sp>
        <p:nvSpPr>
          <p:cNvPr id="145" name="Google Shape;145;p7"/>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6" name="Google Shape;146;p7"/>
          <p:cNvPicPr preferRelativeResize="0"/>
          <p:nvPr/>
        </p:nvPicPr>
        <p:blipFill rotWithShape="1">
          <a:blip r:embed="rId3">
            <a:alphaModFix amt="50000"/>
          </a:blip>
          <a:srcRect b="9639" l="0" r="0" t="0"/>
          <a:stretch/>
        </p:blipFill>
        <p:spPr>
          <a:xfrm>
            <a:off x="20" y="1"/>
            <a:ext cx="12191980" cy="6857999"/>
          </a:xfrm>
          <a:prstGeom prst="rect">
            <a:avLst/>
          </a:prstGeom>
          <a:noFill/>
          <a:ln>
            <a:noFill/>
          </a:ln>
        </p:spPr>
      </p:pic>
      <p:sp>
        <p:nvSpPr>
          <p:cNvPr id="147" name="Google Shape;147;p7"/>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100"/>
              <a:buFont typeface="Overlock"/>
              <a:buNone/>
            </a:pPr>
            <a:r>
              <a:rPr lang="en-US" sz="5100">
                <a:latin typeface="Overlock"/>
                <a:ea typeface="Overlock"/>
                <a:cs typeface="Overlock"/>
                <a:sym typeface="Overlock"/>
              </a:rPr>
              <a:t>Actividad de apertura</a:t>
            </a:r>
            <a:br>
              <a:rPr lang="en-US" sz="5100">
                <a:latin typeface="Overlock"/>
                <a:ea typeface="Overlock"/>
                <a:cs typeface="Overlock"/>
                <a:sym typeface="Overlock"/>
              </a:rPr>
            </a:br>
            <a:r>
              <a:rPr lang="en-US" sz="5100">
                <a:latin typeface="Overlock"/>
                <a:ea typeface="Overlock"/>
                <a:cs typeface="Overlock"/>
                <a:sym typeface="Overlock"/>
              </a:rPr>
              <a:t>(10 minutos)</a:t>
            </a:r>
            <a:br>
              <a:rPr lang="en-US" sz="5100">
                <a:latin typeface="Overlock"/>
                <a:ea typeface="Overlock"/>
                <a:cs typeface="Overlock"/>
                <a:sym typeface="Overlock"/>
              </a:rPr>
            </a:br>
            <a:br>
              <a:rPr lang="en-US" sz="5100">
                <a:latin typeface="Overlock"/>
                <a:ea typeface="Overlock"/>
                <a:cs typeface="Overlock"/>
                <a:sym typeface="Overlock"/>
              </a:rPr>
            </a:br>
            <a:r>
              <a:rPr b="1" lang="en-US" sz="5100">
                <a:latin typeface="Overlock"/>
                <a:ea typeface="Overlock"/>
                <a:cs typeface="Overlock"/>
                <a:sym typeface="Overlock"/>
              </a:rPr>
              <a:t>“La posesión demoníaca”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¿Quiénes son los demonios?</a:t>
            </a:r>
            <a:endParaRPr/>
          </a:p>
        </p:txBody>
      </p:sp>
      <p:sp>
        <p:nvSpPr>
          <p:cNvPr id="154" name="Google Shape;15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42900" lvl="0" marL="228600" rtl="0" algn="l">
              <a:lnSpc>
                <a:spcPct val="90000"/>
              </a:lnSpc>
              <a:spcBef>
                <a:spcPts val="0"/>
              </a:spcBef>
              <a:spcAft>
                <a:spcPts val="0"/>
              </a:spcAft>
              <a:buClr>
                <a:srgbClr val="613318"/>
              </a:buClr>
              <a:buSzPts val="5400"/>
              <a:buChar char="•"/>
            </a:pPr>
            <a:r>
              <a:rPr lang="en-US">
                <a:solidFill>
                  <a:srgbClr val="613318"/>
                </a:solidFill>
              </a:rPr>
              <a:t>Angeles que se rebelaron</a:t>
            </a:r>
            <a:endParaRPr>
              <a:solidFill>
                <a:srgbClr val="613318"/>
              </a:solidFill>
            </a:endParaRPr>
          </a:p>
          <a:p>
            <a:pPr indent="-304800" lvl="1" marL="685800" rtl="0" algn="l">
              <a:lnSpc>
                <a:spcPct val="90000"/>
              </a:lnSpc>
              <a:spcBef>
                <a:spcPts val="500"/>
              </a:spcBef>
              <a:spcAft>
                <a:spcPts val="0"/>
              </a:spcAft>
              <a:buClr>
                <a:srgbClr val="613318"/>
              </a:buClr>
              <a:buSzPts val="4800"/>
              <a:buChar char="•"/>
            </a:pPr>
            <a:r>
              <a:rPr i="1" lang="en-US">
                <a:solidFill>
                  <a:srgbClr val="613318"/>
                </a:solidFill>
              </a:rPr>
              <a:t>“Y a los ángeles que no mantuvieron su posición de autoridad, sino que abandonaron su propia morada, los tiene perpetuamente encarcelados en oscuridad para el juicio del gran Día” (Judas 6).</a:t>
            </a:r>
            <a:endParaRPr>
              <a:solidFill>
                <a:srgbClr val="613318"/>
              </a:solidFill>
            </a:endParaRPr>
          </a:p>
          <a:p>
            <a:pPr indent="0" lvl="1" marL="685800" rtl="0" algn="l">
              <a:lnSpc>
                <a:spcPct val="90000"/>
              </a:lnSpc>
              <a:spcBef>
                <a:spcPts val="500"/>
              </a:spcBef>
              <a:spcAft>
                <a:spcPts val="0"/>
              </a:spcAft>
              <a:buClr>
                <a:schemeClr val="dk1"/>
              </a:buClr>
              <a:buSzPts val="4800"/>
              <a:buNone/>
            </a:pPr>
            <a:r>
              <a:t/>
            </a:r>
            <a:endParaRPr/>
          </a:p>
          <a:p>
            <a:pPr indent="0" lvl="1" marL="685800" rtl="0" algn="l">
              <a:lnSpc>
                <a:spcPct val="90000"/>
              </a:lnSpc>
              <a:spcBef>
                <a:spcPts val="500"/>
              </a:spcBef>
              <a:spcAft>
                <a:spcPts val="0"/>
              </a:spcAft>
              <a:buClr>
                <a:schemeClr val="dk1"/>
              </a:buClr>
              <a:buSzPts val="4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El líder de los Demonios</a:t>
            </a:r>
            <a:endParaRPr/>
          </a:p>
        </p:txBody>
      </p:sp>
      <p:sp>
        <p:nvSpPr>
          <p:cNvPr id="161" name="Google Shape;16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chemeClr val="dk1"/>
              </a:buClr>
              <a:buSzPts val="5400"/>
              <a:buChar char="•"/>
            </a:pPr>
            <a:r>
              <a:rPr lang="en-US"/>
              <a:t>Diablo = “Calumniador”</a:t>
            </a:r>
            <a:endParaRPr/>
          </a:p>
          <a:p>
            <a:pPr indent="-342900" lvl="0" marL="228600" rtl="0" algn="l">
              <a:lnSpc>
                <a:spcPct val="90000"/>
              </a:lnSpc>
              <a:spcBef>
                <a:spcPts val="1000"/>
              </a:spcBef>
              <a:spcAft>
                <a:spcPts val="0"/>
              </a:spcAft>
              <a:buClr>
                <a:schemeClr val="dk1"/>
              </a:buClr>
              <a:buSzPts val="5400"/>
              <a:buChar char="•"/>
            </a:pPr>
            <a:r>
              <a:rPr lang="en-US"/>
              <a:t>Satanás = “adversario”</a:t>
            </a:r>
            <a:endParaRPr/>
          </a:p>
          <a:p>
            <a:pPr indent="-342900" lvl="0" marL="228600" rtl="0" algn="l">
              <a:lnSpc>
                <a:spcPct val="90000"/>
              </a:lnSpc>
              <a:spcBef>
                <a:spcPts val="1000"/>
              </a:spcBef>
              <a:spcAft>
                <a:spcPts val="0"/>
              </a:spcAft>
              <a:buClr>
                <a:schemeClr val="dk1"/>
              </a:buClr>
              <a:buSzPts val="5400"/>
              <a:buChar char="•"/>
            </a:pPr>
            <a:r>
              <a:rPr lang="en-US"/>
              <a:t>El acusador (Apocalipsis 12:9-10)</a:t>
            </a:r>
            <a:endParaRPr/>
          </a:p>
          <a:p>
            <a:pPr indent="-342900" lvl="0" marL="228600" rtl="0" algn="l">
              <a:lnSpc>
                <a:spcPct val="90000"/>
              </a:lnSpc>
              <a:spcBef>
                <a:spcPts val="1000"/>
              </a:spcBef>
              <a:spcAft>
                <a:spcPts val="0"/>
              </a:spcAft>
              <a:buClr>
                <a:schemeClr val="dk1"/>
              </a:buClr>
              <a:buSzPts val="5400"/>
              <a:buChar char="•"/>
            </a:pPr>
            <a:r>
              <a:rPr lang="en-US"/>
              <a:t>Homicida, padre de mentiras, príncipe de este mundo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2020-01-24T10:08:52Z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