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93" r:id="rId3"/>
    <p:sldId id="292" r:id="rId4"/>
    <p:sldId id="294" r:id="rId5"/>
    <p:sldId id="332" r:id="rId6"/>
    <p:sldId id="260" r:id="rId7"/>
    <p:sldId id="347" r:id="rId8"/>
    <p:sldId id="350" r:id="rId9"/>
    <p:sldId id="351" r:id="rId10"/>
    <p:sldId id="352" r:id="rId11"/>
    <p:sldId id="353" r:id="rId12"/>
    <p:sldId id="354" r:id="rId13"/>
    <p:sldId id="355" r:id="rId14"/>
    <p:sldId id="348" r:id="rId15"/>
    <p:sldId id="264" r:id="rId16"/>
    <p:sldId id="265" r:id="rId17"/>
    <p:sldId id="266" r:id="rId18"/>
    <p:sldId id="267" r:id="rId19"/>
    <p:sldId id="268" r:id="rId20"/>
    <p:sldId id="349" r:id="rId21"/>
    <p:sldId id="272" r:id="rId22"/>
    <p:sldId id="273" r:id="rId23"/>
    <p:sldId id="274" r:id="rId24"/>
    <p:sldId id="275" r:id="rId25"/>
    <p:sldId id="365" r:id="rId26"/>
    <p:sldId id="356" r:id="rId27"/>
    <p:sldId id="288" r:id="rId28"/>
    <p:sldId id="289" r:id="rId29"/>
    <p:sldId id="357" r:id="rId30"/>
    <p:sldId id="358" r:id="rId31"/>
    <p:sldId id="287" r:id="rId32"/>
    <p:sldId id="283" r:id="rId33"/>
    <p:sldId id="280" r:id="rId34"/>
    <p:sldId id="285" r:id="rId35"/>
    <p:sldId id="359" r:id="rId36"/>
    <p:sldId id="360" r:id="rId37"/>
    <p:sldId id="361" r:id="rId38"/>
    <p:sldId id="362" r:id="rId39"/>
    <p:sldId id="363" r:id="rId40"/>
    <p:sldId id="364"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Overlock" panose="02000506030000020004" pitchFamily="2" charset="77"/>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GqPh5LOiiMYXJkE7+nx1Gy05n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037"/>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35802"/>
  </p:normalViewPr>
  <p:slideViewPr>
    <p:cSldViewPr snapToGrid="0">
      <p:cViewPr varScale="1">
        <p:scale>
          <a:sx n="35" d="100"/>
          <a:sy n="35" d="100"/>
        </p:scale>
        <p:origin x="2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elsprod.blob.core.windows.net/media/media/academiacristo/pdf-content/marcadordelibroslas4c_1.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 la lección: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El Profeta Elías era un hombre fiel que confió en el Dios Verdadero, aunque el Pueblo de Dios lo había dejado por dioses falsos. Y Dios usó Elías para demostrar Su gloria y poder. Se manifestó cómo nuestro único y verdadero Salvador lleno de poder, gloria y verdad.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Somos testigos también del soberano poder de Dios. Nadie puede tener victoria contra nosotros. Ni Satanás, ni el mundo, ni la carne pueden ganar la victoria final. Solo el Señor es Dios.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Cómo tu maestro (a),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Entonces Elías dijo a los profetas de Baal: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—Escojan uno de los becerros, y prepárenlo primero, ya que ustedes son muchos. Luego invoquen a su dios, pero no enciendan fuego.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Así pues, ellos tomaron el becerro que se les entregó, y lo prepararon, y desde la mañana hasta el mediodía invocaron a Baal. Decían: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«¡Contéstanos, Baal!»,</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daban pequeños brincos alrededor del altar que habían construido, pero ninguna voz les respondía. </a:t>
            </a:r>
          </a:p>
          <a:p>
            <a:pPr marL="0" marR="0">
              <a:spcBef>
                <a:spcPts val="0"/>
              </a:spcBef>
              <a:spcAft>
                <a:spcPts val="0"/>
              </a:spcAft>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Hacia el mediodía, Elías se burlaba de ellos diciéndoles: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—Griten más fuerte, porque es un dios. A lo mejor está ocupado, o está haciendo sus necesidades, o ha salido de viaje. ¡Tal vez esté dormido y haya que despertarlo!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Ellos seguían gritando y cortándose con cuchillos y lancetas, como tenían por costumbre, hasta quedar bañados en sangre. Pero pasó el mediodía, y aunque ellos continuaron gritando y saltando como locos hasta la hora de ofrecer el sacrificio, no hubo ninguna respuesta. ¡Nadie contestó ni escuchó!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2637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Toda la gente se acercó a él, y él se puso a reparar el altar del Señor, que estaba derrumbado. Tomó doce piedras, conforme al número de las tribus de los hijos de Jacob, a quien el Señor dijo que se llamaría Israel, y construyó con ellas un altar al Señor; hizo luego una zanja alrededor del altar, donde cabrían unos veinte litros de grano, y tras acomodar la leña, descuartizó el becerro y lo puso sobre ella. </a:t>
            </a:r>
          </a:p>
          <a:p>
            <a:pPr marL="0" marR="0">
              <a:spcBef>
                <a:spcPts val="0"/>
              </a:spcBef>
              <a:spcAft>
                <a:spcPts val="0"/>
              </a:spcAft>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Luego dijo: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—Llenen cuatro cántaros de agua, y vacíenlos sobre el holocausto y la leña.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Luego mandó que lo hicieran por segunda y tercera vez, y así lo hicieron ellos. El agua corría alrededor del altar, y también llenó la zanja. </a:t>
            </a:r>
          </a:p>
          <a:p>
            <a:pPr marL="0" marR="0">
              <a:spcBef>
                <a:spcPts val="0"/>
              </a:spcBef>
              <a:spcAft>
                <a:spcPts val="0"/>
              </a:spcAft>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la hora de ofrecer el holocausto, el profeta Elías se acercó y exclamó: </a:t>
            </a: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«¡Señor, Dios de Abraham, Isaac e Israel: haz que hoy se sepa que tú eres el Dios de Israel, y que yo soy tu siervo, y que hago todo esto porque me lo has mandado!</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¡Respóndeme, Señor; respóndeme, para que esta gente sepa que tú eres Dios, y que los invitas a volverse de nuevo a ti!»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381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aquel momento, el fuego del Señor cayó y quemó el holocausto, la leña y hasta las piedras y el polvo, y consumió el agua que había en la zanja. Al ver esto, toda la gente se inclinó hasta tocar el suelo con la frente, y dijo: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Señor es Dios, el Señor es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Entonces Elías les dijo:—</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¡Atrapen a los profetas de Baal! ¡Que no escape ninguno!</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gente los atrapó, y Elías los llevó al arroyo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Quisón</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allí los degolló.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691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Después Elías dijo a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Acab</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—Vete a comer y beber, porque ya se oye el ruido del aguacero.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Ahab</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 fue a comer y beber. Pero Elías subió a lo alto del monte Carmelo y, arrodillándose en el suelo, se inclinó hasta poner la cara entre las rodillas, dijo a su criado: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 y mira hacia el mar.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Él fue y miró, y luego dijo: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hay nada.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Pero Elías le ordenó: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—Vuelve siete veces.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séptima vez el criado dijo: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—¡Allá, subiendo del mar, se ve una nubecita del tamaño de una mano!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Entonces Elías le dijo: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 y dile a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Ahab</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que enganche su carro y se vaya antes que se lo impida la lluvia.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Acab</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subió a su carro y se fue a Jezreel. Mientras tanto, el cielo se oscureció con nubes y viento, y cayó un fuerte aguacero. En cuanto a Elías, el Señor le dio fuerzas; y luego de arreglarse la ropa, corrió hasta Jezreel y llegó antes que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Acab</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(32 kilómetros)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contó a Jezabel todo lo que Elías había hecho y cómo había degollado a todos los profetas de Baal. Entonces Jezabel mandó un mensajero a decirle a Elías: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tú eres Elías, yo soy Jezabel! Y que los dioses me castiguen duramente, si mañana a esta hora no he hecho contigo lo mismo que tú hiciste con esos profetas.»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5114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Considerar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estudiar cualquier historia bíblica, en un grupo o solo. Es la oración de Academia Cristo que ustedes las usen con sus propios familiares, conocidos y en un Grupo Sembrador (un grupo de evangelismo) un día.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14</a:t>
            </a:fld>
            <a:endParaRPr lang="en-US"/>
          </a:p>
        </p:txBody>
      </p:sp>
    </p:spTree>
    <p:extLst>
      <p:ext uri="{BB962C8B-B14F-4D97-AF65-F5344CB8AC3E}">
        <p14:creationId xmlns:p14="http://schemas.microsoft.com/office/powerpoint/2010/main" val="206433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1. ¿Quiénes son los personajes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Elías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err="1">
                <a:solidFill>
                  <a:srgbClr val="000000"/>
                </a:solidFill>
                <a:effectLst/>
                <a:latin typeface="Calibri" panose="020F0502020204030204" pitchFamily="34" charset="0"/>
                <a:ea typeface="Times New Roman" panose="02020603050405020304" pitchFamily="18" charset="0"/>
              </a:rPr>
              <a:t>Acab</a:t>
            </a:r>
            <a:r>
              <a:rPr lang="es-ES" sz="1800" dirty="0">
                <a:solidFill>
                  <a:srgbClr val="000000"/>
                </a:solidFill>
                <a:effectLst/>
                <a:latin typeface="Calibri" panose="020F0502020204030204" pitchFamily="34" charset="0"/>
                <a:ea typeface="Times New Roman" panose="02020603050405020304" pitchFamily="18" charset="0"/>
              </a:rPr>
              <a:t> – el Rey que estaba persiguiendo a Elías (v.16-17)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Jezabel – esposa del rey </a:t>
            </a:r>
            <a:r>
              <a:rPr lang="es-ES" sz="1800" dirty="0" err="1">
                <a:solidFill>
                  <a:srgbClr val="000000"/>
                </a:solidFill>
                <a:effectLst/>
                <a:latin typeface="Calibri" panose="020F0502020204030204" pitchFamily="34" charset="0"/>
                <a:ea typeface="Times New Roman" panose="02020603050405020304" pitchFamily="18" charset="0"/>
              </a:rPr>
              <a:t>Acab</a:t>
            </a:r>
            <a:r>
              <a:rPr lang="es-ES" sz="1800" dirty="0">
                <a:solidFill>
                  <a:srgbClr val="000000"/>
                </a:solidFill>
                <a:effectLst/>
                <a:latin typeface="Calibri" panose="020F0502020204030204" pitchFamily="34" charset="0"/>
                <a:ea typeface="Times New Roman" panose="02020603050405020304" pitchFamily="18" charset="0"/>
              </a:rPr>
              <a:t> – que mandó matar a los profetas del Señor. Los profetas de Baal y </a:t>
            </a:r>
            <a:r>
              <a:rPr lang="es-ES" sz="1800" dirty="0" err="1">
                <a:solidFill>
                  <a:srgbClr val="000000"/>
                </a:solidFill>
                <a:effectLst/>
                <a:latin typeface="Calibri" panose="020F0502020204030204" pitchFamily="34" charset="0"/>
                <a:ea typeface="Times New Roman" panose="02020603050405020304" pitchFamily="18" charset="0"/>
              </a:rPr>
              <a:t>Asera</a:t>
            </a:r>
            <a:r>
              <a:rPr lang="es-ES" sz="1800" dirty="0">
                <a:solidFill>
                  <a:srgbClr val="000000"/>
                </a:solidFill>
                <a:effectLst/>
                <a:latin typeface="Calibri" panose="020F0502020204030204" pitchFamily="34" charset="0"/>
                <a:ea typeface="Times New Roman" panose="02020603050405020304" pitchFamily="18" charset="0"/>
              </a:rPr>
              <a:t> comieron de su mesa (v.19; 19:2)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450 profetas de Baal (v.19, 22)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pueblo de Israel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err="1">
                <a:solidFill>
                  <a:srgbClr val="000000"/>
                </a:solidFill>
                <a:effectLst/>
                <a:latin typeface="Calibri" panose="020F0502020204030204" pitchFamily="34" charset="0"/>
                <a:ea typeface="Times New Roman" panose="02020603050405020304" pitchFamily="18" charset="0"/>
              </a:rPr>
              <a:t>Jehova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criado de Elías (v.43)</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Clr>
                <a:schemeClr val="dk1"/>
              </a:buClr>
              <a:buSzPts val="1200"/>
              <a:buFont typeface="Calibri"/>
              <a:buNone/>
            </a:pPr>
            <a:endParaRPr dirty="0"/>
          </a:p>
        </p:txBody>
      </p:sp>
      <p:sp>
        <p:nvSpPr>
          <p:cNvPr id="155" name="Google Shape;1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Dos toros/</a:t>
            </a:r>
            <a:r>
              <a:rPr lang="es-ES" sz="1800" dirty="0" err="1">
                <a:solidFill>
                  <a:srgbClr val="000000"/>
                </a:solidFill>
                <a:effectLst/>
                <a:latin typeface="Calibri" panose="020F0502020204030204" pitchFamily="34" charset="0"/>
                <a:ea typeface="Times New Roman" panose="02020603050405020304" pitchFamily="18" charset="0"/>
              </a:rPr>
              <a:t>bueys</a:t>
            </a:r>
            <a:r>
              <a:rPr lang="es-ES" sz="1800" dirty="0">
                <a:solidFill>
                  <a:srgbClr val="000000"/>
                </a:solidFill>
                <a:effectLst/>
                <a:latin typeface="Calibri" panose="020F0502020204030204" pitchFamily="34" charset="0"/>
                <a:ea typeface="Times New Roman" panose="02020603050405020304" pitchFamily="18" charset="0"/>
              </a:rPr>
              <a:t>, cortados en pedazos (v.23)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leña - sin prenderle fuego (v.23)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altar de Baal (v. 26)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Cuchillos, lanzas (v. 28)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altar del Señor; las doce piedras, la zanja (v.30-32)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Cuatro cántaros de agua (v.34)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Fuego de Jehová (v. 38).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nubes, La lluvia (v.45)</a:t>
            </a:r>
            <a:endParaRPr lang="en-US" sz="1800" dirty="0">
              <a:effectLst/>
              <a:latin typeface="Times New Roman" panose="02020603050405020304" pitchFamily="18" charset="0"/>
              <a:ea typeface="Times New Roman" panose="02020603050405020304" pitchFamily="18" charset="0"/>
            </a:endParaRPr>
          </a:p>
          <a:p>
            <a:pPr marL="2057400" marR="0" lvl="4" indent="-228600" algn="l" rtl="0">
              <a:lnSpc>
                <a:spcPct val="106000"/>
              </a:lnSpc>
              <a:spcBef>
                <a:spcPts val="0"/>
              </a:spcBef>
              <a:spcAft>
                <a:spcPts val="0"/>
              </a:spcAft>
              <a:buClr>
                <a:srgbClr val="FF0000"/>
              </a:buClr>
              <a:buSzPts val="1200"/>
              <a:buFont typeface="Calibri"/>
              <a:buAutoNum type="alphaLcPeriod"/>
            </a:pPr>
            <a:endParaRPr dirty="0"/>
          </a:p>
        </p:txBody>
      </p:sp>
      <p:sp>
        <p:nvSpPr>
          <p:cNvPr id="162" name="Google Shape;16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Monte Carmelo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Arroyo </a:t>
            </a:r>
            <a:r>
              <a:rPr lang="es-ES" sz="1800" dirty="0" err="1">
                <a:solidFill>
                  <a:srgbClr val="000000"/>
                </a:solidFill>
                <a:effectLst/>
                <a:latin typeface="Calibri" panose="020F0502020204030204" pitchFamily="34" charset="0"/>
                <a:ea typeface="Times New Roman" panose="02020603050405020304" pitchFamily="18" charset="0"/>
              </a:rPr>
              <a:t>Cisón</a:t>
            </a:r>
            <a:r>
              <a:rPr lang="es-ES" sz="1800" dirty="0">
                <a:solidFill>
                  <a:srgbClr val="000000"/>
                </a:solidFill>
                <a:effectLst/>
                <a:latin typeface="Calibri" panose="020F0502020204030204" pitchFamily="34" charset="0"/>
                <a:ea typeface="Times New Roman" panose="02020603050405020304" pitchFamily="18" charset="0"/>
              </a:rPr>
              <a:t> dónde degolló los profetas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Jezreel (v.45)</a:t>
            </a:r>
            <a:endParaRPr lang="en-US" sz="1800" dirty="0">
              <a:effectLst/>
              <a:latin typeface="Times New Roman" panose="02020603050405020304" pitchFamily="18" charset="0"/>
              <a:ea typeface="Times New Roman" panose="02020603050405020304" pitchFamily="18" charset="0"/>
            </a:endParaRPr>
          </a:p>
          <a:p>
            <a:pPr marL="2057400" marR="0" lvl="4" indent="-228600" algn="l" rtl="0">
              <a:lnSpc>
                <a:spcPct val="106000"/>
              </a:lnSpc>
              <a:spcBef>
                <a:spcPts val="0"/>
              </a:spcBef>
              <a:spcAft>
                <a:spcPts val="0"/>
              </a:spcAft>
              <a:buClr>
                <a:srgbClr val="FF0000"/>
              </a:buClr>
              <a:buSzPts val="1200"/>
              <a:buFont typeface="Calibri"/>
              <a:buAutoNum type="alphaLcPeriod"/>
            </a:pPr>
            <a:endParaRPr dirty="0"/>
          </a:p>
        </p:txBody>
      </p:sp>
      <p:sp>
        <p:nvSpPr>
          <p:cNvPr id="169" name="Google Shape;1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Tres años después de que Elías profetizó que no iba a llover. Y no había llovido.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Pasaron todo el día en el Monte, los profetas de Baal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177" name="Google Shape;17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pueblo está titubeando entre dos sentimientos.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Sincretismo y politeísmo – mezclando religiones y cambiando de un dios a otro.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¿Contestaría el Señor?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Por el momento, el pueblo sí exclamó, “¡El Señor es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Pero a largo plazo, el pueblo va a seguir en los mismo.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Señor sí responde.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184" name="Google Shape;1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Oración </a:t>
            </a:r>
            <a:r>
              <a:rPr lang="es-ES" sz="1800" i="1" dirty="0">
                <a:solidFill>
                  <a:srgbClr val="00B050"/>
                </a:solidFill>
                <a:effectLst/>
                <a:latin typeface="Calibri" panose="020F0502020204030204" pitchFamily="34" charset="0"/>
                <a:ea typeface="Times New Roman" panose="02020603050405020304" pitchFamily="18" charset="0"/>
              </a:rPr>
              <a:t>Hermanos,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Señor Dios, confieso que soy tentado a hacer dioses de mis posesiones, de otras personas y de santos en vez de temer, amar y confiar en ti sobre todas las cosas. Fortalece mi resolución de adorarte a ti solamente como el verdadero Dios y Salvador de mi alma. Ayúdame a dar un claro testimonio sobre Jesucristo, quien me salvó por su obediencia perfecta y sacrificio inocente. Él es el único camino al cielo.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20</a:t>
            </a:fld>
            <a:endParaRPr lang="en-US"/>
          </a:p>
        </p:txBody>
      </p:sp>
    </p:spTree>
    <p:extLst>
      <p:ext uri="{BB962C8B-B14F-4D97-AF65-F5344CB8AC3E}">
        <p14:creationId xmlns:p14="http://schemas.microsoft.com/office/powerpoint/2010/main" val="958325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 través de su profeta Elías en el monte Carmelo, el Señor mostró que Él es el único verdadero Dios.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5" name="Google Shape;2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solidFill>
                  <a:srgbClr val="000000"/>
                </a:solidFill>
                <a:effectLst/>
                <a:latin typeface="Calibri" panose="020F0502020204030204" pitchFamily="34" charset="0"/>
                <a:ea typeface="Times New Roman" panose="02020603050405020304" pitchFamily="18" charset="0"/>
              </a:rPr>
              <a:t>2. ¿Qué pecado veo en esta historia y confieso en mi vida?</a:t>
            </a: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¿Hasta cuándo voy a estar titubeando entre dos sentimientos?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Apocalipsis 3:16 Jesús condena a los de doble ánimo. Él dice: “Por cuanto eres tibio y no frío no caliente, te vomitaré de mi boca.”</a:t>
            </a:r>
          </a:p>
          <a:p>
            <a:pPr marL="742950" marR="0" lvl="1" indent="-285750">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Mezclando mi fe cristiana con ídolos modernos: brujería y superstición, sexualidad, pornografía, el amor al dinero, la adicción al éxito, al trabajo, al placer, excesivo orgullo político o nacionalismo que nos llevan a pecar contra otros. </a:t>
            </a:r>
          </a:p>
          <a:p>
            <a:pPr marL="342900" marR="0" lvl="0" indent="-342900">
              <a:spcBef>
                <a:spcPts val="0"/>
              </a:spcBef>
              <a:spcAft>
                <a:spcPts val="0"/>
              </a:spcAft>
              <a:buFont typeface="Symbol" pitchFamily="2" charset="2"/>
              <a:buChar char=""/>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A veces hago dioses falsos de cosas – de mí mismo, de mis posesiones, de otras personas, de santos – en vez de adorar al Señor Dios solamente. </a:t>
            </a:r>
          </a:p>
          <a:p>
            <a:pPr marL="342900" marR="0" lvl="0" indent="-342900">
              <a:spcBef>
                <a:spcPts val="0"/>
              </a:spcBef>
              <a:spcAft>
                <a:spcPts val="0"/>
              </a:spcAft>
              <a:buFont typeface="Symbol" pitchFamily="2" charset="2"/>
              <a:buChar char=""/>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falta de fe. Lucas 16:31 Jesús dijo que si alguien no cree las palabras de Moisés y do los profetas, entonces ni aún los Milagros más poderosos convertirán su obstinado corazón.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Clr>
                <a:schemeClr val="dk1"/>
              </a:buClr>
              <a:buSzPts val="1200"/>
              <a:buFont typeface="Arial"/>
              <a:buNone/>
            </a:pPr>
            <a:endParaRPr dirty="0"/>
          </a:p>
        </p:txBody>
      </p:sp>
      <p:sp>
        <p:nvSpPr>
          <p:cNvPr id="222" name="Google Shape;22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reveló al pueblo de Israel de manera milagrosa y poderosa que Él es el único verdadero Dios.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“Entonces cayó fuego de Jehová y consumió el holocausto, la leña, las piedras y el polvo, y hasta lamió el agua que estaba en la zanja” (v. 38) </a:t>
            </a:r>
          </a:p>
          <a:p>
            <a:pPr marL="742950" marR="0" lvl="1" indent="-285750">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El Señor le respondió a Elías.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Elías subió a la cumbre del Carmelo y, postrándose en tierra, puso el rostro entre las rodillas” (v.42)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“Entre tanto, aconteció que los cielos se oscurecieron con nubes y viento, y hubo un gran aguacero” (v.45)</a:t>
            </a:r>
          </a:p>
          <a:p>
            <a:pPr marL="742950" marR="0" lvl="1" indent="-285750">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A pesar de su rebeldía, Dios sigue buscando a su pueblo en amor.  </a:t>
            </a:r>
            <a:endParaRPr lang="en-US" sz="12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800"/>
              </a:spcBef>
              <a:spcAft>
                <a:spcPts val="0"/>
              </a:spcAft>
              <a:buClr>
                <a:schemeClr val="dk1"/>
              </a:buClr>
              <a:buSzPts val="1200"/>
              <a:buFont typeface="Arial"/>
              <a:buNone/>
            </a:pPr>
            <a:endParaRPr dirty="0"/>
          </a:p>
        </p:txBody>
      </p:sp>
      <p:sp>
        <p:nvSpPr>
          <p:cNvPr id="229" name="Google Shape;2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mí para poner en práctica esta palabra de Dios?</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Vamos a enfrentar la idolatría – en la cultura y la sociedad que nos rodean, en el hogar, en nuestros propios corazones. Le pedimos a Dios que nos dé el poder de dar nuestra adoración y lealtad al Señor Dios solamente. </a:t>
            </a:r>
          </a:p>
          <a:p>
            <a:pPr marL="342900" marR="0" lvl="0" indent="-342900">
              <a:spcBef>
                <a:spcPts val="0"/>
              </a:spcBef>
              <a:spcAft>
                <a:spcPts val="0"/>
              </a:spcAft>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Compartir esta historia con alguien que está batallando para considerar a Dios como el único verdadero camino.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236" name="Google Shape;2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Preguntas</a:t>
            </a:r>
            <a:r>
              <a:rPr lang="en-US" dirty="0"/>
              <a:t>? </a:t>
            </a:r>
            <a:r>
              <a:rPr lang="en-US" dirty="0" err="1"/>
              <a:t>Comentarios</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8797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El método de las Cuatro “C” es muy útil para leer, entender, y compartir una historia bíblica de una forma </a:t>
            </a:r>
            <a:r>
              <a:rPr lang="es-ES" sz="1800" b="1" dirty="0" err="1">
                <a:solidFill>
                  <a:srgbClr val="000000"/>
                </a:solidFill>
                <a:effectLst/>
                <a:latin typeface="Calibri" panose="020F0502020204030204" pitchFamily="34" charset="0"/>
                <a:ea typeface="Times New Roman" panose="02020603050405020304" pitchFamily="18" charset="0"/>
              </a:rPr>
              <a:t>Cristocéntica</a:t>
            </a: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240217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06000"/>
              </a:lnSpc>
              <a:spcBef>
                <a:spcPts val="0"/>
              </a:spcBef>
              <a:buNone/>
            </a:pPr>
            <a:r>
              <a:rPr lang="es-MX" sz="12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rPr>
              <a:t>1. CAPTAR: La introducción.  El gancho que capta la atención con algo interesante que nos lleva al tema del día.</a:t>
            </a:r>
          </a:p>
          <a:p>
            <a:pPr marL="0" indent="0">
              <a:lnSpc>
                <a:spcPct val="106000"/>
              </a:lnSpc>
              <a:spcBef>
                <a:spcPts val="0"/>
              </a:spcBef>
              <a:buNone/>
            </a:pPr>
            <a:endParaRPr lang="en-US" sz="1200" dirty="0">
              <a:solidFill>
                <a:srgbClr val="6D5037"/>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6000"/>
              </a:lnSpc>
              <a:spcBef>
                <a:spcPts val="0"/>
              </a:spcBef>
              <a:buNone/>
            </a:pPr>
            <a:r>
              <a:rPr lang="en-US" sz="12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s-MX" sz="12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rPr>
              <a:t>CONTAR: Se cuenta o se lee la historia bíblica.</a:t>
            </a:r>
            <a:endParaRPr lang="en-US" sz="12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rtl="0">
              <a:spcBef>
                <a:spcPts val="800"/>
              </a:spcBef>
              <a:spcAft>
                <a:spcPts val="0"/>
              </a:spcAft>
              <a:buNone/>
            </a:pPr>
            <a:endParaRPr dirty="0"/>
          </a:p>
        </p:txBody>
      </p:sp>
      <p:sp>
        <p:nvSpPr>
          <p:cNvPr id="243" name="Google Shape;24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98936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06000"/>
              </a:lnSpc>
              <a:spcBef>
                <a:spcPts val="0"/>
              </a:spcBef>
              <a:buNone/>
            </a:pPr>
            <a:r>
              <a:rPr lang="es-MX" sz="12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rPr>
              <a:t>3. CONSIDERAR: </a:t>
            </a:r>
            <a:r>
              <a:rPr lang="es-MX" sz="1200" dirty="0">
                <a:solidFill>
                  <a:srgbClr val="6D5037"/>
                </a:solidFill>
                <a:latin typeface="Calibri" panose="020F0502020204030204" pitchFamily="34" charset="0"/>
                <a:ea typeface="Times New Roman" panose="02020603050405020304" pitchFamily="18" charset="0"/>
                <a:cs typeface="Times New Roman" panose="02020603050405020304" pitchFamily="18" charset="0"/>
              </a:rPr>
              <a:t>Pasos importantes para entender la historia y ver todo el contexto</a:t>
            </a:r>
          </a:p>
          <a:p>
            <a:pPr marL="0" indent="0">
              <a:lnSpc>
                <a:spcPct val="106000"/>
              </a:lnSpc>
              <a:spcBef>
                <a:spcPts val="0"/>
              </a:spcBef>
              <a:buNone/>
            </a:pPr>
            <a:endParaRPr lang="es-MX" sz="1200" dirty="0">
              <a:solidFill>
                <a:srgbClr val="6D5037"/>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6000"/>
              </a:lnSpc>
              <a:spcBef>
                <a:spcPts val="0"/>
              </a:spcBef>
              <a:buNone/>
            </a:pPr>
            <a:r>
              <a:rPr lang="es-MX" sz="12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rPr>
              <a:t>4. CONSOLIDAR: Identificamos el tema central, y vemos la historia de una manera personal: Identificamos el pecado (en la historia y en mi corazón), el amor de Dios (el evangelio), y los cambios que produce el Espíritu en nuestras vidas.</a:t>
            </a:r>
            <a:endParaRPr lang="en-US" sz="12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rtl="0">
              <a:spcBef>
                <a:spcPts val="800"/>
              </a:spcBef>
              <a:spcAft>
                <a:spcPts val="0"/>
              </a:spcAft>
              <a:buNone/>
            </a:pPr>
            <a:endParaRPr dirty="0"/>
          </a:p>
        </p:txBody>
      </p:sp>
      <p:sp>
        <p:nvSpPr>
          <p:cNvPr id="243" name="Google Shape;24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867761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MX" sz="1800" dirty="0">
                <a:solidFill>
                  <a:srgbClr val="000000"/>
                </a:solidFill>
                <a:effectLst/>
                <a:latin typeface="Calibri" panose="020F0502020204030204" pitchFamily="34" charset="0"/>
                <a:ea typeface="Times New Roman" panose="02020603050405020304" pitchFamily="18" charset="0"/>
              </a:rPr>
              <a:t>Compartir los marcadores de libro de Los Cuatro “C</a:t>
            </a:r>
            <a:r>
              <a:rPr lang="es-MX" sz="1800">
                <a:solidFill>
                  <a:srgbClr val="000000"/>
                </a:solidFill>
                <a:effectLst/>
                <a:latin typeface="Calibri" panose="020F0502020204030204" pitchFamily="34" charset="0"/>
                <a:ea typeface="Times New Roman" panose="02020603050405020304" pitchFamily="18" charset="0"/>
              </a:rPr>
              <a:t>”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hlinkClick r:id="rId3"/>
              </a:rPr>
              <a:t>https://welsprod.blob.core.windows.net/media/media/academiacristo/pdf-content/marcadordelibroslas4c_1.pdf</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243" name="Google Shape;24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17265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El método de las Cuatro “C” es muy útil para leer, entender, y compartir una historia bíblica de una forma </a:t>
            </a:r>
            <a:r>
              <a:rPr lang="es-ES" sz="1800" b="1" dirty="0" err="1">
                <a:solidFill>
                  <a:srgbClr val="000000"/>
                </a:solidFill>
                <a:effectLst/>
                <a:latin typeface="Calibri" panose="020F0502020204030204" pitchFamily="34" charset="0"/>
                <a:ea typeface="Times New Roman" panose="02020603050405020304" pitchFamily="18" charset="0"/>
              </a:rPr>
              <a:t>Cristocéntica</a:t>
            </a: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108514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Proyecto Final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El proyecto final incluye dos partes.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Parte 1 es profundizar el tercer paso de las 4 C - “Considerar”. Los estudiantes van a estudiar una historia bíblica del Antigup Testamento y contestar las preguntas de Considerar. Lluego, van a explicar porque es importante el paso de Considerar ANTES de aplicar la historia y antes de enseñar la historia a otros.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Parte 2 es describir como creyentes pertenecen al Pueblo de Dios en el afecto de esta realidad en la vida diaria.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095383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Tarea para Lección 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video de instrucción.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Lea la historia de 2 Reyes 18 y 19 en sus Biblias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309" name="Google Shape;30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kern="1200" dirty="0">
                <a:solidFill>
                  <a:schemeClr val="tx1">
                    <a:lumMod val="50000"/>
                  </a:schemeClr>
                </a:solidFill>
                <a:effectLst/>
                <a:latin typeface="+mn-lt"/>
                <a:ea typeface="+mn-ea"/>
                <a:cs typeface="+mn-cs"/>
              </a:rPr>
              <a:t>El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bendiga</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guarde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Haga</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resplandecer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t>
            </a:r>
            <a:r>
              <a:rPr lang="en-US" sz="1200" b="1" i="1" u="none" strike="noStrike" kern="1200" dirty="0" err="1">
                <a:solidFill>
                  <a:schemeClr val="tx1">
                    <a:lumMod val="50000"/>
                  </a:schemeClr>
                </a:solidFill>
                <a:effectLst/>
                <a:latin typeface="+mn-lt"/>
                <a:ea typeface="+mn-ea"/>
                <a:cs typeface="+mn-cs"/>
              </a:rPr>
              <a:t>sobre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tenga</a:t>
            </a:r>
            <a:r>
              <a:rPr lang="en-US" sz="1200" b="1" i="1" u="none" strike="noStrike" kern="1200" dirty="0">
                <a:solidFill>
                  <a:schemeClr val="tx1">
                    <a:lumMod val="50000"/>
                  </a:schemeClr>
                </a:solidFill>
                <a:effectLst/>
                <a:latin typeface="+mn-lt"/>
                <a:ea typeface="+mn-ea"/>
                <a:cs typeface="+mn-cs"/>
              </a:rPr>
              <a:t> de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misericordia. Vuelve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conceda</a:t>
            </a:r>
            <a:r>
              <a:rPr lang="en-US" sz="1200" b="1" i="1" u="none" strike="noStrike" kern="1200" dirty="0">
                <a:solidFill>
                  <a:schemeClr val="tx1">
                    <a:lumMod val="50000"/>
                  </a:schemeClr>
                </a:solidFill>
                <a:effectLst/>
                <a:latin typeface="+mn-lt"/>
                <a:ea typeface="+mn-ea"/>
                <a:cs typeface="+mn-cs"/>
              </a:rPr>
              <a:t> la </a:t>
            </a:r>
            <a:r>
              <a:rPr lang="en-US" sz="1200" b="1" i="1" u="none" strike="noStrike" kern="1200" dirty="0" err="1">
                <a:solidFill>
                  <a:schemeClr val="tx1">
                    <a:lumMod val="50000"/>
                  </a:schemeClr>
                </a:solidFill>
                <a:effectLst/>
                <a:latin typeface="+mn-lt"/>
                <a:ea typeface="+mn-ea"/>
                <a:cs typeface="+mn-cs"/>
              </a:rPr>
              <a:t>paz</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Amén</a:t>
            </a:r>
            <a:r>
              <a:rPr lang="en-US" sz="1200" b="1" i="1" u="none" strike="noStrike" kern="1200" dirty="0">
                <a:solidFill>
                  <a:schemeClr val="tx1">
                    <a:lumMod val="50000"/>
                  </a:schemeClr>
                </a:solidFill>
                <a:effectLst/>
                <a:latin typeface="+mn-lt"/>
                <a:ea typeface="+mn-ea"/>
                <a:cs typeface="+mn-cs"/>
              </a:rPr>
              <a:t>.</a:t>
            </a:r>
            <a:endParaRPr lang="es-ES" sz="1200" kern="1200" dirty="0">
              <a:solidFill>
                <a:schemeClr val="tx1">
                  <a:lumMod val="50000"/>
                </a:schemeClr>
              </a:solidFill>
              <a:effectLst/>
              <a:latin typeface="+mn-lt"/>
              <a:ea typeface="+mn-ea"/>
              <a:cs typeface="+mn-cs"/>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68" name="Google Shape;26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Despedidas</a:t>
            </a:r>
            <a:endParaRPr/>
          </a:p>
        </p:txBody>
      </p:sp>
      <p:sp>
        <p:nvSpPr>
          <p:cNvPr id="329" name="Google Shape;32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rey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Acab</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“hizo lo malo ante los ojos de Jehová, más que todos los que reinaron antes de él”. Por medio del matrimonio llegó a ser una sola carne con una mujer pagana llamada </a:t>
            </a:r>
            <a:r>
              <a:rPr lang="es-E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Jezabel</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hija de Et-</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baal</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Eso hace que Jezabel sea la hermana (o por lo menos una pariente cercana) de la reina Dido (llamada también Elisa de Tiro), la fundadora de Cartago. La idolatría que practicaba Dido tiene similitudes con la que practicaba Jezabel (vea 2 Reyes 23:4-14).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732640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Uno de los dioses de Jezabel tenía el nombre de </a:t>
            </a:r>
            <a:r>
              <a:rPr lang="es-E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Baal</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Ya desde los días de los jueces, el pueblo de Israel había empezado a servir a Baal. La palabra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baal</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simplemente significa “señor”, pero al Baal que se menciona aquí se le consideraba el dios que enviaba la lluvia y hacía que los cultivos dieran sus cosechas. Los adoradores de Baal participaban en un tipo de fornicación sagrada, en su templo, para adorarlo como la fuente de la vida. En ocasiones el pueblo ofrecía hasta a sus hijos como holocaustos a Baal (Jeremías 19:5).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 sea, el hecho de que Elías le oró a Dios que no lloviera durante 3.5 años también fue para dar testimonio de que Dios es el Dios Todopoderoso, incluso de la lluvia.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402394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Otra diosa era </a:t>
            </a:r>
            <a:r>
              <a:rPr lang="es-E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Asera</a:t>
            </a: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Una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Asera</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 un poste de madera sobre el que se tallaba el símbolo de la diosa. Se creía que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Asera</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 la hermana y la esposa de Baal. Ella era la diosa de la fertilidad, la diosa de la pasión, que también era adorada mediante un tipo de prostitución sagrada (La Biblia Popular 1,2 Reyes p.116).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907576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Elías y Eliseo</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Después del enfrentamiento en el monte Carmelo, Elías ora por lluvia y llueve.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En 1 Reyes 19, un tal Eliseo estaba trabajando en el campo.  Elías echó sobre él su manto.  Eliseo se dedicó a servirle a Elías como aprendiz.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Elías siguió en conflicto con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Acab</a:t>
            </a:r>
            <a:r>
              <a:rPr lang="es-ES" sz="1200" dirty="0">
                <a:effectLst/>
                <a:latin typeface="Calibri" panose="020F0502020204030204" pitchFamily="34" charset="0"/>
                <a:ea typeface="Calibri" panose="020F0502020204030204" pitchFamily="34" charset="0"/>
                <a:cs typeface="Times New Roman" panose="02020603050405020304" pitchFamily="18" charset="0"/>
              </a:rPr>
              <a:t> y Jezabel.  Tuvo que enfrentarlos por el asesinato de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Nabot</a:t>
            </a:r>
            <a:r>
              <a:rPr lang="es-ES" sz="1200" dirty="0">
                <a:effectLst/>
                <a:latin typeface="Calibri" panose="020F0502020204030204" pitchFamily="34" charset="0"/>
                <a:ea typeface="Calibri" panose="020F0502020204030204" pitchFamily="34" charset="0"/>
                <a:cs typeface="Times New Roman" panose="02020603050405020304" pitchFamily="18" charset="0"/>
              </a:rPr>
              <a:t> y el robo de su viñedo (1 Reyes 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En 2 Reyes 2, ¡Elías es llevado al cielo sin morir!  Pero antes, Eliseo pide una doble porción de su espíritu.  Se le concede.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Eliseo extirpa la alabanza a Baal (1 Reyes 10:28).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Hizo muchos milagros: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libri" panose="020F0502020204030204" pitchFamily="34" charset="0"/>
                <a:cs typeface="Times New Roman" panose="02020603050405020304" pitchFamily="18" charset="0"/>
              </a:rPr>
              <a:t>Sanó las aguas de Jericó (2 Reyes 2:19-21)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libri" panose="020F0502020204030204" pitchFamily="34" charset="0"/>
                <a:cs typeface="Times New Roman" panose="02020603050405020304" pitchFamily="18" charset="0"/>
              </a:rPr>
              <a:t>Maldijo a 42 muchachos.  Dos osos los despedazaron (2 Reyes 2:23-25)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Multiplicó el aceite de la viuda (2 Reyes 4:1-7).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Resucitó al hijo de una familia sunamita (2 Reyes 4:8-37).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Eliseo también quitó el veneno de una olla de guisado (2 Reyes 4:38-41) y multiplicó veinte panes de cebada para alimentar a cien hombres (2 Reyes 4:42-44).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Sanó a Naamán de la lepra (2 Reyes 5) e hizo que la cabeza de un hacha prestada flotara (2 Reyes 6:1-7).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2233199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Elías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el</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Nuevo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Testamento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Después de Moisés (80 veces), Abraham (73 veces), y David (59 veces), Elías ocupa el cuarto lugar en la lista de las figuras del Antiguo Testamento que se mencionan en el Nuevo Testamento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Se mencionan varios eventos de su vida.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Proclamó la sequía.  Es un ejemplo de la oración eficaz (Santiago 5:17-18)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Fue enviado a la viuda de Sarepta (y no a ninguna otra en Israel).  Esto lo menciona Jesús para dar un ejemplo del amor de Dios hacia los gentiles (Lucas 4:26).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El profeta Malaquías profetizó de un “Elías” venidero quien prepararía el camino para el rey, y purificaría al sacerdocio (Malaquías 3 y 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judíos esperaban que Elías literalmente iba a volver para preparar el camino para el Mesías.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El ángel Gabriel le dice a Zacarías que su hijo (Juan el Bautista) trabajaría en el espíritu y poder de Elías.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Es interesante que, cuando Jesús grita desde la cruz, “Eloi, Eloi ¿lama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sabactani</a:t>
            </a:r>
            <a:r>
              <a:rPr lang="es-ES" sz="1800" dirty="0">
                <a:effectLst/>
                <a:latin typeface="Calibri" panose="020F0502020204030204" pitchFamily="34" charset="0"/>
                <a:ea typeface="Calibri" panose="020F0502020204030204" pitchFamily="34" charset="0"/>
                <a:cs typeface="Times New Roman" panose="02020603050405020304" pitchFamily="18" charset="0"/>
              </a:rPr>
              <a:t>?” (Dios mío, Dios mío, ¿por qué me has desamparado?) le entienden mal y creen que él está llamando a Elías. (Marcos 15:34-35)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transfiguración: Elías y Moisés aparecen hablando con Jesús.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Jesús confirma que Juan el Bautista es el Elías que iba a venir en Mateo 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Pablo menciona a Elías: Así como Dios conservó a un remanente de 7000 personas que nunca alabaron a Baal en los días de Elías (1 Reyes 19:18), Pablo testifica que del pueblo Israel “aun en este tiempo ha quedado un remanente escogido por gracia.”  O sea, algunos judíos sí creían.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76969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651028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El </a:t>
            </a:r>
            <a:r>
              <a:rPr lang="en-US" b="1" dirty="0" err="1"/>
              <a:t>Reino</a:t>
            </a:r>
            <a:r>
              <a:rPr lang="en-US" b="1" dirty="0"/>
              <a:t> </a:t>
            </a:r>
            <a:r>
              <a:rPr lang="en-US" b="1" dirty="0" err="1"/>
              <a:t>Dividido</a:t>
            </a: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La </a:t>
            </a:r>
            <a:r>
              <a:rPr lang="en-US" dirty="0" err="1"/>
              <a:t>prosperidad</a:t>
            </a:r>
            <a:r>
              <a:rPr lang="en-US" dirty="0"/>
              <a:t> y </a:t>
            </a:r>
            <a:r>
              <a:rPr lang="en-US" dirty="0" err="1"/>
              <a:t>el</a:t>
            </a:r>
            <a:r>
              <a:rPr lang="en-US" dirty="0"/>
              <a:t> </a:t>
            </a:r>
            <a:r>
              <a:rPr lang="en-US" dirty="0" err="1"/>
              <a:t>poder</a:t>
            </a:r>
            <a:r>
              <a:rPr lang="en-US" dirty="0"/>
              <a:t> de Israel </a:t>
            </a:r>
            <a:r>
              <a:rPr lang="en-US" dirty="0" err="1"/>
              <a:t>durante</a:t>
            </a:r>
            <a:r>
              <a:rPr lang="en-US" dirty="0"/>
              <a:t> </a:t>
            </a:r>
            <a:r>
              <a:rPr lang="en-US" dirty="0" err="1"/>
              <a:t>el</a:t>
            </a:r>
            <a:r>
              <a:rPr lang="en-US" dirty="0"/>
              <a:t> </a:t>
            </a:r>
            <a:r>
              <a:rPr lang="en-US" dirty="0" err="1"/>
              <a:t>reino</a:t>
            </a:r>
            <a:r>
              <a:rPr lang="en-US" dirty="0"/>
              <a:t> </a:t>
            </a:r>
            <a:r>
              <a:rPr lang="en-US" dirty="0" err="1"/>
              <a:t>unido</a:t>
            </a:r>
            <a:r>
              <a:rPr lang="en-US" dirty="0"/>
              <a:t> </a:t>
            </a:r>
            <a:r>
              <a:rPr lang="en-US" dirty="0" err="1"/>
              <a:t>tuvieron</a:t>
            </a:r>
            <a:r>
              <a:rPr lang="en-US" dirty="0"/>
              <a:t> un final </a:t>
            </a:r>
            <a:r>
              <a:rPr lang="en-US" dirty="0" err="1"/>
              <a:t>inesperado</a:t>
            </a:r>
            <a:r>
              <a:rPr lang="en-US" dirty="0"/>
              <a:t>. Israel se </a:t>
            </a:r>
            <a:r>
              <a:rPr lang="en-US" dirty="0" err="1"/>
              <a:t>dividió</a:t>
            </a:r>
            <a:r>
              <a:rPr lang="en-US" dirty="0"/>
              <a:t> </a:t>
            </a:r>
            <a:r>
              <a:rPr lang="en-US" dirty="0" err="1"/>
              <a:t>en</a:t>
            </a:r>
            <a:r>
              <a:rPr lang="en-US" dirty="0"/>
              <a:t> dos </a:t>
            </a:r>
            <a:r>
              <a:rPr lang="en-US" dirty="0" err="1"/>
              <a:t>reinos</a:t>
            </a:r>
            <a:r>
              <a:rPr lang="en-US" dirty="0"/>
              <a:t> </a:t>
            </a:r>
            <a:r>
              <a:rPr lang="en-US" dirty="0" err="1"/>
              <a:t>separados</a:t>
            </a:r>
            <a:r>
              <a:rPr lang="en-US" dirty="0"/>
              <a:t>. El </a:t>
            </a:r>
            <a:r>
              <a:rPr lang="en-US" dirty="0" err="1"/>
              <a:t>reino</a:t>
            </a:r>
            <a:r>
              <a:rPr lang="en-US" dirty="0"/>
              <a:t> </a:t>
            </a:r>
            <a:r>
              <a:rPr lang="en-US" dirty="0" err="1"/>
              <a:t>dividido</a:t>
            </a:r>
            <a:r>
              <a:rPr lang="en-US" dirty="0"/>
              <a:t> </a:t>
            </a:r>
            <a:r>
              <a:rPr lang="en-US" dirty="0" err="1"/>
              <a:t>fue</a:t>
            </a:r>
            <a:r>
              <a:rPr lang="en-US" dirty="0"/>
              <a:t> un </a:t>
            </a:r>
            <a:r>
              <a:rPr lang="en-US" dirty="0" err="1"/>
              <a:t>tiempo</a:t>
            </a:r>
            <a:r>
              <a:rPr lang="en-US" dirty="0"/>
              <a:t> de tristeza, y </a:t>
            </a:r>
            <a:r>
              <a:rPr lang="en-US" dirty="0" err="1"/>
              <a:t>durante</a:t>
            </a:r>
            <a:r>
              <a:rPr lang="en-US" dirty="0"/>
              <a:t> la mayor </a:t>
            </a:r>
            <a:r>
              <a:rPr lang="en-US" dirty="0" err="1"/>
              <a:t>parte</a:t>
            </a:r>
            <a:r>
              <a:rPr lang="en-US" dirty="0"/>
              <a:t> de </a:t>
            </a:r>
            <a:r>
              <a:rPr lang="en-US" dirty="0" err="1"/>
              <a:t>su</a:t>
            </a:r>
            <a:r>
              <a:rPr lang="en-US" dirty="0"/>
              <a:t> </a:t>
            </a:r>
            <a:r>
              <a:rPr lang="en-US" dirty="0" err="1"/>
              <a:t>existencia</a:t>
            </a:r>
            <a:r>
              <a:rPr lang="en-US" dirty="0"/>
              <a:t> </a:t>
            </a:r>
            <a:r>
              <a:rPr lang="en-US" dirty="0" err="1"/>
              <a:t>fue</a:t>
            </a:r>
            <a:r>
              <a:rPr lang="en-US" dirty="0"/>
              <a:t> un </a:t>
            </a:r>
            <a:r>
              <a:rPr lang="en-US" dirty="0" err="1"/>
              <a:t>período</a:t>
            </a:r>
            <a:r>
              <a:rPr lang="en-US" dirty="0"/>
              <a:t> de </a:t>
            </a:r>
            <a:r>
              <a:rPr lang="en-US" dirty="0" err="1"/>
              <a:t>debilitamiento</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a:t>
            </a:r>
            <a:r>
              <a:rPr lang="en-US" dirty="0" err="1"/>
              <a:t>pesar</a:t>
            </a:r>
            <a:r>
              <a:rPr lang="en-US" dirty="0"/>
              <a:t> de que </a:t>
            </a:r>
            <a:r>
              <a:rPr lang="en-US" dirty="0" err="1"/>
              <a:t>Salomón</a:t>
            </a:r>
            <a:r>
              <a:rPr lang="en-US" dirty="0"/>
              <a:t> era un </a:t>
            </a:r>
            <a:r>
              <a:rPr lang="en-US" dirty="0" err="1"/>
              <a:t>rey</a:t>
            </a:r>
            <a:r>
              <a:rPr lang="en-US" dirty="0"/>
              <a:t> </a:t>
            </a:r>
            <a:r>
              <a:rPr lang="en-US" dirty="0" err="1"/>
              <a:t>muy</a:t>
            </a:r>
            <a:r>
              <a:rPr lang="en-US" dirty="0"/>
              <a:t> </a:t>
            </a:r>
            <a:r>
              <a:rPr lang="en-US" dirty="0" err="1"/>
              <a:t>sabio</a:t>
            </a:r>
            <a:r>
              <a:rPr lang="en-US" dirty="0"/>
              <a:t>, </a:t>
            </a:r>
            <a:r>
              <a:rPr lang="en-US" dirty="0" err="1"/>
              <a:t>su</a:t>
            </a:r>
            <a:r>
              <a:rPr lang="en-US" dirty="0"/>
              <a:t> </a:t>
            </a:r>
            <a:r>
              <a:rPr lang="en-US" dirty="0" err="1"/>
              <a:t>reino</a:t>
            </a:r>
            <a:r>
              <a:rPr lang="en-US" dirty="0"/>
              <a:t> se </a:t>
            </a:r>
            <a:r>
              <a:rPr lang="en-US" dirty="0" err="1"/>
              <a:t>estaba</a:t>
            </a:r>
            <a:r>
              <a:rPr lang="en-US" dirty="0"/>
              <a:t> </a:t>
            </a:r>
            <a:r>
              <a:rPr lang="en-US" dirty="0" err="1"/>
              <a:t>desmoronando</a:t>
            </a:r>
            <a:r>
              <a:rPr lang="en-US" dirty="0"/>
              <a:t> </a:t>
            </a:r>
            <a:r>
              <a:rPr lang="en-US" dirty="0" err="1"/>
              <a:t>cuando</a:t>
            </a:r>
            <a:r>
              <a:rPr lang="en-US" dirty="0"/>
              <a:t> </a:t>
            </a:r>
            <a:r>
              <a:rPr lang="en-US" dirty="0" err="1"/>
              <a:t>murió</a:t>
            </a:r>
            <a:r>
              <a:rPr lang="en-US" dirty="0"/>
              <a:t>. </a:t>
            </a:r>
            <a:r>
              <a:rPr lang="en-US" dirty="0" err="1"/>
              <a:t>Había</a:t>
            </a:r>
            <a:r>
              <a:rPr lang="en-US" dirty="0"/>
              <a:t> </a:t>
            </a:r>
            <a:r>
              <a:rPr lang="en-US" dirty="0" err="1"/>
              <a:t>perdido</a:t>
            </a:r>
            <a:r>
              <a:rPr lang="en-US" dirty="0"/>
              <a:t> </a:t>
            </a:r>
            <a:r>
              <a:rPr lang="en-US" dirty="0" err="1"/>
              <a:t>el</a:t>
            </a:r>
            <a:r>
              <a:rPr lang="en-US" dirty="0"/>
              <a:t> </a:t>
            </a:r>
            <a:r>
              <a:rPr lang="en-US" dirty="0" err="1"/>
              <a:t>respeto</a:t>
            </a:r>
            <a:r>
              <a:rPr lang="en-US" dirty="0"/>
              <a:t> de </a:t>
            </a:r>
            <a:r>
              <a:rPr lang="en-US" dirty="0" err="1"/>
              <a:t>muchos</a:t>
            </a:r>
            <a:r>
              <a:rPr lang="en-US" dirty="0"/>
              <a:t> de sus </a:t>
            </a:r>
            <a:r>
              <a:rPr lang="en-US" dirty="0" err="1"/>
              <a:t>fieles</a:t>
            </a:r>
            <a:r>
              <a:rPr lang="en-US" dirty="0"/>
              <a:t> </a:t>
            </a:r>
            <a:r>
              <a:rPr lang="en-US" dirty="0" err="1"/>
              <a:t>seguidores</a:t>
            </a:r>
            <a:r>
              <a:rPr lang="en-US" dirty="0"/>
              <a:t> </a:t>
            </a:r>
            <a:r>
              <a:rPr lang="en-US" dirty="0" err="1"/>
              <a:t>debido</a:t>
            </a:r>
            <a:r>
              <a:rPr lang="en-US" dirty="0"/>
              <a:t> a que </a:t>
            </a:r>
            <a:r>
              <a:rPr lang="en-US" dirty="0" err="1"/>
              <a:t>permitió</a:t>
            </a:r>
            <a:r>
              <a:rPr lang="en-US" dirty="0"/>
              <a:t> a sus </a:t>
            </a:r>
            <a:r>
              <a:rPr lang="en-US" dirty="0" err="1"/>
              <a:t>esposas</a:t>
            </a:r>
            <a:r>
              <a:rPr lang="en-US" dirty="0"/>
              <a:t> </a:t>
            </a:r>
            <a:r>
              <a:rPr lang="en-US" dirty="0" err="1"/>
              <a:t>extranjeras</a:t>
            </a:r>
            <a:r>
              <a:rPr lang="en-US" dirty="0"/>
              <a:t> </a:t>
            </a:r>
            <a:r>
              <a:rPr lang="en-US" dirty="0" err="1"/>
              <a:t>construir</a:t>
            </a:r>
            <a:r>
              <a:rPr lang="en-US" dirty="0"/>
              <a:t> </a:t>
            </a:r>
            <a:r>
              <a:rPr lang="en-US" dirty="0" err="1"/>
              <a:t>altares</a:t>
            </a:r>
            <a:r>
              <a:rPr lang="en-US" dirty="0"/>
              <a:t> y </a:t>
            </a:r>
            <a:r>
              <a:rPr lang="en-US" dirty="0" err="1"/>
              <a:t>templos</a:t>
            </a:r>
            <a:r>
              <a:rPr lang="en-US" dirty="0"/>
              <a:t> para sus dioses. Los </a:t>
            </a:r>
            <a:r>
              <a:rPr lang="en-US" dirty="0" err="1"/>
              <a:t>territorios</a:t>
            </a:r>
            <a:r>
              <a:rPr lang="en-US" dirty="0"/>
              <a:t> de Edom y </a:t>
            </a:r>
            <a:r>
              <a:rPr lang="en-US" dirty="0" err="1"/>
              <a:t>Damasco</a:t>
            </a:r>
            <a:r>
              <a:rPr lang="en-US" dirty="0"/>
              <a:t> </a:t>
            </a:r>
            <a:r>
              <a:rPr lang="en-US" dirty="0" err="1"/>
              <a:t>también</a:t>
            </a:r>
            <a:r>
              <a:rPr lang="en-US" dirty="0"/>
              <a:t> se </a:t>
            </a:r>
            <a:r>
              <a:rPr lang="en-US" dirty="0" err="1"/>
              <a:t>habían</a:t>
            </a:r>
            <a:r>
              <a:rPr lang="en-US" dirty="0"/>
              <a:t> </a:t>
            </a:r>
            <a:r>
              <a:rPr lang="en-US" dirty="0" err="1"/>
              <a:t>rebelado</a:t>
            </a:r>
            <a:r>
              <a:rPr lang="en-US" dirty="0"/>
              <a:t> contra </a:t>
            </a:r>
            <a:r>
              <a:rPr lang="en-US" dirty="0" err="1"/>
              <a:t>el</a:t>
            </a:r>
            <a:r>
              <a:rPr lang="en-US" dirty="0"/>
              <a:t> </a:t>
            </a:r>
            <a:r>
              <a:rPr lang="en-US" dirty="0" err="1"/>
              <a:t>reinado</a:t>
            </a:r>
            <a:r>
              <a:rPr lang="en-US" dirty="0"/>
              <a:t> de </a:t>
            </a:r>
            <a:r>
              <a:rPr lang="en-US" dirty="0" err="1"/>
              <a:t>Salomón</a:t>
            </a:r>
            <a:r>
              <a:rPr lang="en-US" dirty="0"/>
              <a:t> y pronto </a:t>
            </a:r>
            <a:r>
              <a:rPr lang="en-US" dirty="0" err="1"/>
              <a:t>conseguirían</a:t>
            </a:r>
            <a:r>
              <a:rPr lang="en-US" dirty="0"/>
              <a:t> </a:t>
            </a:r>
            <a:r>
              <a:rPr lang="en-US" dirty="0" err="1"/>
              <a:t>su</a:t>
            </a:r>
            <a:r>
              <a:rPr lang="en-US" dirty="0"/>
              <a:t> </a:t>
            </a:r>
            <a:r>
              <a:rPr lang="en-US" dirty="0" err="1"/>
              <a:t>independencia</a:t>
            </a:r>
            <a:r>
              <a:rPr lang="en-US" dirty="0"/>
              <a:t>. </a:t>
            </a:r>
            <a:r>
              <a:rPr lang="en-US" dirty="0" err="1"/>
              <a:t>Salomón</a:t>
            </a:r>
            <a:r>
              <a:rPr lang="en-US" dirty="0"/>
              <a:t> </a:t>
            </a:r>
            <a:r>
              <a:rPr lang="en-US" dirty="0" err="1"/>
              <a:t>también</a:t>
            </a:r>
            <a:r>
              <a:rPr lang="en-US" dirty="0"/>
              <a:t> </a:t>
            </a:r>
            <a:r>
              <a:rPr lang="en-US" dirty="0" err="1"/>
              <a:t>estaba</a:t>
            </a:r>
            <a:r>
              <a:rPr lang="en-US" dirty="0"/>
              <a:t> </a:t>
            </a:r>
            <a:r>
              <a:rPr lang="en-US" dirty="0" err="1"/>
              <a:t>muy</a:t>
            </a:r>
            <a:r>
              <a:rPr lang="en-US" dirty="0"/>
              <a:t> </a:t>
            </a:r>
            <a:r>
              <a:rPr lang="en-US" dirty="0" err="1"/>
              <a:t>endeudado</a:t>
            </a:r>
            <a:r>
              <a:rPr lang="en-US" dirty="0"/>
              <a:t> con </a:t>
            </a:r>
            <a:r>
              <a:rPr lang="en-US" dirty="0" err="1"/>
              <a:t>el</a:t>
            </a:r>
            <a:r>
              <a:rPr lang="en-US" dirty="0"/>
              <a:t> </a:t>
            </a:r>
            <a:r>
              <a:rPr lang="en-US" dirty="0" err="1"/>
              <a:t>rey</a:t>
            </a:r>
            <a:r>
              <a:rPr lang="en-US" dirty="0"/>
              <a:t> de </a:t>
            </a:r>
            <a:r>
              <a:rPr lang="en-US" dirty="0" err="1"/>
              <a:t>Tiro</a:t>
            </a:r>
            <a:r>
              <a:rPr lang="en-US" dirty="0"/>
              <a:t>. </a:t>
            </a:r>
            <a:r>
              <a:rPr lang="en-US" dirty="0" err="1"/>
              <a:t>Sobre</a:t>
            </a:r>
            <a:r>
              <a:rPr lang="en-US" dirty="0"/>
              <a:t> </a:t>
            </a:r>
            <a:r>
              <a:rPr lang="en-US" dirty="0" err="1"/>
              <a:t>todo</a:t>
            </a:r>
            <a:r>
              <a:rPr lang="en-US" dirty="0"/>
              <a:t>, Dios </a:t>
            </a:r>
            <a:r>
              <a:rPr lang="en-US" dirty="0" err="1"/>
              <a:t>estaba</a:t>
            </a:r>
            <a:r>
              <a:rPr lang="en-US" dirty="0"/>
              <a:t> </a:t>
            </a:r>
            <a:r>
              <a:rPr lang="en-US" dirty="0" err="1"/>
              <a:t>dispuesto</a:t>
            </a:r>
            <a:r>
              <a:rPr lang="en-US" dirty="0"/>
              <a:t> a </a:t>
            </a:r>
            <a:r>
              <a:rPr lang="en-US" dirty="0" err="1"/>
              <a:t>castigar</a:t>
            </a:r>
            <a:r>
              <a:rPr lang="en-US" dirty="0"/>
              <a:t> a </a:t>
            </a:r>
            <a:r>
              <a:rPr lang="en-US" dirty="0" err="1"/>
              <a:t>Salomón</a:t>
            </a:r>
            <a:r>
              <a:rPr lang="en-US" dirty="0"/>
              <a:t> </a:t>
            </a:r>
            <a:r>
              <a:rPr lang="en-US" dirty="0" err="1"/>
              <a:t>por</a:t>
            </a:r>
            <a:r>
              <a:rPr lang="en-US" dirty="0"/>
              <a:t> la </a:t>
            </a:r>
            <a:r>
              <a:rPr lang="en-US" dirty="0" err="1"/>
              <a:t>adoración</a:t>
            </a:r>
            <a:r>
              <a:rPr lang="en-US" dirty="0"/>
              <a:t> falsa que </a:t>
            </a:r>
            <a:r>
              <a:rPr lang="en-US" dirty="0" err="1"/>
              <a:t>toleró</a:t>
            </a:r>
            <a:r>
              <a:rPr lang="en-US" dirty="0"/>
              <a:t> </a:t>
            </a:r>
            <a:r>
              <a:rPr lang="en-US" dirty="0" err="1"/>
              <a:t>en</a:t>
            </a:r>
            <a:r>
              <a:rPr lang="en-US" dirty="0"/>
              <a:t> Israel.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Dios </a:t>
            </a:r>
            <a:r>
              <a:rPr lang="en-US" dirty="0" err="1"/>
              <a:t>envió</a:t>
            </a:r>
            <a:r>
              <a:rPr lang="en-US" dirty="0"/>
              <a:t> al </a:t>
            </a:r>
            <a:r>
              <a:rPr lang="en-US" dirty="0" err="1"/>
              <a:t>profeta</a:t>
            </a:r>
            <a:r>
              <a:rPr lang="en-US" dirty="0"/>
              <a:t> </a:t>
            </a:r>
            <a:r>
              <a:rPr lang="en-US" dirty="0" err="1"/>
              <a:t>Ahías</a:t>
            </a:r>
            <a:r>
              <a:rPr lang="en-US" dirty="0"/>
              <a:t> a </a:t>
            </a:r>
            <a:r>
              <a:rPr lang="en-US" dirty="0" err="1"/>
              <a:t>profetizar</a:t>
            </a:r>
            <a:r>
              <a:rPr lang="en-US" dirty="0"/>
              <a:t> que le </a:t>
            </a:r>
            <a:r>
              <a:rPr lang="en-US" dirty="0" err="1"/>
              <a:t>dejaría</a:t>
            </a:r>
            <a:r>
              <a:rPr lang="en-US" dirty="0"/>
              <a:t> al </a:t>
            </a:r>
            <a:r>
              <a:rPr lang="en-US" dirty="0" err="1"/>
              <a:t>hijo</a:t>
            </a:r>
            <a:r>
              <a:rPr lang="en-US" dirty="0"/>
              <a:t> de </a:t>
            </a:r>
            <a:r>
              <a:rPr lang="en-US" dirty="0" err="1"/>
              <a:t>Salomón</a:t>
            </a:r>
            <a:r>
              <a:rPr lang="en-US" dirty="0"/>
              <a:t> </a:t>
            </a:r>
            <a:r>
              <a:rPr lang="en-US" dirty="0" err="1"/>
              <a:t>sólo</a:t>
            </a:r>
            <a:r>
              <a:rPr lang="en-US" dirty="0"/>
              <a:t> </a:t>
            </a:r>
            <a:r>
              <a:rPr lang="en-US" dirty="0" err="1"/>
              <a:t>una</a:t>
            </a:r>
            <a:r>
              <a:rPr lang="en-US" dirty="0"/>
              <a:t> </a:t>
            </a:r>
            <a:r>
              <a:rPr lang="en-US" dirty="0" err="1"/>
              <a:t>pequeña</a:t>
            </a:r>
            <a:r>
              <a:rPr lang="en-US" dirty="0"/>
              <a:t> </a:t>
            </a:r>
            <a:r>
              <a:rPr lang="en-US" dirty="0" err="1"/>
              <a:t>parte</a:t>
            </a:r>
            <a:r>
              <a:rPr lang="en-US" dirty="0"/>
              <a:t> del </a:t>
            </a:r>
            <a:r>
              <a:rPr lang="en-US" dirty="0" err="1"/>
              <a:t>reino</a:t>
            </a:r>
            <a:r>
              <a:rPr lang="en-US" dirty="0"/>
              <a:t> </a:t>
            </a:r>
            <a:r>
              <a:rPr lang="en-US" dirty="0" err="1"/>
              <a:t>unido</a:t>
            </a:r>
            <a:r>
              <a:rPr lang="en-US" dirty="0"/>
              <a:t> de Israel; </a:t>
            </a:r>
            <a:r>
              <a:rPr lang="en-US" dirty="0" err="1"/>
              <a:t>el</a:t>
            </a:r>
            <a:r>
              <a:rPr lang="en-US" dirty="0"/>
              <a:t> resto se lo </a:t>
            </a:r>
            <a:r>
              <a:rPr lang="en-US" dirty="0" err="1"/>
              <a:t>daría</a:t>
            </a:r>
            <a:r>
              <a:rPr lang="en-US" dirty="0"/>
              <a:t> a un nuevo </a:t>
            </a:r>
            <a:r>
              <a:rPr lang="en-US" dirty="0" err="1"/>
              <a:t>gobernante</a:t>
            </a:r>
            <a:r>
              <a:rPr lang="en-US" dirty="0"/>
              <a:t>: </a:t>
            </a:r>
            <a:r>
              <a:rPr lang="en-US" dirty="0" err="1"/>
              <a:t>Jeroboán</a:t>
            </a:r>
            <a:r>
              <a:rPr lang="en-US" dirty="0"/>
              <a:t>. Por medio del </a:t>
            </a:r>
            <a:r>
              <a:rPr lang="en-US" dirty="0" err="1"/>
              <a:t>profeta</a:t>
            </a:r>
            <a:r>
              <a:rPr lang="en-US" dirty="0"/>
              <a:t> </a:t>
            </a:r>
            <a:r>
              <a:rPr lang="en-US" dirty="0" err="1"/>
              <a:t>Ahías</a:t>
            </a:r>
            <a:r>
              <a:rPr lang="en-US" dirty="0"/>
              <a:t>, Dios </a:t>
            </a:r>
            <a:r>
              <a:rPr lang="en-US" dirty="0" err="1"/>
              <a:t>informó</a:t>
            </a:r>
            <a:r>
              <a:rPr lang="en-US" dirty="0"/>
              <a:t> a </a:t>
            </a:r>
            <a:r>
              <a:rPr lang="en-US" dirty="0" err="1"/>
              <a:t>Jeroboán</a:t>
            </a:r>
            <a:r>
              <a:rPr lang="en-US" dirty="0"/>
              <a:t>: “Si </a:t>
            </a:r>
            <a:r>
              <a:rPr lang="en-US" dirty="0" err="1"/>
              <a:t>haces</a:t>
            </a:r>
            <a:r>
              <a:rPr lang="en-US" dirty="0"/>
              <a:t> </a:t>
            </a:r>
            <a:r>
              <a:rPr lang="en-US" dirty="0" err="1"/>
              <a:t>todo</a:t>
            </a:r>
            <a:r>
              <a:rPr lang="en-US" dirty="0"/>
              <a:t> lo que </a:t>
            </a:r>
            <a:r>
              <a:rPr lang="en-US" dirty="0" err="1"/>
              <a:t>te</a:t>
            </a:r>
            <a:r>
              <a:rPr lang="en-US" dirty="0"/>
              <a:t> </a:t>
            </a:r>
            <a:r>
              <a:rPr lang="en-US" dirty="0" err="1"/>
              <a:t>ordeno</a:t>
            </a:r>
            <a:r>
              <a:rPr lang="en-US" dirty="0"/>
              <a:t>, y </a:t>
            </a:r>
            <a:r>
              <a:rPr lang="en-US" dirty="0" err="1"/>
              <a:t>sigues</a:t>
            </a:r>
            <a:r>
              <a:rPr lang="en-US" dirty="0"/>
              <a:t> mis </a:t>
            </a:r>
            <a:r>
              <a:rPr lang="en-US" dirty="0" err="1"/>
              <a:t>caminos</a:t>
            </a:r>
            <a:r>
              <a:rPr lang="en-US" dirty="0"/>
              <a:t>… </a:t>
            </a:r>
            <a:r>
              <a:rPr lang="en-US" dirty="0" err="1"/>
              <a:t>estaré</a:t>
            </a:r>
            <a:r>
              <a:rPr lang="en-US" dirty="0"/>
              <a:t> </a:t>
            </a:r>
            <a:r>
              <a:rPr lang="en-US" dirty="0" err="1"/>
              <a:t>contigo</a:t>
            </a:r>
            <a:r>
              <a:rPr lang="en-US" dirty="0"/>
              <a:t>. </a:t>
            </a:r>
            <a:r>
              <a:rPr lang="en-US" dirty="0" err="1"/>
              <a:t>Estableceré</a:t>
            </a:r>
            <a:r>
              <a:rPr lang="en-US" dirty="0"/>
              <a:t> para </a:t>
            </a:r>
            <a:r>
              <a:rPr lang="en-US" dirty="0" err="1"/>
              <a:t>ti</a:t>
            </a:r>
            <a:r>
              <a:rPr lang="en-US" dirty="0"/>
              <a:t> </a:t>
            </a:r>
            <a:r>
              <a:rPr lang="en-US" dirty="0" err="1"/>
              <a:t>una</a:t>
            </a:r>
            <a:r>
              <a:rPr lang="en-US" dirty="0"/>
              <a:t> </a:t>
            </a:r>
            <a:r>
              <a:rPr lang="en-US" dirty="0" err="1"/>
              <a:t>dinastía</a:t>
            </a:r>
            <a:r>
              <a:rPr lang="en-US" dirty="0"/>
              <a:t> tan </a:t>
            </a:r>
            <a:r>
              <a:rPr lang="en-US" dirty="0" err="1"/>
              <a:t>firme</a:t>
            </a:r>
            <a:r>
              <a:rPr lang="en-US" dirty="0"/>
              <a:t> </a:t>
            </a:r>
            <a:r>
              <a:rPr lang="en-US" dirty="0" err="1"/>
              <a:t>como</a:t>
            </a:r>
            <a:r>
              <a:rPr lang="en-US" dirty="0"/>
              <a:t> la que </a:t>
            </a:r>
            <a:r>
              <a:rPr lang="en-US" dirty="0" err="1"/>
              <a:t>establecí</a:t>
            </a:r>
            <a:r>
              <a:rPr lang="en-US" dirty="0"/>
              <a:t> para David” (1R 11:38).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Salomón</a:t>
            </a:r>
            <a:r>
              <a:rPr lang="en-US" dirty="0"/>
              <a:t> </a:t>
            </a:r>
            <a:r>
              <a:rPr lang="en-US" dirty="0" err="1"/>
              <a:t>trató</a:t>
            </a:r>
            <a:r>
              <a:rPr lang="en-US" dirty="0"/>
              <a:t> de </a:t>
            </a:r>
            <a:r>
              <a:rPr lang="en-US" dirty="0" err="1"/>
              <a:t>prevenir</a:t>
            </a:r>
            <a:r>
              <a:rPr lang="en-US" dirty="0"/>
              <a:t> </a:t>
            </a:r>
            <a:r>
              <a:rPr lang="en-US" dirty="0" err="1"/>
              <a:t>esto</a:t>
            </a:r>
            <a:r>
              <a:rPr lang="en-US" dirty="0"/>
              <a:t> </a:t>
            </a:r>
            <a:r>
              <a:rPr lang="en-US" dirty="0" err="1"/>
              <a:t>ordenando</a:t>
            </a:r>
            <a:r>
              <a:rPr lang="en-US" dirty="0"/>
              <a:t> a sus hombres que </a:t>
            </a:r>
            <a:r>
              <a:rPr lang="en-US" dirty="0" err="1"/>
              <a:t>mataran</a:t>
            </a:r>
            <a:r>
              <a:rPr lang="en-US" dirty="0"/>
              <a:t> a </a:t>
            </a:r>
            <a:r>
              <a:rPr lang="en-US" dirty="0" err="1"/>
              <a:t>Jeroboán</a:t>
            </a:r>
            <a:r>
              <a:rPr lang="en-US" dirty="0"/>
              <a:t>. Al ser </a:t>
            </a:r>
            <a:r>
              <a:rPr lang="en-US" dirty="0" err="1"/>
              <a:t>advertido</a:t>
            </a:r>
            <a:r>
              <a:rPr lang="en-US" dirty="0"/>
              <a:t> de las </a:t>
            </a:r>
            <a:r>
              <a:rPr lang="en-US" dirty="0" err="1"/>
              <a:t>intenciones</a:t>
            </a:r>
            <a:r>
              <a:rPr lang="en-US" dirty="0"/>
              <a:t> de </a:t>
            </a:r>
            <a:r>
              <a:rPr lang="en-US" dirty="0" err="1"/>
              <a:t>Salomón</a:t>
            </a:r>
            <a:r>
              <a:rPr lang="en-US" dirty="0"/>
              <a:t>, </a:t>
            </a:r>
            <a:r>
              <a:rPr lang="en-US" dirty="0" err="1"/>
              <a:t>Jeroboán</a:t>
            </a:r>
            <a:r>
              <a:rPr lang="en-US" dirty="0"/>
              <a:t> </a:t>
            </a:r>
            <a:r>
              <a:rPr lang="en-US" dirty="0" err="1"/>
              <a:t>huyó</a:t>
            </a:r>
            <a:r>
              <a:rPr lang="en-US" dirty="0"/>
              <a:t> a </a:t>
            </a:r>
            <a:r>
              <a:rPr lang="en-US" dirty="0" err="1"/>
              <a:t>Egipto</a:t>
            </a:r>
            <a:r>
              <a:rPr lang="en-US" dirty="0"/>
              <a:t>. </a:t>
            </a:r>
            <a:r>
              <a:rPr lang="en-US" dirty="0" err="1"/>
              <a:t>Después</a:t>
            </a:r>
            <a:r>
              <a:rPr lang="en-US" dirty="0"/>
              <a:t> de la </a:t>
            </a:r>
            <a:r>
              <a:rPr lang="en-US" dirty="0" err="1"/>
              <a:t>muerte</a:t>
            </a:r>
            <a:r>
              <a:rPr lang="en-US" dirty="0"/>
              <a:t> de </a:t>
            </a:r>
            <a:r>
              <a:rPr lang="en-US" dirty="0" err="1"/>
              <a:t>Salomón</a:t>
            </a:r>
            <a:r>
              <a:rPr lang="en-US" dirty="0"/>
              <a:t>, </a:t>
            </a:r>
            <a:r>
              <a:rPr lang="en-US" dirty="0" err="1"/>
              <a:t>su</a:t>
            </a:r>
            <a:r>
              <a:rPr lang="en-US" dirty="0"/>
              <a:t> </a:t>
            </a:r>
            <a:r>
              <a:rPr lang="en-US" dirty="0" err="1"/>
              <a:t>hijo</a:t>
            </a:r>
            <a:r>
              <a:rPr lang="en-US" dirty="0"/>
              <a:t> </a:t>
            </a:r>
            <a:r>
              <a:rPr lang="en-US" dirty="0" err="1"/>
              <a:t>Roboán</a:t>
            </a:r>
            <a:r>
              <a:rPr lang="en-US" dirty="0"/>
              <a:t> se </a:t>
            </a:r>
            <a:r>
              <a:rPr lang="en-US" dirty="0" err="1"/>
              <a:t>convirtió</a:t>
            </a:r>
            <a:r>
              <a:rPr lang="en-US" dirty="0"/>
              <a:t> </a:t>
            </a:r>
            <a:r>
              <a:rPr lang="en-US" dirty="0" err="1"/>
              <a:t>en</a:t>
            </a:r>
            <a:r>
              <a:rPr lang="en-US" dirty="0"/>
              <a:t> </a:t>
            </a:r>
            <a:r>
              <a:rPr lang="en-US" dirty="0" err="1"/>
              <a:t>el</a:t>
            </a:r>
            <a:r>
              <a:rPr lang="en-US" dirty="0"/>
              <a:t> nuevo </a:t>
            </a:r>
            <a:r>
              <a:rPr lang="en-US" dirty="0" err="1"/>
              <a:t>rey</a:t>
            </a:r>
            <a:r>
              <a:rPr lang="en-US" dirty="0"/>
              <a:t> de Israel. </a:t>
            </a:r>
            <a:r>
              <a:rPr lang="en-US" dirty="0" err="1"/>
              <a:t>Cuando</a:t>
            </a:r>
            <a:r>
              <a:rPr lang="en-US" dirty="0"/>
              <a:t> </a:t>
            </a:r>
            <a:r>
              <a:rPr lang="en-US" dirty="0" err="1"/>
              <a:t>rehusó</a:t>
            </a:r>
            <a:r>
              <a:rPr lang="en-US" dirty="0"/>
              <a:t> </a:t>
            </a:r>
            <a:r>
              <a:rPr lang="en-US" dirty="0" err="1"/>
              <a:t>aligerar</a:t>
            </a:r>
            <a:r>
              <a:rPr lang="en-US" dirty="0"/>
              <a:t> la carga </a:t>
            </a:r>
            <a:r>
              <a:rPr lang="en-US" dirty="0" err="1"/>
              <a:t>pesada</a:t>
            </a:r>
            <a:r>
              <a:rPr lang="en-US" dirty="0"/>
              <a:t> de </a:t>
            </a:r>
            <a:r>
              <a:rPr lang="en-US" dirty="0" err="1"/>
              <a:t>trabajos</a:t>
            </a:r>
            <a:r>
              <a:rPr lang="en-US" dirty="0"/>
              <a:t> </a:t>
            </a:r>
            <a:r>
              <a:rPr lang="en-US" dirty="0" err="1"/>
              <a:t>forzados</a:t>
            </a:r>
            <a:r>
              <a:rPr lang="en-US" dirty="0"/>
              <a:t> e </a:t>
            </a:r>
            <a:r>
              <a:rPr lang="en-US" dirty="0" err="1"/>
              <a:t>impuestos</a:t>
            </a:r>
            <a:r>
              <a:rPr lang="en-US" dirty="0"/>
              <a:t>, la </a:t>
            </a:r>
            <a:r>
              <a:rPr lang="en-US" dirty="0" err="1"/>
              <a:t>gente</a:t>
            </a:r>
            <a:r>
              <a:rPr lang="en-US" dirty="0"/>
              <a:t> del </a:t>
            </a:r>
            <a:r>
              <a:rPr lang="en-US" dirty="0" err="1"/>
              <a:t>norte</a:t>
            </a:r>
            <a:r>
              <a:rPr lang="en-US" dirty="0"/>
              <a:t> </a:t>
            </a:r>
            <a:r>
              <a:rPr lang="en-US" dirty="0" err="1"/>
              <a:t>nombró</a:t>
            </a:r>
            <a:r>
              <a:rPr lang="en-US" dirty="0"/>
              <a:t> a </a:t>
            </a:r>
            <a:r>
              <a:rPr lang="en-US" dirty="0" err="1"/>
              <a:t>Jeroboán</a:t>
            </a:r>
            <a:r>
              <a:rPr lang="en-US" dirty="0"/>
              <a:t> </a:t>
            </a:r>
            <a:r>
              <a:rPr lang="en-US" dirty="0" err="1"/>
              <a:t>su</a:t>
            </a:r>
            <a:r>
              <a:rPr lang="en-US" dirty="0"/>
              <a:t> </a:t>
            </a:r>
            <a:r>
              <a:rPr lang="en-US" dirty="0" err="1"/>
              <a:t>rey</a:t>
            </a:r>
            <a:r>
              <a:rPr lang="en-US" dirty="0"/>
              <a:t>. </a:t>
            </a:r>
            <a:r>
              <a:rPr lang="en-US" dirty="0" err="1"/>
              <a:t>Roboán</a:t>
            </a:r>
            <a:r>
              <a:rPr lang="en-US" dirty="0"/>
              <a:t> </a:t>
            </a:r>
            <a:r>
              <a:rPr lang="en-US" dirty="0" err="1"/>
              <a:t>estableció</a:t>
            </a:r>
            <a:r>
              <a:rPr lang="en-US" dirty="0"/>
              <a:t> </a:t>
            </a:r>
            <a:r>
              <a:rPr lang="en-US" dirty="0" err="1"/>
              <a:t>su</a:t>
            </a:r>
            <a:r>
              <a:rPr lang="en-US" dirty="0"/>
              <a:t> capital </a:t>
            </a:r>
            <a:r>
              <a:rPr lang="en-US" dirty="0" err="1"/>
              <a:t>en</a:t>
            </a:r>
            <a:r>
              <a:rPr lang="en-US" dirty="0"/>
              <a:t> </a:t>
            </a:r>
            <a:r>
              <a:rPr lang="en-US" dirty="0" err="1"/>
              <a:t>Jerusalén</a:t>
            </a:r>
            <a:r>
              <a:rPr lang="en-US" dirty="0"/>
              <a:t> y </a:t>
            </a:r>
            <a:r>
              <a:rPr lang="en-US" dirty="0" err="1"/>
              <a:t>gobernó</a:t>
            </a:r>
            <a:r>
              <a:rPr lang="en-US" dirty="0"/>
              <a:t> la </a:t>
            </a:r>
            <a:r>
              <a:rPr lang="en-US" dirty="0" err="1"/>
              <a:t>región</a:t>
            </a:r>
            <a:r>
              <a:rPr lang="en-US" dirty="0"/>
              <a:t> de </a:t>
            </a:r>
            <a:r>
              <a:rPr lang="en-US" dirty="0" err="1"/>
              <a:t>Judá</a:t>
            </a:r>
            <a:r>
              <a:rPr lang="en-US" dirty="0"/>
              <a:t>. </a:t>
            </a:r>
            <a:r>
              <a:rPr lang="en-US" dirty="0" err="1"/>
              <a:t>También</a:t>
            </a:r>
            <a:r>
              <a:rPr lang="en-US" dirty="0"/>
              <a:t> </a:t>
            </a:r>
            <a:r>
              <a:rPr lang="en-US" dirty="0" err="1"/>
              <a:t>añadió</a:t>
            </a:r>
            <a:r>
              <a:rPr lang="en-US" dirty="0"/>
              <a:t> la mayor </a:t>
            </a:r>
            <a:r>
              <a:rPr lang="en-US" dirty="0" err="1"/>
              <a:t>parte</a:t>
            </a:r>
            <a:r>
              <a:rPr lang="en-US" dirty="0"/>
              <a:t> del </a:t>
            </a:r>
            <a:r>
              <a:rPr lang="en-US" dirty="0" err="1"/>
              <a:t>Corredor</a:t>
            </a:r>
            <a:r>
              <a:rPr lang="en-US" dirty="0"/>
              <a:t> a fin de </a:t>
            </a:r>
            <a:r>
              <a:rPr lang="en-US" dirty="0" err="1"/>
              <a:t>poner</a:t>
            </a:r>
            <a:r>
              <a:rPr lang="en-US" dirty="0"/>
              <a:t> </a:t>
            </a:r>
            <a:r>
              <a:rPr lang="en-US" dirty="0" err="1"/>
              <a:t>una</a:t>
            </a:r>
            <a:r>
              <a:rPr lang="en-US" dirty="0"/>
              <a:t> </a:t>
            </a:r>
            <a:r>
              <a:rPr lang="en-US" dirty="0" err="1"/>
              <a:t>distancia</a:t>
            </a:r>
            <a:r>
              <a:rPr lang="en-US" dirty="0"/>
              <a:t> </a:t>
            </a:r>
            <a:r>
              <a:rPr lang="en-US" dirty="0" err="1"/>
              <a:t>más</a:t>
            </a:r>
            <a:r>
              <a:rPr lang="en-US" dirty="0"/>
              <a:t> </a:t>
            </a:r>
            <a:r>
              <a:rPr lang="en-US" dirty="0" err="1"/>
              <a:t>grande</a:t>
            </a:r>
            <a:r>
              <a:rPr lang="en-US" dirty="0"/>
              <a:t> entre </a:t>
            </a:r>
            <a:r>
              <a:rPr lang="en-US" dirty="0" err="1"/>
              <a:t>su</a:t>
            </a:r>
            <a:r>
              <a:rPr lang="en-US" dirty="0"/>
              <a:t> </a:t>
            </a:r>
            <a:r>
              <a:rPr lang="en-US" dirty="0" err="1"/>
              <a:t>enemigo</a:t>
            </a:r>
            <a:r>
              <a:rPr lang="en-US" dirty="0"/>
              <a:t> del </a:t>
            </a:r>
            <a:r>
              <a:rPr lang="en-US" dirty="0" err="1"/>
              <a:t>norte</a:t>
            </a:r>
            <a:r>
              <a:rPr lang="en-US" dirty="0"/>
              <a:t> y </a:t>
            </a:r>
            <a:r>
              <a:rPr lang="en-US" dirty="0" err="1"/>
              <a:t>su</a:t>
            </a:r>
            <a:r>
              <a:rPr lang="en-US" dirty="0"/>
              <a:t> </a:t>
            </a:r>
            <a:r>
              <a:rPr lang="en-US" dirty="0" err="1"/>
              <a:t>propia</a:t>
            </a:r>
            <a:r>
              <a:rPr lang="en-US" dirty="0"/>
              <a:t> capital, </a:t>
            </a:r>
            <a:r>
              <a:rPr lang="en-US" dirty="0" err="1"/>
              <a:t>Jerusalén</a:t>
            </a:r>
            <a:r>
              <a:rPr lang="en-US" dirty="0"/>
              <a:t>. </a:t>
            </a:r>
            <a:r>
              <a:rPr lang="en-US" dirty="0" err="1"/>
              <a:t>Jeroboán</a:t>
            </a:r>
            <a:r>
              <a:rPr lang="en-US" dirty="0"/>
              <a:t> </a:t>
            </a:r>
            <a:r>
              <a:rPr lang="en-US" dirty="0" err="1"/>
              <a:t>gobernó</a:t>
            </a:r>
            <a:r>
              <a:rPr lang="en-US" dirty="0"/>
              <a:t> a las </a:t>
            </a:r>
            <a:r>
              <a:rPr lang="en-US" dirty="0" err="1"/>
              <a:t>diez</a:t>
            </a:r>
            <a:r>
              <a:rPr lang="en-US" dirty="0"/>
              <a:t> </a:t>
            </a:r>
            <a:r>
              <a:rPr lang="en-US" dirty="0" err="1"/>
              <a:t>tribus</a:t>
            </a:r>
            <a:r>
              <a:rPr lang="en-US" dirty="0"/>
              <a:t> del </a:t>
            </a:r>
            <a:r>
              <a:rPr lang="en-US" dirty="0" err="1"/>
              <a:t>norte</a:t>
            </a:r>
            <a:r>
              <a:rPr lang="en-US" dirty="0"/>
              <a:t> </a:t>
            </a:r>
            <a:r>
              <a:rPr lang="en-US" dirty="0" err="1"/>
              <a:t>desde</a:t>
            </a:r>
            <a:r>
              <a:rPr lang="en-US" dirty="0"/>
              <a:t> </a:t>
            </a:r>
            <a:r>
              <a:rPr lang="en-US" dirty="0" err="1"/>
              <a:t>su</a:t>
            </a:r>
            <a:r>
              <a:rPr lang="en-US" dirty="0"/>
              <a:t> </a:t>
            </a:r>
            <a:r>
              <a:rPr lang="en-US" dirty="0" err="1"/>
              <a:t>nueva</a:t>
            </a:r>
            <a:r>
              <a:rPr lang="en-US" dirty="0"/>
              <a:t> capital </a:t>
            </a:r>
            <a:r>
              <a:rPr lang="en-US" dirty="0" err="1"/>
              <a:t>en</a:t>
            </a:r>
            <a:r>
              <a:rPr lang="en-US" dirty="0"/>
              <a:t> </a:t>
            </a:r>
            <a:r>
              <a:rPr lang="en-US" dirty="0" err="1"/>
              <a:t>Siquén</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Alrededor</a:t>
            </a:r>
            <a:r>
              <a:rPr lang="en-US" dirty="0"/>
              <a:t> de 930 </a:t>
            </a:r>
            <a:r>
              <a:rPr lang="en-US" dirty="0" err="1"/>
              <a:t>a.C.</a:t>
            </a:r>
            <a:r>
              <a:rPr lang="en-US" dirty="0"/>
              <a:t> Israel </a:t>
            </a:r>
            <a:r>
              <a:rPr lang="en-US" dirty="0" err="1"/>
              <a:t>estaba</a:t>
            </a:r>
            <a:r>
              <a:rPr lang="en-US" dirty="0"/>
              <a:t> </a:t>
            </a:r>
            <a:r>
              <a:rPr lang="en-US" dirty="0" err="1"/>
              <a:t>dividido</a:t>
            </a:r>
            <a:r>
              <a:rPr lang="en-US" dirty="0"/>
              <a:t>, y </a:t>
            </a:r>
            <a:r>
              <a:rPr lang="en-US" dirty="0" err="1"/>
              <a:t>nunca</a:t>
            </a:r>
            <a:r>
              <a:rPr lang="en-US" dirty="0"/>
              <a:t> se </a:t>
            </a:r>
            <a:r>
              <a:rPr lang="en-US" dirty="0" err="1"/>
              <a:t>volvió</a:t>
            </a:r>
            <a:r>
              <a:rPr lang="en-US" dirty="0"/>
              <a:t> a </a:t>
            </a:r>
            <a:r>
              <a:rPr lang="en-US" dirty="0" err="1"/>
              <a:t>unir</a:t>
            </a:r>
            <a:r>
              <a:rPr lang="en-US" dirty="0"/>
              <a:t> </a:t>
            </a:r>
            <a:r>
              <a:rPr lang="en-US" dirty="0" err="1"/>
              <a:t>otra</a:t>
            </a:r>
            <a:r>
              <a:rPr lang="en-US" dirty="0"/>
              <a:t> </a:t>
            </a:r>
            <a:r>
              <a:rPr lang="en-US" dirty="0" err="1"/>
              <a:t>vez</a:t>
            </a:r>
            <a:r>
              <a:rPr lang="en-US" dirty="0"/>
              <a:t>. </a:t>
            </a:r>
            <a:r>
              <a:rPr lang="en-US" dirty="0" err="1"/>
              <a:t>Aunque</a:t>
            </a:r>
            <a:r>
              <a:rPr lang="en-US" dirty="0"/>
              <a:t> </a:t>
            </a:r>
            <a:r>
              <a:rPr lang="en-US" dirty="0" err="1"/>
              <a:t>emparentados</a:t>
            </a:r>
            <a:r>
              <a:rPr lang="en-US" dirty="0"/>
              <a:t> </a:t>
            </a:r>
            <a:r>
              <a:rPr lang="en-US" dirty="0" err="1"/>
              <a:t>por</a:t>
            </a:r>
            <a:r>
              <a:rPr lang="en-US" dirty="0"/>
              <a:t> </a:t>
            </a:r>
            <a:r>
              <a:rPr lang="en-US" dirty="0" err="1"/>
              <a:t>sangre</a:t>
            </a:r>
            <a:r>
              <a:rPr lang="en-US" dirty="0"/>
              <a:t>, las dos </a:t>
            </a:r>
            <a:r>
              <a:rPr lang="en-US" dirty="0" err="1"/>
              <a:t>naciones</a:t>
            </a:r>
            <a:r>
              <a:rPr lang="en-US" dirty="0"/>
              <a:t> </a:t>
            </a:r>
            <a:r>
              <a:rPr lang="en-US" dirty="0" err="1"/>
              <a:t>eran</a:t>
            </a:r>
            <a:r>
              <a:rPr lang="en-US" dirty="0"/>
              <a:t> </a:t>
            </a:r>
            <a:r>
              <a:rPr lang="en-US" dirty="0" err="1"/>
              <a:t>enemigas</a:t>
            </a:r>
            <a:r>
              <a:rPr lang="en-US" dirty="0"/>
              <a:t> </a:t>
            </a:r>
            <a:r>
              <a:rPr lang="en-US" dirty="0" err="1"/>
              <a:t>encarnizadas</a:t>
            </a:r>
            <a:r>
              <a:rPr lang="en-US" dirty="0"/>
              <a:t>. Se </a:t>
            </a:r>
            <a:r>
              <a:rPr lang="en-US" dirty="0" err="1"/>
              <a:t>aliaban</a:t>
            </a:r>
            <a:r>
              <a:rPr lang="en-US" dirty="0"/>
              <a:t> </a:t>
            </a:r>
            <a:r>
              <a:rPr lang="en-US" dirty="0" err="1"/>
              <a:t>por</a:t>
            </a:r>
            <a:r>
              <a:rPr lang="en-US" dirty="0"/>
              <a:t> poco </a:t>
            </a:r>
            <a:r>
              <a:rPr lang="en-US" dirty="0" err="1"/>
              <a:t>tiempo</a:t>
            </a:r>
            <a:r>
              <a:rPr lang="en-US" dirty="0"/>
              <a:t> contra </a:t>
            </a:r>
            <a:r>
              <a:rPr lang="en-US" dirty="0" err="1"/>
              <a:t>enemigos</a:t>
            </a:r>
            <a:r>
              <a:rPr lang="en-US" dirty="0"/>
              <a:t> </a:t>
            </a:r>
            <a:r>
              <a:rPr lang="en-US" dirty="0" err="1"/>
              <a:t>más</a:t>
            </a:r>
            <a:r>
              <a:rPr lang="en-US" dirty="0"/>
              <a:t> </a:t>
            </a:r>
            <a:r>
              <a:rPr lang="en-US" dirty="0" err="1"/>
              <a:t>poderosos</a:t>
            </a:r>
            <a:r>
              <a:rPr lang="en-US" dirty="0"/>
              <a:t>, </a:t>
            </a:r>
            <a:r>
              <a:rPr lang="en-US" dirty="0" err="1"/>
              <a:t>pero</a:t>
            </a:r>
            <a:r>
              <a:rPr lang="en-US" dirty="0"/>
              <a:t> </a:t>
            </a:r>
            <a:r>
              <a:rPr lang="en-US" dirty="0" err="1"/>
              <a:t>después</a:t>
            </a:r>
            <a:r>
              <a:rPr lang="en-US" dirty="0"/>
              <a:t> </a:t>
            </a:r>
            <a:r>
              <a:rPr lang="en-US" dirty="0" err="1"/>
              <a:t>siempre</a:t>
            </a:r>
            <a:r>
              <a:rPr lang="en-US" dirty="0"/>
              <a:t> </a:t>
            </a:r>
            <a:r>
              <a:rPr lang="en-US" dirty="0" err="1"/>
              <a:t>volvían</a:t>
            </a:r>
            <a:r>
              <a:rPr lang="en-US" dirty="0"/>
              <a:t> a sus </a:t>
            </a:r>
            <a:r>
              <a:rPr lang="en-US" dirty="0" err="1"/>
              <a:t>hostilidades</a:t>
            </a:r>
            <a:r>
              <a:rPr lang="en-US" dirty="0"/>
              <a:t> </a:t>
            </a:r>
            <a:r>
              <a:rPr lang="en-US" dirty="0" err="1"/>
              <a:t>anteriores</a:t>
            </a:r>
            <a:r>
              <a:rPr lang="en-US" dirty="0"/>
              <a:t>. </a:t>
            </a:r>
            <a:r>
              <a:rPr lang="en-US" dirty="0" err="1"/>
              <a:t>Lamentablemente</a:t>
            </a:r>
            <a:r>
              <a:rPr lang="en-US" dirty="0"/>
              <a:t>, </a:t>
            </a:r>
            <a:r>
              <a:rPr lang="en-US" dirty="0" err="1"/>
              <a:t>ningún</a:t>
            </a:r>
            <a:r>
              <a:rPr lang="en-US" dirty="0"/>
              <a:t> </a:t>
            </a:r>
            <a:r>
              <a:rPr lang="en-US" dirty="0" err="1"/>
              <a:t>reino</a:t>
            </a:r>
            <a:r>
              <a:rPr lang="en-US" dirty="0"/>
              <a:t> </a:t>
            </a:r>
            <a:r>
              <a:rPr lang="en-US" dirty="0" err="1"/>
              <a:t>siguió</a:t>
            </a:r>
            <a:r>
              <a:rPr lang="en-US" dirty="0"/>
              <a:t> </a:t>
            </a:r>
            <a:r>
              <a:rPr lang="en-US" dirty="0" err="1"/>
              <a:t>el</a:t>
            </a:r>
            <a:r>
              <a:rPr lang="en-US" dirty="0"/>
              <a:t> </a:t>
            </a:r>
            <a:r>
              <a:rPr lang="en-US" dirty="0" err="1"/>
              <a:t>consejo</a:t>
            </a:r>
            <a:r>
              <a:rPr lang="en-US" dirty="0"/>
              <a:t> que </a:t>
            </a:r>
            <a:r>
              <a:rPr lang="en-US" dirty="0" err="1"/>
              <a:t>el</a:t>
            </a:r>
            <a:r>
              <a:rPr lang="en-US" dirty="0"/>
              <a:t> </a:t>
            </a:r>
            <a:r>
              <a:rPr lang="en-US" dirty="0" err="1"/>
              <a:t>Señor</a:t>
            </a:r>
            <a:r>
              <a:rPr lang="en-US" dirty="0"/>
              <a:t> </a:t>
            </a:r>
            <a:r>
              <a:rPr lang="en-US" dirty="0" err="1"/>
              <a:t>dio</a:t>
            </a:r>
            <a:r>
              <a:rPr lang="en-US" dirty="0"/>
              <a:t> a </a:t>
            </a:r>
            <a:r>
              <a:rPr lang="en-US" dirty="0" err="1"/>
              <a:t>Jeroboán</a:t>
            </a:r>
            <a:r>
              <a:rPr lang="en-US" dirty="0"/>
              <a:t> </a:t>
            </a:r>
            <a:r>
              <a:rPr lang="en-US" dirty="0" err="1"/>
              <a:t>mediante</a:t>
            </a:r>
            <a:r>
              <a:rPr lang="en-US" dirty="0"/>
              <a:t> </a:t>
            </a:r>
            <a:r>
              <a:rPr lang="en-US" dirty="0" err="1"/>
              <a:t>Ahías</a:t>
            </a:r>
            <a:r>
              <a:rPr lang="en-US" dirty="0"/>
              <a:t>. Ni </a:t>
            </a:r>
            <a:r>
              <a:rPr lang="en-US" dirty="0" err="1"/>
              <a:t>Judá</a:t>
            </a:r>
            <a:r>
              <a:rPr lang="en-US" dirty="0"/>
              <a:t> </a:t>
            </a:r>
            <a:r>
              <a:rPr lang="en-US" dirty="0" err="1"/>
              <a:t>ni</a:t>
            </a:r>
            <a:r>
              <a:rPr lang="en-US" dirty="0"/>
              <a:t> Israel </a:t>
            </a:r>
            <a:r>
              <a:rPr lang="en-US" dirty="0" err="1"/>
              <a:t>dejaron</a:t>
            </a:r>
            <a:r>
              <a:rPr lang="en-US" dirty="0"/>
              <a:t> </a:t>
            </a:r>
            <a:r>
              <a:rPr lang="en-US" dirty="0" err="1"/>
              <a:t>por</a:t>
            </a:r>
            <a:r>
              <a:rPr lang="en-US" dirty="0"/>
              <a:t> </a:t>
            </a:r>
            <a:r>
              <a:rPr lang="en-US" dirty="0" err="1"/>
              <a:t>completo</a:t>
            </a:r>
            <a:r>
              <a:rPr lang="en-US" dirty="0"/>
              <a:t> de </a:t>
            </a:r>
            <a:r>
              <a:rPr lang="en-US" dirty="0" err="1"/>
              <a:t>adorar</a:t>
            </a:r>
            <a:r>
              <a:rPr lang="en-US" dirty="0"/>
              <a:t> a dioses </a:t>
            </a:r>
            <a:r>
              <a:rPr lang="en-US" dirty="0" err="1"/>
              <a:t>falsos</a:t>
            </a:r>
            <a:r>
              <a:rPr lang="en-US" dirty="0"/>
              <a:t>. </a:t>
            </a:r>
            <a:r>
              <a:rPr lang="en-US" dirty="0" err="1"/>
              <a:t>Ninguna</a:t>
            </a:r>
            <a:r>
              <a:rPr lang="en-US" dirty="0"/>
              <a:t> </a:t>
            </a:r>
            <a:r>
              <a:rPr lang="en-US" dirty="0" err="1"/>
              <a:t>nación</a:t>
            </a:r>
            <a:r>
              <a:rPr lang="en-US" dirty="0"/>
              <a:t> </a:t>
            </a:r>
            <a:r>
              <a:rPr lang="en-US" dirty="0" err="1"/>
              <a:t>iba</a:t>
            </a:r>
            <a:r>
              <a:rPr lang="en-US" dirty="0"/>
              <a:t> a </a:t>
            </a:r>
            <a:r>
              <a:rPr lang="en-US" dirty="0" err="1"/>
              <a:t>gozar</a:t>
            </a:r>
            <a:r>
              <a:rPr lang="en-US" dirty="0"/>
              <a:t> de la </a:t>
            </a:r>
            <a:r>
              <a:rPr lang="en-US" dirty="0" err="1"/>
              <a:t>prosperidad</a:t>
            </a:r>
            <a:r>
              <a:rPr lang="en-US" dirty="0"/>
              <a:t> y </a:t>
            </a:r>
            <a:r>
              <a:rPr lang="en-US" dirty="0" err="1"/>
              <a:t>felicidad</a:t>
            </a:r>
            <a:r>
              <a:rPr lang="en-US" dirty="0"/>
              <a:t> de </a:t>
            </a:r>
            <a:r>
              <a:rPr lang="en-US" dirty="0" err="1"/>
              <a:t>los</a:t>
            </a:r>
            <a:r>
              <a:rPr lang="en-US" dirty="0"/>
              <a:t> </a:t>
            </a:r>
            <a:r>
              <a:rPr lang="en-US" dirty="0" err="1"/>
              <a:t>tiempos</a:t>
            </a:r>
            <a:r>
              <a:rPr lang="en-US" dirty="0"/>
              <a:t> </a:t>
            </a:r>
            <a:r>
              <a:rPr lang="en-US" dirty="0" err="1"/>
              <a:t>anteriores</a:t>
            </a:r>
            <a:r>
              <a:rPr lang="en-US" dirty="0"/>
              <a:t>. </a:t>
            </a: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408725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5</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Baal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rey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Acab</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“hizo lo malo ante los ojos de Jehová, más que todos los que reinaron antes de él”. Por medio del matrimonio llegó a ser una sola carne con una mujer pagana llamada </a:t>
            </a:r>
            <a:r>
              <a:rPr lang="es-E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Jezabel.</a:t>
            </a: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Uno de los dioses de Jezabel tenía el nombre de </a:t>
            </a:r>
            <a:r>
              <a:rPr lang="es-E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Baal</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Ya desde los días de los jueces, el pueblo de Israel había empezado a servir a Baal. La palabra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baal</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simplemente significa “señor”, pero al Baal que se menciona aquí se le consideraba el dios que enviaba la lluvia y hacía que los cultivos dieran sus cosechas. </a:t>
            </a: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 adoradores de Baal participaban en un tipo de fornicación sagrada, en su templo, para adorarlo como la fuente de la vida. En ocasiones el pueblo ofrecía hasta a sus hijos como holocaustos a Baal (Jeremías 19:5).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 sea, el hecho de que Elías le oró a Dios que no lloviera durante 3.5 años también fue para dar testimonio de que Dios es el Dios Todopoderoso, incluso de la lluvia.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27" name="Google Shape;1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Contar: </a:t>
            </a:r>
            <a:r>
              <a:rPr lang="es-ES" sz="1800" i="1" dirty="0">
                <a:solidFill>
                  <a:srgbClr val="00B050"/>
                </a:solidFill>
                <a:effectLst/>
                <a:latin typeface="Calibri" panose="020F0502020204030204" pitchFamily="34" charset="0"/>
                <a:ea typeface="Times New Roman" panose="02020603050405020304" pitchFamily="18" charset="0"/>
              </a:rPr>
              <a:t>Explique que ahora va a repasar la historia de 1 Reyes 18:16-19:2 y que demostrará como contar una historia bíblica. Deseamos que los oyentes sepan la historia. También deseamos contar la historia sin explicar, sin añadir comentarios, sin dar opiniones…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Trate de tener la historia memorizada. Concéntrese en contar la historia con sus propias palabras, PERO asegúrese de que los detalles sean precisos.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7</a:t>
            </a:fld>
            <a:endParaRPr lang="en-US"/>
          </a:p>
        </p:txBody>
      </p:sp>
    </p:spTree>
    <p:extLst>
      <p:ext uri="{BB962C8B-B14F-4D97-AF65-F5344CB8AC3E}">
        <p14:creationId xmlns:p14="http://schemas.microsoft.com/office/powerpoint/2010/main" val="272397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Reyes 18:16-19:2</a:t>
            </a:r>
            <a:r>
              <a:rPr lang="es-ES" sz="1800" b="1" dirty="0">
                <a:effectLst/>
                <a:latin typeface="Calibri" panose="020F0502020204030204" pitchFamily="34" charset="0"/>
                <a:ea typeface="Times New Roman" panose="02020603050405020304" pitchFamily="18" charset="0"/>
              </a:rPr>
              <a:t> (Adaptado de Dios Habla Hoy)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(Tres años después del último encuentro)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rey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Acab</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fue a encontrarse con Elías. Cuando lo vio, le dijo: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—¿Así que tú eres el que está trastornando a Israel?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 no lo estoy trastornando</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—contestó Elías—,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sino tú y tu gente, por dejar los mandamientos del Señor y rendir culto a las diferentes representaciones de Baal. </a:t>
            </a:r>
          </a:p>
          <a:p>
            <a:pPr marL="0" marR="0">
              <a:spcBef>
                <a:spcPts val="0"/>
              </a:spcBef>
              <a:spcAft>
                <a:spcPts val="0"/>
              </a:spcAft>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Manda ahora gente que reúna a todos los israelitas en el monte Carmelo, con los cuatrocientos cincuenta profetas de Baal y los cuatrocientos profetas de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Aserá</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quienes Jezabel mantiene.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Acab</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mandó llamar a todos los israelitas, y reunió a los profetas en el monte Carmelo.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0075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Entonces Elías, acercándose a todo el pueblo, dijo: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—¿Hasta cuándo van a continuar ustedes con este doble juego? Si el Señor es el verdadero Dios, síganlo a él, y si Baal lo es, a él deberán seguirlo.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pueblo no respondió palabra. Y Elías continuó diciendo: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 soy el único profeta del Señor que ha quedado con vida, en tanto que de Baal hay cuatrocientos cincuenta profetas. Pues bien, que se nos den dos becerros, y que ellos escojan uno, y lo descuarticen y lo pongan sobre la leña, pero que no le prendan fuego. </a:t>
            </a:r>
          </a:p>
          <a:p>
            <a:pPr marL="0" marR="0">
              <a:spcBef>
                <a:spcPts val="0"/>
              </a:spcBef>
              <a:spcAft>
                <a:spcPts val="0"/>
              </a:spcAft>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 por mi parte, prepararé el otro becerro y lo pondré sobre la leña, pero tampoco le prenderé fuego. Luego ustedes invocarán a sus dioses, y yo invocaré al Señor, ¡y el dios que responda enviando fuego, ése es el Dios verdadero!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¡Buena propuesta!</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—respondió todo el pueblo.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973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6"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37"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5"/>
          <p:cNvSpPr>
            <a:spLocks noGrp="1"/>
          </p:cNvSpPr>
          <p:nvPr>
            <p:ph type="pic" idx="2"/>
          </p:nvPr>
        </p:nvSpPr>
        <p:spPr>
          <a:xfrm>
            <a:off x="5183188" y="987425"/>
            <a:ext cx="6172200" cy="4873625"/>
          </a:xfrm>
          <a:prstGeom prst="rect">
            <a:avLst/>
          </a:prstGeom>
          <a:noFill/>
          <a:ln>
            <a:noFill/>
          </a:ln>
        </p:spPr>
      </p:sp>
      <p:sp>
        <p:nvSpPr>
          <p:cNvPr id="70" name="Google Shape;70;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104" name="Google Shape;104;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05" name="Google Shape;105;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ijah and the Prophets of Baal | ferrebeekeeper">
            <a:extLst>
              <a:ext uri="{FF2B5EF4-FFF2-40B4-BE49-F238E27FC236}">
                <a16:creationId xmlns:a16="http://schemas.microsoft.com/office/drawing/2014/main" id="{8E0B4EE6-CEB7-3863-E9DF-A7153C00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75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Elijah Confronts the False Prophets (Sunday School Lesson) -  Ministry-To-Children Bible Lesson Plans for Kids">
            <a:extLst>
              <a:ext uri="{FF2B5EF4-FFF2-40B4-BE49-F238E27FC236}">
                <a16:creationId xmlns:a16="http://schemas.microsoft.com/office/drawing/2014/main" id="{24EB0603-7A6F-FFBC-DA15-4659647FD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0"/>
            <a:ext cx="9485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1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lijah and the Prophets of Baal on Mount Carmel | Children's Bible Lessons">
            <a:extLst>
              <a:ext uri="{FF2B5EF4-FFF2-40B4-BE49-F238E27FC236}">
                <a16:creationId xmlns:a16="http://schemas.microsoft.com/office/drawing/2014/main" id="{E8E940E1-15BD-001E-1E9F-6D064675E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62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Mission of the Faithful Remnant | The Anglican Planet">
            <a:extLst>
              <a:ext uri="{FF2B5EF4-FFF2-40B4-BE49-F238E27FC236}">
                <a16:creationId xmlns:a16="http://schemas.microsoft.com/office/drawing/2014/main" id="{24A81A45-7C0C-607A-FE91-6CAE534C4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603250"/>
            <a:ext cx="10160000" cy="565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31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r>
              <a:rPr lang="en-US" sz="4800" b="1" dirty="0"/>
              <a:t>: </a:t>
            </a:r>
            <a:r>
              <a:rPr lang="en-US" sz="4800" dirty="0"/>
              <a:t>Con seis </a:t>
            </a:r>
            <a:r>
              <a:rPr lang="en-US" sz="4800" dirty="0" err="1"/>
              <a:t>preguntas</a:t>
            </a:r>
            <a:r>
              <a:rPr lang="en-US" sz="4800" dirty="0"/>
              <a:t>, </a:t>
            </a:r>
            <a:r>
              <a:rPr lang="en-US" sz="4800" dirty="0" err="1"/>
              <a:t>repasamos</a:t>
            </a:r>
            <a:r>
              <a:rPr lang="en-US" sz="4800" dirty="0"/>
              <a:t> </a:t>
            </a:r>
            <a:r>
              <a:rPr lang="en-US" sz="4800" dirty="0" err="1"/>
              <a:t>los</a:t>
            </a:r>
            <a:r>
              <a:rPr lang="en-US" sz="4800" dirty="0"/>
              <a:t> </a:t>
            </a:r>
            <a:r>
              <a:rPr lang="en-US" sz="4800" dirty="0" err="1"/>
              <a:t>hechos</a:t>
            </a:r>
            <a:r>
              <a:rPr lang="en-US" sz="4800" dirty="0"/>
              <a:t> de la </a:t>
            </a:r>
            <a:r>
              <a:rPr lang="en-US" sz="4800" dirty="0" err="1"/>
              <a:t>historia</a:t>
            </a:r>
            <a:r>
              <a:rPr lang="en-US" sz="4800" dirty="0"/>
              <a:t> </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309903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1 Reyes 18:16-19:2</a:t>
            </a:r>
            <a:endParaRPr sz="4400" dirty="0"/>
          </a:p>
        </p:txBody>
      </p:sp>
      <p:sp>
        <p:nvSpPr>
          <p:cNvPr id="158" name="Google Shape;158;p11"/>
          <p:cNvSpPr txBox="1">
            <a:spLocks noGrp="1"/>
          </p:cNvSpPr>
          <p:nvPr>
            <p:ph type="body" idx="1"/>
          </p:nvPr>
        </p:nvSpPr>
        <p:spPr>
          <a:xfrm>
            <a:off x="838200" y="1690688"/>
            <a:ext cx="980598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1. ¿</a:t>
            </a:r>
            <a:r>
              <a:rPr lang="en-US" sz="4000" u="sng" dirty="0" err="1">
                <a:solidFill>
                  <a:srgbClr val="613318"/>
                </a:solidFill>
              </a:rPr>
              <a:t>Quiénes</a:t>
            </a:r>
            <a:r>
              <a:rPr lang="en-US" sz="4000" dirty="0">
                <a:solidFill>
                  <a:srgbClr val="613318"/>
                </a:solidFill>
              </a:rPr>
              <a:t> son </a:t>
            </a:r>
            <a:r>
              <a:rPr lang="en-US" sz="4000" dirty="0" err="1">
                <a:solidFill>
                  <a:srgbClr val="613318"/>
                </a:solidFill>
              </a:rPr>
              <a:t>los</a:t>
            </a:r>
            <a:r>
              <a:rPr lang="en-US" sz="4000" dirty="0">
                <a:solidFill>
                  <a:srgbClr val="613318"/>
                </a:solidFill>
              </a:rPr>
              <a:t> </a:t>
            </a:r>
            <a:r>
              <a:rPr lang="en-US" sz="4000" dirty="0" err="1">
                <a:solidFill>
                  <a:srgbClr val="613318"/>
                </a:solidFill>
              </a:rPr>
              <a:t>personajes</a:t>
            </a:r>
            <a:r>
              <a:rPr lang="en-US" sz="4000" dirty="0">
                <a:solidFill>
                  <a:srgbClr val="613318"/>
                </a:solidFill>
              </a:rPr>
              <a:t>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1 Reyes 18:16-19:2</a:t>
            </a:r>
            <a:endParaRPr sz="4400" dirty="0"/>
          </a:p>
        </p:txBody>
      </p:sp>
      <p:sp>
        <p:nvSpPr>
          <p:cNvPr id="165" name="Google Shape;165;p12"/>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2. ¿</a:t>
            </a:r>
            <a:r>
              <a:rPr lang="en-US" sz="4000" u="sng" dirty="0" err="1">
                <a:solidFill>
                  <a:srgbClr val="613318"/>
                </a:solidFill>
              </a:rPr>
              <a:t>Cuáles</a:t>
            </a:r>
            <a:r>
              <a:rPr lang="en-US" sz="4000" dirty="0">
                <a:solidFill>
                  <a:srgbClr val="613318"/>
                </a:solidFill>
              </a:rPr>
              <a:t> son </a:t>
            </a:r>
            <a:r>
              <a:rPr lang="en-US" sz="4000" dirty="0" err="1">
                <a:solidFill>
                  <a:srgbClr val="613318"/>
                </a:solidFill>
              </a:rPr>
              <a:t>los</a:t>
            </a:r>
            <a:r>
              <a:rPr lang="en-US" sz="4000" dirty="0">
                <a:solidFill>
                  <a:srgbClr val="613318"/>
                </a:solidFill>
              </a:rPr>
              <a:t> </a:t>
            </a:r>
            <a:r>
              <a:rPr lang="en-US" sz="4000" u="sng" dirty="0" err="1">
                <a:solidFill>
                  <a:srgbClr val="613318"/>
                </a:solidFill>
              </a:rPr>
              <a:t>objetos</a:t>
            </a:r>
            <a:r>
              <a:rPr lang="en-US" sz="4000" dirty="0">
                <a:solidFill>
                  <a:srgbClr val="613318"/>
                </a:solidFill>
              </a:rPr>
              <a:t>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1 Reyes 18:16-19:2</a:t>
            </a:r>
            <a:endParaRPr sz="4400" dirty="0"/>
          </a:p>
        </p:txBody>
      </p:sp>
      <p:sp>
        <p:nvSpPr>
          <p:cNvPr id="172" name="Google Shape;172;p13"/>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3. ¿</a:t>
            </a:r>
            <a:r>
              <a:rPr lang="en-US" sz="4000" u="sng" dirty="0" err="1">
                <a:solidFill>
                  <a:srgbClr val="613318"/>
                </a:solidFill>
              </a:rPr>
              <a:t>Dónde</a:t>
            </a:r>
            <a:r>
              <a:rPr lang="en-US" sz="4000" dirty="0">
                <a:solidFill>
                  <a:srgbClr val="613318"/>
                </a:solidFill>
              </a:rPr>
              <a:t> </a:t>
            </a:r>
            <a:r>
              <a:rPr lang="en-US" sz="4000" dirty="0" err="1">
                <a:solidFill>
                  <a:srgbClr val="613318"/>
                </a:solidFill>
              </a:rPr>
              <a:t>ocurrió</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pic>
        <p:nvPicPr>
          <p:cNvPr id="173" name="Google Shape;173;p13" descr="A close up of a lush green field&#10;&#10;Description automatically generated"/>
          <p:cNvPicPr preferRelativeResize="0"/>
          <p:nvPr/>
        </p:nvPicPr>
        <p:blipFill rotWithShape="1">
          <a:blip r:embed="rId3">
            <a:alphaModFix/>
          </a:blip>
          <a:srcRect/>
          <a:stretch/>
        </p:blipFill>
        <p:spPr>
          <a:xfrm>
            <a:off x="-88557" y="2542539"/>
            <a:ext cx="12605055" cy="21995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1 Reyes 18:16-19:2</a:t>
            </a:r>
            <a:endParaRPr sz="4400" dirty="0"/>
          </a:p>
        </p:txBody>
      </p:sp>
      <p:sp>
        <p:nvSpPr>
          <p:cNvPr id="180" name="Google Shape;180;p14"/>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4. ¿</a:t>
            </a:r>
            <a:r>
              <a:rPr lang="en-US" sz="4000" u="sng" dirty="0" err="1">
                <a:solidFill>
                  <a:srgbClr val="613318"/>
                </a:solidFill>
              </a:rPr>
              <a:t>Cuándo</a:t>
            </a:r>
            <a:r>
              <a:rPr lang="en-US" sz="4000" dirty="0">
                <a:solidFill>
                  <a:srgbClr val="613318"/>
                </a:solidFill>
              </a:rPr>
              <a:t> </a:t>
            </a:r>
            <a:r>
              <a:rPr lang="en-US" sz="4000" dirty="0" err="1">
                <a:solidFill>
                  <a:srgbClr val="613318"/>
                </a:solidFill>
              </a:rPr>
              <a:t>ocurrió</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a:t>
            </a:r>
            <a:endParaRPr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1 Reyes 18:16-19:2</a:t>
            </a:r>
            <a:endParaRPr sz="4400" dirty="0"/>
          </a:p>
        </p:txBody>
      </p:sp>
      <p:sp>
        <p:nvSpPr>
          <p:cNvPr id="187" name="Google Shape;187;p15"/>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5. ¿</a:t>
            </a:r>
            <a:r>
              <a:rPr lang="en-US" sz="4000" u="sng" dirty="0" err="1">
                <a:solidFill>
                  <a:srgbClr val="613318"/>
                </a:solidFill>
              </a:rPr>
              <a:t>Cuál</a:t>
            </a:r>
            <a:r>
              <a:rPr lang="en-US" sz="4000" dirty="0">
                <a:solidFill>
                  <a:srgbClr val="613318"/>
                </a:solidFill>
              </a:rPr>
              <a:t> es </a:t>
            </a:r>
            <a:r>
              <a:rPr lang="en-US" sz="4000" dirty="0" err="1">
                <a:solidFill>
                  <a:srgbClr val="613318"/>
                </a:solidFill>
              </a:rPr>
              <a:t>el</a:t>
            </a:r>
            <a:r>
              <a:rPr lang="en-US" sz="4000" dirty="0">
                <a:solidFill>
                  <a:srgbClr val="613318"/>
                </a:solidFill>
              </a:rPr>
              <a:t> </a:t>
            </a:r>
            <a:r>
              <a:rPr lang="en-US" sz="4000" dirty="0" err="1">
                <a:solidFill>
                  <a:srgbClr val="613318"/>
                </a:solidFill>
              </a:rPr>
              <a:t>problema</a:t>
            </a:r>
            <a:r>
              <a:rPr lang="en-US" sz="4000" dirty="0">
                <a:solidFill>
                  <a:srgbClr val="613318"/>
                </a:solidFill>
              </a:rPr>
              <a:t>?</a:t>
            </a:r>
          </a:p>
          <a:p>
            <a:pPr marL="0" lvl="0" indent="0" algn="l" rtl="0">
              <a:lnSpc>
                <a:spcPct val="90000"/>
              </a:lnSpc>
              <a:spcBef>
                <a:spcPts val="0"/>
              </a:spcBef>
              <a:spcAft>
                <a:spcPts val="0"/>
              </a:spcAft>
              <a:buClr>
                <a:srgbClr val="613318"/>
              </a:buClr>
              <a:buSzPts val="5400"/>
              <a:buNone/>
            </a:pPr>
            <a:r>
              <a:rPr lang="en-US" sz="4000" dirty="0">
                <a:solidFill>
                  <a:srgbClr val="613318"/>
                </a:solidFill>
              </a:rPr>
              <a:t>6. ¿</a:t>
            </a:r>
            <a:r>
              <a:rPr lang="en-US" sz="4000" u="sng" dirty="0">
                <a:solidFill>
                  <a:srgbClr val="613318"/>
                </a:solidFill>
              </a:rPr>
              <a:t>Se </a:t>
            </a:r>
            <a:r>
              <a:rPr lang="en-US" sz="4000" u="sng" dirty="0" err="1">
                <a:solidFill>
                  <a:srgbClr val="613318"/>
                </a:solidFill>
              </a:rPr>
              <a:t>soluciona</a:t>
            </a:r>
            <a:r>
              <a:rPr lang="en-US" sz="4000" u="sng" dirty="0">
                <a:solidFill>
                  <a:srgbClr val="613318"/>
                </a:solidFill>
              </a:rPr>
              <a:t> </a:t>
            </a:r>
            <a:r>
              <a:rPr lang="en-US" sz="4000" dirty="0" err="1">
                <a:solidFill>
                  <a:srgbClr val="613318"/>
                </a:solidFill>
              </a:rPr>
              <a:t>el</a:t>
            </a:r>
            <a:r>
              <a:rPr lang="en-US" sz="4000" dirty="0">
                <a:solidFill>
                  <a:srgbClr val="613318"/>
                </a:solidFill>
              </a:rPr>
              <a:t> </a:t>
            </a:r>
            <a:r>
              <a:rPr lang="en-US" sz="4000" dirty="0" err="1">
                <a:solidFill>
                  <a:srgbClr val="613318"/>
                </a:solidFill>
              </a:rPr>
              <a:t>problema</a:t>
            </a:r>
            <a:r>
              <a:rPr lang="en-US" sz="4000" dirty="0">
                <a:solidFill>
                  <a:srgbClr val="613318"/>
                </a:solidFill>
              </a:rPr>
              <a:t>? </a:t>
            </a:r>
            <a:endParaRPr lang="en-US" sz="4000" dirty="0"/>
          </a:p>
          <a:p>
            <a:pPr marL="0" lvl="0" indent="0" algn="l" rtl="0">
              <a:lnSpc>
                <a:spcPct val="90000"/>
              </a:lnSpc>
              <a:spcBef>
                <a:spcPts val="0"/>
              </a:spcBef>
              <a:spcAft>
                <a:spcPts val="0"/>
              </a:spcAft>
              <a:buClr>
                <a:srgbClr val="613318"/>
              </a:buClr>
              <a:buSzPts val="5400"/>
              <a:buNone/>
            </a:pPr>
            <a:endParaRPr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sz="4400" dirty="0" err="1">
                <a:solidFill>
                  <a:srgbClr val="613318"/>
                </a:solidFill>
              </a:rPr>
              <a:t>Oremos</a:t>
            </a:r>
            <a:endParaRPr sz="4400" dirty="0">
              <a:solidFill>
                <a:srgbClr val="61331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422400"/>
            <a:ext cx="10850880" cy="5262979"/>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r>
              <a:rPr lang="en-US" sz="4800" b="1" dirty="0"/>
              <a:t>: </a:t>
            </a:r>
            <a:r>
              <a:rPr lang="en-US" sz="4800" dirty="0"/>
              <a:t>Con cuatro </a:t>
            </a:r>
            <a:r>
              <a:rPr lang="en-US" sz="4800" dirty="0" err="1"/>
              <a:t>preguntas</a:t>
            </a:r>
            <a:r>
              <a:rPr lang="en-US" sz="4800" dirty="0"/>
              <a:t>, </a:t>
            </a:r>
            <a:r>
              <a:rPr lang="en-US" sz="4800" dirty="0" err="1"/>
              <a:t>resaltamos</a:t>
            </a:r>
            <a:r>
              <a:rPr lang="en-US" sz="4800" dirty="0"/>
              <a:t> </a:t>
            </a:r>
            <a:r>
              <a:rPr lang="en-US" sz="4800" dirty="0" err="1"/>
              <a:t>el</a:t>
            </a:r>
            <a:r>
              <a:rPr lang="en-US" sz="4800" dirty="0"/>
              <a:t> </a:t>
            </a:r>
            <a:r>
              <a:rPr lang="en-US" sz="4800" dirty="0" err="1"/>
              <a:t>pecado</a:t>
            </a:r>
            <a:r>
              <a:rPr lang="en-US" sz="4800" dirty="0"/>
              <a:t>, las </a:t>
            </a:r>
            <a:r>
              <a:rPr lang="en-US" sz="4800" dirty="0" err="1"/>
              <a:t>buenas</a:t>
            </a:r>
            <a:r>
              <a:rPr lang="en-US" sz="4800" dirty="0"/>
              <a:t> </a:t>
            </a:r>
            <a:r>
              <a:rPr lang="en-US" sz="4800" dirty="0" err="1"/>
              <a:t>noticias</a:t>
            </a:r>
            <a:r>
              <a:rPr lang="en-US" sz="4800" dirty="0"/>
              <a:t> de Dios, y la </a:t>
            </a:r>
            <a:r>
              <a:rPr lang="en-US" sz="4800" dirty="0" err="1"/>
              <a:t>aplicación</a:t>
            </a:r>
            <a:r>
              <a:rPr lang="en-US" sz="4800" dirty="0"/>
              <a:t> para </a:t>
            </a:r>
            <a:r>
              <a:rPr lang="en-US" sz="4800" dirty="0" err="1"/>
              <a:t>nuestras</a:t>
            </a:r>
            <a:r>
              <a:rPr lang="en-US" sz="4800" dirty="0"/>
              <a:t> </a:t>
            </a:r>
            <a:r>
              <a:rPr lang="en-US" sz="4800" dirty="0" err="1"/>
              <a:t>vidas</a:t>
            </a:r>
            <a:endParaRPr lang="en-US" sz="4800" b="1" dirty="0"/>
          </a:p>
        </p:txBody>
      </p:sp>
    </p:spTree>
    <p:extLst>
      <p:ext uri="{BB962C8B-B14F-4D97-AF65-F5344CB8AC3E}">
        <p14:creationId xmlns:p14="http://schemas.microsoft.com/office/powerpoint/2010/main" val="146042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- 1 Reyes 18:16-19:2</a:t>
            </a:r>
            <a:endParaRPr sz="4400" dirty="0"/>
          </a:p>
        </p:txBody>
      </p:sp>
      <p:sp>
        <p:nvSpPr>
          <p:cNvPr id="218" name="Google Shape;218;p19"/>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1. ¿</a:t>
            </a:r>
            <a:r>
              <a:rPr lang="en-US" sz="4000" dirty="0" err="1">
                <a:solidFill>
                  <a:srgbClr val="613318"/>
                </a:solidFill>
              </a:rPr>
              <a:t>Cuál</a:t>
            </a:r>
            <a:r>
              <a:rPr lang="en-US" sz="4000" dirty="0">
                <a:solidFill>
                  <a:srgbClr val="613318"/>
                </a:solidFill>
              </a:rPr>
              <a:t> es </a:t>
            </a:r>
            <a:r>
              <a:rPr lang="en-US" sz="4000" dirty="0" err="1">
                <a:solidFill>
                  <a:srgbClr val="613318"/>
                </a:solidFill>
              </a:rPr>
              <a:t>el</a:t>
            </a:r>
            <a:r>
              <a:rPr lang="en-US" sz="4000" dirty="0">
                <a:solidFill>
                  <a:srgbClr val="613318"/>
                </a:solidFill>
              </a:rPr>
              <a:t> punto principal de la </a:t>
            </a:r>
            <a:r>
              <a:rPr lang="en-US" sz="4000" dirty="0" err="1">
                <a:solidFill>
                  <a:srgbClr val="613318"/>
                </a:solidFill>
              </a:rPr>
              <a:t>historia</a:t>
            </a:r>
            <a:r>
              <a:rPr lang="en-US" sz="4000" dirty="0">
                <a:solidFill>
                  <a:srgbClr val="613318"/>
                </a:solidFill>
              </a:rPr>
              <a:t>?</a:t>
            </a:r>
            <a:endParaRPr sz="4000" dirty="0"/>
          </a:p>
        </p:txBody>
      </p:sp>
      <p:sp>
        <p:nvSpPr>
          <p:cNvPr id="3" name="TextBox 2">
            <a:extLst>
              <a:ext uri="{FF2B5EF4-FFF2-40B4-BE49-F238E27FC236}">
                <a16:creationId xmlns:a16="http://schemas.microsoft.com/office/drawing/2014/main" id="{80843986-7D02-BC7A-BC73-1F2D4CC49546}"/>
              </a:ext>
            </a:extLst>
          </p:cNvPr>
          <p:cNvSpPr txBox="1"/>
          <p:nvPr/>
        </p:nvSpPr>
        <p:spPr>
          <a:xfrm>
            <a:off x="1262062" y="3167390"/>
            <a:ext cx="9667876" cy="1938992"/>
          </a:xfrm>
          <a:prstGeom prst="rect">
            <a:avLst/>
          </a:prstGeom>
          <a:noFill/>
        </p:spPr>
        <p:txBody>
          <a:bodyPr wrap="square">
            <a:spAutoFit/>
          </a:bodyPr>
          <a:lstStyle/>
          <a:p>
            <a:pPr marR="0" lvl="0">
              <a:spcBef>
                <a:spcPts val="0"/>
              </a:spcBef>
              <a:spcAft>
                <a:spcPts val="0"/>
              </a:spcAft>
            </a:pPr>
            <a:r>
              <a:rPr lang="es-ES" sz="4000" b="1" dirty="0">
                <a:solidFill>
                  <a:srgbClr val="000000"/>
                </a:solidFill>
                <a:effectLst/>
                <a:latin typeface="Calibri" panose="020F0502020204030204" pitchFamily="34" charset="0"/>
                <a:ea typeface="Times New Roman" panose="02020603050405020304" pitchFamily="18" charset="0"/>
              </a:rPr>
              <a:t>A través de su profeta Elías en el monte Carmelo, el Señor mostró que Él es el único verdadero Dios. </a:t>
            </a:r>
            <a:endParaRPr lang="en-US" sz="40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- 1 Reyes 18:16-19:2</a:t>
            </a:r>
            <a:endParaRPr sz="4400" dirty="0"/>
          </a:p>
        </p:txBody>
      </p:sp>
      <p:sp>
        <p:nvSpPr>
          <p:cNvPr id="225" name="Google Shape;225;p20"/>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2. ¿</a:t>
            </a:r>
            <a:r>
              <a:rPr lang="en-US" sz="4000" dirty="0" err="1">
                <a:solidFill>
                  <a:srgbClr val="613318"/>
                </a:solidFill>
              </a:rPr>
              <a:t>Qué</a:t>
            </a:r>
            <a:r>
              <a:rPr lang="en-US" sz="4000" dirty="0">
                <a:solidFill>
                  <a:srgbClr val="613318"/>
                </a:solidFill>
              </a:rPr>
              <a:t> </a:t>
            </a:r>
            <a:r>
              <a:rPr lang="en-US" sz="4000" u="sng" dirty="0" err="1">
                <a:solidFill>
                  <a:srgbClr val="613318"/>
                </a:solidFill>
              </a:rPr>
              <a:t>pecado</a:t>
            </a:r>
            <a:r>
              <a:rPr lang="en-US" sz="4000" dirty="0">
                <a:solidFill>
                  <a:srgbClr val="613318"/>
                </a:solidFill>
              </a:rPr>
              <a:t> </a:t>
            </a:r>
            <a:r>
              <a:rPr lang="en-US" sz="4000" dirty="0" err="1">
                <a:solidFill>
                  <a:srgbClr val="613318"/>
                </a:solidFill>
              </a:rPr>
              <a:t>veo</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y </a:t>
            </a:r>
            <a:r>
              <a:rPr lang="en-US" sz="4000" dirty="0" err="1">
                <a:solidFill>
                  <a:srgbClr val="613318"/>
                </a:solidFill>
              </a:rPr>
              <a:t>confieso</a:t>
            </a:r>
            <a:r>
              <a:rPr lang="en-US" sz="4000" dirty="0">
                <a:solidFill>
                  <a:srgbClr val="613318"/>
                </a:solidFill>
              </a:rPr>
              <a:t> </a:t>
            </a:r>
            <a:r>
              <a:rPr lang="en-US" sz="4000" dirty="0" err="1">
                <a:solidFill>
                  <a:srgbClr val="613318"/>
                </a:solidFill>
              </a:rPr>
              <a:t>en</a:t>
            </a:r>
            <a:r>
              <a:rPr lang="en-US" sz="4000" dirty="0">
                <a:solidFill>
                  <a:srgbClr val="613318"/>
                </a:solidFill>
              </a:rPr>
              <a:t> mi </a:t>
            </a:r>
            <a:r>
              <a:rPr lang="en-US" sz="4000" dirty="0" err="1">
                <a:solidFill>
                  <a:srgbClr val="613318"/>
                </a:solidFill>
              </a:rPr>
              <a:t>vida</a:t>
            </a:r>
            <a:r>
              <a:rPr lang="en-US" sz="4000" dirty="0">
                <a:solidFill>
                  <a:srgbClr val="613318"/>
                </a:solidFill>
              </a:rPr>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- 1 Reyes 18:16-19:2</a:t>
            </a:r>
            <a:endParaRPr sz="4400" dirty="0"/>
          </a:p>
        </p:txBody>
      </p:sp>
      <p:sp>
        <p:nvSpPr>
          <p:cNvPr id="232" name="Google Shape;232;p21"/>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indent="0">
              <a:spcBef>
                <a:spcPts val="0"/>
              </a:spcBef>
              <a:buClr>
                <a:srgbClr val="613318"/>
              </a:buClr>
              <a:buNone/>
            </a:pPr>
            <a:r>
              <a:rPr lang="en-US" sz="4000" dirty="0">
                <a:solidFill>
                  <a:srgbClr val="613318"/>
                </a:solidFill>
              </a:rPr>
              <a:t>3. ¿</a:t>
            </a:r>
            <a:r>
              <a:rPr lang="en-US" sz="4000" dirty="0" err="1">
                <a:solidFill>
                  <a:srgbClr val="613318"/>
                </a:solidFill>
              </a:rPr>
              <a:t>En</a:t>
            </a:r>
            <a:r>
              <a:rPr lang="en-US" sz="4000" dirty="0">
                <a:solidFill>
                  <a:srgbClr val="613318"/>
                </a:solidFill>
              </a:rPr>
              <a:t> que versos y palabras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r>
              <a:rPr lang="en-US" sz="4000" dirty="0" err="1">
                <a:solidFill>
                  <a:srgbClr val="613318"/>
                </a:solidFill>
              </a:rPr>
              <a:t>veo</a:t>
            </a:r>
            <a:r>
              <a:rPr lang="en-US" sz="4000" dirty="0">
                <a:solidFill>
                  <a:srgbClr val="613318"/>
                </a:solidFill>
              </a:rPr>
              <a:t> </a:t>
            </a:r>
            <a:r>
              <a:rPr lang="en-US" sz="4000" dirty="0" err="1">
                <a:solidFill>
                  <a:srgbClr val="613318"/>
                </a:solidFill>
              </a:rPr>
              <a:t>el</a:t>
            </a:r>
            <a:r>
              <a:rPr lang="en-US" sz="4000" dirty="0">
                <a:solidFill>
                  <a:srgbClr val="613318"/>
                </a:solidFill>
              </a:rPr>
              <a:t> amor de Dios para </a:t>
            </a:r>
            <a:r>
              <a:rPr lang="en-US" sz="4000" dirty="0" err="1">
                <a:solidFill>
                  <a:srgbClr val="613318"/>
                </a:solidFill>
              </a:rPr>
              <a:t>conmigo</a:t>
            </a:r>
            <a:r>
              <a:rPr lang="en-US" sz="4000" dirty="0">
                <a:solidFill>
                  <a:srgbClr val="613318"/>
                </a:solidFill>
              </a:rPr>
              <a:t>? </a:t>
            </a:r>
            <a:endParaRPr lang="en-US" sz="4000" dirty="0"/>
          </a:p>
          <a:p>
            <a:pPr marL="0" lvl="0" indent="0" algn="l" rtl="0">
              <a:lnSpc>
                <a:spcPct val="90000"/>
              </a:lnSpc>
              <a:spcBef>
                <a:spcPts val="0"/>
              </a:spcBef>
              <a:spcAft>
                <a:spcPts val="0"/>
              </a:spcAft>
              <a:buClr>
                <a:srgbClr val="613318"/>
              </a:buClr>
              <a:buSzPts val="54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- 1 Reyes 18:16-19:2</a:t>
            </a:r>
            <a:endParaRPr sz="4400" dirty="0"/>
          </a:p>
        </p:txBody>
      </p:sp>
      <p:sp>
        <p:nvSpPr>
          <p:cNvPr id="239" name="Google Shape;239;p22"/>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indent="0">
              <a:spcBef>
                <a:spcPts val="0"/>
              </a:spcBef>
              <a:buClr>
                <a:srgbClr val="613318"/>
              </a:buClr>
              <a:buNone/>
            </a:pPr>
            <a:r>
              <a:rPr lang="en-US" sz="4000">
                <a:solidFill>
                  <a:srgbClr val="613318"/>
                </a:solidFill>
              </a:rPr>
              <a:t>4</a:t>
            </a:r>
            <a:r>
              <a:rPr lang="en-US" sz="4000" dirty="0">
                <a:solidFill>
                  <a:srgbClr val="613318"/>
                </a:solidFill>
              </a:rPr>
              <a:t>. ¿</a:t>
            </a:r>
            <a:r>
              <a:rPr lang="en-US" sz="4000" dirty="0" err="1">
                <a:solidFill>
                  <a:srgbClr val="613318"/>
                </a:solidFill>
              </a:rPr>
              <a:t>Qué</a:t>
            </a:r>
            <a:r>
              <a:rPr lang="en-US" sz="4000" dirty="0">
                <a:solidFill>
                  <a:srgbClr val="613318"/>
                </a:solidFill>
              </a:rPr>
              <a:t> </a:t>
            </a:r>
            <a:r>
              <a:rPr lang="en-US" sz="4000" dirty="0" err="1">
                <a:solidFill>
                  <a:srgbClr val="613318"/>
                </a:solidFill>
              </a:rPr>
              <a:t>pediré</a:t>
            </a:r>
            <a:r>
              <a:rPr lang="en-US" sz="4000" dirty="0">
                <a:solidFill>
                  <a:srgbClr val="613318"/>
                </a:solidFill>
              </a:rPr>
              <a:t> que Dios </a:t>
            </a:r>
            <a:r>
              <a:rPr lang="en-US" sz="4000" dirty="0" err="1">
                <a:solidFill>
                  <a:srgbClr val="613318"/>
                </a:solidFill>
              </a:rPr>
              <a:t>obre</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mí</a:t>
            </a:r>
            <a:r>
              <a:rPr lang="en-US" sz="4000" dirty="0">
                <a:solidFill>
                  <a:srgbClr val="613318"/>
                </a:solidFill>
              </a:rPr>
              <a:t> para </a:t>
            </a:r>
            <a:r>
              <a:rPr lang="en-US" sz="4000" dirty="0" err="1">
                <a:solidFill>
                  <a:srgbClr val="613318"/>
                </a:solidFill>
              </a:rPr>
              <a:t>poner</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práctica</a:t>
            </a:r>
            <a:r>
              <a:rPr lang="en-US" sz="4000" dirty="0">
                <a:solidFill>
                  <a:srgbClr val="613318"/>
                </a:solidFill>
              </a:rPr>
              <a:t> </a:t>
            </a:r>
            <a:r>
              <a:rPr lang="en-US" sz="4000" dirty="0" err="1">
                <a:solidFill>
                  <a:srgbClr val="613318"/>
                </a:solidFill>
              </a:rPr>
              <a:t>esta</a:t>
            </a:r>
            <a:r>
              <a:rPr lang="en-US" sz="4000" dirty="0">
                <a:solidFill>
                  <a:srgbClr val="613318"/>
                </a:solidFill>
              </a:rPr>
              <a:t> palabra de Dios?</a:t>
            </a:r>
          </a:p>
          <a:p>
            <a:pPr marL="0" lvl="0" indent="0" algn="l" rtl="0">
              <a:lnSpc>
                <a:spcPct val="90000"/>
              </a:lnSpc>
              <a:spcBef>
                <a:spcPts val="0"/>
              </a:spcBef>
              <a:spcAft>
                <a:spcPts val="0"/>
              </a:spcAft>
              <a:buClr>
                <a:srgbClr val="613318"/>
              </a:buClr>
              <a:buSzPts val="5400"/>
              <a:buNone/>
            </a:pPr>
            <a:endParaRPr sz="4000" dirty="0">
              <a:solidFill>
                <a:srgbClr val="613318"/>
              </a:solidFill>
            </a:endParaRPr>
          </a:p>
          <a:p>
            <a:pPr marL="0" lvl="0" indent="0" algn="l" rtl="0">
              <a:lnSpc>
                <a:spcPct val="90000"/>
              </a:lnSpc>
              <a:spcBef>
                <a:spcPts val="1000"/>
              </a:spcBef>
              <a:spcAft>
                <a:spcPts val="0"/>
              </a:spcAft>
              <a:buClr>
                <a:schemeClr val="dk1"/>
              </a:buClr>
              <a:buSzPts val="4000"/>
              <a:buNone/>
            </a:pPr>
            <a:endParaRPr sz="4000"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range with a sunset and clouds&#10;&#10;Description automatically generated with medium confidence">
            <a:extLst>
              <a:ext uri="{FF2B5EF4-FFF2-40B4-BE49-F238E27FC236}">
                <a16:creationId xmlns:a16="http://schemas.microsoft.com/office/drawing/2014/main" id="{2B0B71F2-BA09-893E-B095-1E47BA02F366}"/>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92291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2</a:t>
            </a:r>
            <a:r>
              <a:rPr lang="en-US" sz="4000" b="1" dirty="0">
                <a:solidFill>
                  <a:srgbClr val="008000"/>
                </a:solidFill>
                <a:latin typeface="Overlock"/>
                <a:ea typeface="Overlock"/>
                <a:cs typeface="Overlock"/>
                <a:sym typeface="Overlock"/>
              </a:rPr>
              <a:t>: Elías y Los </a:t>
            </a:r>
            <a:r>
              <a:rPr lang="en-US" sz="4000" b="1" dirty="0" err="1">
                <a:solidFill>
                  <a:srgbClr val="008000"/>
                </a:solidFill>
                <a:latin typeface="Overlock"/>
                <a:ea typeface="Overlock"/>
                <a:cs typeface="Overlock"/>
                <a:sym typeface="Overlock"/>
              </a:rPr>
              <a:t>Profetas</a:t>
            </a:r>
            <a:r>
              <a:rPr lang="en-US" sz="4000" b="1" dirty="0">
                <a:solidFill>
                  <a:srgbClr val="008000"/>
                </a:solidFill>
                <a:latin typeface="Overlock"/>
                <a:ea typeface="Overlock"/>
                <a:cs typeface="Overlock"/>
                <a:sym typeface="Overlock"/>
              </a:rPr>
              <a:t> de Baal</a:t>
            </a:r>
          </a:p>
          <a:p>
            <a:pPr marL="0" marR="0" lvl="0" indent="0" algn="ctr" rtl="0">
              <a:spcBef>
                <a:spcPts val="0"/>
              </a:spcBef>
              <a:spcAft>
                <a:spcPts val="0"/>
              </a:spcAft>
              <a:buNone/>
            </a:pPr>
            <a:r>
              <a:rPr lang="en-US" sz="4000" b="1" dirty="0">
                <a:solidFill>
                  <a:srgbClr val="008000"/>
                </a:solidFill>
                <a:latin typeface="Overlock"/>
                <a:ea typeface="Overlock"/>
                <a:sym typeface="Overlock"/>
              </a:rPr>
              <a:t>(1 Reyes 18:16 – 19:2)</a:t>
            </a:r>
            <a:r>
              <a:rPr lang="en-US" sz="4000" b="1" dirty="0">
                <a:ea typeface="Overlock"/>
              </a:rPr>
              <a:t> </a:t>
            </a: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extLst>
              <p:ext uri="{D42A27DB-BD31-4B8C-83A1-F6EECF244321}">
                <p14:modId xmlns:p14="http://schemas.microsoft.com/office/powerpoint/2010/main" val="721093952"/>
              </p:ext>
            </p:extLst>
          </p:nvPr>
        </p:nvGraphicFramePr>
        <p:xfrm>
          <a:off x="811617" y="2399906"/>
          <a:ext cx="10568763" cy="3222296"/>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0">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t>Usar </a:t>
                      </a:r>
                      <a:r>
                        <a:rPr lang="en-US" sz="3200" dirty="0" err="1"/>
                        <a:t>el</a:t>
                      </a:r>
                      <a:r>
                        <a:rPr lang="en-US" sz="3200" dirty="0"/>
                        <a:t> </a:t>
                      </a:r>
                      <a:r>
                        <a:rPr lang="en-US" sz="3200" dirty="0" err="1"/>
                        <a:t>método</a:t>
                      </a:r>
                      <a:r>
                        <a:rPr lang="en-US" sz="3200" dirty="0"/>
                        <a:t> de las 4 “C” para leer y </a:t>
                      </a:r>
                      <a:r>
                        <a:rPr lang="en-US" sz="3200" dirty="0" err="1"/>
                        <a:t>entender</a:t>
                      </a:r>
                      <a:r>
                        <a:rPr lang="en-US" sz="3200" dirty="0"/>
                        <a:t> 1 Reyes 18:16 – 19:2</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1" dirty="0" err="1"/>
                        <a:t>Repasar</a:t>
                      </a:r>
                      <a:r>
                        <a:rPr lang="en-US" sz="3200" b="1" dirty="0"/>
                        <a:t> </a:t>
                      </a:r>
                      <a:r>
                        <a:rPr lang="en-US" sz="3200" b="1" dirty="0" err="1"/>
                        <a:t>el</a:t>
                      </a:r>
                      <a:r>
                        <a:rPr lang="en-US" sz="3200" b="1" dirty="0"/>
                        <a:t> </a:t>
                      </a:r>
                      <a:r>
                        <a:rPr lang="en-US" sz="3200" b="1" dirty="0" err="1"/>
                        <a:t>método</a:t>
                      </a:r>
                      <a:r>
                        <a:rPr lang="en-US" sz="3200" b="1" dirty="0"/>
                        <a:t> de las 4 “C”</a:t>
                      </a:r>
                    </a:p>
                  </a:txBody>
                  <a:tcPr/>
                </a:tc>
                <a:extLst>
                  <a:ext uri="{0D108BD9-81ED-4DB2-BD59-A6C34878D82A}">
                    <a16:rowId xmlns:a16="http://schemas.microsoft.com/office/drawing/2014/main" val="898567834"/>
                  </a:ext>
                </a:extLst>
              </a:tr>
              <a:tr h="757708">
                <a:tc>
                  <a:txBody>
                    <a:bodyPr/>
                    <a:lstStyle/>
                    <a:p>
                      <a:pPr algn="ctr"/>
                      <a:r>
                        <a:rPr lang="en-US" sz="3600" dirty="0"/>
                        <a:t>3</a:t>
                      </a:r>
                    </a:p>
                  </a:txBody>
                  <a:tcPr/>
                </a:tc>
                <a:tc>
                  <a:txBody>
                    <a:bodyPr/>
                    <a:lstStyle/>
                    <a:p>
                      <a:r>
                        <a:rPr lang="en-US" sz="3200" dirty="0" err="1"/>
                        <a:t>Describir</a:t>
                      </a:r>
                      <a:r>
                        <a:rPr lang="en-US" sz="3200" dirty="0"/>
                        <a:t> </a:t>
                      </a:r>
                      <a:r>
                        <a:rPr lang="en-US" sz="3200" dirty="0" err="1"/>
                        <a:t>el</a:t>
                      </a:r>
                      <a:r>
                        <a:rPr lang="en-US" sz="3200" dirty="0"/>
                        <a:t> Proyecto Final </a:t>
                      </a:r>
                    </a:p>
                  </a:txBody>
                  <a:tcPr/>
                </a:tc>
                <a:extLst>
                  <a:ext uri="{0D108BD9-81ED-4DB2-BD59-A6C34878D82A}">
                    <a16:rowId xmlns:a16="http://schemas.microsoft.com/office/drawing/2014/main" val="2023118206"/>
                  </a:ext>
                </a:extLst>
              </a:tr>
            </a:tbl>
          </a:graphicData>
        </a:graphic>
      </p:graphicFrame>
    </p:spTree>
    <p:extLst>
      <p:ext uri="{BB962C8B-B14F-4D97-AF65-F5344CB8AC3E}">
        <p14:creationId xmlns:p14="http://schemas.microsoft.com/office/powerpoint/2010/main" val="2109802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a:solidFill>
                  <a:srgbClr val="008000"/>
                </a:solidFill>
              </a:rPr>
              <a:t>Las Cuatro C</a:t>
            </a:r>
            <a:endParaRPr sz="4400" dirty="0"/>
          </a:p>
        </p:txBody>
      </p:sp>
      <p:sp>
        <p:nvSpPr>
          <p:cNvPr id="246" name="Google Shape;246;p23"/>
          <p:cNvSpPr txBox="1">
            <a:spLocks noGrp="1"/>
          </p:cNvSpPr>
          <p:nvPr>
            <p:ph type="body" idx="1"/>
          </p:nvPr>
        </p:nvSpPr>
        <p:spPr>
          <a:xfrm>
            <a:off x="838200" y="2006600"/>
            <a:ext cx="10091738" cy="4486275"/>
          </a:xfrm>
          <a:prstGeom prst="rect">
            <a:avLst/>
          </a:prstGeom>
          <a:noFill/>
          <a:ln>
            <a:noFill/>
          </a:ln>
        </p:spPr>
        <p:txBody>
          <a:bodyPr spcFirstLastPara="1" wrap="square" lIns="91425" tIns="45700" rIns="91425" bIns="45700" anchor="t" anchorCtr="0">
            <a:noAutofit/>
          </a:bodyPr>
          <a:lstStyle/>
          <a:p>
            <a:pPr marL="0" indent="0">
              <a:lnSpc>
                <a:spcPct val="106000"/>
              </a:lnSpc>
              <a:spcBef>
                <a:spcPts val="0"/>
              </a:spcBef>
              <a:buNone/>
            </a:pPr>
            <a:r>
              <a:rPr lang="es-MX" sz="40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rPr>
              <a:t>1. CAPTAR: La introducción.  El gancho que capta la atención con algo interesante que nos lleva al tema del día.</a:t>
            </a:r>
          </a:p>
          <a:p>
            <a:pPr marL="0" indent="0">
              <a:lnSpc>
                <a:spcPct val="106000"/>
              </a:lnSpc>
              <a:spcBef>
                <a:spcPts val="0"/>
              </a:spcBef>
              <a:buNone/>
            </a:pPr>
            <a:endParaRPr lang="en-US" sz="4000" dirty="0">
              <a:solidFill>
                <a:srgbClr val="6D5037"/>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6000"/>
              </a:lnSpc>
              <a:spcBef>
                <a:spcPts val="0"/>
              </a:spcBef>
              <a:buNone/>
            </a:pPr>
            <a:r>
              <a:rPr lang="en-US" sz="40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s-MX" sz="40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rPr>
              <a:t>CONTAR: Se cuenta o se lee la historia bíblica.</a:t>
            </a:r>
            <a:endParaRPr lang="en-US" sz="40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4000"/>
              <a:buNone/>
            </a:pPr>
            <a:r>
              <a:rPr lang="en-US" sz="3600" dirty="0">
                <a:solidFill>
                  <a:srgbClr val="6D5037"/>
                </a:solidFill>
              </a:rPr>
              <a:t> </a:t>
            </a:r>
            <a:endParaRPr sz="3600" dirty="0">
              <a:solidFill>
                <a:srgbClr val="6D5037"/>
              </a:solidFill>
            </a:endParaRPr>
          </a:p>
        </p:txBody>
      </p:sp>
    </p:spTree>
    <p:extLst>
      <p:ext uri="{BB962C8B-B14F-4D97-AF65-F5344CB8AC3E}">
        <p14:creationId xmlns:p14="http://schemas.microsoft.com/office/powerpoint/2010/main" val="402819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838200" y="-22558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a:solidFill>
                  <a:srgbClr val="008000"/>
                </a:solidFill>
              </a:rPr>
              <a:t>Las Cuatro C:</a:t>
            </a:r>
            <a:endParaRPr sz="4400" dirty="0"/>
          </a:p>
        </p:txBody>
      </p:sp>
      <p:sp>
        <p:nvSpPr>
          <p:cNvPr id="246" name="Google Shape;246;p23"/>
          <p:cNvSpPr txBox="1">
            <a:spLocks noGrp="1"/>
          </p:cNvSpPr>
          <p:nvPr>
            <p:ph type="body" idx="1"/>
          </p:nvPr>
        </p:nvSpPr>
        <p:spPr>
          <a:xfrm>
            <a:off x="838200" y="820102"/>
            <a:ext cx="10091738" cy="4486275"/>
          </a:xfrm>
          <a:prstGeom prst="rect">
            <a:avLst/>
          </a:prstGeom>
          <a:noFill/>
          <a:ln>
            <a:noFill/>
          </a:ln>
        </p:spPr>
        <p:txBody>
          <a:bodyPr spcFirstLastPara="1" wrap="square" lIns="91425" tIns="45700" rIns="91425" bIns="45700" anchor="t" anchorCtr="0">
            <a:noAutofit/>
          </a:bodyPr>
          <a:lstStyle/>
          <a:p>
            <a:pPr marL="0" indent="0">
              <a:lnSpc>
                <a:spcPct val="106000"/>
              </a:lnSpc>
              <a:spcBef>
                <a:spcPts val="0"/>
              </a:spcBef>
              <a:buNone/>
            </a:pPr>
            <a:r>
              <a:rPr lang="es-MX" sz="40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rPr>
              <a:t>3. CONSIDERAR: </a:t>
            </a:r>
            <a:r>
              <a:rPr lang="es-MX" sz="4000" dirty="0">
                <a:solidFill>
                  <a:srgbClr val="6D5037"/>
                </a:solidFill>
                <a:latin typeface="Calibri" panose="020F0502020204030204" pitchFamily="34" charset="0"/>
                <a:ea typeface="Times New Roman" panose="02020603050405020304" pitchFamily="18" charset="0"/>
                <a:cs typeface="Times New Roman" panose="02020603050405020304" pitchFamily="18" charset="0"/>
              </a:rPr>
              <a:t>Pasos importantes para entender la historia y ver todo el contexto</a:t>
            </a:r>
          </a:p>
          <a:p>
            <a:pPr marL="0" indent="0">
              <a:lnSpc>
                <a:spcPct val="106000"/>
              </a:lnSpc>
              <a:spcBef>
                <a:spcPts val="0"/>
              </a:spcBef>
              <a:buNone/>
            </a:pPr>
            <a:endParaRPr lang="es-MX" sz="4000" dirty="0">
              <a:solidFill>
                <a:srgbClr val="6D5037"/>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6000"/>
              </a:lnSpc>
              <a:spcBef>
                <a:spcPts val="0"/>
              </a:spcBef>
              <a:buNone/>
            </a:pPr>
            <a:r>
              <a:rPr lang="es-MX" sz="40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rPr>
              <a:t>4. CONSOLIDAR: Identificamos el tema central, y vemos la historia de una manera personal: Identificamos el pecado (en la historia y en mi corazón), el amor de Dios (el evangelio), y los cambios que produce el Espíritu en nuestras vidas.</a:t>
            </a:r>
            <a:endParaRPr lang="en-US" sz="4000" dirty="0">
              <a:solidFill>
                <a:srgbClr val="6D5037"/>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4000"/>
              <a:buNone/>
            </a:pPr>
            <a:r>
              <a:rPr lang="en-US" sz="3600" dirty="0"/>
              <a:t> </a:t>
            </a:r>
            <a:endParaRPr sz="3600" dirty="0"/>
          </a:p>
        </p:txBody>
      </p:sp>
    </p:spTree>
    <p:extLst>
      <p:ext uri="{BB962C8B-B14F-4D97-AF65-F5344CB8AC3E}">
        <p14:creationId xmlns:p14="http://schemas.microsoft.com/office/powerpoint/2010/main" val="141890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7" name="Picture 6" descr="A screenshot of a phone&#10;&#10;Description automatically generated">
            <a:extLst>
              <a:ext uri="{FF2B5EF4-FFF2-40B4-BE49-F238E27FC236}">
                <a16:creationId xmlns:a16="http://schemas.microsoft.com/office/drawing/2014/main" id="{182317CF-2BE8-6921-ACCF-E68B2AC8C32A}"/>
              </a:ext>
            </a:extLst>
          </p:cNvPr>
          <p:cNvPicPr>
            <a:picLocks noChangeAspect="1"/>
          </p:cNvPicPr>
          <p:nvPr/>
        </p:nvPicPr>
        <p:blipFill>
          <a:blip r:embed="rId3"/>
          <a:stretch>
            <a:fillRect/>
          </a:stretch>
        </p:blipFill>
        <p:spPr>
          <a:xfrm>
            <a:off x="4831052" y="0"/>
            <a:ext cx="2529895" cy="6858000"/>
          </a:xfrm>
          <a:prstGeom prst="rect">
            <a:avLst/>
          </a:prstGeom>
        </p:spPr>
      </p:pic>
    </p:spTree>
    <p:extLst>
      <p:ext uri="{BB962C8B-B14F-4D97-AF65-F5344CB8AC3E}">
        <p14:creationId xmlns:p14="http://schemas.microsoft.com/office/powerpoint/2010/main" val="26239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687046" y="2047152"/>
            <a:ext cx="10610608" cy="23236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rgbClr val="613318"/>
                </a:solidFill>
                <a:latin typeface="Overlock"/>
                <a:ea typeface="Overlock"/>
                <a:cs typeface="Overlock"/>
                <a:sym typeface="Overlock"/>
              </a:rPr>
              <a:t>La Biblia: </a:t>
            </a:r>
            <a:r>
              <a:rPr lang="en-US" sz="4400" dirty="0">
                <a:solidFill>
                  <a:srgbClr val="613318"/>
                </a:solidFill>
                <a:latin typeface="Overlock"/>
                <a:ea typeface="Overlock"/>
                <a:cs typeface="Overlock"/>
                <a:sym typeface="Overlock"/>
              </a:rPr>
              <a:t>Una </a:t>
            </a:r>
            <a:r>
              <a:rPr lang="en-US" sz="4400" dirty="0" err="1">
                <a:solidFill>
                  <a:srgbClr val="613318"/>
                </a:solidFill>
                <a:latin typeface="Overlock"/>
                <a:ea typeface="Overlock"/>
                <a:cs typeface="Overlock"/>
                <a:sym typeface="Overlock"/>
              </a:rPr>
              <a:t>Nación</a:t>
            </a:r>
            <a:r>
              <a:rPr lang="en-US" sz="4400" dirty="0">
                <a:solidFill>
                  <a:srgbClr val="613318"/>
                </a:solidFill>
                <a:latin typeface="Overlock"/>
                <a:ea typeface="Overlock"/>
                <a:cs typeface="Overlock"/>
                <a:sym typeface="Overlock"/>
              </a:rPr>
              <a:t> </a:t>
            </a:r>
            <a:r>
              <a:rPr lang="en-US" sz="4400" dirty="0" err="1">
                <a:solidFill>
                  <a:srgbClr val="613318"/>
                </a:solidFill>
                <a:latin typeface="Overlock"/>
                <a:ea typeface="Overlock"/>
                <a:cs typeface="Overlock"/>
                <a:sym typeface="Overlock"/>
              </a:rPr>
              <a:t>Caída</a:t>
            </a:r>
            <a:endParaRPr sz="4400" dirty="0"/>
          </a:p>
          <a:p>
            <a:pPr marL="0" marR="0" lvl="0" indent="0" algn="ctr" rtl="0">
              <a:spcBef>
                <a:spcPts val="0"/>
              </a:spcBef>
              <a:spcAft>
                <a:spcPts val="0"/>
              </a:spcAft>
              <a:buNone/>
            </a:pPr>
            <a:endParaRPr sz="4400" b="0" i="0" u="none" strike="noStrike" cap="none" dirty="0">
              <a:solidFill>
                <a:srgbClr val="613318"/>
              </a:solidFill>
              <a:latin typeface="Overlock"/>
              <a:ea typeface="Overlock"/>
              <a:cs typeface="Overlock"/>
              <a:sym typeface="Overlock"/>
            </a:endParaRPr>
          </a:p>
          <a:p>
            <a:pPr marL="0" marR="0" lvl="0" indent="0" algn="ctr" rtl="0">
              <a:spcBef>
                <a:spcPts val="0"/>
              </a:spcBef>
              <a:spcAft>
                <a:spcPts val="0"/>
              </a:spcAft>
              <a:buNone/>
            </a:pPr>
            <a:endParaRPr sz="5700" b="0" i="0" u="none" strike="noStrike" cap="none" dirty="0">
              <a:solidFill>
                <a:srgbClr val="613318"/>
              </a:solidFill>
              <a:latin typeface="Overlock"/>
              <a:ea typeface="Overlock"/>
              <a:cs typeface="Overlock"/>
              <a:sym typeface="Overlock"/>
            </a:endParaRPr>
          </a:p>
        </p:txBody>
      </p:sp>
      <p:sp>
        <p:nvSpPr>
          <p:cNvPr id="99" name="Google Shape;99;p4"/>
          <p:cNvSpPr txBox="1"/>
          <p:nvPr/>
        </p:nvSpPr>
        <p:spPr>
          <a:xfrm>
            <a:off x="687046" y="3147433"/>
            <a:ext cx="10610608" cy="24467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err="1">
                <a:solidFill>
                  <a:srgbClr val="008000"/>
                </a:solidFill>
                <a:latin typeface="Overlock"/>
                <a:ea typeface="Overlock"/>
                <a:cs typeface="Overlock"/>
                <a:sym typeface="Overlock"/>
              </a:rPr>
              <a:t>Lección</a:t>
            </a:r>
            <a:r>
              <a:rPr lang="en-US" sz="4800" b="1" i="0" u="none" strike="noStrike" cap="none" dirty="0">
                <a:solidFill>
                  <a:srgbClr val="008000"/>
                </a:solidFill>
                <a:latin typeface="Overlock"/>
                <a:ea typeface="Overlock"/>
                <a:cs typeface="Overlock"/>
                <a:sym typeface="Overlock"/>
              </a:rPr>
              <a:t> 2</a:t>
            </a:r>
            <a:r>
              <a:rPr lang="en-US" sz="4800" b="1" dirty="0">
                <a:solidFill>
                  <a:srgbClr val="008000"/>
                </a:solidFill>
                <a:latin typeface="Overlock"/>
                <a:ea typeface="Overlock"/>
                <a:cs typeface="Overlock"/>
                <a:sym typeface="Overlock"/>
              </a:rPr>
              <a:t>: Elías y Los </a:t>
            </a:r>
            <a:r>
              <a:rPr lang="en-US" sz="4800" b="1" dirty="0" err="1">
                <a:solidFill>
                  <a:srgbClr val="008000"/>
                </a:solidFill>
                <a:latin typeface="Overlock"/>
                <a:ea typeface="Overlock"/>
                <a:cs typeface="Overlock"/>
                <a:sym typeface="Overlock"/>
              </a:rPr>
              <a:t>Profestas</a:t>
            </a:r>
            <a:r>
              <a:rPr lang="en-US" sz="4800" b="1" dirty="0">
                <a:solidFill>
                  <a:srgbClr val="008000"/>
                </a:solidFill>
                <a:latin typeface="Overlock"/>
                <a:ea typeface="Overlock"/>
                <a:cs typeface="Overlock"/>
                <a:sym typeface="Overlock"/>
              </a:rPr>
              <a:t> de Baal</a:t>
            </a:r>
            <a:endParaRPr sz="4800" b="1" dirty="0"/>
          </a:p>
          <a:p>
            <a:pPr marL="0" marR="0" lvl="0" indent="0" algn="ctr" rtl="0">
              <a:spcBef>
                <a:spcPts val="0"/>
              </a:spcBef>
              <a:spcAft>
                <a:spcPts val="0"/>
              </a:spcAft>
              <a:buNone/>
            </a:pPr>
            <a:r>
              <a:rPr lang="en-US" sz="4800" b="1" dirty="0">
                <a:solidFill>
                  <a:srgbClr val="008000"/>
                </a:solidFill>
                <a:latin typeface="Overlock"/>
                <a:ea typeface="Overlock"/>
                <a:cs typeface="Overlock"/>
                <a:sym typeface="Overlock"/>
              </a:rPr>
              <a:t>1 Reyes 18:16 – 19:2</a:t>
            </a:r>
            <a:endParaRPr sz="4800" b="1" i="0" u="none" strike="noStrike" cap="none" dirty="0">
              <a:solidFill>
                <a:srgbClr val="008000"/>
              </a:solidFill>
              <a:latin typeface="Overlock"/>
              <a:ea typeface="Overlock"/>
              <a:cs typeface="Overlock"/>
              <a:sym typeface="Overlock"/>
            </a:endParaRPr>
          </a:p>
          <a:p>
            <a:pPr marL="0" marR="0" lvl="0" indent="0" algn="ctr" rtl="0">
              <a:spcBef>
                <a:spcPts val="0"/>
              </a:spcBef>
              <a:spcAft>
                <a:spcPts val="0"/>
              </a:spcAft>
              <a:buNone/>
            </a:pPr>
            <a:r>
              <a:rPr lang="en-US" sz="5700" b="0" i="0" u="none" strike="noStrike" cap="none" dirty="0">
                <a:solidFill>
                  <a:srgbClr val="008000"/>
                </a:solidFill>
                <a:latin typeface="Overlock"/>
                <a:ea typeface="Overlock"/>
                <a:cs typeface="Overlock"/>
                <a:sym typeface="Overlock"/>
              </a:rPr>
              <a:t> </a:t>
            </a:r>
            <a:endParaRPr dirty="0"/>
          </a:p>
        </p:txBody>
      </p:sp>
      <p:cxnSp>
        <p:nvCxnSpPr>
          <p:cNvPr id="3" name="Straight Connector 2">
            <a:extLst>
              <a:ext uri="{FF2B5EF4-FFF2-40B4-BE49-F238E27FC236}">
                <a16:creationId xmlns:a16="http://schemas.microsoft.com/office/drawing/2014/main" id="{E96F8332-AE81-9C95-D720-6F9AE31F6AED}"/>
              </a:ext>
            </a:extLst>
          </p:cNvPr>
          <p:cNvCxnSpPr/>
          <p:nvPr/>
        </p:nvCxnSpPr>
        <p:spPr>
          <a:xfrm>
            <a:off x="1577788" y="2958351"/>
            <a:ext cx="8606118" cy="0"/>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2</a:t>
            </a:r>
            <a:r>
              <a:rPr lang="en-US" sz="4000" b="1" dirty="0">
                <a:solidFill>
                  <a:srgbClr val="008000"/>
                </a:solidFill>
                <a:latin typeface="Overlock"/>
                <a:ea typeface="Overlock"/>
                <a:cs typeface="Overlock"/>
                <a:sym typeface="Overlock"/>
              </a:rPr>
              <a:t>: Elías y Los </a:t>
            </a:r>
            <a:r>
              <a:rPr lang="en-US" sz="4000" b="1" dirty="0" err="1">
                <a:solidFill>
                  <a:srgbClr val="008000"/>
                </a:solidFill>
                <a:latin typeface="Overlock"/>
                <a:ea typeface="Overlock"/>
                <a:cs typeface="Overlock"/>
                <a:sym typeface="Overlock"/>
              </a:rPr>
              <a:t>Profetas</a:t>
            </a:r>
            <a:r>
              <a:rPr lang="en-US" sz="4000" b="1" dirty="0">
                <a:solidFill>
                  <a:srgbClr val="008000"/>
                </a:solidFill>
                <a:latin typeface="Overlock"/>
                <a:ea typeface="Overlock"/>
                <a:cs typeface="Overlock"/>
                <a:sym typeface="Overlock"/>
              </a:rPr>
              <a:t> de Baal</a:t>
            </a:r>
          </a:p>
          <a:p>
            <a:pPr marL="0" marR="0" lvl="0" indent="0" algn="ctr" rtl="0">
              <a:spcBef>
                <a:spcPts val="0"/>
              </a:spcBef>
              <a:spcAft>
                <a:spcPts val="0"/>
              </a:spcAft>
              <a:buNone/>
            </a:pPr>
            <a:r>
              <a:rPr lang="en-US" sz="4000" b="1" dirty="0">
                <a:solidFill>
                  <a:srgbClr val="008000"/>
                </a:solidFill>
                <a:latin typeface="Overlock"/>
                <a:ea typeface="Overlock"/>
                <a:sym typeface="Overlock"/>
              </a:rPr>
              <a:t>(1 Reyes 18:16 – 19:2)</a:t>
            </a:r>
            <a:r>
              <a:rPr lang="en-US" sz="4000" b="1" dirty="0">
                <a:ea typeface="Overlock"/>
              </a:rPr>
              <a:t> </a:t>
            </a: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extLst>
              <p:ext uri="{D42A27DB-BD31-4B8C-83A1-F6EECF244321}">
                <p14:modId xmlns:p14="http://schemas.microsoft.com/office/powerpoint/2010/main" val="4113288502"/>
              </p:ext>
            </p:extLst>
          </p:nvPr>
        </p:nvGraphicFramePr>
        <p:xfrm>
          <a:off x="811617" y="2399906"/>
          <a:ext cx="10568763" cy="3222296"/>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0">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t>Usar </a:t>
                      </a:r>
                      <a:r>
                        <a:rPr lang="en-US" sz="3200" dirty="0" err="1"/>
                        <a:t>el</a:t>
                      </a:r>
                      <a:r>
                        <a:rPr lang="en-US" sz="3200" dirty="0"/>
                        <a:t> </a:t>
                      </a:r>
                      <a:r>
                        <a:rPr lang="en-US" sz="3200" dirty="0" err="1"/>
                        <a:t>método</a:t>
                      </a:r>
                      <a:r>
                        <a:rPr lang="en-US" sz="3200" dirty="0"/>
                        <a:t> de las 4 “C” para leer y </a:t>
                      </a:r>
                      <a:r>
                        <a:rPr lang="en-US" sz="3200" dirty="0" err="1"/>
                        <a:t>entender</a:t>
                      </a:r>
                      <a:r>
                        <a:rPr lang="en-US" sz="3200" dirty="0"/>
                        <a:t> 1 Reyes 18:16 – 19:2</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0" dirty="0" err="1"/>
                        <a:t>Repasar</a:t>
                      </a:r>
                      <a:r>
                        <a:rPr lang="en-US" sz="3200" b="0" dirty="0"/>
                        <a:t> </a:t>
                      </a:r>
                      <a:r>
                        <a:rPr lang="en-US" sz="3200" b="0" dirty="0" err="1"/>
                        <a:t>el</a:t>
                      </a:r>
                      <a:r>
                        <a:rPr lang="en-US" sz="3200" b="0" dirty="0"/>
                        <a:t> </a:t>
                      </a:r>
                      <a:r>
                        <a:rPr lang="en-US" sz="3200" b="0" dirty="0" err="1"/>
                        <a:t>método</a:t>
                      </a:r>
                      <a:r>
                        <a:rPr lang="en-US" sz="3200" b="0" dirty="0"/>
                        <a:t> de las 4 “C”</a:t>
                      </a:r>
                    </a:p>
                  </a:txBody>
                  <a:tcPr/>
                </a:tc>
                <a:extLst>
                  <a:ext uri="{0D108BD9-81ED-4DB2-BD59-A6C34878D82A}">
                    <a16:rowId xmlns:a16="http://schemas.microsoft.com/office/drawing/2014/main" val="898567834"/>
                  </a:ext>
                </a:extLst>
              </a:tr>
              <a:tr h="757708">
                <a:tc>
                  <a:txBody>
                    <a:bodyPr/>
                    <a:lstStyle/>
                    <a:p>
                      <a:pPr algn="ctr"/>
                      <a:r>
                        <a:rPr lang="en-US" sz="3600" dirty="0"/>
                        <a:t>3</a:t>
                      </a:r>
                    </a:p>
                  </a:txBody>
                  <a:tcPr/>
                </a:tc>
                <a:tc>
                  <a:txBody>
                    <a:bodyPr/>
                    <a:lstStyle/>
                    <a:p>
                      <a:r>
                        <a:rPr lang="en-US" sz="3200" b="1" dirty="0" err="1"/>
                        <a:t>Describir</a:t>
                      </a:r>
                      <a:r>
                        <a:rPr lang="en-US" sz="3200" b="1" dirty="0"/>
                        <a:t> </a:t>
                      </a:r>
                      <a:r>
                        <a:rPr lang="en-US" sz="3200" b="1" dirty="0" err="1"/>
                        <a:t>el</a:t>
                      </a:r>
                      <a:r>
                        <a:rPr lang="en-US" sz="3200" b="1" dirty="0"/>
                        <a:t> Proyecto Final </a:t>
                      </a:r>
                    </a:p>
                  </a:txBody>
                  <a:tcPr/>
                </a:tc>
                <a:extLst>
                  <a:ext uri="{0D108BD9-81ED-4DB2-BD59-A6C34878D82A}">
                    <a16:rowId xmlns:a16="http://schemas.microsoft.com/office/drawing/2014/main" val="2023118206"/>
                  </a:ext>
                </a:extLst>
              </a:tr>
            </a:tbl>
          </a:graphicData>
        </a:graphic>
      </p:graphicFrame>
    </p:spTree>
    <p:extLst>
      <p:ext uri="{BB962C8B-B14F-4D97-AF65-F5344CB8AC3E}">
        <p14:creationId xmlns:p14="http://schemas.microsoft.com/office/powerpoint/2010/main" val="2974924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Google Shape;99;p4">
            <a:extLst>
              <a:ext uri="{FF2B5EF4-FFF2-40B4-BE49-F238E27FC236}">
                <a16:creationId xmlns:a16="http://schemas.microsoft.com/office/drawing/2014/main" id="{8D69AC68-0ECA-30A1-6E52-00EB8B055246}"/>
              </a:ext>
            </a:extLst>
          </p:cNvPr>
          <p:cNvSpPr txBox="1"/>
          <p:nvPr/>
        </p:nvSpPr>
        <p:spPr>
          <a:xfrm>
            <a:off x="1155950" y="2767300"/>
            <a:ext cx="98801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08000"/>
                </a:solidFill>
                <a:latin typeface="Overlock"/>
                <a:sym typeface="Overlock"/>
              </a:rPr>
              <a:t>Proyecto Final</a:t>
            </a:r>
          </a:p>
          <a:p>
            <a:pPr marL="0" marR="0" lvl="0" indent="0" algn="ctr" rtl="0">
              <a:spcBef>
                <a:spcPts val="0"/>
              </a:spcBef>
              <a:spcAft>
                <a:spcPts val="0"/>
              </a:spcAft>
              <a:buNone/>
            </a:pPr>
            <a:r>
              <a:rPr lang="en-US" sz="4000" b="1" dirty="0">
                <a:solidFill>
                  <a:srgbClr val="008000"/>
                </a:solidFill>
                <a:latin typeface="Overlock"/>
                <a:sym typeface="Overlock"/>
              </a:rPr>
              <a:t>La </a:t>
            </a:r>
            <a:r>
              <a:rPr lang="en-US" sz="4000" b="1" dirty="0" err="1">
                <a:solidFill>
                  <a:srgbClr val="008000"/>
                </a:solidFill>
                <a:latin typeface="Overlock"/>
                <a:sym typeface="Overlock"/>
              </a:rPr>
              <a:t>Nación</a:t>
            </a:r>
            <a:r>
              <a:rPr lang="en-US" sz="4000" b="1" dirty="0">
                <a:solidFill>
                  <a:srgbClr val="008000"/>
                </a:solidFill>
                <a:latin typeface="Overlock"/>
                <a:sym typeface="Overlock"/>
              </a:rPr>
              <a:t> </a:t>
            </a:r>
            <a:r>
              <a:rPr lang="en-US" sz="4000" b="1" dirty="0" err="1">
                <a:solidFill>
                  <a:srgbClr val="008000"/>
                </a:solidFill>
                <a:latin typeface="Overlock"/>
                <a:sym typeface="Overlock"/>
              </a:rPr>
              <a:t>Caída</a:t>
            </a:r>
            <a:endParaRPr dirty="0"/>
          </a:p>
        </p:txBody>
      </p:sp>
    </p:spTree>
    <p:extLst>
      <p:ext uri="{BB962C8B-B14F-4D97-AF65-F5344CB8AC3E}">
        <p14:creationId xmlns:p14="http://schemas.microsoft.com/office/powerpoint/2010/main" val="1818890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3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2" name="Google Shape;312;p30" descr="A picture containing indoor, table, sitting, desk&#10;&#10;Description automatically generated"/>
          <p:cNvPicPr preferRelativeResize="0"/>
          <p:nvPr/>
        </p:nvPicPr>
        <p:blipFill rotWithShape="1">
          <a:blip r:embed="rId3">
            <a:alphaModFix/>
          </a:blip>
          <a:srcRect l="9833" r="3089" b="-2"/>
          <a:stretch/>
        </p:blipFill>
        <p:spPr>
          <a:xfrm>
            <a:off x="3245637" y="-1"/>
            <a:ext cx="8946363" cy="6858000"/>
          </a:xfrm>
          <a:custGeom>
            <a:avLst/>
            <a:gdLst/>
            <a:ahLst/>
            <a:cxnLst/>
            <a:rect l="l" t="t" r="r" b="b"/>
            <a:pathLst>
              <a:path w="8946363" h="6858000" extrusionOk="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ln>
            <a:noFill/>
          </a:ln>
        </p:spPr>
      </p:pic>
      <p:sp>
        <p:nvSpPr>
          <p:cNvPr id="313" name="Google Shape;313;p30"/>
          <p:cNvSpPr/>
          <p:nvPr/>
        </p:nvSpPr>
        <p:spPr>
          <a:xfrm>
            <a:off x="0" y="-1"/>
            <a:ext cx="4455672" cy="6858000"/>
          </a:xfrm>
          <a:custGeom>
            <a:avLst/>
            <a:gdLst/>
            <a:ahLst/>
            <a:cxnLst/>
            <a:rect l="l" t="t" r="r" b="b"/>
            <a:pathLst>
              <a:path w="4455672" h="6858000" extrusionOk="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4" name="Google Shape;314;p30"/>
          <p:cNvSpPr/>
          <p:nvPr/>
        </p:nvSpPr>
        <p:spPr>
          <a:xfrm>
            <a:off x="0" y="0"/>
            <a:ext cx="4446528" cy="6858000"/>
          </a:xfrm>
          <a:custGeom>
            <a:avLst/>
            <a:gdLst/>
            <a:ahLst/>
            <a:cxnLst/>
            <a:rect l="l" t="t" r="r" b="b"/>
            <a:pathLst>
              <a:path w="4446528" h="6858000" extrusionOk="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5" name="Google Shape;315;p30"/>
          <p:cNvSpPr txBox="1">
            <a:spLocks noGrp="1"/>
          </p:cNvSpPr>
          <p:nvPr>
            <p:ph type="title"/>
          </p:nvPr>
        </p:nvSpPr>
        <p:spPr>
          <a:xfrm>
            <a:off x="371094" y="1161288"/>
            <a:ext cx="3438144" cy="12390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600"/>
              <a:buFont typeface="Overlock"/>
              <a:buNone/>
            </a:pPr>
            <a:r>
              <a:rPr lang="en-US" sz="4400" dirty="0">
                <a:solidFill>
                  <a:srgbClr val="008000"/>
                </a:solidFill>
                <a:latin typeface="Overlock"/>
                <a:ea typeface="Overlock"/>
                <a:cs typeface="Overlock"/>
                <a:sym typeface="Overlock"/>
              </a:rPr>
              <a:t>La </a:t>
            </a:r>
            <a:r>
              <a:rPr lang="en-US" sz="4400" dirty="0" err="1">
                <a:solidFill>
                  <a:srgbClr val="008000"/>
                </a:solidFill>
                <a:latin typeface="Overlock"/>
                <a:ea typeface="Overlock"/>
                <a:cs typeface="Overlock"/>
                <a:sym typeface="Overlock"/>
              </a:rPr>
              <a:t>Tarea</a:t>
            </a:r>
            <a:endParaRPr sz="4400" dirty="0">
              <a:solidFill>
                <a:srgbClr val="008000"/>
              </a:solidFill>
              <a:latin typeface="Overlock"/>
              <a:ea typeface="Overlock"/>
              <a:cs typeface="Overlock"/>
              <a:sym typeface="Overlock"/>
            </a:endParaRPr>
          </a:p>
        </p:txBody>
      </p:sp>
      <p:sp>
        <p:nvSpPr>
          <p:cNvPr id="316" name="Google Shape;316;p30"/>
          <p:cNvSpPr/>
          <p:nvPr/>
        </p:nvSpPr>
        <p:spPr>
          <a:xfrm>
            <a:off x="0" y="1420961"/>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7" name="Google Shape;317;p30"/>
          <p:cNvSpPr/>
          <p:nvPr/>
        </p:nvSpPr>
        <p:spPr>
          <a:xfrm>
            <a:off x="414181" y="2443480"/>
            <a:ext cx="33832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8" name="Google Shape;318;p30"/>
          <p:cNvSpPr txBox="1">
            <a:spLocks noGrp="1"/>
          </p:cNvSpPr>
          <p:nvPr>
            <p:ph type="body" idx="2"/>
          </p:nvPr>
        </p:nvSpPr>
        <p:spPr>
          <a:xfrm>
            <a:off x="386368" y="2634927"/>
            <a:ext cx="3438906" cy="32072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613318"/>
              </a:buClr>
              <a:buSzPts val="3600"/>
              <a:buChar char="•"/>
            </a:pPr>
            <a:r>
              <a:rPr lang="en-US" sz="4000" dirty="0">
                <a:solidFill>
                  <a:srgbClr val="613318"/>
                </a:solidFill>
              </a:rPr>
              <a:t>Ver </a:t>
            </a:r>
            <a:r>
              <a:rPr lang="en-US" sz="4000" dirty="0" err="1">
                <a:solidFill>
                  <a:srgbClr val="613318"/>
                </a:solidFill>
              </a:rPr>
              <a:t>el</a:t>
            </a:r>
            <a:r>
              <a:rPr lang="en-US" sz="4000" dirty="0">
                <a:solidFill>
                  <a:srgbClr val="613318"/>
                </a:solidFill>
              </a:rPr>
              <a:t> video para la </a:t>
            </a:r>
            <a:r>
              <a:rPr lang="en-US" sz="4000" dirty="0" err="1">
                <a:solidFill>
                  <a:srgbClr val="613318"/>
                </a:solidFill>
              </a:rPr>
              <a:t>lección</a:t>
            </a:r>
            <a:r>
              <a:rPr lang="en-US" sz="4000" dirty="0">
                <a:solidFill>
                  <a:srgbClr val="613318"/>
                </a:solidFill>
              </a:rPr>
              <a:t> 3</a:t>
            </a:r>
            <a:endParaRPr sz="4000" dirty="0"/>
          </a:p>
          <a:p>
            <a:pPr marL="228600" lvl="0" indent="-228600" algn="l" rtl="0">
              <a:lnSpc>
                <a:spcPct val="90000"/>
              </a:lnSpc>
              <a:spcBef>
                <a:spcPts val="1000"/>
              </a:spcBef>
              <a:spcAft>
                <a:spcPts val="0"/>
              </a:spcAft>
              <a:buClr>
                <a:srgbClr val="613318"/>
              </a:buClr>
              <a:buSzPts val="3600"/>
              <a:buChar char="•"/>
            </a:pPr>
            <a:r>
              <a:rPr lang="en-US" sz="4000" dirty="0">
                <a:solidFill>
                  <a:srgbClr val="613318"/>
                </a:solidFill>
              </a:rPr>
              <a:t>Leer 2 Reyes 18 y 19 </a:t>
            </a:r>
            <a:r>
              <a:rPr lang="en-US" sz="4000" dirty="0" err="1">
                <a:solidFill>
                  <a:srgbClr val="613318"/>
                </a:solidFill>
              </a:rPr>
              <a:t>en</a:t>
            </a:r>
            <a:r>
              <a:rPr lang="en-US" sz="4000" dirty="0">
                <a:solidFill>
                  <a:srgbClr val="613318"/>
                </a:solidFill>
              </a:rPr>
              <a:t> sus </a:t>
            </a:r>
            <a:r>
              <a:rPr lang="en-US" sz="4000" dirty="0" err="1">
                <a:solidFill>
                  <a:srgbClr val="613318"/>
                </a:solidFill>
              </a:rPr>
              <a:t>Biblias</a:t>
            </a:r>
            <a:endParaRPr sz="4000" dirty="0">
              <a:solidFill>
                <a:srgbClr val="613318"/>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4098" name="Picture 2" descr="Women Praying Together Images – Browse 27,299 Stock Photos, Vectors, and  Video | Adobe Stock">
            <a:extLst>
              <a:ext uri="{FF2B5EF4-FFF2-40B4-BE49-F238E27FC236}">
                <a16:creationId xmlns:a16="http://schemas.microsoft.com/office/drawing/2014/main" id="{9B8C0851-8843-8195-5F07-CFA25BE59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16" y="-170580"/>
            <a:ext cx="12502298" cy="8334865"/>
          </a:xfrm>
          <a:prstGeom prst="rect">
            <a:avLst/>
          </a:prstGeom>
          <a:noFill/>
          <a:extLst>
            <a:ext uri="{909E8E84-426E-40DD-AFC4-6F175D3DCCD1}">
              <a14:hiddenFill xmlns:a14="http://schemas.microsoft.com/office/drawing/2010/main">
                <a:solidFill>
                  <a:srgbClr val="FFFFFF"/>
                </a:solidFill>
              </a14:hiddenFill>
            </a:ext>
          </a:extLst>
        </p:spPr>
      </p:pic>
      <p:sp>
        <p:nvSpPr>
          <p:cNvPr id="271" name="Google Shape;271;p27"/>
          <p:cNvSpPr txBox="1">
            <a:spLocks noGrp="1"/>
          </p:cNvSpPr>
          <p:nvPr>
            <p:ph type="body" idx="1"/>
          </p:nvPr>
        </p:nvSpPr>
        <p:spPr>
          <a:xfrm>
            <a:off x="325582" y="660437"/>
            <a:ext cx="3797448" cy="857988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8000"/>
              <a:buNone/>
            </a:pPr>
            <a:r>
              <a:rPr lang="en-US" b="1" dirty="0">
                <a:solidFill>
                  <a:schemeClr val="tx1"/>
                </a:solidFill>
                <a:latin typeface="Overlock"/>
                <a:ea typeface="Overlock"/>
                <a:cs typeface="Overlock"/>
                <a:sym typeface="Overlock"/>
              </a:rPr>
              <a:t>La </a:t>
            </a:r>
            <a:r>
              <a:rPr lang="en-US" b="1" dirty="0" err="1">
                <a:solidFill>
                  <a:schemeClr val="tx1"/>
                </a:solidFill>
              </a:rPr>
              <a:t>Bendición</a:t>
            </a:r>
            <a:r>
              <a:rPr lang="en-US" b="1" dirty="0">
                <a:solidFill>
                  <a:schemeClr val="tx1"/>
                </a:solidFill>
              </a:rPr>
              <a:t> </a:t>
            </a:r>
            <a:endParaRPr b="1"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332" name="Google Shape;332;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33" name="Google Shape;333;p32" descr="Screen Clipping"/>
          <p:cNvPicPr preferRelativeResize="0"/>
          <p:nvPr/>
        </p:nvPicPr>
        <p:blipFill rotWithShape="1">
          <a:blip r:embed="rId3">
            <a:alphaModFix/>
          </a:blip>
          <a:srcRect/>
          <a:stretch/>
        </p:blipFill>
        <p:spPr>
          <a:xfrm>
            <a:off x="1011936" y="265451"/>
            <a:ext cx="10168128" cy="66731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Google Shape;99;p4">
            <a:extLst>
              <a:ext uri="{FF2B5EF4-FFF2-40B4-BE49-F238E27FC236}">
                <a16:creationId xmlns:a16="http://schemas.microsoft.com/office/drawing/2014/main" id="{8D69AC68-0ECA-30A1-6E52-00EB8B055246}"/>
              </a:ext>
            </a:extLst>
          </p:cNvPr>
          <p:cNvSpPr txBox="1"/>
          <p:nvPr/>
        </p:nvSpPr>
        <p:spPr>
          <a:xfrm>
            <a:off x="1155950" y="2767300"/>
            <a:ext cx="98801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rgbClr val="00B050"/>
                </a:solidFill>
              </a:rPr>
              <a:t>Baal y </a:t>
            </a:r>
            <a:r>
              <a:rPr lang="en-US" sz="4800" dirty="0" err="1">
                <a:solidFill>
                  <a:srgbClr val="00B050"/>
                </a:solidFill>
              </a:rPr>
              <a:t>Asera</a:t>
            </a:r>
            <a:endParaRPr sz="4800" dirty="0">
              <a:solidFill>
                <a:srgbClr val="00B050"/>
              </a:solidFill>
            </a:endParaRPr>
          </a:p>
        </p:txBody>
      </p:sp>
    </p:spTree>
    <p:extLst>
      <p:ext uri="{BB962C8B-B14F-4D97-AF65-F5344CB8AC3E}">
        <p14:creationId xmlns:p14="http://schemas.microsoft.com/office/powerpoint/2010/main" val="4186206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Google Shape;99;p4">
            <a:extLst>
              <a:ext uri="{FF2B5EF4-FFF2-40B4-BE49-F238E27FC236}">
                <a16:creationId xmlns:a16="http://schemas.microsoft.com/office/drawing/2014/main" id="{8D69AC68-0ECA-30A1-6E52-00EB8B055246}"/>
              </a:ext>
            </a:extLst>
          </p:cNvPr>
          <p:cNvSpPr txBox="1"/>
          <p:nvPr/>
        </p:nvSpPr>
        <p:spPr>
          <a:xfrm>
            <a:off x="2740909" y="2218660"/>
            <a:ext cx="98801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800" dirty="0">
                <a:solidFill>
                  <a:srgbClr val="00B050"/>
                </a:solidFill>
              </a:rPr>
              <a:t>Baal</a:t>
            </a:r>
            <a:endParaRPr sz="4800" dirty="0">
              <a:solidFill>
                <a:srgbClr val="00B050"/>
              </a:solidFill>
            </a:endParaRPr>
          </a:p>
        </p:txBody>
      </p:sp>
      <p:pic>
        <p:nvPicPr>
          <p:cNvPr id="2" name="Picture 1" descr="Image result for baal">
            <a:extLst>
              <a:ext uri="{FF2B5EF4-FFF2-40B4-BE49-F238E27FC236}">
                <a16:creationId xmlns:a16="http://schemas.microsoft.com/office/drawing/2014/main" id="{232AB0FF-6436-E7B6-9EF9-2F58F0A822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2160" y="59650"/>
            <a:ext cx="3657599" cy="6738699"/>
          </a:xfrm>
          <a:prstGeom prst="rect">
            <a:avLst/>
          </a:prstGeom>
          <a:noFill/>
          <a:ln>
            <a:noFill/>
          </a:ln>
        </p:spPr>
      </p:pic>
    </p:spTree>
    <p:extLst>
      <p:ext uri="{BB962C8B-B14F-4D97-AF65-F5344CB8AC3E}">
        <p14:creationId xmlns:p14="http://schemas.microsoft.com/office/powerpoint/2010/main" val="2092539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Google Shape;99;p4">
            <a:extLst>
              <a:ext uri="{FF2B5EF4-FFF2-40B4-BE49-F238E27FC236}">
                <a16:creationId xmlns:a16="http://schemas.microsoft.com/office/drawing/2014/main" id="{8D69AC68-0ECA-30A1-6E52-00EB8B055246}"/>
              </a:ext>
            </a:extLst>
          </p:cNvPr>
          <p:cNvSpPr txBox="1"/>
          <p:nvPr/>
        </p:nvSpPr>
        <p:spPr>
          <a:xfrm>
            <a:off x="2740909" y="2218660"/>
            <a:ext cx="98801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800" dirty="0" err="1">
                <a:solidFill>
                  <a:srgbClr val="00B050"/>
                </a:solidFill>
              </a:rPr>
              <a:t>Asera</a:t>
            </a:r>
            <a:endParaRPr sz="4800" dirty="0">
              <a:solidFill>
                <a:srgbClr val="00B050"/>
              </a:solidFill>
            </a:endParaRPr>
          </a:p>
        </p:txBody>
      </p:sp>
      <p:pic>
        <p:nvPicPr>
          <p:cNvPr id="4" name="Picture 3" descr="Image result for asherah">
            <a:extLst>
              <a:ext uri="{FF2B5EF4-FFF2-40B4-BE49-F238E27FC236}">
                <a16:creationId xmlns:a16="http://schemas.microsoft.com/office/drawing/2014/main" id="{A639EA8A-9681-A344-E837-1ED2AD261B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1372" y="235447"/>
            <a:ext cx="5518468" cy="6387106"/>
          </a:xfrm>
          <a:prstGeom prst="rect">
            <a:avLst/>
          </a:prstGeom>
          <a:noFill/>
          <a:ln>
            <a:noFill/>
          </a:ln>
        </p:spPr>
      </p:pic>
    </p:spTree>
    <p:extLst>
      <p:ext uri="{BB962C8B-B14F-4D97-AF65-F5344CB8AC3E}">
        <p14:creationId xmlns:p14="http://schemas.microsoft.com/office/powerpoint/2010/main" val="105060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Google Shape;99;p4">
            <a:extLst>
              <a:ext uri="{FF2B5EF4-FFF2-40B4-BE49-F238E27FC236}">
                <a16:creationId xmlns:a16="http://schemas.microsoft.com/office/drawing/2014/main" id="{8D69AC68-0ECA-30A1-6E52-00EB8B055246}"/>
              </a:ext>
            </a:extLst>
          </p:cNvPr>
          <p:cNvSpPr txBox="1"/>
          <p:nvPr/>
        </p:nvSpPr>
        <p:spPr>
          <a:xfrm>
            <a:off x="1155950" y="2767300"/>
            <a:ext cx="98801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rgbClr val="00B050"/>
                </a:solidFill>
              </a:rPr>
              <a:t>Elías y Eliseo</a:t>
            </a:r>
            <a:endParaRPr sz="4800" dirty="0">
              <a:solidFill>
                <a:srgbClr val="00B050"/>
              </a:solidFill>
            </a:endParaRPr>
          </a:p>
        </p:txBody>
      </p:sp>
    </p:spTree>
    <p:extLst>
      <p:ext uri="{BB962C8B-B14F-4D97-AF65-F5344CB8AC3E}">
        <p14:creationId xmlns:p14="http://schemas.microsoft.com/office/powerpoint/2010/main" val="2184909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Google Shape;99;p4">
            <a:extLst>
              <a:ext uri="{FF2B5EF4-FFF2-40B4-BE49-F238E27FC236}">
                <a16:creationId xmlns:a16="http://schemas.microsoft.com/office/drawing/2014/main" id="{8D69AC68-0ECA-30A1-6E52-00EB8B055246}"/>
              </a:ext>
            </a:extLst>
          </p:cNvPr>
          <p:cNvSpPr txBox="1"/>
          <p:nvPr/>
        </p:nvSpPr>
        <p:spPr>
          <a:xfrm>
            <a:off x="1155950" y="2767300"/>
            <a:ext cx="98801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rgbClr val="00B050"/>
                </a:solidFill>
              </a:rPr>
              <a:t>Elías </a:t>
            </a:r>
            <a:r>
              <a:rPr lang="en-US" sz="4800" dirty="0" err="1">
                <a:solidFill>
                  <a:srgbClr val="00B050"/>
                </a:solidFill>
              </a:rPr>
              <a:t>en</a:t>
            </a:r>
            <a:r>
              <a:rPr lang="en-US" sz="4800" dirty="0">
                <a:solidFill>
                  <a:srgbClr val="00B050"/>
                </a:solidFill>
              </a:rPr>
              <a:t> </a:t>
            </a:r>
            <a:r>
              <a:rPr lang="en-US" sz="4800" dirty="0" err="1">
                <a:solidFill>
                  <a:srgbClr val="00B050"/>
                </a:solidFill>
              </a:rPr>
              <a:t>el</a:t>
            </a:r>
            <a:r>
              <a:rPr lang="en-US" sz="4800" dirty="0">
                <a:solidFill>
                  <a:srgbClr val="00B050"/>
                </a:solidFill>
              </a:rPr>
              <a:t> Nuevo </a:t>
            </a:r>
            <a:r>
              <a:rPr lang="en-US" sz="4800" dirty="0" err="1">
                <a:solidFill>
                  <a:srgbClr val="00B050"/>
                </a:solidFill>
              </a:rPr>
              <a:t>Testamento</a:t>
            </a:r>
            <a:r>
              <a:rPr lang="en-US" sz="4800" dirty="0">
                <a:solidFill>
                  <a:srgbClr val="00B050"/>
                </a:solidFill>
              </a:rPr>
              <a:t> </a:t>
            </a:r>
            <a:endParaRPr sz="4800" dirty="0">
              <a:solidFill>
                <a:srgbClr val="00B050"/>
              </a:solidFill>
            </a:endParaRPr>
          </a:p>
        </p:txBody>
      </p:sp>
    </p:spTree>
    <p:extLst>
      <p:ext uri="{BB962C8B-B14F-4D97-AF65-F5344CB8AC3E}">
        <p14:creationId xmlns:p14="http://schemas.microsoft.com/office/powerpoint/2010/main" val="291311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2</a:t>
            </a:r>
            <a:r>
              <a:rPr lang="en-US" sz="4000" b="1" dirty="0">
                <a:solidFill>
                  <a:srgbClr val="008000"/>
                </a:solidFill>
                <a:latin typeface="Overlock"/>
                <a:ea typeface="Overlock"/>
                <a:cs typeface="Overlock"/>
                <a:sym typeface="Overlock"/>
              </a:rPr>
              <a:t>: Elías y Los </a:t>
            </a:r>
            <a:r>
              <a:rPr lang="en-US" sz="4000" b="1" dirty="0" err="1">
                <a:solidFill>
                  <a:srgbClr val="008000"/>
                </a:solidFill>
                <a:latin typeface="Overlock"/>
                <a:ea typeface="Overlock"/>
                <a:cs typeface="Overlock"/>
                <a:sym typeface="Overlock"/>
              </a:rPr>
              <a:t>Profetas</a:t>
            </a:r>
            <a:r>
              <a:rPr lang="en-US" sz="4000" b="1" dirty="0">
                <a:solidFill>
                  <a:srgbClr val="008000"/>
                </a:solidFill>
                <a:latin typeface="Overlock"/>
                <a:ea typeface="Overlock"/>
                <a:cs typeface="Overlock"/>
                <a:sym typeface="Overlock"/>
              </a:rPr>
              <a:t> de Baal</a:t>
            </a:r>
          </a:p>
          <a:p>
            <a:pPr marL="0" marR="0" lvl="0" indent="0" algn="ctr" rtl="0">
              <a:spcBef>
                <a:spcPts val="0"/>
              </a:spcBef>
              <a:spcAft>
                <a:spcPts val="0"/>
              </a:spcAft>
              <a:buNone/>
            </a:pPr>
            <a:r>
              <a:rPr lang="en-US" sz="4000" b="1" dirty="0">
                <a:solidFill>
                  <a:srgbClr val="008000"/>
                </a:solidFill>
                <a:latin typeface="Overlock"/>
                <a:ea typeface="Overlock"/>
                <a:sym typeface="Overlock"/>
              </a:rPr>
              <a:t>(1 Reyes 18:16 – 19:2)</a:t>
            </a:r>
            <a:r>
              <a:rPr lang="en-US" sz="4000" b="1" dirty="0">
                <a:ea typeface="Overlock"/>
              </a:rPr>
              <a:t> </a:t>
            </a: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extLst>
              <p:ext uri="{D42A27DB-BD31-4B8C-83A1-F6EECF244321}">
                <p14:modId xmlns:p14="http://schemas.microsoft.com/office/powerpoint/2010/main" val="1875324586"/>
              </p:ext>
            </p:extLst>
          </p:nvPr>
        </p:nvGraphicFramePr>
        <p:xfrm>
          <a:off x="811617" y="2399906"/>
          <a:ext cx="10568763" cy="3222296"/>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0">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t>Usar </a:t>
                      </a:r>
                      <a:r>
                        <a:rPr lang="en-US" sz="3200" dirty="0" err="1"/>
                        <a:t>el</a:t>
                      </a:r>
                      <a:r>
                        <a:rPr lang="en-US" sz="3200" dirty="0"/>
                        <a:t> </a:t>
                      </a:r>
                      <a:r>
                        <a:rPr lang="en-US" sz="3200" dirty="0" err="1"/>
                        <a:t>método</a:t>
                      </a:r>
                      <a:r>
                        <a:rPr lang="en-US" sz="3200" dirty="0"/>
                        <a:t> de las 4 “C” para leer y </a:t>
                      </a:r>
                      <a:r>
                        <a:rPr lang="en-US" sz="3200" dirty="0" err="1"/>
                        <a:t>entender</a:t>
                      </a:r>
                      <a:r>
                        <a:rPr lang="en-US" sz="3200" dirty="0"/>
                        <a:t> 1 Reyes 18:16 – 19:2</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0" dirty="0" err="1"/>
                        <a:t>Repasar</a:t>
                      </a:r>
                      <a:r>
                        <a:rPr lang="en-US" sz="3200" b="0" dirty="0"/>
                        <a:t> </a:t>
                      </a:r>
                      <a:r>
                        <a:rPr lang="en-US" sz="3200" b="0" dirty="0" err="1"/>
                        <a:t>el</a:t>
                      </a:r>
                      <a:r>
                        <a:rPr lang="en-US" sz="3200" b="0" dirty="0"/>
                        <a:t> </a:t>
                      </a:r>
                      <a:r>
                        <a:rPr lang="en-US" sz="3200" b="0" dirty="0" err="1"/>
                        <a:t>método</a:t>
                      </a:r>
                      <a:r>
                        <a:rPr lang="en-US" sz="3200" b="0" dirty="0"/>
                        <a:t> de las 4 “C”</a:t>
                      </a:r>
                    </a:p>
                  </a:txBody>
                  <a:tcPr/>
                </a:tc>
                <a:extLst>
                  <a:ext uri="{0D108BD9-81ED-4DB2-BD59-A6C34878D82A}">
                    <a16:rowId xmlns:a16="http://schemas.microsoft.com/office/drawing/2014/main" val="898567834"/>
                  </a:ext>
                </a:extLst>
              </a:tr>
              <a:tr h="757708">
                <a:tc>
                  <a:txBody>
                    <a:bodyPr/>
                    <a:lstStyle/>
                    <a:p>
                      <a:pPr algn="ctr"/>
                      <a:r>
                        <a:rPr lang="en-US" sz="3600"/>
                        <a:t>3</a:t>
                      </a:r>
                      <a:endParaRPr lang="en-US" sz="3600" dirty="0"/>
                    </a:p>
                  </a:txBody>
                  <a:tcPr/>
                </a:tc>
                <a:tc>
                  <a:txBody>
                    <a:bodyPr/>
                    <a:lstStyle/>
                    <a:p>
                      <a:r>
                        <a:rPr lang="en-US" sz="3200" dirty="0" err="1"/>
                        <a:t>Describir</a:t>
                      </a:r>
                      <a:r>
                        <a:rPr lang="en-US" sz="3200" dirty="0"/>
                        <a:t> </a:t>
                      </a:r>
                      <a:r>
                        <a:rPr lang="en-US" sz="3200" dirty="0" err="1"/>
                        <a:t>el</a:t>
                      </a:r>
                      <a:r>
                        <a:rPr lang="en-US" sz="3200" dirty="0"/>
                        <a:t> Proyecto Final </a:t>
                      </a:r>
                    </a:p>
                  </a:txBody>
                  <a:tcPr/>
                </a:tc>
                <a:extLst>
                  <a:ext uri="{0D108BD9-81ED-4DB2-BD59-A6C34878D82A}">
                    <a16:rowId xmlns:a16="http://schemas.microsoft.com/office/drawing/2014/main" val="2023118206"/>
                  </a:ext>
                </a:extLst>
              </a:tr>
            </a:tbl>
          </a:graphicData>
        </a:graphic>
      </p:graphicFrame>
    </p:spTree>
    <p:extLst>
      <p:ext uri="{BB962C8B-B14F-4D97-AF65-F5344CB8AC3E}">
        <p14:creationId xmlns:p14="http://schemas.microsoft.com/office/powerpoint/2010/main" val="1951188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Google Shape;99;p4">
            <a:extLst>
              <a:ext uri="{FF2B5EF4-FFF2-40B4-BE49-F238E27FC236}">
                <a16:creationId xmlns:a16="http://schemas.microsoft.com/office/drawing/2014/main" id="{8D69AC68-0ECA-30A1-6E52-00EB8B055246}"/>
              </a:ext>
            </a:extLst>
          </p:cNvPr>
          <p:cNvSpPr txBox="1"/>
          <p:nvPr/>
        </p:nvSpPr>
        <p:spPr>
          <a:xfrm>
            <a:off x="-1089497" y="1700500"/>
            <a:ext cx="98801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rgbClr val="00B050"/>
                </a:solidFill>
              </a:rPr>
              <a:t>El </a:t>
            </a:r>
            <a:r>
              <a:rPr lang="en-US" sz="4800" dirty="0" err="1">
                <a:solidFill>
                  <a:srgbClr val="00B050"/>
                </a:solidFill>
              </a:rPr>
              <a:t>Reino</a:t>
            </a:r>
            <a:r>
              <a:rPr lang="en-US" sz="4800" dirty="0">
                <a:solidFill>
                  <a:srgbClr val="00B050"/>
                </a:solidFill>
              </a:rPr>
              <a:t> </a:t>
            </a:r>
            <a:r>
              <a:rPr lang="en-US" sz="4800" dirty="0" err="1">
                <a:solidFill>
                  <a:srgbClr val="00B050"/>
                </a:solidFill>
              </a:rPr>
              <a:t>Dividido</a:t>
            </a:r>
            <a:r>
              <a:rPr lang="en-US" sz="4800" dirty="0">
                <a:solidFill>
                  <a:srgbClr val="00B050"/>
                </a:solidFill>
              </a:rPr>
              <a:t> </a:t>
            </a:r>
            <a:endParaRPr sz="4800" dirty="0">
              <a:solidFill>
                <a:srgbClr val="00B050"/>
              </a:solidFill>
            </a:endParaRPr>
          </a:p>
        </p:txBody>
      </p:sp>
      <p:pic>
        <p:nvPicPr>
          <p:cNvPr id="2" name="Picture 1">
            <a:extLst>
              <a:ext uri="{FF2B5EF4-FFF2-40B4-BE49-F238E27FC236}">
                <a16:creationId xmlns:a16="http://schemas.microsoft.com/office/drawing/2014/main" id="{5B612F16-CE5C-55BD-29EB-C1FE93CF5133}"/>
              </a:ext>
            </a:extLst>
          </p:cNvPr>
          <p:cNvPicPr>
            <a:picLocks noChangeAspect="1"/>
          </p:cNvPicPr>
          <p:nvPr/>
        </p:nvPicPr>
        <p:blipFill>
          <a:blip r:embed="rId3"/>
          <a:stretch>
            <a:fillRect/>
          </a:stretch>
        </p:blipFill>
        <p:spPr>
          <a:xfrm rot="16200000">
            <a:off x="5307153" y="1129103"/>
            <a:ext cx="6966900" cy="4490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243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r>
              <a:rPr lang="en-US" sz="4800" b="1" dirty="0"/>
              <a:t>: </a:t>
            </a:r>
            <a:r>
              <a:rPr lang="en-US" sz="4800" dirty="0"/>
              <a:t>La </a:t>
            </a:r>
            <a:r>
              <a:rPr lang="en-US" sz="4800" dirty="0" err="1"/>
              <a:t>introducción</a:t>
            </a:r>
            <a:r>
              <a:rPr lang="en-US" sz="4800" dirty="0"/>
              <a:t>, </a:t>
            </a:r>
            <a:r>
              <a:rPr lang="en-US" sz="4800" dirty="0" err="1"/>
              <a:t>el</a:t>
            </a:r>
            <a:r>
              <a:rPr lang="en-US" sz="4800" dirty="0"/>
              <a:t> </a:t>
            </a:r>
            <a:r>
              <a:rPr lang="en-US" sz="4800" dirty="0" err="1"/>
              <a:t>gancho</a:t>
            </a:r>
            <a:r>
              <a:rPr lang="en-US" sz="4800" dirty="0"/>
              <a:t> que </a:t>
            </a:r>
            <a:r>
              <a:rPr lang="en-US" sz="4800" dirty="0" err="1"/>
              <a:t>nos</a:t>
            </a:r>
            <a:r>
              <a:rPr lang="en-US" sz="4800" dirty="0"/>
              <a:t> </a:t>
            </a:r>
            <a:r>
              <a:rPr lang="en-US" sz="4800" dirty="0" err="1"/>
              <a:t>lleva</a:t>
            </a:r>
            <a:r>
              <a:rPr lang="en-US" sz="4800" dirty="0"/>
              <a:t> al </a:t>
            </a:r>
            <a:r>
              <a:rPr lang="en-US" sz="4800" dirty="0" err="1"/>
              <a:t>tema</a:t>
            </a:r>
            <a:r>
              <a:rPr lang="en-US" sz="4800" dirty="0"/>
              <a:t> del día</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249190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2" name="Picture 1" descr="Image result for baal">
            <a:extLst>
              <a:ext uri="{FF2B5EF4-FFF2-40B4-BE49-F238E27FC236}">
                <a16:creationId xmlns:a16="http://schemas.microsoft.com/office/drawing/2014/main" id="{922DF2D8-764E-8CEB-CF46-238B9DCA4A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872" y="0"/>
            <a:ext cx="3690256" cy="6798866"/>
          </a:xfrm>
          <a:prstGeom prst="rect">
            <a:avLst/>
          </a:prstGeom>
          <a:noFill/>
          <a:ln>
            <a:noFill/>
          </a:ln>
        </p:spPr>
      </p:pic>
      <p:sp>
        <p:nvSpPr>
          <p:cNvPr id="3" name="Title 5">
            <a:extLst>
              <a:ext uri="{FF2B5EF4-FFF2-40B4-BE49-F238E27FC236}">
                <a16:creationId xmlns:a16="http://schemas.microsoft.com/office/drawing/2014/main" id="{47FA906B-4F19-3541-8F2C-28F2521AF301}"/>
              </a:ext>
            </a:extLst>
          </p:cNvPr>
          <p:cNvSpPr>
            <a:spLocks noGrp="1"/>
          </p:cNvSpPr>
          <p:nvPr>
            <p:ph type="title"/>
          </p:nvPr>
        </p:nvSpPr>
        <p:spPr>
          <a:xfrm>
            <a:off x="1415143" y="822325"/>
            <a:ext cx="10515600" cy="1325563"/>
          </a:xfrm>
        </p:spPr>
        <p:txBody>
          <a:bodyPr/>
          <a:lstStyle/>
          <a:p>
            <a:r>
              <a:rPr lang="en-US" dirty="0"/>
              <a:t>Baal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046988"/>
          </a:xfrm>
          <a:prstGeom prst="rect">
            <a:avLst/>
          </a:prstGeom>
          <a:noFill/>
        </p:spPr>
        <p:txBody>
          <a:bodyPr wrap="square" rtlCol="0">
            <a:spAutoFit/>
          </a:bodyPr>
          <a:lstStyle/>
          <a:p>
            <a:r>
              <a:rPr lang="en-US" sz="4800" b="1" dirty="0" err="1"/>
              <a:t>Captar</a:t>
            </a:r>
            <a:endParaRPr lang="en-US" sz="4800" b="1" dirty="0"/>
          </a:p>
          <a:p>
            <a:r>
              <a:rPr lang="en-US" sz="4800" b="1" dirty="0" err="1"/>
              <a:t>Contar</a:t>
            </a:r>
            <a:r>
              <a:rPr lang="en-US" sz="4800" b="1" dirty="0"/>
              <a:t>: </a:t>
            </a:r>
            <a:r>
              <a:rPr lang="en-US" sz="4800" dirty="0"/>
              <a:t>Se </a:t>
            </a:r>
            <a:r>
              <a:rPr lang="en-US" sz="4800" dirty="0" err="1"/>
              <a:t>cuenta</a:t>
            </a:r>
            <a:r>
              <a:rPr lang="en-US" sz="4800" dirty="0"/>
              <a:t> la </a:t>
            </a:r>
            <a:r>
              <a:rPr lang="en-US" sz="4800" dirty="0" err="1"/>
              <a:t>historia</a:t>
            </a:r>
            <a:r>
              <a:rPr lang="en-US" sz="4800" dirty="0"/>
              <a:t> </a:t>
            </a:r>
            <a:r>
              <a:rPr lang="en-US" sz="4800" dirty="0" err="1"/>
              <a:t>bíblica</a:t>
            </a:r>
            <a:r>
              <a:rPr lang="en-US" sz="4800" dirty="0"/>
              <a:t> </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169368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ijah Before King Ahab - John Absolon - WikiArt.org">
            <a:extLst>
              <a:ext uri="{FF2B5EF4-FFF2-40B4-BE49-F238E27FC236}">
                <a16:creationId xmlns:a16="http://schemas.microsoft.com/office/drawing/2014/main" id="{37F40905-7CE9-869B-D27F-C5723B270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780" y="489019"/>
            <a:ext cx="9870440" cy="587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1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people watched but Baal did not answer. Elijah then called the people  near him as he prepared his sacrifice. – Slide 32 | Elijah, Elijah bible,  Prophet">
            <a:extLst>
              <a:ext uri="{FF2B5EF4-FFF2-40B4-BE49-F238E27FC236}">
                <a16:creationId xmlns:a16="http://schemas.microsoft.com/office/drawing/2014/main" id="{DC9517B5-FE07-7473-7715-BC150805F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274320"/>
            <a:ext cx="8412480" cy="630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2231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4679</Words>
  <Application>Microsoft Macintosh PowerPoint</Application>
  <PresentationFormat>Widescreen</PresentationFormat>
  <Paragraphs>336</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Courier New</vt:lpstr>
      <vt:lpstr>Symbol</vt:lpstr>
      <vt:lpstr>Arial</vt:lpstr>
      <vt:lpstr>Times New Roman</vt:lpstr>
      <vt:lpstr>Overlock</vt:lpstr>
      <vt:lpstr>Calibri</vt:lpstr>
      <vt:lpstr>Office Theme</vt:lpstr>
      <vt:lpstr>PowerPoint Presentation</vt:lpstr>
      <vt:lpstr>Oremos</vt:lpstr>
      <vt:lpstr>PowerPoint Presentation</vt:lpstr>
      <vt:lpstr>PowerPoint Presentation</vt:lpstr>
      <vt:lpstr>Las Cuatro C</vt:lpstr>
      <vt:lpstr>Baal</vt:lpstr>
      <vt:lpstr>Las Cuatro C</vt:lpstr>
      <vt:lpstr>PowerPoint Presentation</vt:lpstr>
      <vt:lpstr>PowerPoint Presentation</vt:lpstr>
      <vt:lpstr>PowerPoint Presentation</vt:lpstr>
      <vt:lpstr>PowerPoint Presentation</vt:lpstr>
      <vt:lpstr>PowerPoint Presentation</vt:lpstr>
      <vt:lpstr>PowerPoint Presentation</vt:lpstr>
      <vt:lpstr>Las Cuatro C</vt:lpstr>
      <vt:lpstr>Considerar – 1 Reyes 18:16-19:2</vt:lpstr>
      <vt:lpstr>Considerar – 1 Reyes 18:16-19:2</vt:lpstr>
      <vt:lpstr>Considerar – 1 Reyes 18:16-19:2</vt:lpstr>
      <vt:lpstr>Considerar – 1 Reyes 18:16-19:2</vt:lpstr>
      <vt:lpstr>Considerar – 1 Reyes 18:16-19:2</vt:lpstr>
      <vt:lpstr>Las Cuatro C</vt:lpstr>
      <vt:lpstr>Consolidar- 1 Reyes 18:16-19:2</vt:lpstr>
      <vt:lpstr>Consolidar- 1 Reyes 18:16-19:2</vt:lpstr>
      <vt:lpstr>Consolidar- 1 Reyes 18:16-19:2</vt:lpstr>
      <vt:lpstr>Consolidar- 1 Reyes 18:16-19:2</vt:lpstr>
      <vt:lpstr>PowerPoint Presentation</vt:lpstr>
      <vt:lpstr>PowerPoint Presentation</vt:lpstr>
      <vt:lpstr>Las Cuatro C</vt:lpstr>
      <vt:lpstr>Las Cuatro C:</vt:lpstr>
      <vt:lpstr>PowerPoint Presentation</vt:lpstr>
      <vt:lpstr>PowerPoint Presentation</vt:lpstr>
      <vt:lpstr>PowerPoint Presentation</vt:lpstr>
      <vt:lpstr>La Tarea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Elise Gross</cp:lastModifiedBy>
  <cp:revision>56</cp:revision>
  <dcterms:created xsi:type="dcterms:W3CDTF">2020-01-30T23:56:32Z</dcterms:created>
  <dcterms:modified xsi:type="dcterms:W3CDTF">2023-09-02T20:42:30Z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