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6" r:id="rId5"/>
    <p:sldId id="258" r:id="rId6"/>
    <p:sldId id="257" r:id="rId7"/>
    <p:sldId id="261" r:id="rId8"/>
    <p:sldId id="259" r:id="rId9"/>
    <p:sldId id="293" r:id="rId10"/>
    <p:sldId id="294" r:id="rId11"/>
    <p:sldId id="337" r:id="rId12"/>
    <p:sldId id="339" r:id="rId13"/>
    <p:sldId id="297" r:id="rId14"/>
    <p:sldId id="304" r:id="rId15"/>
    <p:sldId id="305" r:id="rId16"/>
    <p:sldId id="306" r:id="rId17"/>
    <p:sldId id="307" r:id="rId18"/>
    <p:sldId id="309" r:id="rId19"/>
    <p:sldId id="310" r:id="rId20"/>
    <p:sldId id="334" r:id="rId21"/>
    <p:sldId id="312" r:id="rId22"/>
    <p:sldId id="314" r:id="rId23"/>
    <p:sldId id="315" r:id="rId24"/>
    <p:sldId id="316" r:id="rId25"/>
    <p:sldId id="317" r:id="rId26"/>
    <p:sldId id="336" r:id="rId27"/>
    <p:sldId id="341" r:id="rId28"/>
    <p:sldId id="340" r:id="rId29"/>
    <p:sldId id="342" r:id="rId30"/>
    <p:sldId id="343" r:id="rId31"/>
    <p:sldId id="344" r:id="rId32"/>
    <p:sldId id="345" r:id="rId33"/>
    <p:sldId id="346" r:id="rId34"/>
    <p:sldId id="274" r:id="rId35"/>
    <p:sldId id="273" r:id="rId36"/>
    <p:sldId id="333" r:id="rId37"/>
    <p:sldId id="27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3318"/>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447A89-A054-4126-9307-E15F60C57D1D}" v="86" dt="2020-02-01T11:24:30.723"/>
    <p1510:client id="{86EBEEF6-B8B2-4FD0-933E-E82FBBC7A10D}" v="3" dt="2021-10-02T22:25:59.1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874" autoAdjust="0"/>
  </p:normalViewPr>
  <p:slideViewPr>
    <p:cSldViewPr snapToGrid="0">
      <p:cViewPr varScale="1">
        <p:scale>
          <a:sx n="64" d="100"/>
          <a:sy n="64" d="100"/>
        </p:scale>
        <p:origin x="1426" y="58"/>
      </p:cViewPr>
      <p:guideLst/>
    </p:cSldViewPr>
  </p:slideViewPr>
  <p:notesTextViewPr>
    <p:cViewPr>
      <p:scale>
        <a:sx n="1" d="1"/>
        <a:sy n="1" d="1"/>
      </p:scale>
      <p:origin x="0" y="-547"/>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23051-5033-4EB4-B4E8-54BBC0FEF95C}" type="datetimeFigureOut">
              <a:rPr lang="en-US" smtClean="0"/>
              <a:t>10/2/2021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8C9797-1961-4903-9FF3-FBD0C701D800}" type="slidenum">
              <a:rPr lang="en-US" smtClean="0"/>
              <a:t>‹Nº›</a:t>
            </a:fld>
            <a:endParaRPr lang="en-US"/>
          </a:p>
        </p:txBody>
      </p:sp>
    </p:spTree>
    <p:extLst>
      <p:ext uri="{BB962C8B-B14F-4D97-AF65-F5344CB8AC3E}">
        <p14:creationId xmlns:p14="http://schemas.microsoft.com/office/powerpoint/2010/main" val="156836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xhere.com/en/photo/1367444"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exels.com/photo/cell-phone-hands-touchscreen-writing-1542099/"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pxfuel.com/es/free-photo-jzecj/download/1360x768"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6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Pues, Asiria va a conquistar, matar, o llevar a cautiverio a Jerusalén.  Tienen la ciudad sitiada.  Son 185,000 soldados.  Los asirios no muestran misericordia.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6000"/>
              </a:lnSpc>
              <a:spcBef>
                <a:spcPts val="0"/>
              </a:spcBef>
              <a:spcAft>
                <a:spcPts val="800"/>
              </a:spcAft>
              <a:buFont typeface="+mj-lt"/>
              <a:buAutoNum type="alpha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Lo peor de todo es que los asirios se burlan de Dios, diciendo que no es capaz de salvarlos.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6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El Señor de los ejércitos escucha la oración de Ezequías.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6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Dios fortalece a Ezequías con su palabra por medio de Isaías, el profeta.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6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El ángel del Señor ejecutó a 185,000 soldados en la noche.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6000"/>
              </a:lnSpc>
              <a:spcBef>
                <a:spcPts val="0"/>
              </a:spcBef>
              <a:spcAft>
                <a:spcPts val="800"/>
              </a:spcAft>
              <a:buFont typeface="+mj-lt"/>
              <a:buAutoNum type="alpha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El rey de Asiria se regresó y fue asesinado.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16</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17</a:t>
            </a:fld>
            <a:endParaRPr lang="en-US"/>
          </a:p>
        </p:txBody>
      </p:sp>
    </p:spTree>
    <p:extLst>
      <p:ext uri="{BB962C8B-B14F-4D97-AF65-F5344CB8AC3E}">
        <p14:creationId xmlns:p14="http://schemas.microsoft.com/office/powerpoint/2010/main" val="189074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i="1" kern="1200" dirty="0">
                <a:solidFill>
                  <a:schemeClr val="tx1"/>
                </a:solidFill>
                <a:effectLst/>
                <a:latin typeface="+mn-lt"/>
                <a:ea typeface="+mn-ea"/>
                <a:cs typeface="+mn-cs"/>
              </a:rPr>
              <a:t>Dios salvó a Jerusalén del ejército asirio en respuesta a las oraciones del rey Ezequías</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18</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057400" marR="0" lvl="4" indent="-228600">
              <a:lnSpc>
                <a:spcPct val="106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El pecado de rendirme ante los que odian a Dios porque me parecen demasiado poderosos.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057400" marR="0" lvl="4" indent="-228600">
              <a:lnSpc>
                <a:spcPct val="106000"/>
              </a:lnSpc>
              <a:spcBef>
                <a:spcPts val="0"/>
              </a:spcBef>
              <a:spcAft>
                <a:spcPts val="80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Caminar por vista y no por fe.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19</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6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Al igual que Dios salvó de manera milagrosa al rey Ezequías y a su reino de un terrible enemigo, él también me salva a mí.</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6000"/>
              </a:lnSpc>
              <a:spcBef>
                <a:spcPts val="0"/>
              </a:spcBef>
              <a:spcAft>
                <a:spcPts val="800"/>
              </a:spcAft>
              <a:buFont typeface="+mj-lt"/>
              <a:buAutoNum type="alphaLcPeriod"/>
            </a:pPr>
            <a:r>
              <a:rPr lang="es-MX" sz="1000" b="1" i="1" baseline="30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13 </a:t>
            </a:r>
            <a:r>
              <a:rPr lang="es-MX" sz="12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Antes, ustedes estaban muertos en sus pecados; aún no se habían despojado de su naturaleza pecaminosa. Pero ahora, Dios les ha dado vida juntamente con él, y les ha perdonado todos sus pecados. </a:t>
            </a:r>
            <a:r>
              <a:rPr lang="es-MX" sz="1000" b="1" i="1" baseline="30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14 </a:t>
            </a:r>
            <a:r>
              <a:rPr lang="es-MX" sz="12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Ha anulado el acta de los decretos que había contra nosotros y que nos era adversa; la quitó de en medio y la clavó en la cruz. </a:t>
            </a:r>
            <a:r>
              <a:rPr lang="es-MX" sz="1000" b="1" i="1" baseline="30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15 </a:t>
            </a:r>
            <a:r>
              <a:rPr lang="es-MX" sz="1200" b="1" i="1" u="sng"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Desarmó además a los poderes y las potestades, y los exhibió públicamente al triunfar sobre ellos en la cruz.</a:t>
            </a:r>
            <a:r>
              <a:rPr lang="es-MX" sz="12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(Colosenses 2:13-15)</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20</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6000"/>
              </a:lnSpc>
              <a:spcBef>
                <a:spcPts val="0"/>
              </a:spcBef>
              <a:spcAft>
                <a:spcPts val="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Como el rey Ezequías, Dios quiere que acudamos a él en oración cuando los enemigos nos amenazan.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6000"/>
              </a:lnSpc>
              <a:spcBef>
                <a:spcPts val="0"/>
              </a:spcBef>
              <a:spcAft>
                <a:spcPts val="80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No nos dejemos intimidar por los enemigos de Dios de ninguna manera.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6000"/>
              </a:lnSpc>
              <a:spcBef>
                <a:spcPts val="0"/>
              </a:spcBef>
              <a:spcAft>
                <a:spcPts val="800"/>
              </a:spcAft>
              <a:buFont typeface="+mj-lt"/>
              <a:buAutoNum type="alphaLcPeriod"/>
            </a:pPr>
            <a:r>
              <a:rPr lang="es-MX" sz="1200" i="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Con creyentes en peligro o bajo amenaza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22</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6000"/>
              </a:lnSpc>
              <a:spcBef>
                <a:spcPts val="0"/>
              </a:spcBef>
              <a:spcAft>
                <a:spcPts val="0"/>
              </a:spcAft>
              <a:buFont typeface="+mj-lt"/>
              <a:buAutoNum type="romanLcPeriod"/>
            </a:pP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Desde antes de los tiempos de Abraham, no mucho después del diluvio, había grandes civilizaciones en el área de Mesopotamia, entre el Río Tigris y el Río Éufrates (hoy en día quedan en Iraq). Ya en Génesis 10 nos habla de la construcción de la ciudad de Nínive.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06000"/>
              </a:lnSpc>
              <a:spcBef>
                <a:spcPts val="0"/>
              </a:spcBef>
              <a:spcAft>
                <a:spcPts val="0"/>
              </a:spcAft>
              <a:buFont typeface="+mj-lt"/>
              <a:buAutoNum type="romanLcPeriod"/>
            </a:pP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Jonás no quiso predicarle a la gente de Nínive (y se lo tragó un pez grande).  No quiso que Dios los salvara.  ¿Por qué?</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06000"/>
              </a:lnSpc>
              <a:spcBef>
                <a:spcPts val="0"/>
              </a:spcBef>
              <a:spcAft>
                <a:spcPts val="0"/>
              </a:spcAft>
              <a:buFont typeface="+mj-lt"/>
              <a:buAutoNum type="romanLcPeriod"/>
            </a:pP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Asiria se había hecho muy fuerte.  Conquistaba naciones y les cobraba tributo.  El ejército asirio era célebre por el uso de </a:t>
            </a:r>
            <a:r>
              <a:rPr lang="es-MX" sz="1200" b="1" dirty="0">
                <a:effectLst/>
                <a:latin typeface="Calibri" panose="020F0502020204030204" pitchFamily="34" charset="0"/>
                <a:ea typeface="Times New Roman" panose="02020603050405020304" pitchFamily="18" charset="0"/>
                <a:cs typeface="Times New Roman" panose="02020603050405020304" pitchFamily="18" charset="0"/>
              </a:rPr>
              <a:t>sus carros y por la crueldad</a:t>
            </a: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 de sus soldados.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06000"/>
              </a:lnSpc>
              <a:spcBef>
                <a:spcPts val="0"/>
              </a:spcBef>
              <a:spcAft>
                <a:spcPts val="0"/>
              </a:spcAft>
              <a:buFont typeface="+mj-lt"/>
              <a:buAutoNum type="romanLcPeriod"/>
            </a:pP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Las “</a:t>
            </a:r>
            <a:r>
              <a:rPr lang="es-MX" sz="1200" b="1" u="sng" dirty="0">
                <a:effectLst/>
                <a:latin typeface="Calibri" panose="020F0502020204030204" pitchFamily="34" charset="0"/>
                <a:ea typeface="Times New Roman" panose="02020603050405020304" pitchFamily="18" charset="0"/>
                <a:cs typeface="Times New Roman" panose="02020603050405020304" pitchFamily="18" charset="0"/>
              </a:rPr>
              <a:t>armas secretas</a:t>
            </a: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 de los asirios eran sus máquinas de sitio y arietes. Las máquinas de sitio estaban blindadas por fuera... Las llevarían rodando a un punto débil de los muros de la ciudad enemiga y luego un gran ariete al frente de la máquina se usaba para hacer un hueco en el muro. Si no lograban derrumbar los muros de la ciudad, simplemente cercarían la ciudad y cortarían el ingreso de todo el alimento y toda el agua hasta que la gente pasara hambre y se viera obligada a rendirse. Al usar estas tácticas, los asirios asediaron y conquistaron Samaria (Israel, las 10 tribus del norte) y luego atacaron Jerusalén.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06000"/>
              </a:lnSpc>
              <a:spcBef>
                <a:spcPts val="0"/>
              </a:spcBef>
              <a:spcAft>
                <a:spcPts val="0"/>
              </a:spcAft>
              <a:buFont typeface="+mj-lt"/>
              <a:buAutoNum type="romanLcPeriod"/>
            </a:pP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Asiria trataba muy duramente a los rebeldes. Lo hacía a fin de aterrorizar a otras naciones que estaban bajo su control para que no se unieran a ninguna rebelión. A menudo, sin embargo, los asirios eran muy benévolos con las personas que conquistaban. Los asirios no querían destruir todas las otras naciones. Querían conquistar a las naciones para que fueran prósperas y pudieran pagar tributo a Asiria. Pero si una nación se rebelaba, Asiria tomaba pasos muy crueles para terminar con esa oposición, desollaba vivos a los rebeldes o los ensartaba en postes filosos.</a:t>
            </a:r>
          </a:p>
          <a:p>
            <a:pPr marL="914400" marR="0" lvl="2" indent="0">
              <a:lnSpc>
                <a:spcPct val="106000"/>
              </a:lnSpc>
              <a:spcBef>
                <a:spcPts val="0"/>
              </a:spcBef>
              <a:spcAft>
                <a:spcPts val="0"/>
              </a:spcAft>
              <a:buFont typeface="+mj-lt"/>
              <a:buNone/>
            </a:pPr>
            <a:endParaRPr lang="es-MX"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0" marR="0" lvl="2" indent="0">
              <a:lnSpc>
                <a:spcPct val="106000"/>
              </a:lnSpc>
              <a:spcBef>
                <a:spcPts val="0"/>
              </a:spcBef>
              <a:spcAft>
                <a:spcPts val="0"/>
              </a:spcAft>
              <a:buFont typeface="+mj-lt"/>
              <a:buNone/>
            </a:pPr>
            <a:r>
              <a:rPr lang="en-US">
                <a:hlinkClick r:id="rId3"/>
              </a:rPr>
              <a:t>https://pxhere.com/en/photo/1367444</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24</a:t>
            </a:fld>
            <a:endParaRPr lang="en-US"/>
          </a:p>
        </p:txBody>
      </p:sp>
    </p:spTree>
    <p:extLst>
      <p:ext uri="{BB962C8B-B14F-4D97-AF65-F5344CB8AC3E}">
        <p14:creationId xmlns:p14="http://schemas.microsoft.com/office/powerpoint/2010/main" val="213767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a:t>bienvenidos</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241940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0" marR="0" lvl="2" indent="-228600">
              <a:lnSpc>
                <a:spcPct val="106000"/>
              </a:lnSpc>
              <a:spcBef>
                <a:spcPts val="0"/>
              </a:spcBef>
              <a:spcAft>
                <a:spcPts val="0"/>
              </a:spcAft>
              <a:buFont typeface="+mj-lt"/>
              <a:buAutoNum type="romanLcPeriod"/>
            </a:pPr>
            <a:r>
              <a:rPr lang="es-MX" sz="1200" b="1" dirty="0">
                <a:effectLst/>
                <a:latin typeface="Calibri" panose="020F0502020204030204" pitchFamily="34" charset="0"/>
                <a:ea typeface="Times New Roman" panose="02020603050405020304" pitchFamily="18" charset="0"/>
                <a:cs typeface="Times New Roman" panose="02020603050405020304" pitchFamily="18" charset="0"/>
              </a:rPr>
              <a:t>¿Qué le hicieron a Israel, el reino del norte?</a:t>
            </a: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 Después de deportar a la flor y nata de la sociedad israelita, los asirios llevaron nuevas gentes para que habitaran la tierra del reino del norte. Esos extranjeros vinieron de diferentes áreas de todo el imperio asirio, y pronto se casaron con los judíos campesinos que habían quedado atrás. Debido a que esta raza mixta también mezcló su religión con la judía, no se le consideró fiel al Señor. Esa gente vino a ser conocida como los samaritanos y todas las generaciones siguientes de judíos los vieron con hostilidad. En 2 Reyes 17:34 se nos dice por qué: “Hasta el día de hoy persisten en sus antiguas costumbres. No adoran al SEÑOR ni actúan según sus decretos y sus normas, ni según la ley y el mandamiento que el SEÑOR ordenó a los descendientes de Jacob, a quien le dio el nombre de Israel.” El odio entre los samaritanos y los judíos persistió aun en los tiempos del Nuevo Testamento.</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lvl="2" indent="-228600">
              <a:lnSpc>
                <a:spcPct val="106000"/>
              </a:lnSpc>
              <a:spcBef>
                <a:spcPts val="0"/>
              </a:spcBef>
              <a:spcAft>
                <a:spcPts val="0"/>
              </a:spcAft>
              <a:buFont typeface="+mj-lt"/>
              <a:buAutoNum type="romanLcPeriod"/>
            </a:pP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Profetas como Sofonías y Nahúm habían profetizado acerca de la destrucción de Asiria.  Y por supuesto, Dios cumplió.  En 612 a.C. Nínive fue destruida por los babilonios.  (Lección 22, </a:t>
            </a:r>
            <a:r>
              <a:rPr lang="es-MX" sz="1200" i="1" dirty="0">
                <a:effectLst/>
                <a:latin typeface="Calibri" panose="020F0502020204030204" pitchFamily="34" charset="0"/>
                <a:ea typeface="Times New Roman" panose="02020603050405020304" pitchFamily="18" charset="0"/>
                <a:cs typeface="Times New Roman" panose="02020603050405020304" pitchFamily="18" charset="0"/>
              </a:rPr>
              <a:t>Fondo Bíblico, </a:t>
            </a:r>
            <a:r>
              <a:rPr lang="es-MX" sz="1200" dirty="0">
                <a:effectLst/>
                <a:latin typeface="Calibri" panose="020F0502020204030204" pitchFamily="34" charset="0"/>
                <a:ea typeface="Times New Roman" panose="02020603050405020304" pitchFamily="18" charset="0"/>
                <a:cs typeface="Times New Roman" panose="02020603050405020304" pitchFamily="18" charset="0"/>
              </a:rPr>
              <a:t>Dr. Glen Thompson disponible en www.cristopalabradevida.com</a:t>
            </a:r>
            <a:r>
              <a:rPr lang="es-MX" sz="1200" i="1"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25</a:t>
            </a:fld>
            <a:endParaRPr lang="en-US"/>
          </a:p>
        </p:txBody>
      </p:sp>
    </p:spTree>
    <p:extLst>
      <p:ext uri="{BB962C8B-B14F-4D97-AF65-F5344CB8AC3E}">
        <p14:creationId xmlns:p14="http://schemas.microsoft.com/office/powerpoint/2010/main" val="1951110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MX" sz="1200" kern="1200" dirty="0">
                <a:solidFill>
                  <a:schemeClr val="tx1"/>
                </a:solidFill>
                <a:effectLst/>
                <a:latin typeface="+mn-lt"/>
                <a:ea typeface="+mn-ea"/>
                <a:cs typeface="+mn-cs"/>
              </a:rPr>
              <a:t>¿Quién era Isaías?</a:t>
            </a:r>
            <a:endParaRPr lang="en-US" sz="1200" kern="1200" dirty="0">
              <a:solidFill>
                <a:schemeClr val="tx1"/>
              </a:solidFill>
              <a:effectLst/>
              <a:latin typeface="+mn-lt"/>
              <a:ea typeface="+mn-ea"/>
              <a:cs typeface="+mn-cs"/>
            </a:endParaRPr>
          </a:p>
          <a:p>
            <a:pPr lvl="3"/>
            <a:r>
              <a:rPr lang="es-MX" sz="1200" kern="1200" dirty="0">
                <a:solidFill>
                  <a:schemeClr val="tx1"/>
                </a:solidFill>
                <a:effectLst/>
                <a:latin typeface="+mn-lt"/>
                <a:ea typeface="+mn-ea"/>
                <a:cs typeface="+mn-cs"/>
              </a:rPr>
              <a:t>Era profeta en días de cuatro reyes de Judá (Uzías, </a:t>
            </a:r>
            <a:r>
              <a:rPr lang="es-MX" sz="1200" kern="1200" dirty="0" err="1">
                <a:solidFill>
                  <a:schemeClr val="tx1"/>
                </a:solidFill>
                <a:effectLst/>
                <a:latin typeface="+mn-lt"/>
                <a:ea typeface="+mn-ea"/>
                <a:cs typeface="+mn-cs"/>
              </a:rPr>
              <a:t>Jotam</a:t>
            </a:r>
            <a:r>
              <a:rPr lang="es-MX" sz="1200" kern="1200" dirty="0">
                <a:solidFill>
                  <a:schemeClr val="tx1"/>
                </a:solidFill>
                <a:effectLst/>
                <a:latin typeface="+mn-lt"/>
                <a:ea typeface="+mn-ea"/>
                <a:cs typeface="+mn-cs"/>
              </a:rPr>
              <a:t>, </a:t>
            </a:r>
            <a:r>
              <a:rPr lang="es-MX" sz="1200" kern="1200" dirty="0" err="1">
                <a:solidFill>
                  <a:schemeClr val="tx1"/>
                </a:solidFill>
                <a:effectLst/>
                <a:latin typeface="+mn-lt"/>
                <a:ea typeface="+mn-ea"/>
                <a:cs typeface="+mn-cs"/>
              </a:rPr>
              <a:t>Acaz</a:t>
            </a:r>
            <a:r>
              <a:rPr lang="es-MX" sz="1200" kern="1200" dirty="0">
                <a:solidFill>
                  <a:schemeClr val="tx1"/>
                </a:solidFill>
                <a:effectLst/>
                <a:latin typeface="+mn-lt"/>
                <a:ea typeface="+mn-ea"/>
                <a:cs typeface="+mn-cs"/>
              </a:rPr>
              <a:t> y Ezequías).</a:t>
            </a:r>
            <a:endParaRPr lang="en-US" sz="1200" kern="1200" dirty="0">
              <a:solidFill>
                <a:schemeClr val="tx1"/>
              </a:solidFill>
              <a:effectLst/>
              <a:latin typeface="+mn-lt"/>
              <a:ea typeface="+mn-ea"/>
              <a:cs typeface="+mn-cs"/>
            </a:endParaRPr>
          </a:p>
          <a:p>
            <a:pPr lvl="3"/>
            <a:r>
              <a:rPr lang="es-MX" sz="1200" kern="1200" dirty="0">
                <a:solidFill>
                  <a:schemeClr val="tx1"/>
                </a:solidFill>
                <a:effectLst/>
                <a:latin typeface="+mn-lt"/>
                <a:ea typeface="+mn-ea"/>
                <a:cs typeface="+mn-cs"/>
              </a:rPr>
              <a:t>Hombre casado con dos hijos</a:t>
            </a:r>
            <a:endParaRPr lang="en-US" sz="1200" kern="1200" dirty="0">
              <a:solidFill>
                <a:schemeClr val="tx1"/>
              </a:solidFill>
              <a:effectLst/>
              <a:latin typeface="+mn-lt"/>
              <a:ea typeface="+mn-ea"/>
              <a:cs typeface="+mn-cs"/>
            </a:endParaRPr>
          </a:p>
          <a:p>
            <a:pPr lvl="3"/>
            <a:r>
              <a:rPr lang="es-MX" sz="1200" kern="1200" dirty="0">
                <a:solidFill>
                  <a:schemeClr val="tx1"/>
                </a:solidFill>
                <a:effectLst/>
                <a:latin typeface="+mn-lt"/>
                <a:ea typeface="+mn-ea"/>
                <a:cs typeface="+mn-cs"/>
              </a:rPr>
              <a:t>Contemporáneo del profeta Miqueas</a:t>
            </a:r>
            <a:endParaRPr lang="en-US" sz="1200" kern="1200" dirty="0">
              <a:solidFill>
                <a:schemeClr val="tx1"/>
              </a:solidFill>
              <a:effectLst/>
              <a:latin typeface="+mn-lt"/>
              <a:ea typeface="+mn-ea"/>
              <a:cs typeface="+mn-cs"/>
            </a:endParaRPr>
          </a:p>
          <a:p>
            <a:pPr lvl="2"/>
            <a:r>
              <a:rPr lang="es-MX" sz="1200" kern="1200" dirty="0">
                <a:solidFill>
                  <a:schemeClr val="tx1"/>
                </a:solidFill>
                <a:effectLst/>
                <a:latin typeface="+mn-lt"/>
                <a:ea typeface="+mn-ea"/>
                <a:cs typeface="+mn-cs"/>
              </a:rPr>
              <a:t>El libro de Isaías tiene 66 capítulos.  ¿De qué trata?  </a:t>
            </a:r>
            <a:endParaRPr lang="en-US" sz="1200" kern="1200" dirty="0">
              <a:solidFill>
                <a:schemeClr val="tx1"/>
              </a:solidFill>
              <a:effectLst/>
              <a:latin typeface="+mn-lt"/>
              <a:ea typeface="+mn-ea"/>
              <a:cs typeface="+mn-cs"/>
            </a:endParaRPr>
          </a:p>
          <a:p>
            <a:pPr lvl="3"/>
            <a:r>
              <a:rPr lang="es-MX" sz="1200" kern="1200" dirty="0">
                <a:solidFill>
                  <a:schemeClr val="tx1"/>
                </a:solidFill>
                <a:effectLst/>
                <a:latin typeface="+mn-lt"/>
                <a:ea typeface="+mn-ea"/>
                <a:cs typeface="+mn-cs"/>
              </a:rPr>
              <a:t>De una parte, [Isaías] condena el pecado y de otra alaba la virtud, tal parece que casi la totalidad de la profecía está dirigida al pueblo. Sin embargo, al mismo tiempo, les preparaba también el corazón haciéndoles mirar hacia delante, hacia el venidero reino de Cristo</a:t>
            </a:r>
            <a:endParaRPr lang="en-US" sz="1200" kern="1200" dirty="0">
              <a:solidFill>
                <a:schemeClr val="tx1"/>
              </a:solidFill>
              <a:effectLst/>
              <a:latin typeface="+mn-lt"/>
              <a:ea typeface="+mn-ea"/>
              <a:cs typeface="+mn-cs"/>
            </a:endParaRPr>
          </a:p>
          <a:p>
            <a:pPr lvl="3"/>
            <a:r>
              <a:rPr lang="es-MX" sz="1200" kern="1200" dirty="0">
                <a:solidFill>
                  <a:schemeClr val="tx1"/>
                </a:solidFill>
                <a:effectLst/>
                <a:latin typeface="+mn-lt"/>
                <a:ea typeface="+mn-ea"/>
                <a:cs typeface="+mn-cs"/>
              </a:rPr>
              <a:t>Generalmente el libro se puede dividir en dos partes</a:t>
            </a:r>
            <a:endParaRPr lang="en-US" sz="1200" kern="1200" dirty="0">
              <a:solidFill>
                <a:schemeClr val="tx1"/>
              </a:solidFill>
              <a:effectLst/>
              <a:latin typeface="+mn-lt"/>
              <a:ea typeface="+mn-ea"/>
              <a:cs typeface="+mn-cs"/>
            </a:endParaRPr>
          </a:p>
          <a:p>
            <a:pPr lvl="4"/>
            <a:r>
              <a:rPr lang="es-MX" sz="1200" kern="1200" dirty="0">
                <a:solidFill>
                  <a:schemeClr val="tx1"/>
                </a:solidFill>
                <a:effectLst/>
                <a:latin typeface="+mn-lt"/>
                <a:ea typeface="+mn-ea"/>
                <a:cs typeface="+mn-cs"/>
              </a:rPr>
              <a:t>Capítulos 1-39 son lamentos y juicios</a:t>
            </a:r>
            <a:endParaRPr lang="en-US" sz="1200" kern="1200" dirty="0">
              <a:solidFill>
                <a:schemeClr val="tx1"/>
              </a:solidFill>
              <a:effectLst/>
              <a:latin typeface="+mn-lt"/>
              <a:ea typeface="+mn-ea"/>
              <a:cs typeface="+mn-cs"/>
            </a:endParaRPr>
          </a:p>
          <a:p>
            <a:pPr lvl="4"/>
            <a:r>
              <a:rPr lang="es-MX" sz="1200" kern="1200" dirty="0">
                <a:solidFill>
                  <a:schemeClr val="tx1"/>
                </a:solidFill>
                <a:effectLst/>
                <a:latin typeface="+mn-lt"/>
                <a:ea typeface="+mn-ea"/>
                <a:cs typeface="+mn-cs"/>
              </a:rPr>
              <a:t>Capítulos 40-66 contiene más ánimo y consuelo  (La Biblia Popular: Isaías)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26</a:t>
            </a:fld>
            <a:endParaRPr lang="en-US"/>
          </a:p>
        </p:txBody>
      </p:sp>
    </p:spTree>
    <p:extLst>
      <p:ext uri="{BB962C8B-B14F-4D97-AF65-F5344CB8AC3E}">
        <p14:creationId xmlns:p14="http://schemas.microsoft.com/office/powerpoint/2010/main" val="3075881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https://www.pexels.com/photo/cell-phone-hands-touchscreen-writing-1542099/</a:t>
            </a:r>
            <a:endParaRPr lang="en-US" dirty="0"/>
          </a:p>
          <a:p>
            <a:endParaRPr lang="en-US" dirty="0"/>
          </a:p>
        </p:txBody>
      </p:sp>
      <p:sp>
        <p:nvSpPr>
          <p:cNvPr id="4" name="Slide Number Placeholder 3"/>
          <p:cNvSpPr>
            <a:spLocks noGrp="1"/>
          </p:cNvSpPr>
          <p:nvPr>
            <p:ph type="sldNum" sz="quarter" idx="10"/>
          </p:nvPr>
        </p:nvSpPr>
        <p:spPr/>
        <p:txBody>
          <a:bodyPr/>
          <a:lstStyle/>
          <a:p>
            <a:fld id="{A64494A9-D7C6-465E-A913-491587F47DAB}" type="slidenum">
              <a:rPr lang="en-US" smtClean="0"/>
              <a:t>31</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hlinkClick r:id="rId3"/>
              </a:rPr>
              <a:t>https://www.pxfuel.com/es/free-photo-jzecj/download/1360x768</a:t>
            </a:r>
            <a:endParaRPr lang="en-US" dirty="0"/>
          </a:p>
          <a:p>
            <a:pPr lvl="1"/>
            <a:endParaRPr lang="es-419" sz="1200" b="1" kern="1200" dirty="0">
              <a:solidFill>
                <a:schemeClr val="tx1"/>
              </a:solidFill>
              <a:effectLst/>
              <a:latin typeface="+mn-lt"/>
              <a:ea typeface="+mn-ea"/>
              <a:cs typeface="+mn-cs"/>
            </a:endParaRPr>
          </a:p>
          <a:p>
            <a:pPr lvl="1"/>
            <a:r>
              <a:rPr lang="es-419" sz="1200" b="1" kern="1200" dirty="0">
                <a:solidFill>
                  <a:schemeClr val="tx1"/>
                </a:solidFill>
                <a:effectLst/>
                <a:latin typeface="+mn-lt"/>
                <a:ea typeface="+mn-ea"/>
                <a:cs typeface="+mn-cs"/>
              </a:rPr>
              <a:t>Oración</a:t>
            </a:r>
            <a:r>
              <a:rPr lang="es-419" sz="1200" kern="1200" dirty="0">
                <a:solidFill>
                  <a:schemeClr val="tx1"/>
                </a:solidFill>
                <a:effectLst/>
                <a:latin typeface="+mn-lt"/>
                <a:ea typeface="+mn-ea"/>
                <a:cs typeface="+mn-cs"/>
              </a:rPr>
              <a:t> de clausura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4494A9-D7C6-465E-A913-491587F47DAB}" type="slidenum">
              <a:rPr lang="en-US" smtClean="0"/>
              <a:t>32</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Despedidas</a:t>
            </a:r>
          </a:p>
        </p:txBody>
      </p:sp>
      <p:sp>
        <p:nvSpPr>
          <p:cNvPr id="4" name="Slide Number Placeholder 3"/>
          <p:cNvSpPr>
            <a:spLocks noGrp="1"/>
          </p:cNvSpPr>
          <p:nvPr>
            <p:ph type="sldNum" sz="quarter" idx="5"/>
          </p:nvPr>
        </p:nvSpPr>
        <p:spPr/>
        <p:txBody>
          <a:bodyPr/>
          <a:lstStyle/>
          <a:p>
            <a:fld id="{518C9797-1961-4903-9FF3-FBD0C701D800}" type="slidenum">
              <a:rPr lang="en-US" smtClean="0"/>
              <a:t>33</a:t>
            </a:fld>
            <a:endParaRPr lang="en-US"/>
          </a:p>
        </p:txBody>
      </p:sp>
    </p:spTree>
    <p:extLst>
      <p:ext uri="{BB962C8B-B14F-4D97-AF65-F5344CB8AC3E}">
        <p14:creationId xmlns:p14="http://schemas.microsoft.com/office/powerpoint/2010/main" val="75373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Haz </a:t>
            </a:r>
            <a:r>
              <a:rPr lang="en-US" dirty="0" err="1"/>
              <a:t>seguro</a:t>
            </a:r>
            <a:r>
              <a:rPr lang="en-US" dirty="0"/>
              <a:t> que se </a:t>
            </a:r>
            <a:r>
              <a:rPr lang="en-US" dirty="0" err="1"/>
              <a:t>está</a:t>
            </a:r>
            <a:r>
              <a:rPr lang="en-US" dirty="0"/>
              <a:t> </a:t>
            </a:r>
            <a:r>
              <a:rPr lang="en-US" dirty="0" err="1"/>
              <a:t>grabando</a:t>
            </a:r>
            <a:r>
              <a:rPr lang="en-US" dirty="0"/>
              <a:t> la </a:t>
            </a:r>
            <a:r>
              <a:rPr lang="en-US" dirty="0" err="1"/>
              <a:t>clase</a:t>
            </a:r>
            <a:r>
              <a:rPr lang="en-US" dirty="0"/>
              <a:t> (</a:t>
            </a:r>
            <a:r>
              <a:rPr lang="en-US" dirty="0" err="1"/>
              <a:t>si</a:t>
            </a:r>
            <a:r>
              <a:rPr lang="en-US" dirty="0"/>
              <a:t> se </a:t>
            </a:r>
            <a:r>
              <a:rPr lang="en-US" dirty="0" err="1"/>
              <a:t>aplica</a:t>
            </a:r>
            <a:r>
              <a:rPr lang="en-US" dirty="0"/>
              <a:t>).  </a:t>
            </a:r>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5</a:t>
            </a:fld>
            <a:endParaRPr lang="en-US"/>
          </a:p>
        </p:txBody>
      </p:sp>
    </p:spTree>
    <p:extLst>
      <p:ext uri="{BB962C8B-B14F-4D97-AF65-F5344CB8AC3E}">
        <p14:creationId xmlns:p14="http://schemas.microsoft.com/office/powerpoint/2010/main" val="83937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C9797-1961-4903-9FF3-FBD0C701D800}" type="slidenum">
              <a:rPr lang="en-US" smtClean="0"/>
              <a:t>8</a:t>
            </a:fld>
            <a:endParaRPr lang="en-US"/>
          </a:p>
        </p:txBody>
      </p:sp>
    </p:spTree>
    <p:extLst>
      <p:ext uri="{BB962C8B-B14F-4D97-AF65-F5344CB8AC3E}">
        <p14:creationId xmlns:p14="http://schemas.microsoft.com/office/powerpoint/2010/main" val="3841538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6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Ezequías, rey de Judá</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06000"/>
              </a:lnSpc>
              <a:spcBef>
                <a:spcPts val="0"/>
              </a:spcBef>
              <a:spcAft>
                <a:spcPts val="0"/>
              </a:spcAft>
              <a:buFont typeface="+mj-lt"/>
              <a:buAutoNum type="roman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Su padre era un incrédulo malvado.  Su madre fue </a:t>
            </a:r>
            <a:r>
              <a:rPr lang="es-MX" sz="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Abí</a:t>
            </a: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/Abías. A lo mejor ella era temerosa del Señor.</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06000"/>
              </a:lnSpc>
              <a:spcBef>
                <a:spcPts val="0"/>
              </a:spcBef>
              <a:spcAft>
                <a:spcPts val="0"/>
              </a:spcAft>
              <a:buFont typeface="+mj-lt"/>
              <a:buAutoNum type="roman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Pero, por obra del Espíritu Santo, él siguió el camino de su ancestro David.  Quitó los altares en los montes, despedazó las imágenes.  Cortó los símbolos de Asera.  Destruyó la serpiente de bronce hecha por Moisés, porque los israelitas ya la trataban como un ídolo, quemándole incienso.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06000"/>
              </a:lnSpc>
              <a:spcBef>
                <a:spcPts val="0"/>
              </a:spcBef>
              <a:spcAft>
                <a:spcPts val="0"/>
              </a:spcAft>
              <a:buFont typeface="+mj-lt"/>
              <a:buAutoNum type="roman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Por obra del Espíritu Santo, se sometió al Señor y puso su esperanza en Él como ningún otro de los reyes y el Señor estaba con él.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06000"/>
              </a:lnSpc>
              <a:spcBef>
                <a:spcPts val="0"/>
              </a:spcBef>
              <a:spcAft>
                <a:spcPts val="0"/>
              </a:spcAft>
              <a:buFont typeface="+mj-lt"/>
              <a:buAutoNum type="roman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No se sometió al rey de Asiria.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6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Salmanasar, rey de Asiria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6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Oseas, rey de Israel</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6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El gran ejército de Asiria con sus comandantes (</a:t>
            </a:r>
            <a:r>
              <a:rPr lang="es-MX" sz="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Rabsaces</a:t>
            </a: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es el que más habla)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6000"/>
              </a:lnSpc>
              <a:spcBef>
                <a:spcPts val="0"/>
              </a:spcBef>
              <a:spcAft>
                <a:spcPts val="0"/>
              </a:spcAft>
              <a:buFont typeface="+mj-lt"/>
              <a:buAutoNum type="alphaLcPeriod"/>
            </a:pPr>
            <a:r>
              <a:rPr lang="es-MX" sz="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Eliaquín</a:t>
            </a: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y </a:t>
            </a:r>
            <a:r>
              <a:rPr lang="es-MX" sz="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Sebna</a:t>
            </a: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(18:26), oficiales de Judá</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6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El Señor Dios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6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El profeta Isaías, hijo de </a:t>
            </a:r>
            <a:r>
              <a:rPr lang="es-MX" sz="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Amoz</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6000"/>
              </a:lnSpc>
              <a:spcBef>
                <a:spcPts val="0"/>
              </a:spcBef>
              <a:spcAft>
                <a:spcPts val="800"/>
              </a:spcAft>
              <a:buFont typeface="+mj-lt"/>
              <a:buAutoNum type="alpha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Los hijos de Salmanasar, dos lo matan, y otro hijo, </a:t>
            </a:r>
            <a:r>
              <a:rPr lang="es-MX" sz="1200" dirty="0" err="1">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Esarjadón</a:t>
            </a: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toma su lugar como rey.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10</a:t>
            </a:fld>
            <a:endParaRPr lang="en-US"/>
          </a:p>
        </p:txBody>
      </p:sp>
    </p:spTree>
    <p:extLst>
      <p:ext uri="{BB962C8B-B14F-4D97-AF65-F5344CB8AC3E}">
        <p14:creationId xmlns:p14="http://schemas.microsoft.com/office/powerpoint/2010/main" val="1384880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0" marR="0" lvl="4" indent="0" algn="l" defTabSz="914400" rtl="0" eaLnBrk="1" fontAlgn="auto" latinLnBrk="0" hangingPunct="1">
              <a:lnSpc>
                <a:spcPct val="106000"/>
              </a:lnSpc>
              <a:spcBef>
                <a:spcPts val="0"/>
              </a:spcBef>
              <a:spcAft>
                <a:spcPts val="0"/>
              </a:spcAft>
              <a:buClrTx/>
              <a:buSzTx/>
              <a:buFont typeface="+mj-lt"/>
              <a:buNone/>
              <a:tabLst/>
              <a:defRPr/>
            </a:pPr>
            <a:r>
              <a:rPr lang="es-MX" sz="1200" kern="1200" dirty="0">
                <a:solidFill>
                  <a:schemeClr val="tx1"/>
                </a:solidFill>
                <a:effectLst/>
                <a:latin typeface="+mn-lt"/>
                <a:ea typeface="+mn-ea"/>
                <a:cs typeface="+mn-cs"/>
              </a:rPr>
              <a:t>Las cartas</a:t>
            </a:r>
            <a:endParaRPr lang="en-US" sz="1200" kern="1200" dirty="0">
              <a:solidFill>
                <a:schemeClr val="tx1"/>
              </a:solidFill>
              <a:effectLst/>
              <a:latin typeface="+mn-lt"/>
              <a:ea typeface="+mn-ea"/>
              <a:cs typeface="+mn-cs"/>
            </a:endParaRPr>
          </a:p>
          <a:p>
            <a:pPr marL="1828800" marR="0" lvl="4" indent="0">
              <a:lnSpc>
                <a:spcPct val="106000"/>
              </a:lnSpc>
              <a:spcBef>
                <a:spcPts val="0"/>
              </a:spcBef>
              <a:spcAft>
                <a:spcPts val="0"/>
              </a:spcAft>
              <a:buFont typeface="+mj-lt"/>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11</a:t>
            </a:fld>
            <a:endParaRPr lang="en-US"/>
          </a:p>
        </p:txBody>
      </p:sp>
    </p:spTree>
    <p:extLst>
      <p:ext uri="{BB962C8B-B14F-4D97-AF65-F5344CB8AC3E}">
        <p14:creationId xmlns:p14="http://schemas.microsoft.com/office/powerpoint/2010/main" val="3830403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6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Samaria, la capital de Israel es sitiada y conquistada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6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El rey de Asiria anda en Laquis, una ciudad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6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Jerusalén, la capital de Judá es sitiada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06000"/>
              </a:lnSpc>
              <a:spcBef>
                <a:spcPts val="0"/>
              </a:spcBef>
              <a:spcAft>
                <a:spcPts val="0"/>
              </a:spcAft>
              <a:buFont typeface="+mj-lt"/>
              <a:buAutoNum type="roman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El ejército asirio acampa junto al acueducto del estanque de arriba</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06000"/>
              </a:lnSpc>
              <a:spcBef>
                <a:spcPts val="0"/>
              </a:spcBef>
              <a:spcAft>
                <a:spcPts val="0"/>
              </a:spcAft>
              <a:buFont typeface="+mj-lt"/>
              <a:buAutoNum type="roman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El diálogo toma lugar justo fuera de la muralla de la ciudad.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2514600" marR="0" lvl="5" indent="-228600">
              <a:lnSpc>
                <a:spcPct val="106000"/>
              </a:lnSpc>
              <a:spcBef>
                <a:spcPts val="0"/>
              </a:spcBef>
              <a:spcAft>
                <a:spcPts val="800"/>
              </a:spcAft>
              <a:buFont typeface="+mj-lt"/>
              <a:buAutoNum type="roman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Ezequías entra al templo para orar en capítulo 19</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1828800" marR="0" lvl="4" indent="0">
              <a:lnSpc>
                <a:spcPct val="106000"/>
              </a:lnSpc>
              <a:spcBef>
                <a:spcPts val="0"/>
              </a:spcBef>
              <a:spcAft>
                <a:spcPts val="800"/>
              </a:spcAft>
              <a:buFont typeface="+mj-lt"/>
              <a:buNone/>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12</a:t>
            </a:fld>
            <a:endParaRPr lang="en-US"/>
          </a:p>
        </p:txBody>
      </p:sp>
    </p:spTree>
    <p:extLst>
      <p:ext uri="{BB962C8B-B14F-4D97-AF65-F5344CB8AC3E}">
        <p14:creationId xmlns:p14="http://schemas.microsoft.com/office/powerpoint/2010/main" val="461843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6000"/>
              </a:lnSpc>
              <a:spcBef>
                <a:spcPts val="0"/>
              </a:spcBef>
              <a:spcAft>
                <a:spcPts val="0"/>
              </a:spcAft>
              <a:buFont typeface="+mj-lt"/>
              <a:buAutoNum type="alpha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Asiria sitia a Israel/Samaria, aproximadamente, en el año 722 antes de Cristo (el año cuarto del reinado de Ezequías).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6000"/>
              </a:lnSpc>
              <a:spcBef>
                <a:spcPts val="0"/>
              </a:spcBef>
              <a:spcAft>
                <a:spcPts val="800"/>
              </a:spcAft>
              <a:buFont typeface="+mj-lt"/>
              <a:buAutoNum type="alphaLcPeriod"/>
            </a:pPr>
            <a:r>
              <a:rPr lang="es-MX"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Asiria sitia a Jerusalén siete años después, 715 a.C. (el año 14 del reinado de Ezequías).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13</a:t>
            </a:fld>
            <a:endParaRPr lang="en-US"/>
          </a:p>
        </p:txBody>
      </p:sp>
    </p:spTree>
    <p:extLst>
      <p:ext uri="{BB962C8B-B14F-4D97-AF65-F5344CB8AC3E}">
        <p14:creationId xmlns:p14="http://schemas.microsoft.com/office/powerpoint/2010/main" val="4136774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0917C-B83D-4F37-94A5-E7CAC2626C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B8DEA5-ACAD-49BF-99C7-34D6ABF471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513767B-11BF-4457-A42F-386B49EA8BB8}"/>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4125C048-5142-4B95-95AB-D1637DF60C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AD425-3708-447E-91EE-00230A099602}"/>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1326803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4FEF-54DB-44C2-8093-84D27F668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A2C126-129D-45CE-8ACC-0AEEF5B50A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D1659-FB4C-48A3-9055-56A1705E918B}"/>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B5D3712B-5EEC-409A-9945-7EFEFBF46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B2E0A-1369-4263-861E-16BC78482874}"/>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91520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D3026-B129-4579-967E-4675376915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CDEC0F-66A8-4BFF-85D2-B86F50EFB9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CA4A96-F82E-4C38-B3EF-6C44F4F61AFE}"/>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570BA27C-EFFB-435F-B3D9-9DEA6DD09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60C8-ED78-416B-B975-FFD9FC719ACD}"/>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63176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07D89-1E19-4F6A-846D-D8A49052A250}"/>
              </a:ext>
            </a:extLst>
          </p:cNvPr>
          <p:cNvSpPr>
            <a:spLocks noGrp="1"/>
          </p:cNvSpPr>
          <p:nvPr>
            <p:ph type="title"/>
          </p:nvPr>
        </p:nvSpPr>
        <p:spPr/>
        <p:txBody>
          <a:bodyPr>
            <a:normAutofit/>
          </a:bodyPr>
          <a:lstStyle>
            <a:lvl1pPr>
              <a:defRPr sz="60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64AFE08-145B-4D40-9F0C-3DB02C382F60}"/>
              </a:ext>
            </a:extLst>
          </p:cNvPr>
          <p:cNvSpPr>
            <a:spLocks noGrp="1"/>
          </p:cNvSpPr>
          <p:nvPr>
            <p:ph idx="1"/>
          </p:nvPr>
        </p:nvSpPr>
        <p:spPr/>
        <p:txBody>
          <a:bodyPr>
            <a:normAutofit/>
          </a:bodyPr>
          <a:lstStyle>
            <a:lvl1pPr>
              <a:defRPr sz="5400">
                <a:latin typeface="Berlin Sans FB" panose="020E0602020502020306" pitchFamily="34" charset="0"/>
              </a:defRPr>
            </a:lvl1pPr>
            <a:lvl2pPr>
              <a:defRPr sz="4800">
                <a:latin typeface="Berlin Sans FB" panose="020E0602020502020306" pitchFamily="34" charset="0"/>
              </a:defRPr>
            </a:lvl2pPr>
            <a:lvl3pPr>
              <a:defRPr sz="4400">
                <a:latin typeface="Berlin Sans FB" panose="020E0602020502020306" pitchFamily="34" charset="0"/>
              </a:defRPr>
            </a:lvl3pPr>
            <a:lvl4pPr>
              <a:defRPr sz="4000">
                <a:latin typeface="Berlin Sans FB" panose="020E0602020502020306" pitchFamily="34" charset="0"/>
              </a:defRPr>
            </a:lvl4pPr>
            <a:lvl5pPr>
              <a:defRPr sz="40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619E5E-B837-42D0-BB3A-52FDEE6C8C99}"/>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2737B97D-9542-48C7-AC70-0FB5AAF05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2F8AD0-E49F-4F6D-B54A-D6A19F37B085}"/>
              </a:ext>
            </a:extLst>
          </p:cNvPr>
          <p:cNvSpPr>
            <a:spLocks noGrp="1"/>
          </p:cNvSpPr>
          <p:nvPr>
            <p:ph type="sldNum" sz="quarter" idx="12"/>
          </p:nvPr>
        </p:nvSpPr>
        <p:spPr/>
        <p:txBody>
          <a:bodyPr/>
          <a:lstStyle/>
          <a:p>
            <a:fld id="{3CEB2C06-D43C-42FB-9D44-1DE6FC2DCB2F}" type="slidenum">
              <a:rPr lang="en-US" smtClean="0"/>
              <a:t>‹Nº›</a:t>
            </a:fld>
            <a:endParaRPr lang="en-US"/>
          </a:p>
        </p:txBody>
      </p:sp>
      <p:pic>
        <p:nvPicPr>
          <p:cNvPr id="7" name="Picture 6" descr="A close up of a sign&#10;&#10;Description automatically generated">
            <a:extLst>
              <a:ext uri="{FF2B5EF4-FFF2-40B4-BE49-F238E27FC236}">
                <a16:creationId xmlns:a16="http://schemas.microsoft.com/office/drawing/2014/main" id="{292919DD-8A3C-451E-9A4E-A8574D8DA8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361842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FE89-AE0B-4F56-B92E-EE118F0E0D1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93B34881-A6D5-4FEB-8ED9-FCC1F51425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A6B569-2C78-4ED7-A837-D0D98B821DDE}"/>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128709D0-D9E7-4275-8432-EDD4530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55E9D-3640-4AEA-B89B-C90C0CB6C8D6}"/>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506504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1810-1C92-44C3-9949-98C1A91188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66CD2-F685-4868-A54E-59211A2BEA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D86A69-E7AC-461F-8122-B5C999D65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41E813-3F9E-492E-B55B-181271A47BFD}"/>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6" name="Footer Placeholder 5">
            <a:extLst>
              <a:ext uri="{FF2B5EF4-FFF2-40B4-BE49-F238E27FC236}">
                <a16:creationId xmlns:a16="http://schemas.microsoft.com/office/drawing/2014/main" id="{A14DB7B0-91E7-4FE5-AB98-B8CAD2198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62A96-01AB-4648-956E-23FAE6DFEECA}"/>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75752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9850-9B30-4BA3-8DC0-9B6541EA48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C84910-6358-4F2E-99D9-52C6388F5B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638F4E-0AB9-448A-9B7C-6FEF2ED54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94C849-F525-4491-822E-C3916180C4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FAB87F-34F8-4D92-ABE2-94D43AFDCB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1D4D3-57CB-4D17-A233-FF31808DE28D}"/>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8" name="Footer Placeholder 7">
            <a:extLst>
              <a:ext uri="{FF2B5EF4-FFF2-40B4-BE49-F238E27FC236}">
                <a16:creationId xmlns:a16="http://schemas.microsoft.com/office/drawing/2014/main" id="{20F85A93-2F06-48EA-85C9-C2B90891F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B6533E-9F6A-4A32-B1AC-F35CC4EC720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455436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D904-92D0-4CBA-9C55-FE417DD770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42E34B-E01F-44AB-8E35-9A37EDE43318}"/>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4" name="Footer Placeholder 3">
            <a:extLst>
              <a:ext uri="{FF2B5EF4-FFF2-40B4-BE49-F238E27FC236}">
                <a16:creationId xmlns:a16="http://schemas.microsoft.com/office/drawing/2014/main" id="{368FBD0C-9280-4C4D-9BB9-33E2AEAC19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B20395-D9EF-4B20-AB22-BD6AFCC17E3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2463972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07ED2-C4A0-4D83-A28D-B5A6096AD85E}"/>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3" name="Footer Placeholder 2">
            <a:extLst>
              <a:ext uri="{FF2B5EF4-FFF2-40B4-BE49-F238E27FC236}">
                <a16:creationId xmlns:a16="http://schemas.microsoft.com/office/drawing/2014/main" id="{726D66E0-10BA-433A-B9E1-79DA46B696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2ADBF7-2EE1-47A4-B154-7916B3A26868}"/>
              </a:ext>
            </a:extLst>
          </p:cNvPr>
          <p:cNvSpPr>
            <a:spLocks noGrp="1"/>
          </p:cNvSpPr>
          <p:nvPr>
            <p:ph type="sldNum" sz="quarter" idx="12"/>
          </p:nvPr>
        </p:nvSpPr>
        <p:spPr/>
        <p:txBody>
          <a:bodyPr/>
          <a:lstStyle/>
          <a:p>
            <a:fld id="{3CEB2C06-D43C-42FB-9D44-1DE6FC2DCB2F}" type="slidenum">
              <a:rPr lang="en-US" smtClean="0"/>
              <a:t>‹Nº›</a:t>
            </a:fld>
            <a:endParaRPr lang="en-US"/>
          </a:p>
        </p:txBody>
      </p:sp>
      <p:pic>
        <p:nvPicPr>
          <p:cNvPr id="5" name="Picture 4" descr="A close up of a sign&#10;&#10;Description automatically generated">
            <a:extLst>
              <a:ext uri="{FF2B5EF4-FFF2-40B4-BE49-F238E27FC236}">
                <a16:creationId xmlns:a16="http://schemas.microsoft.com/office/drawing/2014/main" id="{5085BBC3-E7A4-4D21-9C39-33CB0E2F77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48820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9524-2C8F-4084-8DA4-EABB01BCF7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82A989-A46C-42C4-A99A-14692840D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CDF064-F395-453F-A6A9-A05B4FB7F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1EB2E-A7A8-4EA4-B246-32A6B11E20C1}"/>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6" name="Footer Placeholder 5">
            <a:extLst>
              <a:ext uri="{FF2B5EF4-FFF2-40B4-BE49-F238E27FC236}">
                <a16:creationId xmlns:a16="http://schemas.microsoft.com/office/drawing/2014/main" id="{836AED0C-1EA7-4C48-A78C-0CDDFE7F7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2D625-9AA3-4FEB-A9FF-5DC89DD03300}"/>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3976931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CC94-EA1B-452E-BA36-7C76A0F758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B173ED-D8CB-4E7C-8A02-19355DE4B4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4DDC5E-F63C-494B-A84F-E633D27F2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90C087-7BE3-4417-8F29-0001F65AF1D5}"/>
              </a:ext>
            </a:extLst>
          </p:cNvPr>
          <p:cNvSpPr>
            <a:spLocks noGrp="1"/>
          </p:cNvSpPr>
          <p:nvPr>
            <p:ph type="dt" sz="half" idx="10"/>
          </p:nvPr>
        </p:nvSpPr>
        <p:spPr/>
        <p:txBody>
          <a:bodyPr/>
          <a:lstStyle/>
          <a:p>
            <a:fld id="{9DD5CDE8-F73D-4AE7-B91D-CBEAAE56197C}" type="datetimeFigureOut">
              <a:rPr lang="en-US" smtClean="0"/>
              <a:t>10/2/2021</a:t>
            </a:fld>
            <a:endParaRPr lang="en-US"/>
          </a:p>
        </p:txBody>
      </p:sp>
      <p:sp>
        <p:nvSpPr>
          <p:cNvPr id="6" name="Footer Placeholder 5">
            <a:extLst>
              <a:ext uri="{FF2B5EF4-FFF2-40B4-BE49-F238E27FC236}">
                <a16:creationId xmlns:a16="http://schemas.microsoft.com/office/drawing/2014/main" id="{674A1C8F-2EE7-4079-98CF-E75469CBD7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674BAB-D403-49C9-BE32-601300F50841}"/>
              </a:ext>
            </a:extLst>
          </p:cNvPr>
          <p:cNvSpPr>
            <a:spLocks noGrp="1"/>
          </p:cNvSpPr>
          <p:nvPr>
            <p:ph type="sldNum" sz="quarter" idx="12"/>
          </p:nvPr>
        </p:nvSpPr>
        <p:spPr/>
        <p:txBody>
          <a:bodyPr/>
          <a:lstStyle/>
          <a:p>
            <a:fld id="{3CEB2C06-D43C-42FB-9D44-1DE6FC2DCB2F}" type="slidenum">
              <a:rPr lang="en-US" smtClean="0"/>
              <a:t>‹Nº›</a:t>
            </a:fld>
            <a:endParaRPr lang="en-US"/>
          </a:p>
        </p:txBody>
      </p:sp>
    </p:spTree>
    <p:extLst>
      <p:ext uri="{BB962C8B-B14F-4D97-AF65-F5344CB8AC3E}">
        <p14:creationId xmlns:p14="http://schemas.microsoft.com/office/powerpoint/2010/main" val="191323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BD4B0-38E3-4971-B6F8-8437DF31D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9A3CC5-9AFC-4A3D-AF40-654029C7F5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CE2688-5C1A-4D84-9AC2-CA3878B77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D5CDE8-F73D-4AE7-B91D-CBEAAE56197C}" type="datetimeFigureOut">
              <a:rPr lang="en-US" smtClean="0"/>
              <a:t>10/2/2021</a:t>
            </a:fld>
            <a:endParaRPr lang="en-US"/>
          </a:p>
        </p:txBody>
      </p:sp>
      <p:sp>
        <p:nvSpPr>
          <p:cNvPr id="5" name="Footer Placeholder 4">
            <a:extLst>
              <a:ext uri="{FF2B5EF4-FFF2-40B4-BE49-F238E27FC236}">
                <a16:creationId xmlns:a16="http://schemas.microsoft.com/office/drawing/2014/main" id="{A722C834-C31F-4A46-BF4C-CD1EC05C3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10D4FB-1DE9-40B5-9404-F07D4269CF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2C06-D43C-42FB-9D44-1DE6FC2DCB2F}" type="slidenum">
              <a:rPr lang="en-US" smtClean="0"/>
              <a:t>‹Nº›</a:t>
            </a:fld>
            <a:endParaRPr lang="en-US"/>
          </a:p>
        </p:txBody>
      </p:sp>
    </p:spTree>
    <p:extLst>
      <p:ext uri="{BB962C8B-B14F-4D97-AF65-F5344CB8AC3E}">
        <p14:creationId xmlns:p14="http://schemas.microsoft.com/office/powerpoint/2010/main" val="29858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400" kern="1200">
          <a:solidFill>
            <a:schemeClr val="tx1"/>
          </a:solidFill>
          <a:latin typeface="Berlin Sans FB Demi" panose="020E08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5400" kern="1200">
          <a:solidFill>
            <a:schemeClr val="tx1"/>
          </a:solidFill>
          <a:latin typeface="Berlin Sans FB" panose="020E0602020502020306"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Berlin Sans FB" panose="020E0602020502020306"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Berlin Sans FB" panose="020E0602020502020306"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Berlin Sans FB" panose="020E0602020502020306"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066D-DEDC-4B05-A0FC-07E9EBD34A3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B6404E6-9B4C-478D-860B-A5899CBDF7F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62998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Considerar</a:t>
            </a:r>
            <a:r>
              <a:rPr lang="en-US" dirty="0">
                <a:solidFill>
                  <a:srgbClr val="008000"/>
                </a:solidFill>
              </a:rPr>
              <a:t> – 2 Reyes 18-19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9805988" cy="4486275"/>
          </a:xfrm>
        </p:spPr>
        <p:txBody>
          <a:bodyPr>
            <a:noAutofit/>
          </a:bodyPr>
          <a:lstStyle/>
          <a:p>
            <a:pPr marL="514350" indent="-514350">
              <a:buAutoNum type="arabicPeriod"/>
            </a:pPr>
            <a:r>
              <a:rPr lang="en-US" dirty="0">
                <a:solidFill>
                  <a:srgbClr val="613318"/>
                </a:solidFill>
              </a:rPr>
              <a:t>¿</a:t>
            </a:r>
            <a:r>
              <a:rPr lang="en-US" u="sng" dirty="0" err="1">
                <a:solidFill>
                  <a:srgbClr val="613318"/>
                </a:solidFill>
              </a:rPr>
              <a:t>Quiénes</a:t>
            </a:r>
            <a:r>
              <a:rPr lang="en-US" dirty="0">
                <a:solidFill>
                  <a:srgbClr val="613318"/>
                </a:solidFill>
              </a:rPr>
              <a:t> son los </a:t>
            </a:r>
            <a:r>
              <a:rPr lang="en-US" dirty="0" err="1">
                <a:solidFill>
                  <a:srgbClr val="613318"/>
                </a:solidFill>
              </a:rPr>
              <a:t>personajes</a:t>
            </a:r>
            <a:r>
              <a:rPr lang="en-US" dirty="0">
                <a:solidFill>
                  <a:srgbClr val="613318"/>
                </a:solidFill>
              </a:rPr>
              <a:t> de </a:t>
            </a:r>
            <a:r>
              <a:rPr lang="en-US" dirty="0" err="1">
                <a:solidFill>
                  <a:srgbClr val="613318"/>
                </a:solidFill>
              </a:rPr>
              <a:t>esta</a:t>
            </a:r>
            <a:r>
              <a:rPr lang="en-US" dirty="0">
                <a:solidFill>
                  <a:srgbClr val="613318"/>
                </a:solidFill>
              </a:rPr>
              <a:t> </a:t>
            </a:r>
            <a:r>
              <a:rPr lang="en-US" dirty="0" err="1">
                <a:solidFill>
                  <a:srgbClr val="613318"/>
                </a:solidFill>
              </a:rPr>
              <a:t>historia</a:t>
            </a:r>
            <a:r>
              <a:rPr lang="en-US" dirty="0">
                <a:solidFill>
                  <a:srgbClr val="613318"/>
                </a:solidFill>
              </a:rPr>
              <a:t>? </a:t>
            </a:r>
          </a:p>
        </p:txBody>
      </p:sp>
    </p:spTree>
    <p:extLst>
      <p:ext uri="{BB962C8B-B14F-4D97-AF65-F5344CB8AC3E}">
        <p14:creationId xmlns:p14="http://schemas.microsoft.com/office/powerpoint/2010/main" val="2948558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Considerar</a:t>
            </a:r>
            <a:r>
              <a:rPr lang="en-US" dirty="0">
                <a:solidFill>
                  <a:srgbClr val="008000"/>
                </a:solidFill>
              </a:rPr>
              <a:t> – 2 Reyes 18-19</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613318"/>
                </a:solidFill>
              </a:rPr>
              <a:t>2. ¿</a:t>
            </a:r>
            <a:r>
              <a:rPr lang="en-US" u="sng" dirty="0" err="1">
                <a:solidFill>
                  <a:srgbClr val="613318"/>
                </a:solidFill>
              </a:rPr>
              <a:t>Cuáles</a:t>
            </a:r>
            <a:r>
              <a:rPr lang="en-US" dirty="0">
                <a:solidFill>
                  <a:srgbClr val="613318"/>
                </a:solidFill>
              </a:rPr>
              <a:t> son los </a:t>
            </a:r>
            <a:r>
              <a:rPr lang="en-US" u="sng" dirty="0" err="1">
                <a:solidFill>
                  <a:srgbClr val="613318"/>
                </a:solidFill>
              </a:rPr>
              <a:t>objetos</a:t>
            </a:r>
            <a:r>
              <a:rPr lang="en-US" dirty="0">
                <a:solidFill>
                  <a:srgbClr val="613318"/>
                </a:solidFill>
              </a:rPr>
              <a:t> de </a:t>
            </a:r>
            <a:r>
              <a:rPr lang="en-US" dirty="0" err="1">
                <a:solidFill>
                  <a:srgbClr val="613318"/>
                </a:solidFill>
              </a:rPr>
              <a:t>esta</a:t>
            </a:r>
            <a:r>
              <a:rPr lang="en-US" dirty="0">
                <a:solidFill>
                  <a:srgbClr val="613318"/>
                </a:solidFill>
              </a:rPr>
              <a:t> </a:t>
            </a:r>
            <a:r>
              <a:rPr lang="en-US" dirty="0" err="1">
                <a:solidFill>
                  <a:srgbClr val="613318"/>
                </a:solidFill>
              </a:rPr>
              <a:t>historia</a:t>
            </a:r>
            <a:r>
              <a:rPr lang="en-US" dirty="0">
                <a:solidFill>
                  <a:srgbClr val="613318"/>
                </a:solidFill>
              </a:rPr>
              <a:t>? </a:t>
            </a:r>
          </a:p>
        </p:txBody>
      </p:sp>
    </p:spTree>
    <p:extLst>
      <p:ext uri="{BB962C8B-B14F-4D97-AF65-F5344CB8AC3E}">
        <p14:creationId xmlns:p14="http://schemas.microsoft.com/office/powerpoint/2010/main" val="2030979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Considerar</a:t>
            </a:r>
            <a:r>
              <a:rPr lang="en-US" dirty="0">
                <a:solidFill>
                  <a:srgbClr val="008000"/>
                </a:solidFill>
              </a:rPr>
              <a:t> – 2 Reyes 18-19</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613318"/>
                </a:solidFill>
              </a:rPr>
              <a:t>3. ¿</a:t>
            </a:r>
            <a:r>
              <a:rPr lang="en-US" u="sng" dirty="0" err="1">
                <a:solidFill>
                  <a:srgbClr val="613318"/>
                </a:solidFill>
              </a:rPr>
              <a:t>Dónde</a:t>
            </a:r>
            <a:r>
              <a:rPr lang="en-US" dirty="0">
                <a:solidFill>
                  <a:srgbClr val="613318"/>
                </a:solidFill>
              </a:rPr>
              <a:t> </a:t>
            </a:r>
            <a:r>
              <a:rPr lang="en-US" dirty="0" err="1">
                <a:solidFill>
                  <a:srgbClr val="613318"/>
                </a:solidFill>
              </a:rPr>
              <a:t>ocurrió</a:t>
            </a:r>
            <a:r>
              <a:rPr lang="en-US" dirty="0">
                <a:solidFill>
                  <a:srgbClr val="613318"/>
                </a:solidFill>
              </a:rPr>
              <a:t> </a:t>
            </a:r>
            <a:r>
              <a:rPr lang="en-US" dirty="0" err="1">
                <a:solidFill>
                  <a:srgbClr val="613318"/>
                </a:solidFill>
              </a:rPr>
              <a:t>esta</a:t>
            </a:r>
            <a:r>
              <a:rPr lang="en-US" dirty="0">
                <a:solidFill>
                  <a:srgbClr val="613318"/>
                </a:solidFill>
              </a:rPr>
              <a:t> </a:t>
            </a:r>
            <a:r>
              <a:rPr lang="en-US" dirty="0" err="1">
                <a:solidFill>
                  <a:srgbClr val="613318"/>
                </a:solidFill>
              </a:rPr>
              <a:t>historia</a:t>
            </a:r>
            <a:r>
              <a:rPr lang="en-US" dirty="0">
                <a:solidFill>
                  <a:srgbClr val="613318"/>
                </a:solidFill>
              </a:rPr>
              <a:t>? </a:t>
            </a:r>
          </a:p>
        </p:txBody>
      </p:sp>
      <p:pic>
        <p:nvPicPr>
          <p:cNvPr id="1026" name="Picture 2">
            <a:extLst>
              <a:ext uri="{FF2B5EF4-FFF2-40B4-BE49-F238E27FC236}">
                <a16:creationId xmlns:a16="http://schemas.microsoft.com/office/drawing/2014/main" id="{72324EB9-F01F-4FC6-9F2F-C1369CEEC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469" y="-7854"/>
            <a:ext cx="13179146" cy="6865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08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Considerar</a:t>
            </a:r>
            <a:r>
              <a:rPr lang="en-US" dirty="0">
                <a:solidFill>
                  <a:srgbClr val="008000"/>
                </a:solidFill>
              </a:rPr>
              <a:t> – 2 Reyes 18-19</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613318"/>
                </a:solidFill>
              </a:rPr>
              <a:t>4. ¿</a:t>
            </a:r>
            <a:r>
              <a:rPr lang="en-US" u="sng" dirty="0" err="1">
                <a:solidFill>
                  <a:srgbClr val="613318"/>
                </a:solidFill>
              </a:rPr>
              <a:t>Cuándo</a:t>
            </a:r>
            <a:r>
              <a:rPr lang="en-US" dirty="0">
                <a:solidFill>
                  <a:srgbClr val="613318"/>
                </a:solidFill>
              </a:rPr>
              <a:t> </a:t>
            </a:r>
            <a:r>
              <a:rPr lang="en-US" dirty="0" err="1">
                <a:solidFill>
                  <a:srgbClr val="613318"/>
                </a:solidFill>
              </a:rPr>
              <a:t>ocurrió</a:t>
            </a:r>
            <a:r>
              <a:rPr lang="en-US" dirty="0">
                <a:solidFill>
                  <a:srgbClr val="613318"/>
                </a:solidFill>
              </a:rPr>
              <a:t> </a:t>
            </a:r>
            <a:r>
              <a:rPr lang="en-US" dirty="0" err="1">
                <a:solidFill>
                  <a:srgbClr val="613318"/>
                </a:solidFill>
              </a:rPr>
              <a:t>esta</a:t>
            </a:r>
            <a:r>
              <a:rPr lang="en-US" dirty="0">
                <a:solidFill>
                  <a:srgbClr val="613318"/>
                </a:solidFill>
              </a:rPr>
              <a:t> </a:t>
            </a:r>
            <a:r>
              <a:rPr lang="en-US" dirty="0" err="1">
                <a:solidFill>
                  <a:srgbClr val="613318"/>
                </a:solidFill>
              </a:rPr>
              <a:t>historia</a:t>
            </a:r>
            <a:r>
              <a:rPr lang="en-US" dirty="0">
                <a:solidFill>
                  <a:srgbClr val="613318"/>
                </a:solidFill>
              </a:rPr>
              <a:t>?</a:t>
            </a:r>
          </a:p>
        </p:txBody>
      </p:sp>
    </p:spTree>
    <p:extLst>
      <p:ext uri="{BB962C8B-B14F-4D97-AF65-F5344CB8AC3E}">
        <p14:creationId xmlns:p14="http://schemas.microsoft.com/office/powerpoint/2010/main" val="111450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Considerar</a:t>
            </a:r>
            <a:r>
              <a:rPr lang="en-US" dirty="0">
                <a:solidFill>
                  <a:srgbClr val="008000"/>
                </a:solidFill>
              </a:rPr>
              <a:t> – 2 Reyes 18-19</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dirty="0">
                <a:solidFill>
                  <a:srgbClr val="613318"/>
                </a:solidFill>
              </a:rPr>
              <a:t>5. ¿</a:t>
            </a:r>
            <a:r>
              <a:rPr lang="en-US" u="sng" dirty="0" err="1">
                <a:solidFill>
                  <a:srgbClr val="613318"/>
                </a:solidFill>
              </a:rPr>
              <a:t>Cuál</a:t>
            </a:r>
            <a:r>
              <a:rPr lang="en-US" dirty="0">
                <a:solidFill>
                  <a:srgbClr val="613318"/>
                </a:solidFill>
              </a:rPr>
              <a:t> es el </a:t>
            </a:r>
            <a:r>
              <a:rPr lang="en-US" dirty="0" err="1">
                <a:solidFill>
                  <a:srgbClr val="613318"/>
                </a:solidFill>
              </a:rPr>
              <a:t>problema</a:t>
            </a:r>
            <a:r>
              <a:rPr lang="en-US" dirty="0">
                <a:solidFill>
                  <a:srgbClr val="613318"/>
                </a:solidFill>
              </a:rPr>
              <a:t>? </a:t>
            </a:r>
          </a:p>
        </p:txBody>
      </p:sp>
    </p:spTree>
    <p:extLst>
      <p:ext uri="{BB962C8B-B14F-4D97-AF65-F5344CB8AC3E}">
        <p14:creationId xmlns:p14="http://schemas.microsoft.com/office/powerpoint/2010/main" val="3486173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Considerar</a:t>
            </a:r>
            <a:r>
              <a:rPr lang="en-US" dirty="0">
                <a:solidFill>
                  <a:srgbClr val="008000"/>
                </a:solidFill>
              </a:rPr>
              <a:t> – 2 Reyes 18-19</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lgn="ctr">
              <a:buNone/>
            </a:pPr>
            <a:r>
              <a:rPr lang="en-US" sz="7200" dirty="0">
                <a:solidFill>
                  <a:srgbClr val="613318"/>
                </a:solidFill>
              </a:rPr>
              <a:t>6. ¿</a:t>
            </a:r>
            <a:r>
              <a:rPr lang="en-US" sz="7200" u="sng" dirty="0" err="1">
                <a:solidFill>
                  <a:srgbClr val="613318"/>
                </a:solidFill>
              </a:rPr>
              <a:t>Cuáles</a:t>
            </a:r>
            <a:r>
              <a:rPr lang="en-US" sz="7200" dirty="0">
                <a:solidFill>
                  <a:srgbClr val="613318"/>
                </a:solidFill>
              </a:rPr>
              <a:t> </a:t>
            </a:r>
            <a:r>
              <a:rPr lang="en-US" sz="7200" dirty="0" err="1">
                <a:solidFill>
                  <a:srgbClr val="613318"/>
                </a:solidFill>
              </a:rPr>
              <a:t>eventos</a:t>
            </a:r>
            <a:r>
              <a:rPr lang="en-US" sz="7200" dirty="0">
                <a:solidFill>
                  <a:srgbClr val="613318"/>
                </a:solidFill>
              </a:rPr>
              <a:t> </a:t>
            </a:r>
            <a:r>
              <a:rPr lang="en-US" sz="7200" dirty="0" err="1">
                <a:solidFill>
                  <a:srgbClr val="613318"/>
                </a:solidFill>
              </a:rPr>
              <a:t>ocurrieron</a:t>
            </a:r>
            <a:r>
              <a:rPr lang="en-US" sz="7200" dirty="0">
                <a:solidFill>
                  <a:srgbClr val="613318"/>
                </a:solidFill>
              </a:rPr>
              <a:t> </a:t>
            </a:r>
            <a:r>
              <a:rPr lang="en-US" sz="7200" dirty="0" err="1">
                <a:solidFill>
                  <a:srgbClr val="613318"/>
                </a:solidFill>
              </a:rPr>
              <a:t>en</a:t>
            </a:r>
            <a:r>
              <a:rPr lang="en-US" sz="7200" dirty="0">
                <a:solidFill>
                  <a:srgbClr val="613318"/>
                </a:solidFill>
              </a:rPr>
              <a:t> </a:t>
            </a:r>
            <a:r>
              <a:rPr lang="en-US" sz="7200" dirty="0" err="1">
                <a:solidFill>
                  <a:srgbClr val="613318"/>
                </a:solidFill>
              </a:rPr>
              <a:t>esta</a:t>
            </a:r>
            <a:r>
              <a:rPr lang="en-US" sz="7200" dirty="0">
                <a:solidFill>
                  <a:srgbClr val="613318"/>
                </a:solidFill>
              </a:rPr>
              <a:t> </a:t>
            </a:r>
            <a:r>
              <a:rPr lang="en-US" sz="7200" dirty="0" err="1">
                <a:solidFill>
                  <a:srgbClr val="613318"/>
                </a:solidFill>
              </a:rPr>
              <a:t>historia</a:t>
            </a:r>
            <a:r>
              <a:rPr lang="en-US" sz="7200" dirty="0">
                <a:solidFill>
                  <a:srgbClr val="613318"/>
                </a:solidFill>
              </a:rPr>
              <a:t>?  </a:t>
            </a:r>
            <a:r>
              <a:rPr lang="en-US" sz="7200" dirty="0" err="1">
                <a:solidFill>
                  <a:srgbClr val="613318"/>
                </a:solidFill>
              </a:rPr>
              <a:t>Contemos</a:t>
            </a:r>
            <a:r>
              <a:rPr lang="en-US" sz="7200" dirty="0">
                <a:solidFill>
                  <a:srgbClr val="613318"/>
                </a:solidFill>
              </a:rPr>
              <a:t> la </a:t>
            </a:r>
            <a:r>
              <a:rPr lang="en-US" sz="7200" dirty="0" err="1">
                <a:solidFill>
                  <a:srgbClr val="613318"/>
                </a:solidFill>
              </a:rPr>
              <a:t>historia</a:t>
            </a:r>
            <a:r>
              <a:rPr lang="en-US" sz="7200" dirty="0">
                <a:solidFill>
                  <a:srgbClr val="613318"/>
                </a:solidFill>
              </a:rPr>
              <a:t> </a:t>
            </a:r>
            <a:r>
              <a:rPr lang="en-US" sz="7200" dirty="0" err="1">
                <a:solidFill>
                  <a:srgbClr val="613318"/>
                </a:solidFill>
              </a:rPr>
              <a:t>juntos</a:t>
            </a:r>
            <a:r>
              <a:rPr lang="en-US" sz="7200" dirty="0">
                <a:solidFill>
                  <a:srgbClr val="613318"/>
                </a:solidFill>
              </a:rPr>
              <a:t>.   </a:t>
            </a:r>
          </a:p>
        </p:txBody>
      </p:sp>
    </p:spTree>
    <p:extLst>
      <p:ext uri="{BB962C8B-B14F-4D97-AF65-F5344CB8AC3E}">
        <p14:creationId xmlns:p14="http://schemas.microsoft.com/office/powerpoint/2010/main" val="1102025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Considerar</a:t>
            </a:r>
            <a:r>
              <a:rPr lang="en-US" dirty="0">
                <a:solidFill>
                  <a:srgbClr val="008000"/>
                </a:solidFill>
              </a:rPr>
              <a:t> – 2 Reyes 18-19</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800" dirty="0">
                <a:solidFill>
                  <a:srgbClr val="613318"/>
                </a:solidFill>
              </a:rPr>
              <a:t>7. ¿</a:t>
            </a:r>
            <a:r>
              <a:rPr lang="en-US" sz="4800" u="sng" dirty="0">
                <a:solidFill>
                  <a:srgbClr val="613318"/>
                </a:solidFill>
              </a:rPr>
              <a:t>Se </a:t>
            </a:r>
            <a:r>
              <a:rPr lang="en-US" sz="4800" u="sng" dirty="0" err="1">
                <a:solidFill>
                  <a:srgbClr val="613318"/>
                </a:solidFill>
              </a:rPr>
              <a:t>resuelve</a:t>
            </a:r>
            <a:r>
              <a:rPr lang="en-US" sz="4800" u="sng" dirty="0">
                <a:solidFill>
                  <a:srgbClr val="613318"/>
                </a:solidFill>
              </a:rPr>
              <a:t> </a:t>
            </a:r>
            <a:r>
              <a:rPr lang="en-US" sz="4800" dirty="0">
                <a:solidFill>
                  <a:srgbClr val="613318"/>
                </a:solidFill>
              </a:rPr>
              <a:t>el </a:t>
            </a:r>
            <a:r>
              <a:rPr lang="en-US" sz="4800" dirty="0" err="1">
                <a:solidFill>
                  <a:srgbClr val="613318"/>
                </a:solidFill>
              </a:rPr>
              <a:t>problema</a:t>
            </a:r>
            <a:r>
              <a:rPr lang="en-US" sz="4800" dirty="0">
                <a:solidFill>
                  <a:srgbClr val="613318"/>
                </a:solidFill>
              </a:rPr>
              <a:t> que </a:t>
            </a:r>
            <a:r>
              <a:rPr lang="en-US" sz="4800" dirty="0" err="1">
                <a:solidFill>
                  <a:srgbClr val="613318"/>
                </a:solidFill>
              </a:rPr>
              <a:t>mencionamos</a:t>
            </a:r>
            <a:r>
              <a:rPr lang="en-US" sz="4800" dirty="0">
                <a:solidFill>
                  <a:srgbClr val="613318"/>
                </a:solidFill>
              </a:rPr>
              <a:t>?  ¿</a:t>
            </a:r>
            <a:r>
              <a:rPr lang="en-US" sz="4800" u="sng" dirty="0" err="1">
                <a:solidFill>
                  <a:srgbClr val="613318"/>
                </a:solidFill>
              </a:rPr>
              <a:t>Cómo</a:t>
            </a:r>
            <a:r>
              <a:rPr lang="en-US" sz="4800" dirty="0">
                <a:solidFill>
                  <a:srgbClr val="613318"/>
                </a:solidFill>
              </a:rPr>
              <a:t>? </a:t>
            </a:r>
          </a:p>
        </p:txBody>
      </p:sp>
    </p:spTree>
    <p:extLst>
      <p:ext uri="{BB962C8B-B14F-4D97-AF65-F5344CB8AC3E}">
        <p14:creationId xmlns:p14="http://schemas.microsoft.com/office/powerpoint/2010/main" val="169452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3F3EC2-CDEB-449D-A0C6-BE612CC9677E}"/>
              </a:ext>
            </a:extLst>
          </p:cNvPr>
          <p:cNvPicPr>
            <a:picLocks noChangeAspect="1"/>
          </p:cNvPicPr>
          <p:nvPr/>
        </p:nvPicPr>
        <p:blipFill rotWithShape="1">
          <a:blip r:embed="rId3"/>
          <a:srcRect b="19065"/>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4000" dirty="0" err="1">
                <a:solidFill>
                  <a:srgbClr val="008000"/>
                </a:solidFill>
              </a:rPr>
              <a:t>Consolidar</a:t>
            </a:r>
            <a:r>
              <a:rPr lang="en-US" sz="4000" dirty="0">
                <a:solidFill>
                  <a:srgbClr val="008000"/>
                </a:solidFill>
              </a:rPr>
              <a:t>- 2 Reyes 18-19</a:t>
            </a:r>
            <a:endParaRPr lang="en-US" sz="4000" dirty="0">
              <a:solidFill>
                <a:srgbClr val="008000"/>
              </a:solidFill>
              <a:latin typeface="Berlin Sans FB" panose="020E0602020502020306" pitchFamily="34" charset="0"/>
            </a:endParaRPr>
          </a:p>
        </p:txBody>
      </p:sp>
      <p:cxnSp>
        <p:nvCxnSpPr>
          <p:cNvPr id="31" name="Straight Connector 3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5671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Consolidar</a:t>
            </a:r>
            <a:r>
              <a:rPr lang="en-US" dirty="0">
                <a:solidFill>
                  <a:srgbClr val="008000"/>
                </a:solidFill>
              </a:rPr>
              <a:t>- 2 Reyes 18-19</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613318"/>
                </a:solidFill>
              </a:rPr>
              <a:t>1. ¿De </a:t>
            </a:r>
            <a:r>
              <a:rPr lang="en-US" sz="5400" dirty="0" err="1">
                <a:solidFill>
                  <a:srgbClr val="613318"/>
                </a:solidFill>
              </a:rPr>
              <a:t>qué</a:t>
            </a:r>
            <a:r>
              <a:rPr lang="en-US" sz="5400" dirty="0">
                <a:solidFill>
                  <a:srgbClr val="613318"/>
                </a:solidFill>
              </a:rPr>
              <a:t> se </a:t>
            </a:r>
            <a:r>
              <a:rPr lang="en-US" sz="5400" dirty="0" err="1">
                <a:solidFill>
                  <a:srgbClr val="613318"/>
                </a:solidFill>
              </a:rPr>
              <a:t>trata</a:t>
            </a:r>
            <a:r>
              <a:rPr lang="en-US" sz="5400" dirty="0">
                <a:solidFill>
                  <a:srgbClr val="613318"/>
                </a:solidFill>
              </a:rPr>
              <a:t> la </a:t>
            </a:r>
            <a:r>
              <a:rPr lang="en-US" sz="5400" dirty="0" err="1">
                <a:solidFill>
                  <a:srgbClr val="613318"/>
                </a:solidFill>
              </a:rPr>
              <a:t>historia</a:t>
            </a:r>
            <a:r>
              <a:rPr lang="en-US" sz="5400" dirty="0">
                <a:solidFill>
                  <a:srgbClr val="613318"/>
                </a:solidFill>
              </a:rPr>
              <a:t>?</a:t>
            </a:r>
          </a:p>
        </p:txBody>
      </p:sp>
    </p:spTree>
    <p:extLst>
      <p:ext uri="{BB962C8B-B14F-4D97-AF65-F5344CB8AC3E}">
        <p14:creationId xmlns:p14="http://schemas.microsoft.com/office/powerpoint/2010/main" val="4167541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Consolidar</a:t>
            </a:r>
            <a:r>
              <a:rPr lang="en-US" dirty="0">
                <a:solidFill>
                  <a:srgbClr val="008000"/>
                </a:solidFill>
              </a:rPr>
              <a:t>- 2 Reyes 18-19</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613318"/>
                </a:solidFill>
              </a:rPr>
              <a:t>2. ¿</a:t>
            </a:r>
            <a:r>
              <a:rPr lang="en-US" sz="5400" dirty="0" err="1">
                <a:solidFill>
                  <a:srgbClr val="613318"/>
                </a:solidFill>
              </a:rPr>
              <a:t>Qué</a:t>
            </a:r>
            <a:r>
              <a:rPr lang="en-US" sz="5400" dirty="0">
                <a:solidFill>
                  <a:srgbClr val="613318"/>
                </a:solidFill>
              </a:rPr>
              <a:t> </a:t>
            </a:r>
            <a:r>
              <a:rPr lang="en-US" sz="5400" u="sng" dirty="0" err="1">
                <a:solidFill>
                  <a:srgbClr val="613318"/>
                </a:solidFill>
              </a:rPr>
              <a:t>pecado</a:t>
            </a:r>
            <a:r>
              <a:rPr lang="en-US" sz="5400" dirty="0">
                <a:solidFill>
                  <a:srgbClr val="613318"/>
                </a:solidFill>
              </a:rPr>
              <a:t> me </a:t>
            </a:r>
            <a:r>
              <a:rPr lang="en-US" sz="5400" dirty="0" err="1">
                <a:solidFill>
                  <a:srgbClr val="613318"/>
                </a:solidFill>
              </a:rPr>
              <a:t>enseña</a:t>
            </a:r>
            <a:r>
              <a:rPr lang="en-US" sz="5400" dirty="0">
                <a:solidFill>
                  <a:srgbClr val="613318"/>
                </a:solidFill>
              </a:rPr>
              <a:t> a </a:t>
            </a:r>
            <a:r>
              <a:rPr lang="en-US" sz="5400" dirty="0" err="1">
                <a:solidFill>
                  <a:srgbClr val="613318"/>
                </a:solidFill>
              </a:rPr>
              <a:t>confesar</a:t>
            </a:r>
            <a:r>
              <a:rPr lang="en-US" sz="5400" dirty="0">
                <a:solidFill>
                  <a:srgbClr val="613318"/>
                </a:solidFill>
              </a:rPr>
              <a:t> </a:t>
            </a:r>
            <a:r>
              <a:rPr lang="en-US" sz="5400" dirty="0" err="1">
                <a:solidFill>
                  <a:srgbClr val="613318"/>
                </a:solidFill>
              </a:rPr>
              <a:t>esta</a:t>
            </a:r>
            <a:r>
              <a:rPr lang="en-US" sz="5400" dirty="0">
                <a:solidFill>
                  <a:srgbClr val="613318"/>
                </a:solidFill>
              </a:rPr>
              <a:t> </a:t>
            </a:r>
            <a:r>
              <a:rPr lang="en-US" sz="5400" dirty="0" err="1">
                <a:solidFill>
                  <a:srgbClr val="613318"/>
                </a:solidFill>
              </a:rPr>
              <a:t>historia</a:t>
            </a:r>
            <a:r>
              <a:rPr lang="en-US" sz="5400" dirty="0">
                <a:solidFill>
                  <a:srgbClr val="613318"/>
                </a:solidFill>
              </a:rPr>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137" y="367538"/>
            <a:ext cx="9889725" cy="6490462"/>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Consolidar</a:t>
            </a:r>
            <a:r>
              <a:rPr lang="en-US" dirty="0">
                <a:solidFill>
                  <a:srgbClr val="008000"/>
                </a:solidFill>
              </a:rPr>
              <a:t>- 2 Reyes 18-19</a:t>
            </a:r>
            <a:endParaRPr lang="en-US" b="1"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613318"/>
                </a:solidFill>
              </a:rPr>
              <a:t>3. ¿</a:t>
            </a:r>
            <a:r>
              <a:rPr lang="en-US" sz="5400" dirty="0" err="1">
                <a:solidFill>
                  <a:srgbClr val="613318"/>
                </a:solidFill>
              </a:rPr>
              <a:t>Dónde</a:t>
            </a:r>
            <a:r>
              <a:rPr lang="en-US" sz="5400" dirty="0">
                <a:solidFill>
                  <a:srgbClr val="613318"/>
                </a:solidFill>
              </a:rPr>
              <a:t> </a:t>
            </a:r>
            <a:r>
              <a:rPr lang="en-US" sz="5400" dirty="0" err="1">
                <a:solidFill>
                  <a:srgbClr val="613318"/>
                </a:solidFill>
              </a:rPr>
              <a:t>veo</a:t>
            </a:r>
            <a:r>
              <a:rPr lang="en-US" sz="5400" dirty="0">
                <a:solidFill>
                  <a:srgbClr val="613318"/>
                </a:solidFill>
              </a:rPr>
              <a:t> el </a:t>
            </a:r>
            <a:r>
              <a:rPr lang="en-US" sz="5400" dirty="0" err="1">
                <a:solidFill>
                  <a:srgbClr val="613318"/>
                </a:solidFill>
              </a:rPr>
              <a:t>amor</a:t>
            </a:r>
            <a:r>
              <a:rPr lang="en-US" sz="5400" dirty="0">
                <a:solidFill>
                  <a:srgbClr val="613318"/>
                </a:solidFill>
              </a:rPr>
              <a:t> de Dios </a:t>
            </a:r>
            <a:r>
              <a:rPr lang="en-US" sz="5400" dirty="0" err="1">
                <a:solidFill>
                  <a:srgbClr val="613318"/>
                </a:solidFill>
              </a:rPr>
              <a:t>en</a:t>
            </a:r>
            <a:r>
              <a:rPr lang="en-US" sz="5400" dirty="0">
                <a:solidFill>
                  <a:srgbClr val="613318"/>
                </a:solidFill>
              </a:rPr>
              <a:t> </a:t>
            </a:r>
            <a:r>
              <a:rPr lang="en-US" sz="5400" dirty="0" err="1">
                <a:solidFill>
                  <a:srgbClr val="613318"/>
                </a:solidFill>
              </a:rPr>
              <a:t>esta</a:t>
            </a:r>
            <a:r>
              <a:rPr lang="en-US" sz="5400" dirty="0">
                <a:solidFill>
                  <a:srgbClr val="613318"/>
                </a:solidFill>
              </a:rPr>
              <a:t> </a:t>
            </a:r>
            <a:r>
              <a:rPr lang="en-US" sz="5400" dirty="0" err="1">
                <a:solidFill>
                  <a:srgbClr val="613318"/>
                </a:solidFill>
              </a:rPr>
              <a:t>historia</a:t>
            </a:r>
            <a:r>
              <a:rPr lang="en-US" sz="5400" dirty="0">
                <a:solidFill>
                  <a:srgbClr val="613318"/>
                </a:solidFill>
              </a:rPr>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Consolidar</a:t>
            </a:r>
            <a:r>
              <a:rPr lang="en-US" dirty="0">
                <a:solidFill>
                  <a:srgbClr val="008000"/>
                </a:solidFill>
              </a:rPr>
              <a:t>- 2 Reyes 18-19</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613318"/>
                </a:solidFill>
              </a:rPr>
              <a:t>4. </a:t>
            </a:r>
            <a:r>
              <a:rPr lang="es-MX" sz="5400" dirty="0">
                <a:solidFill>
                  <a:srgbClr val="613318"/>
                </a:solidFill>
              </a:rPr>
              <a:t>¿Qué me enseña Dios a pedir y hacer por gratitud a él?</a:t>
            </a:r>
            <a:endParaRPr lang="en-US" sz="5400" dirty="0">
              <a:solidFill>
                <a:srgbClr val="613318"/>
              </a:solidFill>
            </a:endParaRPr>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err="1">
                <a:solidFill>
                  <a:srgbClr val="008000"/>
                </a:solidFill>
              </a:rPr>
              <a:t>Consolidar</a:t>
            </a:r>
            <a:r>
              <a:rPr lang="en-US" dirty="0">
                <a:solidFill>
                  <a:srgbClr val="008000"/>
                </a:solidFill>
              </a:rPr>
              <a:t>- 2 Reyes 18-19</a:t>
            </a:r>
            <a:endParaRPr lang="en-US" dirty="0"/>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solidFill>
                  <a:srgbClr val="613318"/>
                </a:solidFill>
              </a:rPr>
              <a:t>5. ¿</a:t>
            </a:r>
            <a:r>
              <a:rPr lang="en-US" sz="5400" dirty="0" err="1">
                <a:solidFill>
                  <a:srgbClr val="613318"/>
                </a:solidFill>
              </a:rPr>
              <a:t>Cuándo</a:t>
            </a:r>
            <a:r>
              <a:rPr lang="en-US" sz="5400" dirty="0">
                <a:solidFill>
                  <a:srgbClr val="613318"/>
                </a:solidFill>
              </a:rPr>
              <a:t> </a:t>
            </a:r>
            <a:r>
              <a:rPr lang="en-US" sz="5400" dirty="0" err="1">
                <a:solidFill>
                  <a:srgbClr val="613318"/>
                </a:solidFill>
              </a:rPr>
              <a:t>sería</a:t>
            </a:r>
            <a:r>
              <a:rPr lang="en-US" sz="5400" dirty="0">
                <a:solidFill>
                  <a:srgbClr val="613318"/>
                </a:solidFill>
              </a:rPr>
              <a:t> </a:t>
            </a:r>
            <a:r>
              <a:rPr lang="en-US" sz="5400" dirty="0" err="1">
                <a:solidFill>
                  <a:srgbClr val="613318"/>
                </a:solidFill>
              </a:rPr>
              <a:t>buena</a:t>
            </a:r>
            <a:r>
              <a:rPr lang="en-US" sz="5400" dirty="0">
                <a:solidFill>
                  <a:srgbClr val="613318"/>
                </a:solidFill>
              </a:rPr>
              <a:t> </a:t>
            </a:r>
            <a:r>
              <a:rPr lang="en-US" sz="5400" dirty="0" err="1">
                <a:solidFill>
                  <a:srgbClr val="613318"/>
                </a:solidFill>
              </a:rPr>
              <a:t>situación</a:t>
            </a:r>
            <a:r>
              <a:rPr lang="en-US" sz="5400" dirty="0">
                <a:solidFill>
                  <a:srgbClr val="613318"/>
                </a:solidFill>
              </a:rPr>
              <a:t> para </a:t>
            </a:r>
            <a:r>
              <a:rPr lang="en-US" sz="5400" dirty="0" err="1">
                <a:solidFill>
                  <a:srgbClr val="613318"/>
                </a:solidFill>
              </a:rPr>
              <a:t>compartir</a:t>
            </a:r>
            <a:r>
              <a:rPr lang="en-US" sz="5400" dirty="0">
                <a:solidFill>
                  <a:srgbClr val="613318"/>
                </a:solidFill>
              </a:rPr>
              <a:t> </a:t>
            </a:r>
            <a:r>
              <a:rPr lang="en-US" sz="5400" dirty="0" err="1">
                <a:solidFill>
                  <a:srgbClr val="613318"/>
                </a:solidFill>
              </a:rPr>
              <a:t>este</a:t>
            </a:r>
            <a:r>
              <a:rPr lang="en-US" sz="5400" dirty="0">
                <a:solidFill>
                  <a:srgbClr val="613318"/>
                </a:solidFill>
              </a:rPr>
              <a:t> </a:t>
            </a:r>
            <a:r>
              <a:rPr lang="en-US" sz="5400" dirty="0" err="1">
                <a:solidFill>
                  <a:srgbClr val="613318"/>
                </a:solidFill>
              </a:rPr>
              <a:t>mensaje</a:t>
            </a:r>
            <a:r>
              <a:rPr lang="en-US" sz="5400" dirty="0">
                <a:solidFill>
                  <a:srgbClr val="613318"/>
                </a:solidFill>
              </a:rPr>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1"/>
            <a:ext cx="10515600" cy="2386583"/>
          </a:xfrm>
        </p:spPr>
        <p:txBody>
          <a:bodyPr>
            <a:noAutofit/>
          </a:bodyPr>
          <a:lstStyle/>
          <a:p>
            <a:pPr algn="ctr"/>
            <a:r>
              <a:rPr lang="es-EC" sz="8800" dirty="0">
                <a:solidFill>
                  <a:srgbClr val="008000"/>
                </a:solidFill>
                <a:latin typeface="Berlin Sans FB Demi" panose="020E0802020502020306" pitchFamily="34" charset="0"/>
                <a:cs typeface="Arial" panose="020B0604020202020204" pitchFamily="34" charset="0"/>
              </a:rPr>
              <a:t>Temas Importantes:</a:t>
            </a:r>
            <a:br>
              <a:rPr lang="es-EC" sz="8800" dirty="0">
                <a:solidFill>
                  <a:srgbClr val="008000"/>
                </a:solidFill>
                <a:latin typeface="Berlin Sans FB Demi" panose="020E0802020502020306" pitchFamily="34" charset="0"/>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(20 minutos)</a:t>
            </a:r>
            <a:br>
              <a:rPr lang="es-EC" sz="4800" dirty="0">
                <a:solidFill>
                  <a:srgbClr val="008000"/>
                </a:solidFill>
                <a:latin typeface="Berlin Sans FB" panose="020E0602020502020306" pitchFamily="34" charset="0"/>
                <a:cs typeface="Arial" panose="020B0604020202020204" pitchFamily="34" charset="0"/>
              </a:rPr>
            </a:br>
            <a:br>
              <a:rPr lang="es-EC" sz="4800" dirty="0">
                <a:solidFill>
                  <a:srgbClr val="008000"/>
                </a:solidFill>
                <a:latin typeface="Berlin Sans FB" panose="020E0602020502020306" pitchFamily="34" charset="0"/>
                <a:cs typeface="Arial" panose="020B0604020202020204" pitchFamily="34" charset="0"/>
              </a:rPr>
            </a:br>
            <a:r>
              <a:rPr lang="es-EC" sz="4800" dirty="0">
                <a:solidFill>
                  <a:srgbClr val="613318"/>
                </a:solidFill>
                <a:latin typeface="Berlin Sans FB" panose="020E0602020502020306" pitchFamily="34" charset="0"/>
                <a:cs typeface="Arial" panose="020B0604020202020204" pitchFamily="34" charset="0"/>
              </a:rPr>
              <a:t>Asiria e Isaías</a:t>
            </a:r>
            <a:endParaRPr lang="en-US" sz="4800" dirty="0">
              <a:solidFill>
                <a:srgbClr val="613318"/>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3694339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14" descr="An old stone building&#10;&#10;Description automatically generated">
            <a:extLst>
              <a:ext uri="{FF2B5EF4-FFF2-40B4-BE49-F238E27FC236}">
                <a16:creationId xmlns:a16="http://schemas.microsoft.com/office/drawing/2014/main" id="{5A9E22D2-A4DE-44A5-8AFC-EBE693269A5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6630" b="9101"/>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193DA-838E-4C24-B431-75E65984486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4400" dirty="0" err="1">
                <a:solidFill>
                  <a:srgbClr val="008000"/>
                </a:solidFill>
              </a:rPr>
              <a:t>Asiria</a:t>
            </a:r>
            <a:endParaRPr lang="en-US" sz="4400" dirty="0">
              <a:solidFill>
                <a:srgbClr val="008000"/>
              </a:solidFill>
            </a:endParaRPr>
          </a:p>
        </p:txBody>
      </p:sp>
      <p:cxnSp>
        <p:nvCxnSpPr>
          <p:cNvPr id="22" name="Straight Connector 2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559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5C5B4-ECF5-4AF6-955A-0C56F5257A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B02EDB-9ACB-4968-83AB-BB084DEB2E91}"/>
              </a:ext>
            </a:extLst>
          </p:cNvPr>
          <p:cNvSpPr>
            <a:spLocks noGrp="1"/>
          </p:cNvSpPr>
          <p:nvPr>
            <p:ph idx="1"/>
          </p:nvPr>
        </p:nvSpPr>
        <p:spPr>
          <a:xfrm>
            <a:off x="9645650" y="1804737"/>
            <a:ext cx="2546350" cy="4372225"/>
          </a:xfrm>
        </p:spPr>
        <p:txBody>
          <a:bodyPr/>
          <a:lstStyle/>
          <a:p>
            <a:pPr marL="0" indent="0">
              <a:buNone/>
            </a:pPr>
            <a:endParaRPr lang="en-US" dirty="0"/>
          </a:p>
          <a:p>
            <a:pPr marL="0" indent="0" algn="ctr">
              <a:buNone/>
            </a:pPr>
            <a:r>
              <a:rPr lang="en-US" dirty="0" err="1">
                <a:solidFill>
                  <a:srgbClr val="008000"/>
                </a:solidFill>
              </a:rPr>
              <a:t>Asiria</a:t>
            </a:r>
            <a:endParaRPr lang="en-US" dirty="0">
              <a:solidFill>
                <a:srgbClr val="008000"/>
              </a:solidFill>
            </a:endParaRPr>
          </a:p>
        </p:txBody>
      </p:sp>
      <p:pic>
        <p:nvPicPr>
          <p:cNvPr id="2050" name="Picture 2">
            <a:extLst>
              <a:ext uri="{FF2B5EF4-FFF2-40B4-BE49-F238E27FC236}">
                <a16:creationId xmlns:a16="http://schemas.microsoft.com/office/drawing/2014/main" id="{52D1D4BD-B826-4AA4-AF36-735168939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4221"/>
            <a:ext cx="9865896" cy="7014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63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1D3E-4335-479B-A830-4925AF318C4D}"/>
              </a:ext>
            </a:extLst>
          </p:cNvPr>
          <p:cNvSpPr>
            <a:spLocks noGrp="1"/>
          </p:cNvSpPr>
          <p:nvPr>
            <p:ph type="title"/>
          </p:nvPr>
        </p:nvSpPr>
        <p:spPr/>
        <p:txBody>
          <a:bodyPr/>
          <a:lstStyle/>
          <a:p>
            <a:r>
              <a:rPr lang="en-US" dirty="0">
                <a:solidFill>
                  <a:srgbClr val="008000"/>
                </a:solidFill>
              </a:rPr>
              <a:t>¿</a:t>
            </a:r>
            <a:r>
              <a:rPr lang="en-US" dirty="0" err="1">
                <a:solidFill>
                  <a:srgbClr val="008000"/>
                </a:solidFill>
              </a:rPr>
              <a:t>Quién</a:t>
            </a:r>
            <a:r>
              <a:rPr lang="en-US" dirty="0">
                <a:solidFill>
                  <a:srgbClr val="008000"/>
                </a:solidFill>
              </a:rPr>
              <a:t> era </a:t>
            </a:r>
            <a:r>
              <a:rPr lang="en-US" dirty="0" err="1">
                <a:solidFill>
                  <a:srgbClr val="008000"/>
                </a:solidFill>
              </a:rPr>
              <a:t>Isaías</a:t>
            </a:r>
            <a:r>
              <a:rPr lang="en-US" dirty="0">
                <a:solidFill>
                  <a:srgbClr val="008000"/>
                </a:solidFill>
              </a:rPr>
              <a:t>?</a:t>
            </a:r>
          </a:p>
        </p:txBody>
      </p:sp>
      <p:sp>
        <p:nvSpPr>
          <p:cNvPr id="3" name="Content Placeholder 2">
            <a:extLst>
              <a:ext uri="{FF2B5EF4-FFF2-40B4-BE49-F238E27FC236}">
                <a16:creationId xmlns:a16="http://schemas.microsoft.com/office/drawing/2014/main" id="{A6D70FC0-656E-4C20-A65D-143A7CEEFB70}"/>
              </a:ext>
            </a:extLst>
          </p:cNvPr>
          <p:cNvSpPr>
            <a:spLocks noGrp="1"/>
          </p:cNvSpPr>
          <p:nvPr>
            <p:ph idx="1"/>
          </p:nvPr>
        </p:nvSpPr>
        <p:spPr/>
        <p:txBody>
          <a:bodyPr>
            <a:normAutofit fontScale="92500" lnSpcReduction="20000"/>
          </a:bodyPr>
          <a:lstStyle/>
          <a:p>
            <a:r>
              <a:rPr lang="en-US" dirty="0" err="1">
                <a:solidFill>
                  <a:srgbClr val="613318"/>
                </a:solidFill>
              </a:rPr>
              <a:t>Temas</a:t>
            </a:r>
            <a:r>
              <a:rPr lang="en-US" dirty="0">
                <a:solidFill>
                  <a:srgbClr val="613318"/>
                </a:solidFill>
              </a:rPr>
              <a:t> </a:t>
            </a:r>
            <a:r>
              <a:rPr lang="en-US" dirty="0" err="1">
                <a:solidFill>
                  <a:srgbClr val="613318"/>
                </a:solidFill>
              </a:rPr>
              <a:t>principales</a:t>
            </a:r>
            <a:r>
              <a:rPr lang="en-US" dirty="0">
                <a:solidFill>
                  <a:srgbClr val="613318"/>
                </a:solidFill>
              </a:rPr>
              <a:t>:</a:t>
            </a:r>
          </a:p>
          <a:p>
            <a:pPr lvl="1"/>
            <a:r>
              <a:rPr lang="en-US" dirty="0" err="1">
                <a:solidFill>
                  <a:srgbClr val="613318"/>
                </a:solidFill>
              </a:rPr>
              <a:t>Condena</a:t>
            </a:r>
            <a:r>
              <a:rPr lang="en-US" dirty="0">
                <a:solidFill>
                  <a:srgbClr val="613318"/>
                </a:solidFill>
              </a:rPr>
              <a:t> el </a:t>
            </a:r>
            <a:r>
              <a:rPr lang="en-US" dirty="0" err="1">
                <a:solidFill>
                  <a:srgbClr val="613318"/>
                </a:solidFill>
              </a:rPr>
              <a:t>pecado</a:t>
            </a:r>
            <a:endParaRPr lang="en-US" dirty="0">
              <a:solidFill>
                <a:srgbClr val="613318"/>
              </a:solidFill>
            </a:endParaRPr>
          </a:p>
          <a:p>
            <a:pPr lvl="1"/>
            <a:r>
              <a:rPr lang="en-US" dirty="0" err="1">
                <a:solidFill>
                  <a:srgbClr val="613318"/>
                </a:solidFill>
              </a:rPr>
              <a:t>Prepara</a:t>
            </a:r>
            <a:r>
              <a:rPr lang="en-US" dirty="0">
                <a:solidFill>
                  <a:srgbClr val="613318"/>
                </a:solidFill>
              </a:rPr>
              <a:t> el </a:t>
            </a:r>
            <a:r>
              <a:rPr lang="en-US" dirty="0" err="1">
                <a:solidFill>
                  <a:srgbClr val="613318"/>
                </a:solidFill>
              </a:rPr>
              <a:t>corazón</a:t>
            </a:r>
            <a:r>
              <a:rPr lang="en-US" dirty="0">
                <a:solidFill>
                  <a:srgbClr val="613318"/>
                </a:solidFill>
              </a:rPr>
              <a:t> del pueblo para el </a:t>
            </a:r>
            <a:r>
              <a:rPr lang="en-US" dirty="0" err="1">
                <a:solidFill>
                  <a:srgbClr val="613318"/>
                </a:solidFill>
              </a:rPr>
              <a:t>Mesías</a:t>
            </a:r>
            <a:r>
              <a:rPr lang="en-US" dirty="0">
                <a:solidFill>
                  <a:srgbClr val="613318"/>
                </a:solidFill>
              </a:rPr>
              <a:t> </a:t>
            </a:r>
            <a:r>
              <a:rPr lang="en-US" dirty="0" err="1">
                <a:solidFill>
                  <a:srgbClr val="613318"/>
                </a:solidFill>
              </a:rPr>
              <a:t>venidero</a:t>
            </a:r>
            <a:endParaRPr lang="en-US" dirty="0">
              <a:solidFill>
                <a:srgbClr val="613318"/>
              </a:solidFill>
            </a:endParaRPr>
          </a:p>
          <a:p>
            <a:endParaRPr lang="en-US" dirty="0">
              <a:solidFill>
                <a:srgbClr val="613318"/>
              </a:solidFill>
            </a:endParaRPr>
          </a:p>
          <a:p>
            <a:r>
              <a:rPr lang="en-US" dirty="0" err="1">
                <a:solidFill>
                  <a:srgbClr val="613318"/>
                </a:solidFill>
              </a:rPr>
              <a:t>Parte</a:t>
            </a:r>
            <a:r>
              <a:rPr lang="en-US" dirty="0">
                <a:solidFill>
                  <a:srgbClr val="613318"/>
                </a:solidFill>
              </a:rPr>
              <a:t> 1: </a:t>
            </a:r>
            <a:r>
              <a:rPr lang="en-US" dirty="0" err="1">
                <a:solidFill>
                  <a:srgbClr val="613318"/>
                </a:solidFill>
              </a:rPr>
              <a:t>Capítulos</a:t>
            </a:r>
            <a:r>
              <a:rPr lang="en-US" dirty="0">
                <a:solidFill>
                  <a:srgbClr val="613318"/>
                </a:solidFill>
              </a:rPr>
              <a:t> 1-39</a:t>
            </a:r>
          </a:p>
          <a:p>
            <a:r>
              <a:rPr lang="en-US" dirty="0" err="1">
                <a:solidFill>
                  <a:srgbClr val="613318"/>
                </a:solidFill>
              </a:rPr>
              <a:t>Parte</a:t>
            </a:r>
            <a:r>
              <a:rPr lang="en-US" dirty="0">
                <a:solidFill>
                  <a:srgbClr val="613318"/>
                </a:solidFill>
              </a:rPr>
              <a:t> 2: </a:t>
            </a:r>
            <a:r>
              <a:rPr lang="en-US" dirty="0" err="1">
                <a:solidFill>
                  <a:srgbClr val="613318"/>
                </a:solidFill>
              </a:rPr>
              <a:t>Capítulos</a:t>
            </a:r>
            <a:r>
              <a:rPr lang="en-US" dirty="0">
                <a:solidFill>
                  <a:srgbClr val="613318"/>
                </a:solidFill>
              </a:rPr>
              <a:t> 40-66</a:t>
            </a:r>
          </a:p>
        </p:txBody>
      </p:sp>
    </p:spTree>
    <p:extLst>
      <p:ext uri="{BB962C8B-B14F-4D97-AF65-F5344CB8AC3E}">
        <p14:creationId xmlns:p14="http://schemas.microsoft.com/office/powerpoint/2010/main" val="1922894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EA80-6A98-4F41-99F9-13B117CA94D1}"/>
              </a:ext>
            </a:extLst>
          </p:cNvPr>
          <p:cNvSpPr>
            <a:spLocks noGrp="1"/>
          </p:cNvSpPr>
          <p:nvPr>
            <p:ph type="title"/>
          </p:nvPr>
        </p:nvSpPr>
        <p:spPr/>
        <p:txBody>
          <a:bodyPr/>
          <a:lstStyle/>
          <a:p>
            <a:r>
              <a:rPr lang="en-US" dirty="0" err="1">
                <a:solidFill>
                  <a:srgbClr val="008000"/>
                </a:solidFill>
              </a:rPr>
              <a:t>Profecías</a:t>
            </a:r>
            <a:r>
              <a:rPr lang="en-US" dirty="0">
                <a:solidFill>
                  <a:srgbClr val="008000"/>
                </a:solidFill>
              </a:rPr>
              <a:t> Notables de </a:t>
            </a:r>
            <a:r>
              <a:rPr lang="en-US" dirty="0" err="1">
                <a:solidFill>
                  <a:srgbClr val="008000"/>
                </a:solidFill>
              </a:rPr>
              <a:t>Isaías</a:t>
            </a:r>
            <a:endParaRPr lang="en-US" dirty="0">
              <a:solidFill>
                <a:srgbClr val="008000"/>
              </a:solidFill>
            </a:endParaRPr>
          </a:p>
        </p:txBody>
      </p:sp>
      <p:sp>
        <p:nvSpPr>
          <p:cNvPr id="3" name="Content Placeholder 2">
            <a:extLst>
              <a:ext uri="{FF2B5EF4-FFF2-40B4-BE49-F238E27FC236}">
                <a16:creationId xmlns:a16="http://schemas.microsoft.com/office/drawing/2014/main" id="{1DA2DA8C-7FA6-4C4A-B399-8B2FD07D7491}"/>
              </a:ext>
            </a:extLst>
          </p:cNvPr>
          <p:cNvSpPr>
            <a:spLocks noGrp="1"/>
          </p:cNvSpPr>
          <p:nvPr>
            <p:ph idx="1"/>
          </p:nvPr>
        </p:nvSpPr>
        <p:spPr/>
        <p:txBody>
          <a:bodyPr/>
          <a:lstStyle/>
          <a:p>
            <a:r>
              <a:rPr lang="es-MX" dirty="0">
                <a:solidFill>
                  <a:srgbClr val="613318"/>
                </a:solidFill>
              </a:rPr>
              <a:t>Isaías 7:14- Por tanto, el mismo Señor les dará la señal: He aquí que la virgen concebirá y dará a luz un hijo, y llamará su nombre Emanuel (RVA-95)</a:t>
            </a:r>
            <a:endParaRPr lang="en-US" dirty="0">
              <a:solidFill>
                <a:srgbClr val="613318"/>
              </a:solidFill>
            </a:endParaRPr>
          </a:p>
          <a:p>
            <a:endParaRPr lang="en-US" dirty="0">
              <a:solidFill>
                <a:srgbClr val="613318"/>
              </a:solidFill>
            </a:endParaRPr>
          </a:p>
        </p:txBody>
      </p:sp>
    </p:spTree>
    <p:extLst>
      <p:ext uri="{BB962C8B-B14F-4D97-AF65-F5344CB8AC3E}">
        <p14:creationId xmlns:p14="http://schemas.microsoft.com/office/powerpoint/2010/main" val="1456503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EA80-6A98-4F41-99F9-13B117CA94D1}"/>
              </a:ext>
            </a:extLst>
          </p:cNvPr>
          <p:cNvSpPr>
            <a:spLocks noGrp="1"/>
          </p:cNvSpPr>
          <p:nvPr>
            <p:ph type="title"/>
          </p:nvPr>
        </p:nvSpPr>
        <p:spPr/>
        <p:txBody>
          <a:bodyPr/>
          <a:lstStyle/>
          <a:p>
            <a:r>
              <a:rPr lang="en-US" dirty="0" err="1">
                <a:solidFill>
                  <a:srgbClr val="008000"/>
                </a:solidFill>
              </a:rPr>
              <a:t>Profecías</a:t>
            </a:r>
            <a:r>
              <a:rPr lang="en-US" dirty="0">
                <a:solidFill>
                  <a:srgbClr val="008000"/>
                </a:solidFill>
              </a:rPr>
              <a:t> Notables de </a:t>
            </a:r>
            <a:r>
              <a:rPr lang="en-US" dirty="0" err="1">
                <a:solidFill>
                  <a:srgbClr val="008000"/>
                </a:solidFill>
              </a:rPr>
              <a:t>Isaías</a:t>
            </a:r>
            <a:endParaRPr lang="en-US" dirty="0">
              <a:solidFill>
                <a:srgbClr val="008000"/>
              </a:solidFill>
            </a:endParaRPr>
          </a:p>
        </p:txBody>
      </p:sp>
      <p:sp>
        <p:nvSpPr>
          <p:cNvPr id="3" name="Content Placeholder 2">
            <a:extLst>
              <a:ext uri="{FF2B5EF4-FFF2-40B4-BE49-F238E27FC236}">
                <a16:creationId xmlns:a16="http://schemas.microsoft.com/office/drawing/2014/main" id="{1DA2DA8C-7FA6-4C4A-B399-8B2FD07D7491}"/>
              </a:ext>
            </a:extLst>
          </p:cNvPr>
          <p:cNvSpPr>
            <a:spLocks noGrp="1"/>
          </p:cNvSpPr>
          <p:nvPr>
            <p:ph idx="1"/>
          </p:nvPr>
        </p:nvSpPr>
        <p:spPr/>
        <p:txBody>
          <a:bodyPr/>
          <a:lstStyle/>
          <a:p>
            <a:pPr marL="0" indent="0">
              <a:buNone/>
            </a:pPr>
            <a:r>
              <a:rPr lang="es-MX" dirty="0">
                <a:solidFill>
                  <a:srgbClr val="613318"/>
                </a:solidFill>
              </a:rPr>
              <a:t>Isaías 40:3-  Una voz clama en el desierto: «Preparen el camino del Señor; enderecen en el páramo una calzada a nuestro Dios.</a:t>
            </a:r>
            <a:endParaRPr lang="en-US" dirty="0">
              <a:solidFill>
                <a:srgbClr val="613318"/>
              </a:solidFill>
            </a:endParaRPr>
          </a:p>
          <a:p>
            <a:endParaRPr lang="en-US" dirty="0">
              <a:solidFill>
                <a:srgbClr val="613318"/>
              </a:solidFill>
            </a:endParaRPr>
          </a:p>
        </p:txBody>
      </p:sp>
    </p:spTree>
    <p:extLst>
      <p:ext uri="{BB962C8B-B14F-4D97-AF65-F5344CB8AC3E}">
        <p14:creationId xmlns:p14="http://schemas.microsoft.com/office/powerpoint/2010/main" val="2839215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EEA80-6A98-4F41-99F9-13B117CA94D1}"/>
              </a:ext>
            </a:extLst>
          </p:cNvPr>
          <p:cNvSpPr>
            <a:spLocks noGrp="1"/>
          </p:cNvSpPr>
          <p:nvPr>
            <p:ph type="title"/>
          </p:nvPr>
        </p:nvSpPr>
        <p:spPr/>
        <p:txBody>
          <a:bodyPr/>
          <a:lstStyle/>
          <a:p>
            <a:r>
              <a:rPr lang="en-US" dirty="0" err="1">
                <a:solidFill>
                  <a:srgbClr val="008000"/>
                </a:solidFill>
              </a:rPr>
              <a:t>Profecías</a:t>
            </a:r>
            <a:r>
              <a:rPr lang="en-US" dirty="0">
                <a:solidFill>
                  <a:srgbClr val="008000"/>
                </a:solidFill>
              </a:rPr>
              <a:t> Notables de </a:t>
            </a:r>
            <a:r>
              <a:rPr lang="en-US" dirty="0" err="1">
                <a:solidFill>
                  <a:srgbClr val="008000"/>
                </a:solidFill>
              </a:rPr>
              <a:t>Isaías</a:t>
            </a:r>
            <a:endParaRPr lang="en-US" dirty="0">
              <a:solidFill>
                <a:srgbClr val="008000"/>
              </a:solidFill>
            </a:endParaRPr>
          </a:p>
        </p:txBody>
      </p:sp>
      <p:sp>
        <p:nvSpPr>
          <p:cNvPr id="3" name="Content Placeholder 2">
            <a:extLst>
              <a:ext uri="{FF2B5EF4-FFF2-40B4-BE49-F238E27FC236}">
                <a16:creationId xmlns:a16="http://schemas.microsoft.com/office/drawing/2014/main" id="{1DA2DA8C-7FA6-4C4A-B399-8B2FD07D7491}"/>
              </a:ext>
            </a:extLst>
          </p:cNvPr>
          <p:cNvSpPr>
            <a:spLocks noGrp="1"/>
          </p:cNvSpPr>
          <p:nvPr>
            <p:ph idx="1"/>
          </p:nvPr>
        </p:nvSpPr>
        <p:spPr/>
        <p:txBody>
          <a:bodyPr>
            <a:normAutofit fontScale="62500" lnSpcReduction="20000"/>
          </a:bodyPr>
          <a:lstStyle/>
          <a:p>
            <a:pPr marL="0" indent="0">
              <a:buNone/>
            </a:pPr>
            <a:r>
              <a:rPr lang="es-MX" dirty="0">
                <a:solidFill>
                  <a:srgbClr val="613318"/>
                </a:solidFill>
              </a:rPr>
              <a:t>Isaías 42:1-4,7 ¡Aquí está mi siervo, mi escogido, en quien me complazco! Yo lo sostengo; sobre él reposa mi espíritu. Él traerá la justicia a las naciones. 2 No gritará ni levantará la voz; no se hará oír en las calles. 3 No hará pedazos la caña quebrada, ni apagará la mecha humeante. Traerá la justicia por medio de la verdad. 4 No se cansará ni se fatigará hasta que haya establecido la justicia en la tierra; las costas esperarán sus enseñanzas.7 Quiero que abras los ojos de los ciegos, que saques de la cárcel a los presos, y de sus calabozos a los que viven en tinieblas. </a:t>
            </a:r>
            <a:endParaRPr lang="en-US" dirty="0">
              <a:solidFill>
                <a:srgbClr val="613318"/>
              </a:solidFill>
            </a:endParaRPr>
          </a:p>
          <a:p>
            <a:endParaRPr lang="en-US" dirty="0">
              <a:solidFill>
                <a:srgbClr val="613318"/>
              </a:solidFill>
            </a:endParaRPr>
          </a:p>
        </p:txBody>
      </p:sp>
    </p:spTree>
    <p:extLst>
      <p:ext uri="{BB962C8B-B14F-4D97-AF65-F5344CB8AC3E}">
        <p14:creationId xmlns:p14="http://schemas.microsoft.com/office/powerpoint/2010/main" val="2093422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51B26-CED3-4011-A412-61DDAA960377}"/>
              </a:ext>
            </a:extLst>
          </p:cNvPr>
          <p:cNvSpPr>
            <a:spLocks noGrp="1"/>
          </p:cNvSpPr>
          <p:nvPr>
            <p:ph idx="1"/>
          </p:nvPr>
        </p:nvSpPr>
        <p:spPr>
          <a:xfrm>
            <a:off x="648931" y="2438400"/>
            <a:ext cx="3651466" cy="3785419"/>
          </a:xfrm>
        </p:spPr>
        <p:txBody>
          <a:bodyPr>
            <a:normAutofit/>
          </a:bodyPr>
          <a:lstStyle/>
          <a:p>
            <a:pPr marL="0" indent="0" algn="ctr">
              <a:buNone/>
            </a:pPr>
            <a:r>
              <a:rPr lang="en-US" sz="4800" dirty="0" err="1">
                <a:solidFill>
                  <a:srgbClr val="613318"/>
                </a:solidFill>
              </a:rPr>
              <a:t>Saludos</a:t>
            </a:r>
            <a:r>
              <a:rPr lang="en-US" sz="4800" dirty="0">
                <a:solidFill>
                  <a:srgbClr val="613318"/>
                </a:solidFill>
              </a:rPr>
              <a:t> y</a:t>
            </a:r>
          </a:p>
          <a:p>
            <a:pPr marL="0" indent="0" algn="ctr">
              <a:buNone/>
            </a:pPr>
            <a:r>
              <a:rPr lang="en-US" sz="4800" dirty="0" err="1">
                <a:solidFill>
                  <a:srgbClr val="613318"/>
                </a:solidFill>
              </a:rPr>
              <a:t>Bienvenidos</a:t>
            </a:r>
            <a:endParaRPr lang="en-US" sz="4800" dirty="0">
              <a:solidFill>
                <a:srgbClr val="613318"/>
              </a:solidFill>
            </a:endParaRPr>
          </a:p>
          <a:p>
            <a:pPr marL="0" indent="0">
              <a:buNone/>
            </a:pPr>
            <a:endParaRPr lang="en-US" sz="4800" dirty="0"/>
          </a:p>
        </p:txBody>
      </p:sp>
      <p:pic>
        <p:nvPicPr>
          <p:cNvPr id="1026" name="Picture 2">
            <a:extLst>
              <a:ext uri="{FF2B5EF4-FFF2-40B4-BE49-F238E27FC236}">
                <a16:creationId xmlns:a16="http://schemas.microsoft.com/office/drawing/2014/main" id="{E43F9477-5E4D-4D8F-A644-9E3FEC51FC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82" r="-2" b="19917"/>
          <a:stretch/>
        </p:blipFill>
        <p:spPr bwMode="auto">
          <a:xfrm>
            <a:off x="4639056" y="10"/>
            <a:ext cx="7552944"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9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83430-8DD9-4B90-B99C-D0195304C94C}"/>
              </a:ext>
            </a:extLst>
          </p:cNvPr>
          <p:cNvSpPr>
            <a:spLocks noGrp="1"/>
          </p:cNvSpPr>
          <p:nvPr>
            <p:ph type="title"/>
          </p:nvPr>
        </p:nvSpPr>
        <p:spPr/>
        <p:txBody>
          <a:bodyPr/>
          <a:lstStyle/>
          <a:p>
            <a:r>
              <a:rPr lang="en-US" dirty="0" err="1">
                <a:solidFill>
                  <a:srgbClr val="008000"/>
                </a:solidFill>
              </a:rPr>
              <a:t>Profecías</a:t>
            </a:r>
            <a:r>
              <a:rPr lang="en-US" dirty="0">
                <a:solidFill>
                  <a:srgbClr val="008000"/>
                </a:solidFill>
              </a:rPr>
              <a:t> Notables de </a:t>
            </a:r>
            <a:r>
              <a:rPr lang="en-US" dirty="0" err="1">
                <a:solidFill>
                  <a:srgbClr val="008000"/>
                </a:solidFill>
              </a:rPr>
              <a:t>Isaías</a:t>
            </a:r>
            <a:endParaRPr lang="en-US" dirty="0">
              <a:solidFill>
                <a:srgbClr val="008000"/>
              </a:solidFill>
            </a:endParaRPr>
          </a:p>
        </p:txBody>
      </p:sp>
      <p:sp>
        <p:nvSpPr>
          <p:cNvPr id="3" name="Content Placeholder 2">
            <a:extLst>
              <a:ext uri="{FF2B5EF4-FFF2-40B4-BE49-F238E27FC236}">
                <a16:creationId xmlns:a16="http://schemas.microsoft.com/office/drawing/2014/main" id="{CF37A81F-4910-4DD7-851A-B47641540E35}"/>
              </a:ext>
            </a:extLst>
          </p:cNvPr>
          <p:cNvSpPr>
            <a:spLocks noGrp="1"/>
          </p:cNvSpPr>
          <p:nvPr>
            <p:ph idx="1"/>
          </p:nvPr>
        </p:nvSpPr>
        <p:spPr/>
        <p:txBody>
          <a:bodyPr>
            <a:normAutofit fontScale="85000" lnSpcReduction="20000"/>
          </a:bodyPr>
          <a:lstStyle/>
          <a:p>
            <a:r>
              <a:rPr lang="es-MX" dirty="0">
                <a:solidFill>
                  <a:srgbClr val="613318"/>
                </a:solidFill>
              </a:rPr>
              <a:t>Isaías 53:4-5  Con todo, él llevará sobre sí nuestros males, y sufrirá nuestros dolores, mientras nosotros creeremos que Dios lo ha azotado, lo ha herido y humillado. 5 Pero él será herido por nuestros pecados; ¡molido por nuestras rebeliones!</a:t>
            </a:r>
            <a:br>
              <a:rPr lang="es-MX" dirty="0">
                <a:solidFill>
                  <a:srgbClr val="613318"/>
                </a:solidFill>
              </a:rPr>
            </a:br>
            <a:r>
              <a:rPr lang="es-MX" dirty="0">
                <a:solidFill>
                  <a:srgbClr val="613318"/>
                </a:solidFill>
              </a:rPr>
              <a:t>Sobre él vendrá el castigo de nuestra paz, y por su llaga seremos sanados.</a:t>
            </a:r>
            <a:endParaRPr lang="en-US" dirty="0">
              <a:solidFill>
                <a:srgbClr val="613318"/>
              </a:solidFill>
            </a:endParaRPr>
          </a:p>
          <a:p>
            <a:endParaRPr lang="en-US" dirty="0"/>
          </a:p>
        </p:txBody>
      </p:sp>
    </p:spTree>
    <p:extLst>
      <p:ext uri="{BB962C8B-B14F-4D97-AF65-F5344CB8AC3E}">
        <p14:creationId xmlns:p14="http://schemas.microsoft.com/office/powerpoint/2010/main" val="1117103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picture containing indoor, table, sitting, desk&#10;&#10;Description automatically generated">
            <a:extLst>
              <a:ext uri="{FF2B5EF4-FFF2-40B4-BE49-F238E27FC236}">
                <a16:creationId xmlns:a16="http://schemas.microsoft.com/office/drawing/2014/main" id="{10A14EB7-3ED6-4EA9-B4B2-C7F3E3D6DFB9}"/>
              </a:ext>
            </a:extLst>
          </p:cNvPr>
          <p:cNvPicPr>
            <a:picLocks noChangeAspect="1"/>
          </p:cNvPicPr>
          <p:nvPr/>
        </p:nvPicPr>
        <p:blipFill rotWithShape="1">
          <a:blip r:embed="rId3">
            <a:extLst>
              <a:ext uri="{28A0092B-C50C-407E-A947-70E740481C1C}">
                <a14:useLocalDpi xmlns:a14="http://schemas.microsoft.com/office/drawing/2010/main" val="0"/>
              </a:ext>
            </a:extLst>
          </a:blip>
          <a:srcRect l="9834" r="3089" b="-2"/>
          <a:stretch/>
        </p:blipFill>
        <p:spPr>
          <a:xfrm>
            <a:off x="3245637" y="-1"/>
            <a:ext cx="8946363" cy="6858000"/>
          </a:xfrm>
          <a:custGeom>
            <a:avLst/>
            <a:gdLst>
              <a:gd name="connsiteX0" fmla="*/ 0 w 8946363"/>
              <a:gd name="connsiteY0" fmla="*/ 0 h 6858000"/>
              <a:gd name="connsiteX1" fmla="*/ 8946363 w 8946363"/>
              <a:gd name="connsiteY1" fmla="*/ 0 h 6858000"/>
              <a:gd name="connsiteX2" fmla="*/ 8946363 w 8946363"/>
              <a:gd name="connsiteY2" fmla="*/ 6858000 h 6858000"/>
              <a:gd name="connsiteX3" fmla="*/ 1 w 8946363"/>
              <a:gd name="connsiteY3" fmla="*/ 6858000 h 6858000"/>
              <a:gd name="connsiteX4" fmla="*/ 60040 w 8946363"/>
              <a:gd name="connsiteY4" fmla="*/ 6788731 h 6858000"/>
              <a:gd name="connsiteX5" fmla="*/ 1210035 w 8946363"/>
              <a:gd name="connsiteY5" fmla="*/ 3429001 h 6858000"/>
              <a:gd name="connsiteX6" fmla="*/ 60040 w 8946363"/>
              <a:gd name="connsiteY6" fmla="*/ 692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useBgFill="1">
        <p:nvSpPr>
          <p:cNvPr id="24" name="Freeform: Shape 23">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25">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977491D-588D-4AD4-BE8A-68AE15360608}"/>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6600" dirty="0">
                <a:solidFill>
                  <a:srgbClr val="008000"/>
                </a:solidFill>
                <a:latin typeface="Berlin Sans FB" panose="020E0602020502020306" pitchFamily="34" charset="0"/>
              </a:rPr>
              <a:t>La </a:t>
            </a:r>
            <a:r>
              <a:rPr lang="en-US" sz="6600" dirty="0" err="1">
                <a:solidFill>
                  <a:srgbClr val="008000"/>
                </a:solidFill>
                <a:latin typeface="Berlin Sans FB" panose="020E0602020502020306" pitchFamily="34" charset="0"/>
              </a:rPr>
              <a:t>Tarea</a:t>
            </a:r>
            <a:endParaRPr lang="en-US" sz="6600" dirty="0">
              <a:solidFill>
                <a:srgbClr val="008000"/>
              </a:solidFill>
              <a:latin typeface="Berlin Sans FB" panose="020E0602020502020306" pitchFamily="34" charset="0"/>
            </a:endParaRPr>
          </a:p>
        </p:txBody>
      </p:sp>
      <p:sp>
        <p:nvSpPr>
          <p:cNvPr id="28" name="Rectangle 27">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096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2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181"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Content Placeholder 18">
            <a:extLst>
              <a:ext uri="{FF2B5EF4-FFF2-40B4-BE49-F238E27FC236}">
                <a16:creationId xmlns:a16="http://schemas.microsoft.com/office/drawing/2014/main" id="{42D00DFC-539A-4585-9D71-1E761CA3788E}"/>
              </a:ext>
            </a:extLst>
          </p:cNvPr>
          <p:cNvSpPr>
            <a:spLocks noGrp="1"/>
          </p:cNvSpPr>
          <p:nvPr>
            <p:ph sz="half" idx="2"/>
          </p:nvPr>
        </p:nvSpPr>
        <p:spPr>
          <a:xfrm>
            <a:off x="371094" y="2718054"/>
            <a:ext cx="3731674" cy="3207258"/>
          </a:xfrm>
        </p:spPr>
        <p:txBody>
          <a:bodyPr vert="horz" lIns="91440" tIns="45720" rIns="91440" bIns="45720" rtlCol="0" anchor="t">
            <a:noAutofit/>
          </a:bodyPr>
          <a:lstStyle/>
          <a:p>
            <a:r>
              <a:rPr lang="en-US" sz="2800" dirty="0">
                <a:solidFill>
                  <a:srgbClr val="613318"/>
                </a:solidFill>
              </a:rPr>
              <a:t>Ver el </a:t>
            </a:r>
            <a:r>
              <a:rPr lang="en-US" sz="2800" dirty="0" err="1">
                <a:solidFill>
                  <a:srgbClr val="613318"/>
                </a:solidFill>
              </a:rPr>
              <a:t>siguiente</a:t>
            </a:r>
            <a:r>
              <a:rPr lang="en-US" sz="2800" dirty="0">
                <a:solidFill>
                  <a:srgbClr val="613318"/>
                </a:solidFill>
              </a:rPr>
              <a:t> video para la </a:t>
            </a:r>
            <a:r>
              <a:rPr lang="en-US" sz="2800" dirty="0" err="1">
                <a:solidFill>
                  <a:srgbClr val="613318"/>
                </a:solidFill>
              </a:rPr>
              <a:t>lección</a:t>
            </a:r>
            <a:r>
              <a:rPr lang="en-US" sz="2800" dirty="0">
                <a:solidFill>
                  <a:srgbClr val="613318"/>
                </a:solidFill>
              </a:rPr>
              <a:t> 4</a:t>
            </a:r>
          </a:p>
          <a:p>
            <a:r>
              <a:rPr lang="es-MX" sz="2800" dirty="0">
                <a:solidFill>
                  <a:srgbClr val="613318"/>
                </a:solidFill>
                <a:latin typeface="Berlin Sans FB" panose="020E0602020502020306" pitchFamily="34" charset="0"/>
              </a:rPr>
              <a:t>Revisar el resumen de las 4 ‘C’ en el material extra.</a:t>
            </a:r>
            <a:endParaRPr lang="en-US" sz="2800" dirty="0">
              <a:solidFill>
                <a:srgbClr val="613318"/>
              </a:solidFill>
              <a:latin typeface="Berlin Sans FB" panose="020E0602020502020306" pitchFamily="34" charset="0"/>
            </a:endParaRPr>
          </a:p>
          <a:p>
            <a:r>
              <a:rPr lang="es-MX" sz="2800" dirty="0">
                <a:solidFill>
                  <a:srgbClr val="613318"/>
                </a:solidFill>
                <a:latin typeface="Berlin Sans FB" panose="020E0602020502020306" pitchFamily="34" charset="0"/>
              </a:rPr>
              <a:t>Leer Jeremías 36; 37; 2 Reyes 25 en sus Biblias</a:t>
            </a:r>
            <a:endParaRPr lang="en-US" sz="2800" dirty="0">
              <a:solidFill>
                <a:srgbClr val="613318"/>
              </a:solidFill>
              <a:latin typeface="Berlin Sans FB" panose="020E0602020502020306" pitchFamily="34" charset="0"/>
            </a:endParaRPr>
          </a:p>
        </p:txBody>
      </p:sp>
    </p:spTree>
    <p:extLst>
      <p:ext uri="{BB962C8B-B14F-4D97-AF65-F5344CB8AC3E}">
        <p14:creationId xmlns:p14="http://schemas.microsoft.com/office/powerpoint/2010/main" val="2835775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and&#10;&#10;Description automatically generated">
            <a:extLst>
              <a:ext uri="{FF2B5EF4-FFF2-40B4-BE49-F238E27FC236}">
                <a16:creationId xmlns:a16="http://schemas.microsoft.com/office/drawing/2014/main" id="{A8C47E7A-D501-4C6D-BA75-6BC15801E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12" y="0"/>
            <a:ext cx="12144375" cy="6858000"/>
          </a:xfrm>
          <a:prstGeom prst="rect">
            <a:avLst/>
          </a:prstGeom>
        </p:spPr>
      </p:pic>
      <p:sp>
        <p:nvSpPr>
          <p:cNvPr id="3" name="Content Placeholder 2"/>
          <p:cNvSpPr>
            <a:spLocks noGrp="1"/>
          </p:cNvSpPr>
          <p:nvPr>
            <p:ph idx="1"/>
          </p:nvPr>
        </p:nvSpPr>
        <p:spPr>
          <a:xfrm>
            <a:off x="8294147" y="398034"/>
            <a:ext cx="3797448" cy="8579882"/>
          </a:xfrm>
        </p:spPr>
        <p:txBody>
          <a:bodyPr>
            <a:normAutofit/>
          </a:bodyPr>
          <a:lstStyle/>
          <a:p>
            <a:pPr marL="0" indent="0" algn="ctr">
              <a:buNone/>
            </a:pPr>
            <a:r>
              <a:rPr lang="es-EC" sz="8000" dirty="0">
                <a:solidFill>
                  <a:schemeClr val="bg1"/>
                </a:solidFill>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4" descr="Texto&#10;&#10;Descripción generada automáticamente">
            <a:extLst>
              <a:ext uri="{FF2B5EF4-FFF2-40B4-BE49-F238E27FC236}">
                <a16:creationId xmlns:a16="http://schemas.microsoft.com/office/drawing/2014/main" id="{306582E7-2AC8-4BC0-ADBA-C63036BFDF41}"/>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431225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p:spPr>
      </p:pic>
    </p:spTree>
    <p:extLst>
      <p:ext uri="{BB962C8B-B14F-4D97-AF65-F5344CB8AC3E}">
        <p14:creationId xmlns:p14="http://schemas.microsoft.com/office/powerpoint/2010/main" val="1227530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712DA-7DEA-4696-A894-D53C5496E6A6}"/>
              </a:ext>
            </a:extLst>
          </p:cNvPr>
          <p:cNvSpPr txBox="1"/>
          <p:nvPr/>
        </p:nvSpPr>
        <p:spPr>
          <a:xfrm>
            <a:off x="932155" y="1890944"/>
            <a:ext cx="10697593" cy="2862322"/>
          </a:xfrm>
          <a:prstGeom prst="rect">
            <a:avLst/>
          </a:prstGeom>
          <a:noFill/>
        </p:spPr>
        <p:txBody>
          <a:bodyPr wrap="square" rtlCol="0">
            <a:spAutoFit/>
          </a:bodyPr>
          <a:lstStyle/>
          <a:p>
            <a:pPr algn="ctr"/>
            <a:r>
              <a:rPr lang="en-US" sz="6000" dirty="0">
                <a:solidFill>
                  <a:srgbClr val="613318"/>
                </a:solidFill>
                <a:latin typeface="Berlin Sans FB Demi" panose="020E0802020502020306" pitchFamily="34" charset="0"/>
              </a:rPr>
              <a:t>La Biblia: Una </a:t>
            </a:r>
            <a:r>
              <a:rPr lang="en-US" sz="6000" dirty="0" err="1">
                <a:solidFill>
                  <a:srgbClr val="613318"/>
                </a:solidFill>
                <a:latin typeface="Berlin Sans FB Demi" panose="020E0802020502020306" pitchFamily="34" charset="0"/>
              </a:rPr>
              <a:t>Nación</a:t>
            </a:r>
            <a:r>
              <a:rPr lang="en-US" sz="6000" dirty="0">
                <a:solidFill>
                  <a:srgbClr val="613318"/>
                </a:solidFill>
                <a:latin typeface="Berlin Sans FB Demi" panose="020E0802020502020306" pitchFamily="34" charset="0"/>
              </a:rPr>
              <a:t> </a:t>
            </a:r>
            <a:r>
              <a:rPr lang="en-US" sz="6000" dirty="0" err="1">
                <a:solidFill>
                  <a:srgbClr val="613318"/>
                </a:solidFill>
                <a:latin typeface="Berlin Sans FB Demi" panose="020E0802020502020306" pitchFamily="34" charset="0"/>
              </a:rPr>
              <a:t>Caída</a:t>
            </a:r>
            <a:endParaRPr lang="en-US" sz="6000" dirty="0">
              <a:solidFill>
                <a:srgbClr val="613318"/>
              </a:solidFill>
              <a:latin typeface="Berlin Sans FB Demi" panose="020E0802020502020306" pitchFamily="34" charset="0"/>
            </a:endParaRPr>
          </a:p>
          <a:p>
            <a:pPr algn="ctr"/>
            <a:r>
              <a:rPr lang="en-US" sz="6000" dirty="0" err="1">
                <a:solidFill>
                  <a:srgbClr val="613318"/>
                </a:solidFill>
                <a:latin typeface="Berlin Sans FB Demi" panose="020E0802020502020306" pitchFamily="34" charset="0"/>
              </a:rPr>
              <a:t>Lección</a:t>
            </a:r>
            <a:r>
              <a:rPr lang="en-US" sz="6000" dirty="0">
                <a:solidFill>
                  <a:srgbClr val="613318"/>
                </a:solidFill>
                <a:latin typeface="Berlin Sans FB Demi" panose="020E0802020502020306" pitchFamily="34" charset="0"/>
              </a:rPr>
              <a:t> 3 – El Rey </a:t>
            </a:r>
            <a:r>
              <a:rPr lang="en-US" sz="6000" dirty="0" err="1">
                <a:solidFill>
                  <a:srgbClr val="613318"/>
                </a:solidFill>
                <a:latin typeface="Berlin Sans FB Demi" panose="020E0802020502020306" pitchFamily="34" charset="0"/>
              </a:rPr>
              <a:t>Ezequías</a:t>
            </a:r>
            <a:endParaRPr lang="en-US" sz="6000" dirty="0">
              <a:solidFill>
                <a:srgbClr val="613318"/>
              </a:solidFill>
              <a:latin typeface="Berlin Sans FB Demi" panose="020E0802020502020306" pitchFamily="34" charset="0"/>
            </a:endParaRPr>
          </a:p>
          <a:p>
            <a:pPr algn="ctr"/>
            <a:r>
              <a:rPr lang="en-US" sz="6000" dirty="0">
                <a:solidFill>
                  <a:srgbClr val="613318"/>
                </a:solidFill>
                <a:latin typeface="Berlin Sans FB Demi" panose="020E0802020502020306" pitchFamily="34" charset="0"/>
              </a:rPr>
              <a:t>2 Reyes 18-19</a:t>
            </a:r>
          </a:p>
        </p:txBody>
      </p:sp>
    </p:spTree>
    <p:extLst>
      <p:ext uri="{BB962C8B-B14F-4D97-AF65-F5344CB8AC3E}">
        <p14:creationId xmlns:p14="http://schemas.microsoft.com/office/powerpoint/2010/main" val="3918674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29CE-39D5-4C53-AC7E-15482176801A}"/>
              </a:ext>
            </a:extLst>
          </p:cNvPr>
          <p:cNvSpPr>
            <a:spLocks noGrp="1"/>
          </p:cNvSpPr>
          <p:nvPr>
            <p:ph type="title"/>
          </p:nvPr>
        </p:nvSpPr>
        <p:spPr/>
        <p:txBody>
          <a:bodyPr/>
          <a:lstStyle/>
          <a:p>
            <a:pPr algn="ctr"/>
            <a:r>
              <a:rPr lang="en-US" dirty="0" err="1">
                <a:solidFill>
                  <a:srgbClr val="008000"/>
                </a:solidFill>
              </a:rPr>
              <a:t>Oremos</a:t>
            </a:r>
            <a:endParaRPr lang="en-US" dirty="0">
              <a:solidFill>
                <a:srgbClr val="008000"/>
              </a:solidFill>
            </a:endParaRPr>
          </a:p>
        </p:txBody>
      </p:sp>
      <p:sp>
        <p:nvSpPr>
          <p:cNvPr id="3" name="Content Placeholder 2">
            <a:extLst>
              <a:ext uri="{FF2B5EF4-FFF2-40B4-BE49-F238E27FC236}">
                <a16:creationId xmlns:a16="http://schemas.microsoft.com/office/drawing/2014/main" id="{51944AE4-0ABD-4DC4-82A1-E82221553150}"/>
              </a:ext>
            </a:extLst>
          </p:cNvPr>
          <p:cNvSpPr>
            <a:spLocks noGrp="1"/>
          </p:cNvSpPr>
          <p:nvPr>
            <p:ph idx="1"/>
          </p:nvPr>
        </p:nvSpPr>
        <p:spPr>
          <a:xfrm>
            <a:off x="838200" y="1690688"/>
            <a:ext cx="10515600" cy="4486275"/>
          </a:xfrm>
        </p:spPr>
        <p:txBody>
          <a:bodyPr>
            <a:normAutofit fontScale="40000" lnSpcReduction="20000"/>
          </a:bodyPr>
          <a:lstStyle/>
          <a:p>
            <a:pPr marL="0" lvl="0" indent="0">
              <a:buNone/>
            </a:pPr>
            <a:r>
              <a:rPr lang="es-MX" sz="10000" i="1" dirty="0">
                <a:solidFill>
                  <a:srgbClr val="613318"/>
                </a:solidFill>
              </a:rPr>
              <a:t>Oh Señor, tú eres un castillo fuerte que puede protegernos de nuestros mayores enemigos – el diablo, el mundo incrédulo, y nuestra propia naturaleza pecaminosa. Envía tu Espíritu Santo a través de tu santa Palabra para que crezcamos en fe y tengamos la fuerza para acudir a ti en oración de manera continua y con fervor, igual que el rey Ezequías hizo cuando estaba rodeado por el poderoso ejército asirio. Amén.</a:t>
            </a:r>
            <a:endParaRPr lang="en-US" sz="10000" dirty="0">
              <a:solidFill>
                <a:srgbClr val="613318"/>
              </a:solidFill>
            </a:endParaRPr>
          </a:p>
          <a:p>
            <a:pPr marL="0" lvl="0" indent="0">
              <a:buNone/>
            </a:pPr>
            <a:endParaRPr lang="en-US" sz="4000" dirty="0">
              <a:solidFill>
                <a:srgbClr val="613318"/>
              </a:solidFill>
            </a:endParaRPr>
          </a:p>
        </p:txBody>
      </p:sp>
    </p:spTree>
    <p:extLst>
      <p:ext uri="{BB962C8B-B14F-4D97-AF65-F5344CB8AC3E}">
        <p14:creationId xmlns:p14="http://schemas.microsoft.com/office/powerpoint/2010/main" val="255152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C" sz="8000" dirty="0">
                <a:solidFill>
                  <a:srgbClr val="008000"/>
                </a:solidFill>
                <a:latin typeface="Berlin Sans FB" panose="020E0602020502020306" pitchFamily="34" charset="0"/>
              </a:rPr>
              <a:t>Mostremos Respeto…</a:t>
            </a:r>
            <a:endParaRPr lang="en-US" sz="8000" dirty="0">
              <a:solidFill>
                <a:srgbClr val="008000"/>
              </a:solidFill>
              <a:latin typeface="Berlin Sans FB" panose="020E0602020502020306" pitchFamily="34" charset="0"/>
            </a:endParaRPr>
          </a:p>
        </p:txBody>
      </p:sp>
      <p:sp>
        <p:nvSpPr>
          <p:cNvPr id="3" name="Content Placeholder 2"/>
          <p:cNvSpPr>
            <a:spLocks noGrp="1"/>
          </p:cNvSpPr>
          <p:nvPr>
            <p:ph idx="1"/>
          </p:nvPr>
        </p:nvSpPr>
        <p:spPr/>
        <p:txBody>
          <a:bodyPr>
            <a:normAutofit/>
          </a:bodyPr>
          <a:lstStyle/>
          <a:p>
            <a:r>
              <a:rPr lang="es-ES" sz="5000" dirty="0">
                <a:solidFill>
                  <a:srgbClr val="613318"/>
                </a:solidFill>
                <a:latin typeface="Berlin Sans FB" panose="020E0602020502020306" pitchFamily="34" charset="0"/>
              </a:rPr>
              <a:t> Llegando preparados</a:t>
            </a:r>
          </a:p>
          <a:p>
            <a:r>
              <a:rPr lang="es-ES" sz="5000" dirty="0">
                <a:solidFill>
                  <a:srgbClr val="613318"/>
                </a:solidFill>
                <a:latin typeface="Berlin Sans FB" panose="020E0602020502020306" pitchFamily="34" charset="0"/>
              </a:rPr>
              <a:t> Siendo puntuales</a:t>
            </a:r>
          </a:p>
          <a:p>
            <a:r>
              <a:rPr lang="es-ES" sz="5000" dirty="0">
                <a:solidFill>
                  <a:srgbClr val="613318"/>
                </a:solidFill>
                <a:latin typeface="Berlin Sans FB" panose="020E0602020502020306" pitchFamily="34" charset="0"/>
              </a:rPr>
              <a:t> A los profesores que nos sirven </a:t>
            </a:r>
          </a:p>
          <a:p>
            <a:r>
              <a:rPr lang="es-ES" sz="5000" dirty="0">
                <a:solidFill>
                  <a:srgbClr val="613318"/>
                </a:solidFill>
                <a:latin typeface="Berlin Sans FB" panose="020E0602020502020306" pitchFamily="34" charset="0"/>
              </a:rPr>
              <a:t> A los compañeros en clase</a:t>
            </a:r>
          </a:p>
          <a:p>
            <a:r>
              <a:rPr lang="es-ES" sz="5000" dirty="0">
                <a:solidFill>
                  <a:srgbClr val="613318"/>
                </a:solidFill>
                <a:latin typeface="Berlin Sans FB" panose="020E0602020502020306" pitchFamily="34" charset="0"/>
              </a:rPr>
              <a:t> En el grupo de WhatsApp</a:t>
            </a:r>
            <a:endParaRPr lang="en-US" sz="5000" dirty="0">
              <a:solidFill>
                <a:srgbClr val="613318"/>
              </a:solidFill>
              <a:latin typeface="Berlin Sans FB" panose="020E0602020502020306" pitchFamily="34" charset="0"/>
            </a:endParaRPr>
          </a:p>
        </p:txBody>
      </p:sp>
    </p:spTree>
    <p:extLst>
      <p:ext uri="{BB962C8B-B14F-4D97-AF65-F5344CB8AC3E}">
        <p14:creationId xmlns:p14="http://schemas.microsoft.com/office/powerpoint/2010/main" val="45304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1"/>
            <a:ext cx="10515600" cy="2386583"/>
          </a:xfrm>
        </p:spPr>
        <p:txBody>
          <a:bodyPr>
            <a:noAutofit/>
          </a:bodyPr>
          <a:lstStyle/>
          <a:p>
            <a:pPr algn="ctr"/>
            <a:r>
              <a:rPr lang="es-EC" sz="8800" dirty="0">
                <a:solidFill>
                  <a:srgbClr val="008000"/>
                </a:solidFill>
                <a:cs typeface="Arial" panose="020B0604020202020204" pitchFamily="34" charset="0"/>
              </a:rPr>
              <a:t>El Proyecto Final</a:t>
            </a:r>
            <a:br>
              <a:rPr lang="es-EC" sz="10000" dirty="0">
                <a:solidFill>
                  <a:srgbClr val="008000"/>
                </a:solidFill>
                <a:cs typeface="Arial" panose="020B0604020202020204" pitchFamily="34" charset="0"/>
              </a:rPr>
            </a:br>
            <a:r>
              <a:rPr lang="es-EC" sz="4800" dirty="0">
                <a:solidFill>
                  <a:srgbClr val="008000"/>
                </a:solidFill>
                <a:latin typeface="Berlin Sans FB" panose="020E0602020502020306" pitchFamily="34" charset="0"/>
                <a:cs typeface="Arial" panose="020B0604020202020204" pitchFamily="34" charset="0"/>
              </a:rPr>
              <a:t>(10 minutos)</a:t>
            </a:r>
            <a:br>
              <a:rPr lang="es-EC" sz="4800" dirty="0">
                <a:latin typeface="Berlin Sans FB" panose="020E0602020502020306" pitchFamily="34" charset="0"/>
                <a:cs typeface="Arial" panose="020B0604020202020204" pitchFamily="34" charset="0"/>
              </a:rPr>
            </a:br>
            <a:br>
              <a:rPr lang="es-EC" sz="4800" dirty="0">
                <a:latin typeface="Berlin Sans FB" panose="020E0602020502020306" pitchFamily="34" charset="0"/>
                <a:cs typeface="Arial" panose="020B0604020202020204" pitchFamily="34" charset="0"/>
              </a:rPr>
            </a:br>
            <a:endParaRPr lang="en-US" sz="4800" dirty="0">
              <a:solidFill>
                <a:srgbClr val="613318"/>
              </a:solidFill>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76311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D73E5-EB67-4300-935A-09F83D88ABF7}"/>
              </a:ext>
            </a:extLst>
          </p:cNvPr>
          <p:cNvSpPr>
            <a:spLocks noGrp="1"/>
          </p:cNvSpPr>
          <p:nvPr>
            <p:ph type="title"/>
          </p:nvPr>
        </p:nvSpPr>
        <p:spPr/>
        <p:txBody>
          <a:bodyPr/>
          <a:lstStyle/>
          <a:p>
            <a:r>
              <a:rPr lang="en-US" dirty="0">
                <a:solidFill>
                  <a:srgbClr val="008000"/>
                </a:solidFill>
              </a:rPr>
              <a:t>Proyecto Final</a:t>
            </a:r>
          </a:p>
        </p:txBody>
      </p:sp>
      <p:sp>
        <p:nvSpPr>
          <p:cNvPr id="3" name="Content Placeholder 2">
            <a:extLst>
              <a:ext uri="{FF2B5EF4-FFF2-40B4-BE49-F238E27FC236}">
                <a16:creationId xmlns:a16="http://schemas.microsoft.com/office/drawing/2014/main" id="{808229CE-1CEC-44A8-9046-68369444CDC6}"/>
              </a:ext>
            </a:extLst>
          </p:cNvPr>
          <p:cNvSpPr>
            <a:spLocks noGrp="1"/>
          </p:cNvSpPr>
          <p:nvPr>
            <p:ph idx="1"/>
          </p:nvPr>
        </p:nvSpPr>
        <p:spPr/>
        <p:txBody>
          <a:bodyPr>
            <a:normAutofit fontScale="70000" lnSpcReduction="20000"/>
          </a:bodyPr>
          <a:lstStyle/>
          <a:p>
            <a:r>
              <a:rPr lang="es-MX" dirty="0">
                <a:solidFill>
                  <a:srgbClr val="613318"/>
                </a:solidFill>
              </a:rPr>
              <a:t>Cada quien presentará una historia bíblica a un grupo en su comunidad, utilizando el método de las 4 C.  </a:t>
            </a:r>
            <a:endParaRPr lang="en-US" dirty="0">
              <a:solidFill>
                <a:srgbClr val="613318"/>
              </a:solidFill>
            </a:endParaRPr>
          </a:p>
          <a:p>
            <a:r>
              <a:rPr lang="es-MX" dirty="0">
                <a:solidFill>
                  <a:srgbClr val="613318"/>
                </a:solidFill>
              </a:rPr>
              <a:t>El texto va a ser: Daniel capítulo 3, “Rescatados del horno de fuego”</a:t>
            </a:r>
            <a:endParaRPr lang="en-US" dirty="0">
              <a:solidFill>
                <a:srgbClr val="613318"/>
              </a:solidFill>
            </a:endParaRPr>
          </a:p>
          <a:p>
            <a:r>
              <a:rPr lang="es-MX" dirty="0">
                <a:solidFill>
                  <a:srgbClr val="613318"/>
                </a:solidFill>
              </a:rPr>
              <a:t>Elaborarán su plan, y se lo entregarán al profesor.  </a:t>
            </a:r>
            <a:endParaRPr lang="en-US" dirty="0">
              <a:solidFill>
                <a:srgbClr val="613318"/>
              </a:solidFill>
            </a:endParaRPr>
          </a:p>
          <a:p>
            <a:r>
              <a:rPr lang="es-MX" dirty="0">
                <a:solidFill>
                  <a:srgbClr val="613318"/>
                </a:solidFill>
              </a:rPr>
              <a:t>Se pide que hagan una grabación del proyecto y se comparta con el Profesor.  </a:t>
            </a:r>
            <a:endParaRPr lang="en-US" dirty="0">
              <a:solidFill>
                <a:srgbClr val="613318"/>
              </a:solidFill>
            </a:endParaRPr>
          </a:p>
          <a:p>
            <a:r>
              <a:rPr lang="es-MX" dirty="0">
                <a:solidFill>
                  <a:srgbClr val="613318"/>
                </a:solidFill>
              </a:rPr>
              <a:t>Fecha límite:</a:t>
            </a:r>
            <a:endParaRPr lang="en-US" dirty="0"/>
          </a:p>
        </p:txBody>
      </p:sp>
    </p:spTree>
    <p:extLst>
      <p:ext uri="{BB962C8B-B14F-4D97-AF65-F5344CB8AC3E}">
        <p14:creationId xmlns:p14="http://schemas.microsoft.com/office/powerpoint/2010/main" val="2374482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4424A00-7CB5-4400-BB48-7256C4A64DC8}"/>
              </a:ext>
            </a:extLst>
          </p:cNvPr>
          <p:cNvPicPr>
            <a:picLocks noChangeAspect="1"/>
          </p:cNvPicPr>
          <p:nvPr/>
        </p:nvPicPr>
        <p:blipFill rotWithShape="1">
          <a:blip r:embed="rId2">
            <a:alphaModFix amt="50000"/>
          </a:blip>
          <a:srcRect t="10466" b="6200"/>
          <a:stretch/>
        </p:blipFill>
        <p:spPr>
          <a:xfrm>
            <a:off x="20" y="1"/>
            <a:ext cx="12191980" cy="6857999"/>
          </a:xfrm>
          <a:prstGeom prst="rect">
            <a:avLst/>
          </a:prstGeom>
        </p:spPr>
      </p:pic>
      <p:sp>
        <p:nvSpPr>
          <p:cNvPr id="2" name="Title 1">
            <a:extLst>
              <a:ext uri="{FF2B5EF4-FFF2-40B4-BE49-F238E27FC236}">
                <a16:creationId xmlns:a16="http://schemas.microsoft.com/office/drawing/2014/main" id="{1A71CC4B-DF4E-4D96-B70B-DC8391F07B23}"/>
              </a:ext>
            </a:extLst>
          </p:cNvPr>
          <p:cNvSpPr>
            <a:spLocks noGrp="1"/>
          </p:cNvSpPr>
          <p:nvPr>
            <p:ph type="title"/>
          </p:nvPr>
        </p:nvSpPr>
        <p:spPr>
          <a:xfrm>
            <a:off x="-545432" y="1832225"/>
            <a:ext cx="9144000" cy="2900518"/>
          </a:xfrm>
        </p:spPr>
        <p:txBody>
          <a:bodyPr vert="horz" lIns="91440" tIns="45720" rIns="91440" bIns="45720" rtlCol="0" anchor="b">
            <a:normAutofit/>
          </a:bodyPr>
          <a:lstStyle/>
          <a:p>
            <a:pPr algn="ctr"/>
            <a:r>
              <a:rPr lang="en-US" sz="6600" dirty="0" err="1">
                <a:solidFill>
                  <a:srgbClr val="FFFFFF"/>
                </a:solidFill>
                <a:latin typeface="Berlin Sans FB" panose="020E0602020502020306" pitchFamily="34" charset="0"/>
              </a:rPr>
              <a:t>Considerar</a:t>
            </a:r>
            <a:br>
              <a:rPr lang="en-US" sz="6600" dirty="0">
                <a:solidFill>
                  <a:srgbClr val="FFFFFF"/>
                </a:solidFill>
                <a:latin typeface="Berlin Sans FB" panose="020E0602020502020306" pitchFamily="34" charset="0"/>
              </a:rPr>
            </a:br>
            <a:r>
              <a:rPr lang="en-US" sz="6600" dirty="0">
                <a:solidFill>
                  <a:srgbClr val="FFFFFF"/>
                </a:solidFill>
                <a:latin typeface="Berlin Sans FB" panose="020E0602020502020306" pitchFamily="34" charset="0"/>
              </a:rPr>
              <a:t>2 Reyes 18 y 19</a:t>
            </a:r>
          </a:p>
        </p:txBody>
      </p:sp>
    </p:spTree>
    <p:extLst>
      <p:ext uri="{BB962C8B-B14F-4D97-AF65-F5344CB8AC3E}">
        <p14:creationId xmlns:p14="http://schemas.microsoft.com/office/powerpoint/2010/main" val="248281444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5" ma:contentTypeDescription="Create a new document." ma:contentTypeScope="" ma:versionID="5507abe0fc28d66db2f63ea6d1b9bf1d">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afbaa692ba35ad436848e442905bd438"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21A422-409E-4CA7-A14B-DDB005CBEA3E}">
  <ds:schemaRefs>
    <ds:schemaRef ds:uri="http://schemas.microsoft.com/office/2006/metadata/properties"/>
    <ds:schemaRef ds:uri="http://schemas.microsoft.com/office/infopath/2007/PartnerControls"/>
    <ds:schemaRef ds:uri="d9dd568f-92e7-4aa1-8e50-87aa9ffea924"/>
  </ds:schemaRefs>
</ds:datastoreItem>
</file>

<file path=customXml/itemProps2.xml><?xml version="1.0" encoding="utf-8"?>
<ds:datastoreItem xmlns:ds="http://schemas.openxmlformats.org/officeDocument/2006/customXml" ds:itemID="{795D29A3-DBBF-49B8-95D4-9DA0BD62B696}">
  <ds:schemaRefs>
    <ds:schemaRef ds:uri="http://schemas.microsoft.com/sharepoint/v3/contenttype/forms"/>
  </ds:schemaRefs>
</ds:datastoreItem>
</file>

<file path=customXml/itemProps3.xml><?xml version="1.0" encoding="utf-8"?>
<ds:datastoreItem xmlns:ds="http://schemas.openxmlformats.org/officeDocument/2006/customXml" ds:itemID="{C62B862C-AD99-4A75-814E-EF40D0D6E5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TotalTime>
  <Words>2173</Words>
  <Application>Microsoft Office PowerPoint</Application>
  <PresentationFormat>Panorámica</PresentationFormat>
  <Paragraphs>161</Paragraphs>
  <Slides>34</Slides>
  <Notes>24</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Office Theme</vt:lpstr>
      <vt:lpstr>Presentación de PowerPoint</vt:lpstr>
      <vt:lpstr>Presentación de PowerPoint</vt:lpstr>
      <vt:lpstr>Presentación de PowerPoint</vt:lpstr>
      <vt:lpstr>Presentación de PowerPoint</vt:lpstr>
      <vt:lpstr>Oremos</vt:lpstr>
      <vt:lpstr>Mostremos Respeto…</vt:lpstr>
      <vt:lpstr>El Proyecto Final (10 minutos)  </vt:lpstr>
      <vt:lpstr>Proyecto Final</vt:lpstr>
      <vt:lpstr>Considerar 2 Reyes 18 y 19</vt:lpstr>
      <vt:lpstr>Considerar – 2 Reyes 18-19</vt:lpstr>
      <vt:lpstr>Considerar – 2 Reyes 18-19</vt:lpstr>
      <vt:lpstr>Considerar – 2 Reyes 18-19</vt:lpstr>
      <vt:lpstr>Considerar – 2 Reyes 18-19</vt:lpstr>
      <vt:lpstr>Considerar – 2 Reyes 18-19</vt:lpstr>
      <vt:lpstr>Considerar – 2 Reyes 18-19</vt:lpstr>
      <vt:lpstr>Considerar – 2 Reyes 18-19</vt:lpstr>
      <vt:lpstr>Consolidar- 2 Reyes 18-19</vt:lpstr>
      <vt:lpstr>Consolidar- 2 Reyes 18-19</vt:lpstr>
      <vt:lpstr>Consolidar- 2 Reyes 18-19</vt:lpstr>
      <vt:lpstr>Consolidar- 2 Reyes 18-19</vt:lpstr>
      <vt:lpstr>Consolidar- 2 Reyes 18-19</vt:lpstr>
      <vt:lpstr>Consolidar- 2 Reyes 18-19</vt:lpstr>
      <vt:lpstr>Temas Importantes: (20 minutos)  Asiria e Isaías</vt:lpstr>
      <vt:lpstr>Asiria</vt:lpstr>
      <vt:lpstr>Presentación de PowerPoint</vt:lpstr>
      <vt:lpstr>¿Quién era Isaías?</vt:lpstr>
      <vt:lpstr>Profecías Notables de Isaías</vt:lpstr>
      <vt:lpstr>Profecías Notables de Isaías</vt:lpstr>
      <vt:lpstr>Profecías Notables de Isaías</vt:lpstr>
      <vt:lpstr>Profecías Notables de Isaías</vt:lpstr>
      <vt:lpstr>La Tarea</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Joel Sutton</cp:lastModifiedBy>
  <cp:revision>5</cp:revision>
  <dcterms:created xsi:type="dcterms:W3CDTF">2020-02-01T00:27:37Z</dcterms:created>
  <dcterms:modified xsi:type="dcterms:W3CDTF">2021-10-02T22:26:15Z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