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6858000" cy="9144000"/>
  <p:embeddedFontLst>
    <p:embeddedFont>
      <p:font typeface="Overlock"/>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haCYk9XO4WngYrOt5Ryngaw8VO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Overlock-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Overlock-italic.fntdata"/><Relationship Id="rId23" Type="http://schemas.openxmlformats.org/officeDocument/2006/relationships/slide" Target="slides/slide18.xml"/><Relationship Id="rId45" Type="http://schemas.openxmlformats.org/officeDocument/2006/relationships/font" Target="fonts/Overlock-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Overlock-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e/ee/Answered_Prayer_(165923671).jpeg"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Saludos, bienvenidos</a:t>
            </a:r>
            <a:endParaRPr/>
          </a:p>
        </p:txBody>
      </p:sp>
      <p:sp>
        <p:nvSpPr>
          <p:cNvPr id="101" name="Google Shape;10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CONSIDERAR</a:t>
            </a:r>
            <a:endParaRPr sz="1200">
              <a:solidFill>
                <a:schemeClr val="dk1"/>
              </a:solidFill>
              <a:latin typeface="Calibri"/>
              <a:ea typeface="Calibri"/>
              <a:cs typeface="Calibri"/>
              <a:sym typeface="Calibri"/>
            </a:endParaRPr>
          </a:p>
          <a:p>
            <a:pPr indent="-228600" lvl="1" marL="68580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¿Quiénes son los personajes de esta historia?</a:t>
            </a:r>
            <a:endParaRPr/>
          </a:p>
          <a:p>
            <a:pPr indent="0" lvl="1" marL="45720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	-Seres humanos y seres espirituales</a:t>
            </a:r>
            <a:endParaRPr i="1"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2.   ¿Cuáles son los objetos de esta historia?</a:t>
            </a:r>
            <a:endParaRPr/>
          </a:p>
          <a:p>
            <a:pPr indent="0" lvl="1" marL="4572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 Aquí vamos a incluir objetos inanimados, y animales.  </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3.  ¿Dónde ocurrió la historia?</a:t>
            </a:r>
            <a:endParaRPr/>
          </a:p>
          <a:p>
            <a:pPr indent="0" lvl="1" marL="45720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	Geografía, o sea en qué país, pueblo, o cualquier otro detalle (bajo un árbol, en el aposento alto, et cetera)</a:t>
            </a:r>
            <a:endParaRPr i="1"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4. ¿Cuándo ocurrió la historia?</a:t>
            </a:r>
            <a:endParaRPr/>
          </a:p>
          <a:p>
            <a:pPr indent="0" lvl="1" marL="45720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	Es el contexto histórico.  ¿En qué año estamos, aproximadamente?  O ¿algún punto de referencia en la cronología bíblica?  </a:t>
            </a:r>
            <a:endParaRPr/>
          </a:p>
          <a:p>
            <a:pPr indent="0" lvl="1" marL="45720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Por ejemplo, cuando Jesús tenía 30 años, o más o menos en el año 586 antes de Cristo, algo así.  </a:t>
            </a:r>
            <a:endParaRPr/>
          </a:p>
          <a:p>
            <a:pPr indent="0" lvl="1" marL="45720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Para eso puede ser de mucha ayuda la serie, “La Biblia Popular.”</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5.  ¿Cuál es el problema?</a:t>
            </a:r>
            <a:endParaRPr/>
          </a:p>
          <a:p>
            <a:pPr indent="0" lvl="1" marL="4572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Aquí se identifica el conflicto principal de la historia.  </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6. ¿Cuáles eventos ocurrieron en esta historia?</a:t>
            </a:r>
            <a:endParaRPr/>
          </a:p>
          <a:p>
            <a:pPr indent="0" lvl="1" marL="4572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Alguien del grupo cuenta la historia.  O el grupo colabora para contar la historia.  El profesor facilita la narración.</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7. ¿Se resuelve el problema? ¿Cómo?</a:t>
            </a:r>
            <a:endParaRPr/>
          </a:p>
          <a:p>
            <a:pPr indent="0" lvl="1" marL="4572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Vuelvan a la pregunta 5.  El problema que se identificó, ¿se solucionó?  ¿Cómo?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63" name="Google Shape;16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CONSOLIDAR</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¿De qué se trata la historia?</a:t>
            </a:r>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En pocas palabras, ¿cuál es el punto clave de la historia? </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¿Qué pecado me enseña a confesar esta historia?</a:t>
            </a:r>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¿Algún pecado se menciona en la historia?   Por ejemplo, los hijos de Elí en la historia hoy les faltaron el respeto a Dios mismo, a las cosas de Dios, y al pueblo de Dios.  Y Elí no disciplinó a sus hijos.  Y luego, lo hacemos personal:   Yo he faltado el respeto a Dios.  No he disciplinado bien a mis hijos.  </a:t>
            </a:r>
            <a:r>
              <a:rPr b="1" i="1" lang="en-US" sz="1200">
                <a:solidFill>
                  <a:schemeClr val="dk1"/>
                </a:solidFill>
                <a:latin typeface="Calibri"/>
                <a:ea typeface="Calibri"/>
                <a:cs typeface="Calibri"/>
                <a:sym typeface="Calibri"/>
              </a:rPr>
              <a:t>La ley </a:t>
            </a:r>
            <a:r>
              <a:rPr i="1" lang="en-US" sz="1200">
                <a:solidFill>
                  <a:schemeClr val="dk1"/>
                </a:solidFill>
                <a:latin typeface="Calibri"/>
                <a:ea typeface="Calibri"/>
                <a:cs typeface="Calibri"/>
                <a:sym typeface="Calibri"/>
              </a:rPr>
              <a:t>de Dios nos muestra el pecado.  </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¿Dónde veo el amor de Dios en esta historia?</a:t>
            </a:r>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¿De qué manera muestra Dios su amor incondicional en la historia?  ¿Qué promesa hace?  ¿Se habla del perdón de pecados? ¿Qué bondad vemos en él?  Ahora lo hacemos personal.  Por ejemplo, en esta lección Dios le habló a Samuel.  Dios nos habla por medio de su palabra.    </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¿Qué me enseña Dios a pedir y hacer por gratitud a él?</a:t>
            </a:r>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Ahora, perdonados, agradecidos, ¿cómo vamos a responder al amor de Dios?  ¿Qué vamos a hacer para servirle en nuestra vida- NO por obligación, sino por amor? </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¿Cuándo sería una buena situación para compartir este mensaje?</a:t>
            </a:r>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Cada historia bíblica es como una herramienta.  ¿En qué momento vas a sacar esta historia, esta herramienta en particular?  Tal vez la historia de Samuel sería bueno en un taller para padres.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70" name="Google Shape;17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CONSOLIDAR</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¿De qué se trata la historia?</a:t>
            </a:r>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En pocas palabras, ¿cuál es el punto clave de la historia? </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¿Qué pecado me enseña a confesar esta historia?</a:t>
            </a:r>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¿Algún pecado se menciona en la historia?   Por ejemplo, los hijos de Elí en la historia hoy les faltaron el respeto a Dios mismo, a las cosas de Dios, y al pueblo de Dios.  Y Elí no disciplinó a sus hijos.  Y luego, lo hacemos personal:   Yo he faltado el respeto a Dios.  No he disciplinado bien a mis hijos.  </a:t>
            </a:r>
            <a:r>
              <a:rPr b="1" i="1" lang="en-US" sz="1200">
                <a:solidFill>
                  <a:schemeClr val="dk1"/>
                </a:solidFill>
                <a:latin typeface="Calibri"/>
                <a:ea typeface="Calibri"/>
                <a:cs typeface="Calibri"/>
                <a:sym typeface="Calibri"/>
              </a:rPr>
              <a:t>La ley </a:t>
            </a:r>
            <a:r>
              <a:rPr i="1" lang="en-US" sz="1200">
                <a:solidFill>
                  <a:schemeClr val="dk1"/>
                </a:solidFill>
                <a:latin typeface="Calibri"/>
                <a:ea typeface="Calibri"/>
                <a:cs typeface="Calibri"/>
                <a:sym typeface="Calibri"/>
              </a:rPr>
              <a:t>de Dios nos muestra el pecado.  </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¿Dónde veo el amor de Dios en esta historia?</a:t>
            </a:r>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¿De qué manera muestra Dios su amor incondicional en la historia?  ¿Qué promesa hace?  ¿Se habla del perdón de pecados? ¿Qué bondad vemos en él?  Ahora lo hacemos personal.  Por ejemplo, en esta lección Dios le habló a Samuel.  Dios nos habla por medio de su palabra.    </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¿Qué me enseña Dios a pedir y hacer por gratitud a él?</a:t>
            </a:r>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Ahora, perdonados, agradecidos, ¿cómo vamos a responder al amor de Dios?  ¿Qué vamos a hacer para servirle en nuestra vida- NO por obligación, sino por amor? </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¿Cuándo sería una buena situación para compartir este mensaje?</a:t>
            </a:r>
            <a:endParaRPr/>
          </a:p>
          <a:p>
            <a:pPr indent="0" lvl="1" marL="4572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Cada historia bíblica es como una herramienta.  ¿En qué momento vas a sacar esta historia, esta herramienta en particular?  Tal vez la historia de Samuel sería bueno en un taller para padres.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77" name="Google Shape;17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a.	Jesús; el rey Herodes; unos sabios (“magoi” en griego); todos los principales sacerdotes y los escribas del pueblo; Toda la gente de Jerusalén.  María, José, el ángel en el sueño, los niños de Belén; Arquelao (el hijo de Herodes el Grande).</a:t>
            </a:r>
            <a:endParaRPr/>
          </a:p>
        </p:txBody>
      </p:sp>
      <p:sp>
        <p:nvSpPr>
          <p:cNvPr id="197" name="Google Shape;19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La estrella- la vieron primero desde el oriente.  Después la estrella iba delante de ellos hasta que se detuvo sobre el lugar donde estaba el niño.  O sea, era como el GPS y los Mapas Google. </a:t>
            </a:r>
            <a:endParaRPr/>
          </a:p>
          <a:p>
            <a:pPr indent="0" lvl="0" marL="0" rtl="0" algn="l">
              <a:lnSpc>
                <a:spcPct val="100000"/>
              </a:lnSpc>
              <a:spcBef>
                <a:spcPts val="0"/>
              </a:spcBef>
              <a:spcAft>
                <a:spcPts val="0"/>
              </a:spcAft>
              <a:buSzPts val="1400"/>
              <a:buNone/>
            </a:pPr>
            <a:r>
              <a:rPr lang="en-US"/>
              <a:t>b.	Oro, incienso, y mirra</a:t>
            </a:r>
            <a:endParaRPr/>
          </a:p>
          <a:p>
            <a:pPr indent="0" lvl="0" marL="0" rtl="0" algn="l">
              <a:lnSpc>
                <a:spcPct val="100000"/>
              </a:lnSpc>
              <a:spcBef>
                <a:spcPts val="0"/>
              </a:spcBef>
              <a:spcAft>
                <a:spcPts val="0"/>
              </a:spcAft>
              <a:buSzPts val="1400"/>
              <a:buNone/>
            </a:pPr>
            <a:r>
              <a:rPr lang="en-US"/>
              <a:t>i.	Mirra es una resina aromática que se usaba en perfumería y en el embalsamamiento. Servía de anestésico cuando se mezclaba con vino; por eso los soldados romanos le ofrecieron a Jesús vino mezclado con mirra cuando estaba colgado en la cruz (Marcos 15:23), pero él se negó a beberlo.</a:t>
            </a:r>
            <a:endParaRPr/>
          </a:p>
          <a:p>
            <a:pPr indent="0" lvl="0" marL="0" rtl="0" algn="l">
              <a:lnSpc>
                <a:spcPct val="100000"/>
              </a:lnSpc>
              <a:spcBef>
                <a:spcPts val="0"/>
              </a:spcBef>
              <a:spcAft>
                <a:spcPts val="0"/>
              </a:spcAft>
              <a:buSzPts val="1400"/>
              <a:buNone/>
            </a:pPr>
            <a:r>
              <a:t/>
            </a:r>
            <a:endParaRPr/>
          </a:p>
        </p:txBody>
      </p:sp>
      <p:sp>
        <p:nvSpPr>
          <p:cNvPr id="204" name="Google Shape;20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Vienen del oriente, llegan a Jerusalén, y </a:t>
            </a:r>
            <a:endParaRPr/>
          </a:p>
          <a:p>
            <a:pPr indent="0" lvl="0" marL="0" rtl="0" algn="l">
              <a:lnSpc>
                <a:spcPct val="100000"/>
              </a:lnSpc>
              <a:spcBef>
                <a:spcPts val="0"/>
              </a:spcBef>
              <a:spcAft>
                <a:spcPts val="0"/>
              </a:spcAft>
              <a:buSzPts val="1400"/>
              <a:buNone/>
            </a:pPr>
            <a:r>
              <a:rPr lang="en-US"/>
              <a:t>b.	luego a Belén.  Pero fíjense que dice, “Entraron en la casa…”  O sea, ya no estaban en un establo, cueva, como lo representan algunas películas o “nacimientos.”</a:t>
            </a:r>
            <a:endParaRPr/>
          </a:p>
          <a:p>
            <a:pPr indent="0" lvl="0" marL="0" rtl="0" algn="l">
              <a:lnSpc>
                <a:spcPct val="100000"/>
              </a:lnSpc>
              <a:spcBef>
                <a:spcPts val="0"/>
              </a:spcBef>
              <a:spcAft>
                <a:spcPts val="0"/>
              </a:spcAft>
              <a:buSzPts val="1400"/>
              <a:buNone/>
            </a:pPr>
            <a:r>
              <a:rPr lang="en-US"/>
              <a:t>c.	Los magos se regresan a su tierra por otro camino (advertidos en sueños que no volvieran con Herodes)</a:t>
            </a:r>
            <a:endParaRPr/>
          </a:p>
          <a:p>
            <a:pPr indent="0" lvl="0" marL="0" rtl="0" algn="l">
              <a:lnSpc>
                <a:spcPct val="100000"/>
              </a:lnSpc>
              <a:spcBef>
                <a:spcPts val="0"/>
              </a:spcBef>
              <a:spcAft>
                <a:spcPts val="0"/>
              </a:spcAft>
              <a:buSzPts val="1400"/>
              <a:buNone/>
            </a:pPr>
            <a:r>
              <a:rPr lang="en-US"/>
              <a:t>d.	José y María huyen a Egipto con el bebé</a:t>
            </a:r>
            <a:endParaRPr/>
          </a:p>
          <a:p>
            <a:pPr indent="0" lvl="0" marL="0" rtl="0" algn="l">
              <a:lnSpc>
                <a:spcPct val="100000"/>
              </a:lnSpc>
              <a:spcBef>
                <a:spcPts val="0"/>
              </a:spcBef>
              <a:spcAft>
                <a:spcPts val="0"/>
              </a:spcAft>
              <a:buSzPts val="1400"/>
              <a:buNone/>
            </a:pPr>
            <a:r>
              <a:t/>
            </a:r>
            <a:endParaRPr/>
          </a:p>
        </p:txBody>
      </p:sp>
      <p:sp>
        <p:nvSpPr>
          <p:cNvPr id="211" name="Google Shape;21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Después de ocho días (Jesús fue circuncidado)</a:t>
            </a:r>
            <a:endParaRPr/>
          </a:p>
          <a:p>
            <a:pPr indent="0" lvl="0" marL="0" rtl="0" algn="l">
              <a:lnSpc>
                <a:spcPct val="100000"/>
              </a:lnSpc>
              <a:spcBef>
                <a:spcPts val="0"/>
              </a:spcBef>
              <a:spcAft>
                <a:spcPts val="0"/>
              </a:spcAft>
              <a:buSzPts val="1400"/>
              <a:buNone/>
            </a:pPr>
            <a:r>
              <a:rPr lang="en-US"/>
              <a:t>b.	Después de que Jesús fue presentado en el templo (a los 40 días)</a:t>
            </a:r>
            <a:endParaRPr/>
          </a:p>
          <a:p>
            <a:pPr indent="0" lvl="0" marL="0" rtl="0" algn="l">
              <a:lnSpc>
                <a:spcPct val="100000"/>
              </a:lnSpc>
              <a:spcBef>
                <a:spcPts val="0"/>
              </a:spcBef>
              <a:spcAft>
                <a:spcPts val="0"/>
              </a:spcAft>
              <a:buSzPts val="1400"/>
              <a:buNone/>
            </a:pPr>
            <a:r>
              <a:rPr lang="en-US"/>
              <a:t>c.	Lo más lógico es que Jesús todavía no cumplía los dos años (Mateo 2:16)</a:t>
            </a:r>
            <a:endParaRPr/>
          </a:p>
          <a:p>
            <a:pPr indent="0" lvl="0" marL="0" rtl="0" algn="l">
              <a:lnSpc>
                <a:spcPct val="100000"/>
              </a:lnSpc>
              <a:spcBef>
                <a:spcPts val="0"/>
              </a:spcBef>
              <a:spcAft>
                <a:spcPts val="0"/>
              </a:spcAft>
              <a:buSzPts val="1400"/>
              <a:buNone/>
            </a:pPr>
            <a:r>
              <a:rPr lang="en-US"/>
              <a:t>d.	Y se sabe de la historia secular que Herodes murió aproximadamente en el año 4 a.C. (por eso también es lógico creer que Jesús nació por el año 6 a.C.)</a:t>
            </a:r>
            <a:endParaRPr/>
          </a:p>
          <a:p>
            <a:pPr indent="0" lvl="0" marL="0" rtl="0" algn="l">
              <a:lnSpc>
                <a:spcPct val="100000"/>
              </a:lnSpc>
              <a:spcBef>
                <a:spcPts val="0"/>
              </a:spcBef>
              <a:spcAft>
                <a:spcPts val="0"/>
              </a:spcAft>
              <a:buSzPts val="1400"/>
              <a:buNone/>
            </a:pPr>
            <a:r>
              <a:rPr lang="en-US"/>
              <a:t>i.	Nota interesante: Un monje, Dionisio el Exiguo, fue encargado de calcular el año en que nació el Señor (Anno Domini en Latín).  No le fue tan mal, pero al parecer se equivocó por unos 5 o 6 años. Aun así seguimos utilizando su sistema hasta la fecha unos 1500 años después. </a:t>
            </a:r>
            <a:endParaRPr/>
          </a:p>
        </p:txBody>
      </p:sp>
      <p:sp>
        <p:nvSpPr>
          <p:cNvPr id="218" name="Google Shape;21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a.	Los sabios ven la estrella, pero no ubican al nuevo rey.  </a:t>
            </a:r>
            <a:endParaRPr/>
          </a:p>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b.	Herodes quiere matar al nuevo rey. </a:t>
            </a:r>
            <a:endParaRPr/>
          </a:p>
        </p:txBody>
      </p:sp>
      <p:sp>
        <p:nvSpPr>
          <p:cNvPr id="225" name="Google Shape;22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rPr lang="en-US"/>
              <a:t>Haz seguro que se está grabando la clase (si se aplica).  </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Deje que cuenten la historia.  Solo hay que guiarlos cuando se desvíen, se confunden, o pasan por alto algo de importancia.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32" name="Google Shape;23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Los expertos en la ley (el Antiguo Testamento) les platican de la profecía de Miqueas: que el Cristo iba a nacer en Belén.</a:t>
            </a:r>
            <a:endParaRPr/>
          </a:p>
          <a:p>
            <a:pPr indent="0" lvl="0" marL="0" rtl="0" algn="l">
              <a:lnSpc>
                <a:spcPct val="100000"/>
              </a:lnSpc>
              <a:spcBef>
                <a:spcPts val="0"/>
              </a:spcBef>
              <a:spcAft>
                <a:spcPts val="0"/>
              </a:spcAft>
              <a:buSzPts val="1400"/>
              <a:buNone/>
            </a:pPr>
            <a:r>
              <a:rPr lang="en-US"/>
              <a:t>b.	Y Dios los guía con la estrella. </a:t>
            </a:r>
            <a:endParaRPr/>
          </a:p>
          <a:p>
            <a:pPr indent="0" lvl="0" marL="0" rtl="0" algn="l">
              <a:lnSpc>
                <a:spcPct val="100000"/>
              </a:lnSpc>
              <a:spcBef>
                <a:spcPts val="0"/>
              </a:spcBef>
              <a:spcAft>
                <a:spcPts val="0"/>
              </a:spcAft>
              <a:buSzPts val="1400"/>
              <a:buNone/>
            </a:pPr>
            <a:r>
              <a:rPr lang="en-US"/>
              <a:t>c.	Dios los salva advirtiéndole a José en un sueño. </a:t>
            </a:r>
            <a:endParaRPr/>
          </a:p>
        </p:txBody>
      </p:sp>
      <p:sp>
        <p:nvSpPr>
          <p:cNvPr id="239" name="Google Shape;23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Dirigidos por Dios los sabios del oriente fueron a adorar al nuevo Rey nacido, y Dios protegía a su Hijo del rey Herodes.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54" name="Google Shape;25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US"/>
              <a:t>a.	A diferencia de María, José y también los sabios quienes confiaban en la guía de Dios y lo siguieron, yo soy tentado a confiar en mis propias opiniones y esfuerzos en vez de confiar en la Palabra de Dios.</a:t>
            </a:r>
            <a:endParaRPr/>
          </a:p>
          <a:p>
            <a:pPr indent="0" lvl="0" marL="0" rtl="0" algn="l">
              <a:lnSpc>
                <a:spcPct val="100000"/>
              </a:lnSpc>
              <a:spcBef>
                <a:spcPts val="0"/>
              </a:spcBef>
              <a:spcAft>
                <a:spcPts val="0"/>
              </a:spcAft>
              <a:buClr>
                <a:schemeClr val="dk1"/>
              </a:buClr>
              <a:buSzPts val="1200"/>
              <a:buFont typeface="Arial"/>
              <a:buNone/>
            </a:pPr>
            <a:r>
              <a:rPr lang="en-US"/>
              <a:t>b.	Cuando le presento a Dios mis ofrendas, a veces no doy lo mejor de lo que tengo, sino de lo que me queda después de gastar, es decir, las sobras. </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261" name="Google Shape;26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a.	Dios protegió a su Hijo para cumplir con su plan para salvarme de mis pecados y manifestó al Rey eterno, el Salvador del mundo a los gentiles que vienen a adorarlo.</a:t>
            </a:r>
            <a:endParaRPr/>
          </a:p>
          <a:p>
            <a:pPr indent="0" lvl="0" marL="0" marR="0" rtl="0" algn="l">
              <a:lnSpc>
                <a:spcPct val="100000"/>
              </a:lnSpc>
              <a:spcBef>
                <a:spcPts val="0"/>
              </a:spcBef>
              <a:spcAft>
                <a:spcPts val="0"/>
              </a:spcAft>
              <a:buClr>
                <a:schemeClr val="dk1"/>
              </a:buClr>
              <a:buSzPts val="1200"/>
              <a:buFont typeface="Arial"/>
              <a:buNone/>
            </a:pPr>
            <a:r>
              <a:rPr lang="en-US"/>
              <a:t>b.	Jesús es el rey, no solo de los judíos, sino también de los gentiles.  Unos extranjeros del oriente también lo alaban.  Jesús es tu rey.  Es mi rey. </a:t>
            </a:r>
            <a:endParaRPr/>
          </a:p>
        </p:txBody>
      </p:sp>
      <p:sp>
        <p:nvSpPr>
          <p:cNvPr id="268" name="Google Shape;26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 buscar la guía de Dios en su santa Palabra y a confiar en él para protegernos.</a:t>
            </a:r>
            <a:endParaRPr/>
          </a:p>
          <a:p>
            <a:pPr indent="0" lvl="0" marL="0" rtl="0" algn="l">
              <a:lnSpc>
                <a:spcPct val="100000"/>
              </a:lnSpc>
              <a:spcBef>
                <a:spcPts val="0"/>
              </a:spcBef>
              <a:spcAft>
                <a:spcPts val="0"/>
              </a:spcAft>
              <a:buSzPts val="1400"/>
              <a:buNone/>
            </a:pPr>
            <a:r>
              <a:rPr lang="en-US"/>
              <a:t>b.	A presentar nuestras ofrendas a Dios con gusto en alabanza. </a:t>
            </a:r>
            <a:endParaRPr/>
          </a:p>
          <a:p>
            <a:pPr indent="0" lvl="0" marL="0" rtl="0" algn="l">
              <a:lnSpc>
                <a:spcPct val="100000"/>
              </a:lnSpc>
              <a:spcBef>
                <a:spcPts val="0"/>
              </a:spcBef>
              <a:spcAft>
                <a:spcPts val="0"/>
              </a:spcAft>
              <a:buSzPts val="1400"/>
              <a:buNone/>
            </a:pPr>
            <a:r>
              <a:t/>
            </a:r>
            <a:endParaRPr/>
          </a:p>
        </p:txBody>
      </p:sp>
      <p:sp>
        <p:nvSpPr>
          <p:cNvPr id="275" name="Google Shape;27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En los primeros días de enero muchos hablan de los “reyes magos” o en algunas iglesias celebran “epifanía.”  Sería buen momento para platicar de esta historia por esas fechas. </a:t>
            </a:r>
            <a:endParaRPr/>
          </a:p>
        </p:txBody>
      </p:sp>
      <p:sp>
        <p:nvSpPr>
          <p:cNvPr id="282" name="Google Shape;28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ii.	Fue el primero de varios “Herodes” guerrero hábil, y gran constructor.  </a:t>
            </a:r>
            <a:endParaRPr/>
          </a:p>
          <a:p>
            <a:pPr indent="-285750" lvl="0" marL="285750" rtl="0" algn="l">
              <a:lnSpc>
                <a:spcPct val="100000"/>
              </a:lnSpc>
              <a:spcBef>
                <a:spcPts val="0"/>
              </a:spcBef>
              <a:spcAft>
                <a:spcPts val="0"/>
              </a:spcAft>
              <a:buClr>
                <a:schemeClr val="dk1"/>
              </a:buClr>
              <a:buSzPts val="1200"/>
              <a:buFont typeface="Calibri"/>
              <a:buAutoNum type="romanLcPeriod" startAt="3"/>
            </a:pPr>
            <a:r>
              <a:rPr lang="en-US"/>
              <a:t>Reemplazó el templo en Jerusalén con uno más grande, hizo un gran palacio en Jerusalén. </a:t>
            </a:r>
            <a:endParaRPr/>
          </a:p>
          <a:p>
            <a:pPr indent="-285750" lvl="0" marL="285750" rtl="0" algn="l">
              <a:lnSpc>
                <a:spcPct val="100000"/>
              </a:lnSpc>
              <a:spcBef>
                <a:spcPts val="0"/>
              </a:spcBef>
              <a:spcAft>
                <a:spcPts val="0"/>
              </a:spcAft>
              <a:buClr>
                <a:schemeClr val="dk1"/>
              </a:buClr>
              <a:buSzPts val="1200"/>
              <a:buFont typeface="Calibri"/>
              <a:buAutoNum type="romanLcPeriod" startAt="3"/>
            </a:pPr>
            <a:r>
              <a:rPr lang="en-US"/>
              <a:t>También construyó Masada, un palacio y una fortificación, sobre una montaña en el desierto de Judea, cerca del Mar Muerto. </a:t>
            </a:r>
            <a:endParaRPr/>
          </a:p>
          <a:p>
            <a:pPr indent="-285750" lvl="0" marL="285750" rtl="0" algn="l">
              <a:lnSpc>
                <a:spcPct val="100000"/>
              </a:lnSpc>
              <a:spcBef>
                <a:spcPts val="0"/>
              </a:spcBef>
              <a:spcAft>
                <a:spcPts val="0"/>
              </a:spcAft>
              <a:buClr>
                <a:schemeClr val="dk1"/>
              </a:buClr>
              <a:buSzPts val="1200"/>
              <a:buFont typeface="Calibri"/>
              <a:buAutoNum type="romanLcPeriod" startAt="3"/>
            </a:pPr>
            <a:r>
              <a:rPr lang="en-US"/>
              <a:t>A pesar de sus magníficas obras de construcción, los judíos no lo tenían en gran estima, recordaban que él era como mucho un “medio-judío” descendiente de los edomitas.</a:t>
            </a:r>
            <a:endParaRPr/>
          </a:p>
          <a:p>
            <a:pPr indent="0" lvl="0" marL="0" rtl="0" algn="l">
              <a:lnSpc>
                <a:spcPct val="100000"/>
              </a:lnSpc>
              <a:spcBef>
                <a:spcPts val="0"/>
              </a:spcBef>
              <a:spcAft>
                <a:spcPts val="0"/>
              </a:spcAft>
              <a:buSzPts val="1400"/>
              <a:buNone/>
            </a:pPr>
            <a:r>
              <a:t/>
            </a:r>
            <a:endParaRPr/>
          </a:p>
        </p:txBody>
      </p:sp>
      <p:sp>
        <p:nvSpPr>
          <p:cNvPr id="295" name="Google Shape;29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Saludos</a:t>
            </a:r>
            <a:endParaRPr/>
          </a:p>
        </p:txBody>
      </p:sp>
      <p:sp>
        <p:nvSpPr>
          <p:cNvPr id="115" name="Google Shape;11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iv.	Pero la historia secular nos dice que él fue cruel, celoso, y paranoico.  Ahogó a su cuñado, mandó a matar a su esposa, a su suegra, y a tres de sus hijos.  Esto concuerda con la narrativa bíblica.  Engaña a los sabios para matar al nuevo rey.  Se sentía amenazado.</a:t>
            </a:r>
            <a:endParaRPr/>
          </a:p>
          <a:p>
            <a:pPr indent="0" lvl="0" marL="0" rtl="0" algn="l">
              <a:lnSpc>
                <a:spcPct val="100000"/>
              </a:lnSpc>
              <a:spcBef>
                <a:spcPts val="0"/>
              </a:spcBef>
              <a:spcAft>
                <a:spcPts val="0"/>
              </a:spcAft>
              <a:buSzPts val="1400"/>
              <a:buNone/>
            </a:pPr>
            <a:r>
              <a:rPr lang="en-US"/>
              <a:t>v.	Muy poco antes de su muerte, puso presos a los más distinguidos ciudadanos de Jerusalén y dio orden de que fueran ejecutados en el momento en que él muriera. De esa forma quiso asegurarse de que habría lamentos en la ciudad a la hora de su muerte, porque sabía que de otro modo sólo habría regocijo entre la población.</a:t>
            </a:r>
            <a:endParaRPr/>
          </a:p>
          <a:p>
            <a:pPr indent="0" lvl="0" marL="0" rtl="0" algn="l">
              <a:lnSpc>
                <a:spcPct val="100000"/>
              </a:lnSpc>
              <a:spcBef>
                <a:spcPts val="0"/>
              </a:spcBef>
              <a:spcAft>
                <a:spcPts val="0"/>
              </a:spcAft>
              <a:buSzPts val="1400"/>
              <a:buNone/>
            </a:pPr>
            <a:r>
              <a:rPr lang="en-US"/>
              <a:t>vi.	gobernaba bajo la autoridad y hasta el grado permitido por el imperio romano.   Los romanos fueron los verdaderos gobernantes del país.</a:t>
            </a:r>
            <a:endParaRPr/>
          </a:p>
          <a:p>
            <a:pPr indent="0" lvl="0" marL="0" rtl="0" algn="l">
              <a:lnSpc>
                <a:spcPct val="100000"/>
              </a:lnSpc>
              <a:spcBef>
                <a:spcPts val="0"/>
              </a:spcBef>
              <a:spcAft>
                <a:spcPts val="0"/>
              </a:spcAft>
              <a:buSzPts val="1400"/>
              <a:buNone/>
            </a:pPr>
            <a:r>
              <a:rPr lang="en-US"/>
              <a:t>vii.	gobernaba no solamente a Judea alrededor de Jerusalén, sino también eventualmente a Samaria y Galilea para cuando Jesús nacía.</a:t>
            </a:r>
            <a:endParaRPr/>
          </a:p>
          <a:p>
            <a:pPr indent="0" lvl="0" marL="0" rtl="0" algn="l">
              <a:lnSpc>
                <a:spcPct val="100000"/>
              </a:lnSpc>
              <a:spcBef>
                <a:spcPts val="0"/>
              </a:spcBef>
              <a:spcAft>
                <a:spcPts val="0"/>
              </a:spcAft>
              <a:buSzPts val="1400"/>
              <a:buNone/>
            </a:pPr>
            <a:r>
              <a:rPr lang="en-US"/>
              <a:t>viii.	Murió en aproximadamente, 4 a.C.</a:t>
            </a:r>
            <a:endParaRPr/>
          </a:p>
          <a:p>
            <a:pPr indent="0" lvl="0" marL="0" rtl="0" algn="l">
              <a:lnSpc>
                <a:spcPct val="100000"/>
              </a:lnSpc>
              <a:spcBef>
                <a:spcPts val="0"/>
              </a:spcBef>
              <a:spcAft>
                <a:spcPts val="0"/>
              </a:spcAft>
              <a:buSzPts val="1400"/>
              <a:buNone/>
            </a:pPr>
            <a:r>
              <a:t/>
            </a:r>
            <a:endParaRPr/>
          </a:p>
        </p:txBody>
      </p:sp>
      <p:sp>
        <p:nvSpPr>
          <p:cNvPr id="302" name="Google Shape;30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1" marL="68580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El Evangelio según Mateo</a:t>
            </a:r>
            <a:endParaRPr sz="1200">
              <a:solidFill>
                <a:schemeClr val="dk1"/>
              </a:solidFill>
              <a:latin typeface="Calibri"/>
              <a:ea typeface="Calibri"/>
              <a:cs typeface="Calibri"/>
              <a:sym typeface="Calibri"/>
            </a:endParaRPr>
          </a:p>
          <a:p>
            <a:pPr indent="0" lvl="2" marL="9144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Mateo, el hombre: </a:t>
            </a:r>
            <a:endParaRPr sz="1200">
              <a:solidFill>
                <a:schemeClr val="dk1"/>
              </a:solidFill>
              <a:latin typeface="Calibri"/>
              <a:ea typeface="Calibri"/>
              <a:cs typeface="Calibri"/>
              <a:sym typeface="Calibri"/>
            </a:endParaRPr>
          </a:p>
          <a:p>
            <a:pPr indent="-228600" lvl="3" marL="160020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No registra ni una sola palabra suya en la Biblia</a:t>
            </a:r>
            <a:endParaRPr sz="1200">
              <a:solidFill>
                <a:schemeClr val="dk1"/>
              </a:solidFill>
              <a:latin typeface="Calibri"/>
              <a:ea typeface="Calibri"/>
              <a:cs typeface="Calibri"/>
              <a:sym typeface="Calibri"/>
            </a:endParaRPr>
          </a:p>
          <a:p>
            <a:pPr indent="-228600" lvl="3" marL="160020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También se llama Leví</a:t>
            </a:r>
            <a:endParaRPr sz="1200">
              <a:solidFill>
                <a:schemeClr val="dk1"/>
              </a:solidFill>
              <a:latin typeface="Calibri"/>
              <a:ea typeface="Calibri"/>
              <a:cs typeface="Calibri"/>
              <a:sym typeface="Calibri"/>
            </a:endParaRPr>
          </a:p>
          <a:p>
            <a:pPr indent="-228600" lvl="3" marL="160020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Cobrador de impuestos</a:t>
            </a:r>
            <a:endParaRPr sz="1200">
              <a:solidFill>
                <a:schemeClr val="dk1"/>
              </a:solidFill>
              <a:latin typeface="Calibri"/>
              <a:ea typeface="Calibri"/>
              <a:cs typeface="Calibri"/>
              <a:sym typeface="Calibri"/>
            </a:endParaRPr>
          </a:p>
          <a:p>
            <a:pPr indent="-228600" lvl="3" marL="160020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Dejó todo para seguir a Jesús; Ofreció un banquete en su casa, en honor de Jesús</a:t>
            </a:r>
            <a:endParaRPr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b. El libro de Mateo</a:t>
            </a:r>
            <a:endParaRPr sz="1200">
              <a:solidFill>
                <a:schemeClr val="dk1"/>
              </a:solidFill>
              <a:latin typeface="Calibri"/>
              <a:ea typeface="Calibri"/>
              <a:cs typeface="Calibri"/>
              <a:sym typeface="Calibri"/>
            </a:endParaRPr>
          </a:p>
          <a:p>
            <a:pPr indent="-228600" lvl="3" marL="160020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Es un “puente” entre el A.T. y el N.T. </a:t>
            </a:r>
            <a:endParaRPr sz="1200">
              <a:solidFill>
                <a:schemeClr val="dk1"/>
              </a:solidFill>
              <a:latin typeface="Calibri"/>
              <a:ea typeface="Calibri"/>
              <a:cs typeface="Calibri"/>
              <a:sym typeface="Calibri"/>
            </a:endParaRPr>
          </a:p>
          <a:p>
            <a:pPr indent="-228600" lvl="3" marL="160020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Cita o hace referencia a más de 60 profecías del Antiguo Testamento</a:t>
            </a:r>
            <a:endParaRPr sz="1200">
              <a:solidFill>
                <a:schemeClr val="dk1"/>
              </a:solidFill>
              <a:latin typeface="Calibri"/>
              <a:ea typeface="Calibri"/>
              <a:cs typeface="Calibri"/>
              <a:sym typeface="Calibri"/>
            </a:endParaRPr>
          </a:p>
          <a:p>
            <a:pPr indent="-228600" lvl="3" marL="160020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Y por eso, se concluye que fue dirigido a una audiencia judía.  Muestra a Jesús como el cumplimiento de las profecías, el Mesías que habían esperado.  </a:t>
            </a:r>
            <a:endParaRPr sz="1200">
              <a:solidFill>
                <a:schemeClr val="dk1"/>
              </a:solidFill>
              <a:latin typeface="Calibri"/>
              <a:ea typeface="Calibri"/>
              <a:cs typeface="Calibri"/>
              <a:sym typeface="Calibri"/>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310" name="Google Shape;31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2" marL="91440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Ver</a:t>
            </a:r>
            <a:r>
              <a:rPr lang="en-US" sz="1200">
                <a:solidFill>
                  <a:schemeClr val="dk1"/>
                </a:solidFill>
                <a:latin typeface="Calibri"/>
                <a:ea typeface="Calibri"/>
                <a:cs typeface="Calibri"/>
                <a:sym typeface="Calibri"/>
              </a:rPr>
              <a:t> el siguiente video para la lección 4 (Insertar enlace aquí)</a:t>
            </a:r>
            <a:endParaRPr sz="1200">
              <a:solidFill>
                <a:schemeClr val="dk1"/>
              </a:solidFill>
              <a:latin typeface="Calibri"/>
              <a:ea typeface="Calibri"/>
              <a:cs typeface="Calibri"/>
              <a:sym typeface="Calibri"/>
            </a:endParaRPr>
          </a:p>
          <a:p>
            <a:pPr indent="0" lvl="2" marL="91440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Leer</a:t>
            </a:r>
            <a:r>
              <a:rPr lang="en-US" sz="1200">
                <a:solidFill>
                  <a:schemeClr val="dk1"/>
                </a:solidFill>
                <a:latin typeface="Calibri"/>
                <a:ea typeface="Calibri"/>
                <a:cs typeface="Calibri"/>
                <a:sym typeface="Calibri"/>
              </a:rPr>
              <a:t> Mateo 3:1-17 en sus Biblias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https://pxhere.com/en/photo/847459</a:t>
            </a:r>
            <a:endParaRPr/>
          </a:p>
        </p:txBody>
      </p:sp>
      <p:sp>
        <p:nvSpPr>
          <p:cNvPr id="317" name="Google Shape;31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rPr lang="en-US" u="sng">
                <a:solidFill>
                  <a:schemeClr val="hlink"/>
                </a:solidFill>
                <a:hlinkClick r:id="rId2"/>
              </a:rPr>
              <a:t>https://upload.wikimedia.org/wikipedia/commons/e/ee/Answered_Prayer_%28165923671%29.jpeg</a:t>
            </a:r>
            <a:endParaRPr b="1"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t/>
            </a:r>
            <a:endParaRPr b="1"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Oración</a:t>
            </a:r>
            <a:r>
              <a:rPr lang="en-US" sz="1200">
                <a:solidFill>
                  <a:schemeClr val="dk1"/>
                </a:solidFill>
                <a:latin typeface="Calibri"/>
                <a:ea typeface="Calibri"/>
                <a:cs typeface="Calibri"/>
                <a:sym typeface="Calibri"/>
              </a:rPr>
              <a:t> de clausura- Ex corde</a:t>
            </a:r>
            <a:endParaRPr sz="1200">
              <a:solidFill>
                <a:schemeClr val="dk1"/>
              </a:solidFill>
              <a:latin typeface="Calibri"/>
              <a:ea typeface="Calibri"/>
              <a:cs typeface="Calibri"/>
              <a:sym typeface="Calibri"/>
            </a:endParaRPr>
          </a:p>
        </p:txBody>
      </p:sp>
      <p:sp>
        <p:nvSpPr>
          <p:cNvPr id="327" name="Google Shape;32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Academia Cristo brinda capacitación para cumplir la Gran Comisión de Jesucristo  (Vayan y hagan discípulos de todas las naciones), ayudándoles a crecer en la palabra para llevar la Palabra a otros. </a:t>
            </a:r>
            <a:endParaRPr/>
          </a:p>
          <a:p>
            <a:pPr indent="-171450" lvl="0" marL="171450" rtl="0" algn="l">
              <a:lnSpc>
                <a:spcPct val="100000"/>
              </a:lnSpc>
              <a:spcBef>
                <a:spcPts val="0"/>
              </a:spcBef>
              <a:spcAft>
                <a:spcPts val="0"/>
              </a:spcAft>
              <a:buClr>
                <a:schemeClr val="dk1"/>
              </a:buClr>
              <a:buSzPts val="1200"/>
              <a:buFont typeface="Calibri"/>
              <a:buChar char="-"/>
            </a:pPr>
            <a:r>
              <a:rPr lang="en-US"/>
              <a:t>Nos dedicamos a ayudarles en conocer y entender las Escrituras, porque allí el Espíritu nos muestra el pecado, y allí conocemos la gracia de Jesucristo. </a:t>
            </a:r>
            <a:endParaRPr/>
          </a:p>
          <a:p>
            <a:pPr indent="-171450" lvl="0" marL="171450" rtl="0" algn="l">
              <a:lnSpc>
                <a:spcPct val="100000"/>
              </a:lnSpc>
              <a:spcBef>
                <a:spcPts val="0"/>
              </a:spcBef>
              <a:spcAft>
                <a:spcPts val="0"/>
              </a:spcAft>
              <a:buClr>
                <a:schemeClr val="dk1"/>
              </a:buClr>
              <a:buSzPts val="1200"/>
              <a:buFont typeface="Calibri"/>
              <a:buChar char="-"/>
            </a:pPr>
            <a:r>
              <a:rPr lang="en-US"/>
              <a:t>Y luego, ese conocimiento del amor de Cristo no se puede quedar con nosotros.  Jesucristo nos llama a llevar la palabra a otros.  </a:t>
            </a:r>
            <a:endParaRPr/>
          </a:p>
        </p:txBody>
      </p:sp>
      <p:sp>
        <p:nvSpPr>
          <p:cNvPr id="334" name="Google Shape;33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Algunos nos han comentado: </a:t>
            </a:r>
            <a:endParaRPr/>
          </a:p>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Deseo juntar un grupo de personas para compartir lo aprendido y para estudiar la palabra donde vivo.  ¿Pueden orientarme?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Claro que sí.  Nuestros profesores los pueden orientar o dirigirlos a uno de nuestros asesores quienes les ayudarán en formar un Grupo Sembrador.</a:t>
            </a:r>
            <a:endParaRPr/>
          </a:p>
          <a:p>
            <a:pPr indent="-285750" lvl="1" marL="742950" marR="0" rtl="0" algn="l">
              <a:lnSpc>
                <a:spcPct val="107000"/>
              </a:lnSpc>
              <a:spcBef>
                <a:spcPts val="0"/>
              </a:spcBef>
              <a:spcAft>
                <a:spcPts val="0"/>
              </a:spcAft>
              <a:buClr>
                <a:schemeClr val="dk1"/>
              </a:buClr>
              <a:buSzPts val="1800"/>
              <a:buFont typeface="Courier New"/>
              <a:buChar char="o"/>
            </a:pPr>
            <a:r>
              <a:rPr b="1" lang="en-US" sz="1800" u="sng">
                <a:latin typeface="Calibri"/>
                <a:ea typeface="Calibri"/>
                <a:cs typeface="Calibri"/>
                <a:sym typeface="Calibri"/>
              </a:rPr>
              <a:t>Un grupo sembrador</a:t>
            </a:r>
            <a:r>
              <a:rPr lang="en-US" sz="1800">
                <a:latin typeface="Calibri"/>
                <a:ea typeface="Calibri"/>
                <a:cs typeface="Calibri"/>
                <a:sym typeface="Calibri"/>
              </a:rPr>
              <a:t> existe para crecer juntos en las Buenas Nuevas de Jesucristo.  Estudiamos la Palabra, oramos, nos amamos el uno al otro, y alabamos al Señor.  El Grupo Sembrador es el primer paso de plantar una iglesia.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En algunos casos se puede hacer una consulta presencial con uno de nuestros asesores, sin costo alguno.  </a:t>
            </a:r>
            <a:endParaRPr/>
          </a:p>
          <a:p>
            <a:pPr indent="-285750" lvl="1" marL="742950" marR="0" rtl="0" algn="l">
              <a:lnSpc>
                <a:spcPct val="107000"/>
              </a:lnSpc>
              <a:spcBef>
                <a:spcPts val="800"/>
              </a:spcBef>
              <a:spcAft>
                <a:spcPts val="0"/>
              </a:spcAft>
              <a:buClr>
                <a:schemeClr val="dk1"/>
              </a:buClr>
              <a:buSzPts val="1100"/>
              <a:buFont typeface="Courier New"/>
              <a:buChar char="o"/>
            </a:pPr>
            <a:r>
              <a:rPr b="1" lang="en-US" sz="1100">
                <a:latin typeface="Calibri"/>
                <a:ea typeface="Calibri"/>
                <a:cs typeface="Calibri"/>
                <a:sym typeface="Calibri"/>
              </a:rPr>
              <a:t>Si le interesa plantar un Grupo Sembrador, hágaselo saber a su Profesor o cualquier de nuestros asesores.  </a:t>
            </a:r>
            <a:endParaRPr/>
          </a:p>
          <a:p>
            <a:pPr indent="-285750" lvl="1" marL="742950" marR="0" rtl="0" algn="l">
              <a:lnSpc>
                <a:spcPct val="107000"/>
              </a:lnSpc>
              <a:spcBef>
                <a:spcPts val="800"/>
              </a:spcBef>
              <a:spcAft>
                <a:spcPts val="0"/>
              </a:spcAft>
              <a:buClr>
                <a:srgbClr val="0C7837"/>
              </a:buClr>
              <a:buSzPts val="1100"/>
              <a:buFont typeface="Courier New"/>
              <a:buChar char="o"/>
            </a:pPr>
            <a:r>
              <a:rPr b="0" i="0" lang="en-US" sz="1100">
                <a:solidFill>
                  <a:srgbClr val="0C7837"/>
                </a:solidFill>
                <a:latin typeface="Overlock"/>
                <a:ea typeface="Overlock"/>
                <a:cs typeface="Overlock"/>
                <a:sym typeface="Overlock"/>
              </a:rPr>
              <a:t>Somos de Cristo.  Y los cristianos se juntan.  </a:t>
            </a:r>
            <a:r>
              <a:rPr b="0" i="1" lang="en-US" sz="11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1100">
                <a:solidFill>
                  <a:srgbClr val="0C7837"/>
                </a:solidFill>
                <a:latin typeface="Overlock"/>
                <a:ea typeface="Overlock"/>
                <a:cs typeface="Overlock"/>
                <a:sym typeface="Overlock"/>
              </a:rPr>
              <a:t>(Hebreos 10:25)</a:t>
            </a:r>
            <a:endParaRPr sz="1100">
              <a:solidFill>
                <a:srgbClr val="0C7837"/>
              </a:solidFill>
              <a:latin typeface="Overlock"/>
              <a:ea typeface="Overlock"/>
              <a:cs typeface="Overlock"/>
              <a:sym typeface="Overlock"/>
            </a:endParaRPr>
          </a:p>
          <a:p>
            <a:pPr indent="-215900" lvl="1" marL="742950" marR="0" rtl="0" algn="l">
              <a:lnSpc>
                <a:spcPct val="107000"/>
              </a:lnSpc>
              <a:spcBef>
                <a:spcPts val="800"/>
              </a:spcBef>
              <a:spcAft>
                <a:spcPts val="0"/>
              </a:spcAft>
              <a:buClr>
                <a:schemeClr val="dk1"/>
              </a:buClr>
              <a:buSzPts val="1100"/>
              <a:buFont typeface="Courier New"/>
              <a:buNone/>
            </a:pPr>
            <a:r>
              <a:t/>
            </a:r>
            <a:endParaRPr b="1" sz="1100">
              <a:latin typeface="Calibri"/>
              <a:ea typeface="Calibri"/>
              <a:cs typeface="Calibri"/>
              <a:sym typeface="Calibri"/>
            </a:endParaRPr>
          </a:p>
          <a:p>
            <a:pPr indent="-215900" lvl="1" marL="742950" marR="0" rtl="0" algn="l">
              <a:lnSpc>
                <a:spcPct val="107000"/>
              </a:lnSpc>
              <a:spcBef>
                <a:spcPts val="800"/>
              </a:spcBef>
              <a:spcAft>
                <a:spcPts val="0"/>
              </a:spcAft>
              <a:buClr>
                <a:schemeClr val="dk1"/>
              </a:buClr>
              <a:buSzPts val="1100"/>
              <a:buFont typeface="Courier New"/>
              <a:buNone/>
            </a:pPr>
            <a:r>
              <a:t/>
            </a:r>
            <a:endParaRPr sz="1100">
              <a:latin typeface="Calibri"/>
              <a:ea typeface="Calibri"/>
              <a:cs typeface="Calibri"/>
              <a:sym typeface="Calibri"/>
            </a:endParaRPr>
          </a:p>
          <a:p>
            <a:pPr indent="0" lvl="0" marL="0" rtl="0" algn="l">
              <a:lnSpc>
                <a:spcPct val="100000"/>
              </a:lnSpc>
              <a:spcBef>
                <a:spcPts val="800"/>
              </a:spcBef>
              <a:spcAft>
                <a:spcPts val="0"/>
              </a:spcAft>
              <a:buSzPts val="1400"/>
              <a:buNone/>
            </a:pPr>
            <a:r>
              <a:t/>
            </a:r>
            <a:endParaRPr/>
          </a:p>
        </p:txBody>
      </p:sp>
      <p:sp>
        <p:nvSpPr>
          <p:cNvPr id="342" name="Google Shape;34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1400"/>
              <a:buNone/>
            </a:pPr>
            <a:r>
              <a:rPr lang="en-US" sz="1800">
                <a:latin typeface="Calibri"/>
                <a:ea typeface="Calibri"/>
                <a:cs typeface="Calibri"/>
                <a:sym typeface="Calibri"/>
              </a:rPr>
              <a:t>Deseo unirme a ustedes.  ¿Cómo se hace?</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Hable con su Profesor.   Los puede orientar en cómo empezar el proceso para establecer Unidad Doctrinal.  </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Para nosotros es importante que prediquemos el mismo mensaje, y que tengamos las mismas creencias.  Así podemos colaborar y apoyarnos mejor, así como dice el Apóstol Pablo:</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b="1" i="1" lang="en-US" sz="1800">
                <a:latin typeface="Calibri"/>
                <a:ea typeface="Calibri"/>
                <a:cs typeface="Calibri"/>
                <a:sym typeface="Calibri"/>
              </a:rPr>
              <a:t>&gt;&gt;Hermanos, les ruego por el nombre de nuestro Señor Jesucristo, que se pongan de acuerdo y que no haya divisiones entre ustedes, sino que estén perfectamente unidos en un mismo sentir y en un mismo parecer.&lt;&lt;  (1 Corintios 1:10)</a:t>
            </a:r>
            <a:endParaRPr b="1" sz="18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lnSpc>
                <a:spcPct val="100000"/>
              </a:lnSpc>
              <a:spcBef>
                <a:spcPts val="800"/>
              </a:spcBef>
              <a:spcAft>
                <a:spcPts val="0"/>
              </a:spcAft>
              <a:buSzPts val="1400"/>
              <a:buNone/>
            </a:pPr>
            <a:r>
              <a:rPr i="1" lang="en-US"/>
              <a:t>Nota para los profesores:  Si alguien menciona especificamente el deseo de unirse en acuerdo doctrinal o de formar un grupo sembrador, se le pide hacer dos cosas:  </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1) Avisar de inmediato al director estudiantil (Andrew Johnston), director académico (Joel Sutton) o cualquier de nuestros misioneros o representantes de Academia Cristo.</a:t>
            </a:r>
            <a:endParaRPr/>
          </a:p>
          <a:p>
            <a:pPr indent="0" lvl="0" marL="0" rtl="0" algn="l">
              <a:lnSpc>
                <a:spcPct val="100000"/>
              </a:lnSpc>
              <a:spcBef>
                <a:spcPts val="0"/>
              </a:spcBef>
              <a:spcAft>
                <a:spcPts val="0"/>
              </a:spcAft>
              <a:buSzPts val="1400"/>
              <a:buNone/>
            </a:pPr>
            <a:r>
              <a:rPr i="1" lang="en-US"/>
              <a:t>2) Notarlo en el informe al final de la clase.  </a:t>
            </a:r>
            <a:endParaRPr/>
          </a:p>
        </p:txBody>
      </p:sp>
      <p:sp>
        <p:nvSpPr>
          <p:cNvPr id="350" name="Google Shape;350;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Despedidas</a:t>
            </a:r>
            <a:endParaRPr/>
          </a:p>
        </p:txBody>
      </p:sp>
      <p:sp>
        <p:nvSpPr>
          <p:cNvPr id="358" name="Google Shape;35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NO conocemos sus nombres, ni cuántos eran, ni exactamente de dónde procedían, ni precisamente en qué momento llegaron. </a:t>
            </a:r>
            <a:endParaRPr/>
          </a:p>
          <a:p>
            <a:pPr indent="0" lvl="0" marL="0" rtl="0" algn="l">
              <a:lnSpc>
                <a:spcPct val="100000"/>
              </a:lnSpc>
              <a:spcBef>
                <a:spcPts val="0"/>
              </a:spcBef>
              <a:spcAft>
                <a:spcPts val="0"/>
              </a:spcAft>
              <a:buSzPts val="1400"/>
              <a:buNone/>
            </a:pPr>
            <a:r>
              <a:rPr lang="en-US"/>
              <a:t>ii.	Se ha sugerido que los sabios o magos que se mencionan aquí eran una clase de sacerdotes, astrónomos y astrólogos, consejeros influyentes en el rey, posiblemente de Babilonia.</a:t>
            </a:r>
            <a:endParaRPr/>
          </a:p>
          <a:p>
            <a:pPr indent="0" lvl="0" marL="0" rtl="0" algn="l">
              <a:lnSpc>
                <a:spcPct val="100000"/>
              </a:lnSpc>
              <a:spcBef>
                <a:spcPts val="0"/>
              </a:spcBef>
              <a:spcAft>
                <a:spcPts val="0"/>
              </a:spcAft>
              <a:buSzPts val="1400"/>
              <a:buNone/>
            </a:pPr>
            <a:r>
              <a:rPr lang="en-US"/>
              <a:t>iii.	Durante los 70 años de la cautividad de los judíos en Babilonia (586-516 a.C.), Daniel fue el jefe de los magos, y probablemente aprendieron de él acerca del Mesías que esperaban los judíos. También tuvieron oportunidades de aprender lo que los profetas de Israel habían predicho sobre el Mesías.</a:t>
            </a:r>
            <a:endParaRPr/>
          </a:p>
          <a:p>
            <a:pPr indent="0" lvl="0" marL="0" rtl="0" algn="l">
              <a:lnSpc>
                <a:spcPct val="100000"/>
              </a:lnSpc>
              <a:spcBef>
                <a:spcPts val="0"/>
              </a:spcBef>
              <a:spcAft>
                <a:spcPts val="0"/>
              </a:spcAft>
              <a:buSzPts val="1400"/>
              <a:buNone/>
            </a:pPr>
            <a:r>
              <a:rPr lang="en-US"/>
              <a:t>iv.	No conocían las Escrituras del Antiguo Testamento muy bien.  Eran gentiles. </a:t>
            </a:r>
            <a:endParaRPr/>
          </a:p>
        </p:txBody>
      </p:sp>
      <p:sp>
        <p:nvSpPr>
          <p:cNvPr id="134" name="Google Shape;13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La estrella que los guió fue una creación especial de Dios, no se parecía a las otras estrellas, ni se desempeñaba como ellas. No resultan satisfactorios los intentos para explicarla como una conjunción de los planetas Júpiter, Saturno y Marte o como un meteoro o un cometa. Los magos vieron la estrella especial en el oriente, la vieron nuevamente cuando viajaban de Jerusalén a Belén y los guió a la casa donde María y José estaban con el niño Cristo. </a:t>
            </a:r>
            <a:endParaRPr/>
          </a:p>
          <a:p>
            <a:pPr indent="0" lvl="0" marL="0" rtl="0" algn="l">
              <a:lnSpc>
                <a:spcPct val="100000"/>
              </a:lnSpc>
              <a:spcBef>
                <a:spcPts val="0"/>
              </a:spcBef>
              <a:spcAft>
                <a:spcPts val="0"/>
              </a:spcAft>
              <a:buSzPts val="1400"/>
              <a:buNone/>
            </a:pPr>
            <a:r>
              <a:rPr lang="en-US"/>
              <a:t>ii.	¿Cómo supieron los magos que esa estrella especial significaba que el Mesías había nacido? Algunos creen que tiene que ver con la profecía de Balaam (al que le habló su asno) dice que “Saldrá ESTRELLA de Jacob” (Números 24:17).  Podría ser, pero la estrella en Números es el Mesías, no un cuerpo celeste que anunciaba su nacimiento.  Todo lo que podemos decir es que Dios se los reveló. </a:t>
            </a:r>
            <a:endParaRPr/>
          </a:p>
          <a:p>
            <a:pPr indent="0" lvl="0" marL="0" rtl="0" algn="l">
              <a:lnSpc>
                <a:spcPct val="100000"/>
              </a:lnSpc>
              <a:spcBef>
                <a:spcPts val="0"/>
              </a:spcBef>
              <a:spcAft>
                <a:spcPts val="0"/>
              </a:spcAft>
              <a:buSzPts val="1400"/>
              <a:buNone/>
            </a:pPr>
            <a:r>
              <a:t/>
            </a:r>
            <a:endParaRPr/>
          </a:p>
        </p:txBody>
      </p:sp>
      <p:sp>
        <p:nvSpPr>
          <p:cNvPr id="141" name="Google Shape;14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verlo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Overlock"/>
              <a:buNone/>
              <a:defRPr sz="6000">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lt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lt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lt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lt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lt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5" name="Google Shape;9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98" name="Google Shape;98;p46"/>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27" name="Google Shape;27;p43"/>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32" name="Google Shape;32;p44"/>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4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2"/>
          <p:cNvSpPr/>
          <p:nvPr>
            <p:ph idx="2" type="pic"/>
          </p:nvPr>
        </p:nvSpPr>
        <p:spPr>
          <a:xfrm>
            <a:off x="5183188" y="987425"/>
            <a:ext cx="6172200" cy="4873625"/>
          </a:xfrm>
          <a:prstGeom prst="rect">
            <a:avLst/>
          </a:prstGeom>
          <a:noFill/>
          <a:ln>
            <a:noFill/>
          </a:ln>
        </p:spPr>
      </p:sp>
      <p:sp>
        <p:nvSpPr>
          <p:cNvPr id="70" name="Google Shape;70;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Overlock"/>
              <a:buNone/>
              <a:defRPr b="0" i="0" sz="5400" u="none" cap="none" strike="noStrike">
                <a:solidFill>
                  <a:schemeClr val="dk1"/>
                </a:solidFill>
                <a:latin typeface="Overlock"/>
                <a:ea typeface="Overlock"/>
                <a:cs typeface="Overlock"/>
                <a:sym typeface="Overlo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dk1"/>
              </a:buClr>
              <a:buSzPts val="5400"/>
              <a:buFont typeface="Arial"/>
              <a:buChar char="•"/>
              <a:defRPr b="0" i="0" sz="5400" u="none" cap="none" strike="noStrike">
                <a:solidFill>
                  <a:schemeClr val="dk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dk1"/>
              </a:buClr>
              <a:buSzPts val="4800"/>
              <a:buFont typeface="Arial"/>
              <a:buChar char="•"/>
              <a:defRPr b="0" i="0" sz="4800" u="none" cap="none" strike="noStrike">
                <a:solidFill>
                  <a:schemeClr val="dk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dk1"/>
              </a:buClr>
              <a:buSzPts val="4400"/>
              <a:buFont typeface="Arial"/>
              <a:buChar char="•"/>
              <a:defRPr b="0" i="0" sz="4400" u="none" cap="none" strike="noStrike">
                <a:solidFill>
                  <a:schemeClr val="dk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Overlock"/>
              <a:buNone/>
              <a:defRPr b="0" i="0" sz="5400" u="none" cap="none" strike="noStrike">
                <a:solidFill>
                  <a:schemeClr val="lt1"/>
                </a:solidFill>
                <a:latin typeface="Overlock"/>
                <a:ea typeface="Overlock"/>
                <a:cs typeface="Overlock"/>
                <a:sym typeface="Overlo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lt1"/>
              </a:buClr>
              <a:buSzPts val="5400"/>
              <a:buFont typeface="Arial"/>
              <a:buChar char="•"/>
              <a:defRPr b="0" i="0" sz="5400" u="none" cap="none" strike="noStrike">
                <a:solidFill>
                  <a:schemeClr val="lt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lt1"/>
              </a:buClr>
              <a:buSzPts val="4800"/>
              <a:buFont typeface="Arial"/>
              <a:buChar char="•"/>
              <a:defRPr b="0" i="0" sz="4800" u="none" cap="none" strike="noStrike">
                <a:solidFill>
                  <a:schemeClr val="lt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9" name="Google Shape;8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0" name="Google Shape;9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1" name="Google Shape;9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104" name="Google Shape;104;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105" name="Google Shape;105;p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000"/>
              </a:buClr>
              <a:buSzPts val="6000"/>
              <a:buFont typeface="Overlock"/>
              <a:buNone/>
            </a:pPr>
            <a:r>
              <a:rPr lang="en-US">
                <a:solidFill>
                  <a:srgbClr val="008000"/>
                </a:solidFill>
              </a:rPr>
              <a:t>Proyecto Final- Considerar</a:t>
            </a:r>
            <a:endParaRPr>
              <a:solidFill>
                <a:srgbClr val="008000"/>
              </a:solidFill>
            </a:endParaRPr>
          </a:p>
        </p:txBody>
      </p:sp>
      <p:sp>
        <p:nvSpPr>
          <p:cNvPr id="166" name="Google Shape;166;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914400" lvl="1" marL="1371600" rtl="0" algn="l">
              <a:lnSpc>
                <a:spcPct val="90000"/>
              </a:lnSpc>
              <a:spcBef>
                <a:spcPts val="0"/>
              </a:spcBef>
              <a:spcAft>
                <a:spcPts val="0"/>
              </a:spcAft>
              <a:buClr>
                <a:srgbClr val="613318"/>
              </a:buClr>
              <a:buSzPct val="100000"/>
              <a:buFont typeface="Calibri"/>
              <a:buAutoNum type="arabicPeriod"/>
            </a:pPr>
            <a:r>
              <a:rPr lang="en-US" sz="4000">
                <a:solidFill>
                  <a:srgbClr val="613318"/>
                </a:solidFill>
              </a:rPr>
              <a:t>¿Quiénes son los personajes de esta historia?</a:t>
            </a:r>
            <a:endParaRPr sz="40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4000">
                <a:solidFill>
                  <a:srgbClr val="613318"/>
                </a:solidFill>
              </a:rPr>
              <a:t>¿Cuáles son los objetos de esta historia?</a:t>
            </a:r>
            <a:endParaRPr sz="40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4000">
                <a:solidFill>
                  <a:srgbClr val="613318"/>
                </a:solidFill>
              </a:rPr>
              <a:t>¿Dónde ocurrió la historia?</a:t>
            </a:r>
            <a:endParaRPr sz="40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4000">
                <a:solidFill>
                  <a:srgbClr val="613318"/>
                </a:solidFill>
              </a:rPr>
              <a:t>¿Cuándo ocurrió la historia?</a:t>
            </a:r>
            <a:endParaRPr sz="40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4000">
                <a:solidFill>
                  <a:srgbClr val="613318"/>
                </a:solidFill>
              </a:rPr>
              <a:t>¿Cuál es el problema?</a:t>
            </a:r>
            <a:endParaRPr sz="40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4000">
                <a:solidFill>
                  <a:srgbClr val="613318"/>
                </a:solidFill>
              </a:rPr>
              <a:t>¿Cuáles eventos ocurrieron en esta historia?</a:t>
            </a:r>
            <a:endParaRPr sz="40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4000">
                <a:solidFill>
                  <a:srgbClr val="613318"/>
                </a:solidFill>
              </a:rPr>
              <a:t>¿Se resuelve el problema? ¿Cómo?</a:t>
            </a:r>
            <a:endParaRPr sz="4000">
              <a:solidFill>
                <a:srgbClr val="61331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000"/>
              </a:buClr>
              <a:buSzPts val="6000"/>
              <a:buFont typeface="Overlock"/>
              <a:buNone/>
            </a:pPr>
            <a:r>
              <a:rPr lang="en-US">
                <a:solidFill>
                  <a:srgbClr val="008000"/>
                </a:solidFill>
              </a:rPr>
              <a:t>Proyecto Final- Consolidar</a:t>
            </a:r>
            <a:endParaRPr>
              <a:solidFill>
                <a:srgbClr val="008000"/>
              </a:solidFill>
            </a:endParaRPr>
          </a:p>
        </p:txBody>
      </p:sp>
      <p:sp>
        <p:nvSpPr>
          <p:cNvPr id="173" name="Google Shape;17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914400" lvl="1" marL="1371600" rtl="0" algn="l">
              <a:lnSpc>
                <a:spcPct val="90000"/>
              </a:lnSpc>
              <a:spcBef>
                <a:spcPts val="0"/>
              </a:spcBef>
              <a:spcAft>
                <a:spcPts val="0"/>
              </a:spcAft>
              <a:buClr>
                <a:srgbClr val="613318"/>
              </a:buClr>
              <a:buSzPct val="100000"/>
              <a:buFont typeface="Calibri"/>
              <a:buAutoNum type="arabicPeriod"/>
            </a:pPr>
            <a:r>
              <a:rPr lang="en-US" sz="5200">
                <a:solidFill>
                  <a:srgbClr val="613318"/>
                </a:solidFill>
              </a:rPr>
              <a:t>¿De qué se trata la historia?</a:t>
            </a:r>
            <a:endParaRPr sz="52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5200">
                <a:solidFill>
                  <a:srgbClr val="613318"/>
                </a:solidFill>
              </a:rPr>
              <a:t>¿Qué pecado me enseña a confesar esta historia?</a:t>
            </a:r>
            <a:endParaRPr sz="52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5200">
                <a:solidFill>
                  <a:srgbClr val="613318"/>
                </a:solidFill>
              </a:rPr>
              <a:t>¿Dónde veo el amor de Dios en esta historia?</a:t>
            </a:r>
            <a:endParaRPr sz="52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5200">
                <a:solidFill>
                  <a:srgbClr val="613318"/>
                </a:solidFill>
              </a:rPr>
              <a:t>¿Qué me enseña Dios a pedir y hacer por gratitud a él?</a:t>
            </a:r>
            <a:endParaRPr sz="52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5200">
                <a:solidFill>
                  <a:srgbClr val="613318"/>
                </a:solidFill>
              </a:rPr>
              <a:t>¿Cuándo sería una buena situación para compartir este mensaje?</a:t>
            </a:r>
            <a:endParaRPr sz="5200">
              <a:solidFill>
                <a:srgbClr val="613318"/>
              </a:solidFill>
            </a:endParaRPr>
          </a:p>
          <a:p>
            <a:pPr indent="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000"/>
              </a:buClr>
              <a:buSzPts val="6000"/>
              <a:buFont typeface="Overlock"/>
              <a:buNone/>
            </a:pPr>
            <a:r>
              <a:rPr lang="en-US">
                <a:solidFill>
                  <a:srgbClr val="008000"/>
                </a:solidFill>
              </a:rPr>
              <a:t>Proyecto Final- Consolidar</a:t>
            </a:r>
            <a:endParaRPr>
              <a:solidFill>
                <a:srgbClr val="008000"/>
              </a:solidFill>
            </a:endParaRPr>
          </a:p>
        </p:txBody>
      </p:sp>
      <p:sp>
        <p:nvSpPr>
          <p:cNvPr id="180" name="Google Shape;180;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914400" lvl="1" marL="1371600" rtl="0" algn="l">
              <a:lnSpc>
                <a:spcPct val="90000"/>
              </a:lnSpc>
              <a:spcBef>
                <a:spcPts val="0"/>
              </a:spcBef>
              <a:spcAft>
                <a:spcPts val="0"/>
              </a:spcAft>
              <a:buClr>
                <a:srgbClr val="613318"/>
              </a:buClr>
              <a:buSzPct val="100000"/>
              <a:buFont typeface="Calibri"/>
              <a:buAutoNum type="arabicPeriod"/>
            </a:pPr>
            <a:r>
              <a:rPr lang="en-US" sz="5200">
                <a:solidFill>
                  <a:srgbClr val="613318"/>
                </a:solidFill>
              </a:rPr>
              <a:t>¿De qué se trata la historia?</a:t>
            </a:r>
            <a:endParaRPr sz="52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5200">
                <a:solidFill>
                  <a:srgbClr val="613318"/>
                </a:solidFill>
              </a:rPr>
              <a:t>¿Qué pecado me enseña a confesar esta historia?</a:t>
            </a:r>
            <a:endParaRPr sz="52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5200">
                <a:solidFill>
                  <a:srgbClr val="613318"/>
                </a:solidFill>
              </a:rPr>
              <a:t>¿Dónde veo el amor de Dios en esta historia?</a:t>
            </a:r>
            <a:endParaRPr sz="52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5200">
                <a:solidFill>
                  <a:srgbClr val="613318"/>
                </a:solidFill>
              </a:rPr>
              <a:t>¿Qué me enseña Dios a pedir y hacer por gratitud a él?</a:t>
            </a:r>
            <a:endParaRPr sz="5200">
              <a:solidFill>
                <a:srgbClr val="613318"/>
              </a:solidFill>
            </a:endParaRPr>
          </a:p>
          <a:p>
            <a:pPr indent="-914400" lvl="1" marL="1371600" rtl="0" algn="l">
              <a:lnSpc>
                <a:spcPct val="90000"/>
              </a:lnSpc>
              <a:spcBef>
                <a:spcPts val="500"/>
              </a:spcBef>
              <a:spcAft>
                <a:spcPts val="0"/>
              </a:spcAft>
              <a:buClr>
                <a:srgbClr val="613318"/>
              </a:buClr>
              <a:buSzPct val="100000"/>
              <a:buFont typeface="Calibri"/>
              <a:buAutoNum type="arabicPeriod"/>
            </a:pPr>
            <a:r>
              <a:rPr lang="en-US" sz="5200">
                <a:solidFill>
                  <a:srgbClr val="613318"/>
                </a:solidFill>
              </a:rPr>
              <a:t>¿Cuándo sería una buena situación para compartir este mensaje?</a:t>
            </a:r>
            <a:endParaRPr sz="5200">
              <a:solidFill>
                <a:srgbClr val="613318"/>
              </a:solidFill>
            </a:endParaRPr>
          </a:p>
          <a:p>
            <a:pPr indent="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000"/>
              </a:buClr>
              <a:buSzPts val="6000"/>
              <a:buFont typeface="Overlock"/>
              <a:buNone/>
            </a:pPr>
            <a:r>
              <a:rPr lang="en-US">
                <a:solidFill>
                  <a:srgbClr val="008000"/>
                </a:solidFill>
              </a:rPr>
              <a:t>Proyecto Final</a:t>
            </a:r>
            <a:endParaRPr/>
          </a:p>
        </p:txBody>
      </p:sp>
      <p:sp>
        <p:nvSpPr>
          <p:cNvPr id="186" name="Google Shape;186;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613318"/>
              </a:buClr>
              <a:buSzPts val="5400"/>
              <a:buChar char="•"/>
            </a:pPr>
            <a:r>
              <a:rPr lang="en-US">
                <a:solidFill>
                  <a:srgbClr val="613318"/>
                </a:solidFill>
              </a:rPr>
              <a:t>Solo hay que responder a este guion, y entregarlo de manera digital (foto, copia escaneada) por Whatsapp o correo electrónico.  </a:t>
            </a:r>
            <a:endParaRPr>
              <a:solidFill>
                <a:srgbClr val="613318"/>
              </a:solidFill>
            </a:endParaRPr>
          </a:p>
          <a:p>
            <a:pPr indent="-228600" lvl="0" marL="228600" rtl="0" algn="l">
              <a:lnSpc>
                <a:spcPct val="90000"/>
              </a:lnSpc>
              <a:spcBef>
                <a:spcPts val="1000"/>
              </a:spcBef>
              <a:spcAft>
                <a:spcPts val="0"/>
              </a:spcAft>
              <a:buClr>
                <a:srgbClr val="613318"/>
              </a:buClr>
              <a:buSzPts val="5400"/>
              <a:buChar char="•"/>
            </a:pPr>
            <a:r>
              <a:rPr lang="en-US">
                <a:solidFill>
                  <a:srgbClr val="613318"/>
                </a:solidFill>
              </a:rPr>
              <a:t>Fecha límite para entregarlo:</a:t>
            </a:r>
            <a:endParaRPr>
              <a:solidFill>
                <a:srgbClr val="613318"/>
              </a:solidFill>
            </a:endParaRPr>
          </a:p>
          <a:p>
            <a:pPr indent="0" lvl="0" marL="0" rtl="0" algn="l">
              <a:lnSpc>
                <a:spcPct val="90000"/>
              </a:lnSpc>
              <a:spcBef>
                <a:spcPts val="1000"/>
              </a:spcBef>
              <a:spcAft>
                <a:spcPts val="0"/>
              </a:spcAft>
              <a:buClr>
                <a:schemeClr val="dk1"/>
              </a:buClr>
              <a:buSzPts val="5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A picture containing person, standing, man, looking&#10;&#10;Description automatically generated" id="192" name="Google Shape;192;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3" name="Google Shape;193;p16"/>
          <p:cNvSpPr txBox="1"/>
          <p:nvPr>
            <p:ph type="title"/>
          </p:nvPr>
        </p:nvSpPr>
        <p:spPr>
          <a:xfrm>
            <a:off x="1463842" y="419116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Overlock"/>
              <a:buNone/>
            </a:pPr>
            <a:r>
              <a:rPr lang="en-US">
                <a:solidFill>
                  <a:srgbClr val="F2F2F2"/>
                </a:solidFill>
              </a:rPr>
              <a:t>Considerar- Mateo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 Mateo 2</a:t>
            </a:r>
            <a:endParaRPr/>
          </a:p>
        </p:txBody>
      </p:sp>
      <p:sp>
        <p:nvSpPr>
          <p:cNvPr id="200" name="Google Shape;200;p17"/>
          <p:cNvSpPr txBox="1"/>
          <p:nvPr>
            <p:ph idx="1" type="body"/>
          </p:nvPr>
        </p:nvSpPr>
        <p:spPr>
          <a:xfrm>
            <a:off x="838200" y="1690688"/>
            <a:ext cx="9805988" cy="448627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4800"/>
              <a:buAutoNum type="arabicPeriod"/>
            </a:pPr>
            <a:r>
              <a:rPr lang="en-US" sz="4800"/>
              <a:t>¿</a:t>
            </a:r>
            <a:r>
              <a:rPr lang="en-US" sz="4800" u="sng"/>
              <a:t>Quiénes</a:t>
            </a:r>
            <a:r>
              <a:rPr lang="en-US" sz="4800"/>
              <a:t> son los personajes de esta historia?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 Mateo 2</a:t>
            </a:r>
            <a:endParaRPr/>
          </a:p>
        </p:txBody>
      </p:sp>
      <p:sp>
        <p:nvSpPr>
          <p:cNvPr id="207" name="Google Shape;207;p18"/>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None/>
            </a:pPr>
            <a:r>
              <a:rPr lang="en-US" sz="4800"/>
              <a:t>2. ¿</a:t>
            </a:r>
            <a:r>
              <a:rPr lang="en-US" sz="4800" u="sng"/>
              <a:t>Cuáles</a:t>
            </a:r>
            <a:r>
              <a:rPr lang="en-US" sz="4800"/>
              <a:t> son los </a:t>
            </a:r>
            <a:r>
              <a:rPr lang="en-US" sz="4800" u="sng"/>
              <a:t>objetos</a:t>
            </a:r>
            <a:r>
              <a:rPr lang="en-US" sz="4800"/>
              <a:t> de esta historia?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 Mateo 2</a:t>
            </a:r>
            <a:endParaRPr/>
          </a:p>
        </p:txBody>
      </p:sp>
      <p:sp>
        <p:nvSpPr>
          <p:cNvPr id="214" name="Google Shape;214;p19"/>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None/>
            </a:pPr>
            <a:r>
              <a:rPr lang="en-US" sz="4800"/>
              <a:t>3. ¿</a:t>
            </a:r>
            <a:r>
              <a:rPr lang="en-US" sz="4800" u="sng"/>
              <a:t>Dónde</a:t>
            </a:r>
            <a:r>
              <a:rPr lang="en-US" sz="4800"/>
              <a:t> ocurrió esta historia?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 Mateo 2</a:t>
            </a:r>
            <a:endParaRPr/>
          </a:p>
        </p:txBody>
      </p:sp>
      <p:sp>
        <p:nvSpPr>
          <p:cNvPr id="221" name="Google Shape;221;p20"/>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None/>
            </a:pPr>
            <a:r>
              <a:rPr lang="en-US" sz="4800"/>
              <a:t>4. ¿</a:t>
            </a:r>
            <a:r>
              <a:rPr lang="en-US" sz="4800" u="sng"/>
              <a:t>Cuándo</a:t>
            </a:r>
            <a:r>
              <a:rPr lang="en-US" sz="4800"/>
              <a:t> ocurrió esta historia?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 Mateo 2</a:t>
            </a:r>
            <a:endParaRPr/>
          </a:p>
        </p:txBody>
      </p:sp>
      <p:sp>
        <p:nvSpPr>
          <p:cNvPr id="228" name="Google Shape;228;p21"/>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None/>
            </a:pPr>
            <a:r>
              <a:rPr lang="en-US" sz="4800"/>
              <a:t>5. ¿</a:t>
            </a:r>
            <a:r>
              <a:rPr lang="en-US" sz="4800" u="sng"/>
              <a:t>Cuál</a:t>
            </a:r>
            <a:r>
              <a:rPr lang="en-US" sz="4800"/>
              <a:t> es el problema?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859966" y="1169049"/>
            <a:ext cx="10697593"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853E"/>
                </a:solidFill>
                <a:latin typeface="Overlock"/>
                <a:ea typeface="Overlock"/>
                <a:cs typeface="Overlock"/>
                <a:sym typeface="Overlock"/>
              </a:rPr>
              <a:t>La Biblia: La Llegada del Salvador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853E"/>
                </a:solidFill>
                <a:latin typeface="Overlock"/>
                <a:ea typeface="Overlock"/>
                <a:cs typeface="Overlock"/>
                <a:sym typeface="Overlock"/>
              </a:rPr>
              <a:t>Lección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853E"/>
                </a:solidFill>
                <a:latin typeface="Overlock"/>
                <a:ea typeface="Overlock"/>
                <a:cs typeface="Overlock"/>
                <a:sym typeface="Overlock"/>
              </a:rPr>
              <a:t>Los Sabios y la huída a Egipto</a:t>
            </a:r>
            <a:endParaRPr b="0" i="0" sz="5400" u="none" cap="none" strike="noStrike">
              <a:solidFill>
                <a:srgbClr val="00853E"/>
              </a:solidFill>
              <a:latin typeface="Overlock"/>
              <a:ea typeface="Overlock"/>
              <a:cs typeface="Overlock"/>
              <a:sym typeface="Overlock"/>
            </a:endParaRPr>
          </a:p>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853E"/>
                </a:solidFill>
                <a:latin typeface="Overlock"/>
                <a:ea typeface="Overlock"/>
                <a:cs typeface="Overlock"/>
                <a:sym typeface="Overlock"/>
              </a:rPr>
              <a:t>Mateo 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 Mateo 2</a:t>
            </a:r>
            <a:endParaRPr/>
          </a:p>
        </p:txBody>
      </p:sp>
      <p:sp>
        <p:nvSpPr>
          <p:cNvPr id="235" name="Google Shape;235;p2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7200"/>
              <a:buNone/>
            </a:pPr>
            <a:r>
              <a:rPr lang="en-US" sz="7200"/>
              <a:t>6. ¿</a:t>
            </a:r>
            <a:r>
              <a:rPr lang="en-US" sz="7200" u="sng"/>
              <a:t>Cuáles</a:t>
            </a:r>
            <a:r>
              <a:rPr lang="en-US" sz="7200"/>
              <a:t> eventos ocurrieron en esta historia?  Contemos la historia juntos.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 Mateo 2</a:t>
            </a:r>
            <a:endParaRPr/>
          </a:p>
        </p:txBody>
      </p:sp>
      <p:sp>
        <p:nvSpPr>
          <p:cNvPr id="242" name="Google Shape;242;p23"/>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None/>
            </a:pPr>
            <a:r>
              <a:rPr lang="en-US" sz="4800"/>
              <a:t>7. ¿</a:t>
            </a:r>
            <a:r>
              <a:rPr lang="en-US" sz="4800" u="sng"/>
              <a:t>Se resuelve </a:t>
            </a:r>
            <a:r>
              <a:rPr lang="en-US" sz="4800"/>
              <a:t>el problema que mencionamos?  ¿</a:t>
            </a:r>
            <a:r>
              <a:rPr lang="en-US" sz="4800" u="sng"/>
              <a:t>Cómo</a:t>
            </a:r>
            <a:r>
              <a:rPr lang="en-US" sz="4800"/>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7" name="Shape 247"/>
        <p:cNvGrpSpPr/>
        <p:nvPr/>
      </p:nvGrpSpPr>
      <p:grpSpPr>
        <a:xfrm>
          <a:off x="0" y="0"/>
          <a:ext cx="0" cy="0"/>
          <a:chOff x="0" y="0"/>
          <a:chExt cx="0" cy="0"/>
        </a:xfrm>
      </p:grpSpPr>
      <p:sp>
        <p:nvSpPr>
          <p:cNvPr id="248" name="Google Shape;248;p24"/>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person, food, man, table&#10;&#10;Description automatically generated" id="249" name="Google Shape;249;p24"/>
          <p:cNvPicPr preferRelativeResize="0"/>
          <p:nvPr/>
        </p:nvPicPr>
        <p:blipFill rotWithShape="1">
          <a:blip r:embed="rId3">
            <a:alphaModFix amt="50000"/>
          </a:blip>
          <a:srcRect b="0" l="0" r="0" t="0"/>
          <a:stretch/>
        </p:blipFill>
        <p:spPr>
          <a:xfrm>
            <a:off x="0" y="0"/>
            <a:ext cx="12192000" cy="6858000"/>
          </a:xfrm>
          <a:prstGeom prst="rect">
            <a:avLst/>
          </a:prstGeom>
          <a:noFill/>
          <a:ln>
            <a:noFill/>
          </a:ln>
        </p:spPr>
      </p:pic>
      <p:sp>
        <p:nvSpPr>
          <p:cNvPr id="250" name="Google Shape;250;p24"/>
          <p:cNvSpPr txBox="1"/>
          <p:nvPr>
            <p:ph type="title"/>
          </p:nvPr>
        </p:nvSpPr>
        <p:spPr>
          <a:xfrm>
            <a:off x="1524000" y="1122362"/>
            <a:ext cx="9144000" cy="290051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Overlock"/>
              <a:buNone/>
            </a:pPr>
            <a:r>
              <a:rPr lang="en-US">
                <a:solidFill>
                  <a:srgbClr val="FFFFFF"/>
                </a:solidFill>
              </a:rPr>
              <a:t>CONSOLIDAR  Mateo 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CONSOLIDAR – Mateo 2</a:t>
            </a:r>
            <a:endParaRPr/>
          </a:p>
        </p:txBody>
      </p:sp>
      <p:sp>
        <p:nvSpPr>
          <p:cNvPr id="257" name="Google Shape;257;p25"/>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None/>
            </a:pPr>
            <a:r>
              <a:rPr lang="en-US" sz="5400"/>
              <a:t>1. ¿De qué se trata la historia?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CONSOLIDAR – Mateo 2</a:t>
            </a:r>
            <a:endParaRPr/>
          </a:p>
        </p:txBody>
      </p:sp>
      <p:sp>
        <p:nvSpPr>
          <p:cNvPr id="264" name="Google Shape;264;p26"/>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None/>
            </a:pPr>
            <a:r>
              <a:rPr lang="en-US" sz="5400"/>
              <a:t>2. ¿Qué </a:t>
            </a:r>
            <a:r>
              <a:rPr lang="en-US" sz="5400" u="sng"/>
              <a:t>pecado</a:t>
            </a:r>
            <a:r>
              <a:rPr lang="en-US" sz="5400"/>
              <a:t> me enseña a confesar esta historia?</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CONSOLIDAR – Mateo 2</a:t>
            </a:r>
            <a:endParaRPr/>
          </a:p>
        </p:txBody>
      </p:sp>
      <p:sp>
        <p:nvSpPr>
          <p:cNvPr id="271" name="Google Shape;271;p27"/>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None/>
            </a:pPr>
            <a:r>
              <a:rPr lang="en-US" sz="5400"/>
              <a:t>3. ¿Dónde veo el amor de Dios en esta historia? </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CONSOLIDAR – Mateo 2</a:t>
            </a:r>
            <a:endParaRPr/>
          </a:p>
        </p:txBody>
      </p:sp>
      <p:sp>
        <p:nvSpPr>
          <p:cNvPr id="278" name="Google Shape;278;p28"/>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None/>
            </a:pPr>
            <a:r>
              <a:rPr lang="en-US" sz="5400"/>
              <a:t>4. ¿Qué me enseña Dios a pedir y hacer por gratitud a él?</a:t>
            </a:r>
            <a:endParaRPr sz="5400"/>
          </a:p>
          <a:p>
            <a:pPr indent="0" lvl="0" marL="0" rtl="0" algn="l">
              <a:lnSpc>
                <a:spcPct val="90000"/>
              </a:lnSpc>
              <a:spcBef>
                <a:spcPts val="1000"/>
              </a:spcBef>
              <a:spcAft>
                <a:spcPts val="0"/>
              </a:spcAft>
              <a:buClr>
                <a:schemeClr val="dk1"/>
              </a:buClr>
              <a:buSzPts val="4000"/>
              <a:buNone/>
            </a:pPr>
            <a:r>
              <a:t/>
            </a:r>
            <a:endParaRPr sz="4000"/>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CONSOLIDAR – Mateo 2</a:t>
            </a:r>
            <a:endParaRPr/>
          </a:p>
        </p:txBody>
      </p:sp>
      <p:sp>
        <p:nvSpPr>
          <p:cNvPr id="285" name="Google Shape;285;p29"/>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None/>
            </a:pPr>
            <a:r>
              <a:rPr lang="en-US" sz="5400"/>
              <a:t>5. ¿Cuándo sería buena situación para compartir este mensaje?</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0"/>
          <p:cNvSpPr txBox="1"/>
          <p:nvPr>
            <p:ph type="title"/>
          </p:nvPr>
        </p:nvSpPr>
        <p:spPr>
          <a:xfrm>
            <a:off x="783336" y="1645921"/>
            <a:ext cx="10515600" cy="2386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8000"/>
              </a:buClr>
              <a:buSzPts val="8800"/>
              <a:buFont typeface="Overlock"/>
              <a:buNone/>
            </a:pPr>
            <a:r>
              <a:rPr lang="en-US" sz="8800">
                <a:solidFill>
                  <a:srgbClr val="008000"/>
                </a:solidFill>
                <a:latin typeface="Overlock"/>
                <a:ea typeface="Overlock"/>
                <a:cs typeface="Overlock"/>
                <a:sym typeface="Overlock"/>
              </a:rPr>
              <a:t>Temas Importantes:</a:t>
            </a:r>
            <a:br>
              <a:rPr lang="en-US" sz="8800">
                <a:solidFill>
                  <a:srgbClr val="008000"/>
                </a:solidFill>
                <a:latin typeface="Overlock"/>
                <a:ea typeface="Overlock"/>
                <a:cs typeface="Overlock"/>
                <a:sym typeface="Overlock"/>
              </a:rPr>
            </a:br>
            <a:r>
              <a:rPr lang="en-US" sz="4800">
                <a:solidFill>
                  <a:srgbClr val="008000"/>
                </a:solidFill>
                <a:latin typeface="Overlock"/>
                <a:ea typeface="Overlock"/>
                <a:cs typeface="Overlock"/>
                <a:sym typeface="Overlock"/>
              </a:rPr>
              <a:t>(20 minutos)</a:t>
            </a:r>
            <a:br>
              <a:rPr lang="en-US" sz="4800">
                <a:solidFill>
                  <a:srgbClr val="008000"/>
                </a:solidFill>
                <a:latin typeface="Overlock"/>
                <a:ea typeface="Overlock"/>
                <a:cs typeface="Overlock"/>
                <a:sym typeface="Overlock"/>
              </a:rPr>
            </a:br>
            <a:r>
              <a:rPr lang="en-US" sz="4800">
                <a:solidFill>
                  <a:srgbClr val="008000"/>
                </a:solidFill>
                <a:latin typeface="Overlock"/>
                <a:ea typeface="Overlock"/>
                <a:cs typeface="Overlock"/>
                <a:sym typeface="Overlock"/>
              </a:rPr>
              <a:t>Herodes el Grande</a:t>
            </a:r>
            <a:br>
              <a:rPr lang="en-US" sz="4800">
                <a:solidFill>
                  <a:srgbClr val="008000"/>
                </a:solidFill>
                <a:latin typeface="Overlock"/>
                <a:ea typeface="Overlock"/>
                <a:cs typeface="Overlock"/>
                <a:sym typeface="Overlock"/>
              </a:rPr>
            </a:br>
            <a:r>
              <a:rPr lang="en-US" sz="4800">
                <a:solidFill>
                  <a:srgbClr val="008000"/>
                </a:solidFill>
                <a:latin typeface="Overlock"/>
                <a:ea typeface="Overlock"/>
                <a:cs typeface="Overlock"/>
                <a:sym typeface="Overlock"/>
              </a:rPr>
              <a:t>y el Evangelio del Mateo</a:t>
            </a:r>
            <a:endParaRPr sz="4800">
              <a:solidFill>
                <a:srgbClr val="008000"/>
              </a:solidFill>
              <a:latin typeface="Overlock"/>
              <a:ea typeface="Overlock"/>
              <a:cs typeface="Overlock"/>
              <a:sym typeface="Overlo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pic>
        <p:nvPicPr>
          <p:cNvPr id="297" name="Google Shape;297;p31"/>
          <p:cNvPicPr preferRelativeResize="0"/>
          <p:nvPr>
            <p:ph idx="1" type="body"/>
          </p:nvPr>
        </p:nvPicPr>
        <p:blipFill rotWithShape="1">
          <a:blip r:embed="rId3">
            <a:alphaModFix/>
          </a:blip>
          <a:srcRect b="1154" l="0" r="0" t="4308"/>
          <a:stretch/>
        </p:blipFill>
        <p:spPr>
          <a:xfrm>
            <a:off x="20" y="10"/>
            <a:ext cx="12191980" cy="6857990"/>
          </a:xfrm>
          <a:prstGeom prst="rect">
            <a:avLst/>
          </a:prstGeom>
          <a:noFill/>
          <a:ln>
            <a:noFill/>
          </a:ln>
        </p:spPr>
      </p:pic>
      <p:sp>
        <p:nvSpPr>
          <p:cNvPr id="298" name="Google Shape;298;p31"/>
          <p:cNvSpPr/>
          <p:nvPr/>
        </p:nvSpPr>
        <p:spPr>
          <a:xfrm>
            <a:off x="-252663" y="115963"/>
            <a:ext cx="3657600"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FFFFFF"/>
                </a:solidFill>
                <a:latin typeface="Overlock"/>
                <a:ea typeface="Overlock"/>
                <a:cs typeface="Overlock"/>
                <a:sym typeface="Overlock"/>
              </a:rPr>
              <a:t>¿Quién era Herodes el Grande? </a:t>
            </a:r>
            <a:endParaRPr b="0" i="0" sz="11500" u="none" cap="none" strike="noStrike">
              <a:solidFill>
                <a:schemeClr val="dk1"/>
              </a:solidFill>
              <a:latin typeface="Overlock"/>
              <a:ea typeface="Overlock"/>
              <a:cs typeface="Overlock"/>
              <a:sym typeface="Overlo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Oremos</a:t>
            </a:r>
            <a:endParaRPr/>
          </a:p>
        </p:txBody>
      </p:sp>
      <p:sp>
        <p:nvSpPr>
          <p:cNvPr id="118" name="Google Shape;118;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Clr>
                <a:srgbClr val="008000"/>
              </a:buClr>
              <a:buSzPct val="100000"/>
              <a:buNone/>
            </a:pPr>
            <a:r>
              <a:rPr b="1" lang="en-US" sz="4000">
                <a:solidFill>
                  <a:srgbClr val="008000"/>
                </a:solidFill>
                <a:latin typeface="Overlock"/>
                <a:ea typeface="Overlock"/>
                <a:cs typeface="Overlock"/>
                <a:sym typeface="Overlock"/>
              </a:rPr>
              <a:t>Amado Padre, los sabios de oriente fueron muy valientes cuando emprendieron un viaje tan largo para alabarte y adorarte a ti y a tu Hijo Jesús. Los protegiste a ellos y a tu propio Hijo eterno hecho bebé. Señor, ayúdame también a mí a acudir a ti para que me guíes y me protejas. Enséñame por medio de tu Palabra que, por gratitud, te obedezca en todas las cosas y perdóname cuando no lo hago. En el nombre de Jesucristo oramos.  Amén. </a:t>
            </a:r>
            <a:endParaRPr sz="3200">
              <a:solidFill>
                <a:srgbClr val="008000"/>
              </a:solidFill>
              <a:latin typeface="Overlock"/>
              <a:ea typeface="Overlock"/>
              <a:cs typeface="Overlock"/>
              <a:sym typeface="Overlock"/>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rPr lang="en-US"/>
              <a:t>Herodes el Grande</a:t>
            </a:r>
            <a:endParaRPr/>
          </a:p>
        </p:txBody>
      </p:sp>
      <p:pic>
        <p:nvPicPr>
          <p:cNvPr descr="A person standing in front of a window&#10;&#10;Description automatically generated" id="305" name="Google Shape;305;p32"/>
          <p:cNvPicPr preferRelativeResize="0"/>
          <p:nvPr>
            <p:ph idx="1" type="body"/>
          </p:nvPr>
        </p:nvPicPr>
        <p:blipFill rotWithShape="1">
          <a:blip r:embed="rId3">
            <a:alphaModFix/>
          </a:blip>
          <a:srcRect b="0" l="0" r="0" t="0"/>
          <a:stretch/>
        </p:blipFill>
        <p:spPr>
          <a:xfrm>
            <a:off x="-1017412" y="0"/>
            <a:ext cx="13209412" cy="7430294"/>
          </a:xfrm>
          <a:prstGeom prst="rect">
            <a:avLst/>
          </a:prstGeom>
          <a:noFill/>
          <a:ln>
            <a:noFill/>
          </a:ln>
        </p:spPr>
      </p:pic>
      <p:sp>
        <p:nvSpPr>
          <p:cNvPr id="306" name="Google Shape;306;p32"/>
          <p:cNvSpPr/>
          <p:nvPr/>
        </p:nvSpPr>
        <p:spPr>
          <a:xfrm>
            <a:off x="2767264" y="4283242"/>
            <a:ext cx="3657600"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FFFFFF"/>
                </a:solidFill>
                <a:latin typeface="Overlock"/>
                <a:ea typeface="Overlock"/>
                <a:cs typeface="Overlock"/>
                <a:sym typeface="Overlock"/>
              </a:rPr>
              <a:t>¿Quién era Herodes el Grande? </a:t>
            </a:r>
            <a:endParaRPr b="0" i="0" sz="11500" u="none" cap="none" strike="noStrike">
              <a:solidFill>
                <a:schemeClr val="dk1"/>
              </a:solidFill>
              <a:latin typeface="Overlock"/>
              <a:ea typeface="Overlock"/>
              <a:cs typeface="Overlock"/>
              <a:sym typeface="Overlo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33"/>
          <p:cNvSpPr txBox="1"/>
          <p:nvPr>
            <p:ph type="title"/>
          </p:nvPr>
        </p:nvSpPr>
        <p:spPr>
          <a:xfrm>
            <a:off x="651307" y="640081"/>
            <a:ext cx="3377183" cy="368197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El Evangelio según Mateo</a:t>
            </a:r>
            <a:endParaRPr/>
          </a:p>
        </p:txBody>
      </p:sp>
      <p:pic>
        <p:nvPicPr>
          <p:cNvPr descr="Matthew was a Jew who had chosen to become a tax collector for the Romans who were occupying the land. – Slide 1" id="313" name="Google Shape;313;p33"/>
          <p:cNvPicPr preferRelativeResize="0"/>
          <p:nvPr/>
        </p:nvPicPr>
        <p:blipFill rotWithShape="1">
          <a:blip r:embed="rId3">
            <a:alphaModFix/>
          </a:blip>
          <a:srcRect b="0" l="8908" r="8656" t="0"/>
          <a:stretch/>
        </p:blipFill>
        <p:spPr>
          <a:xfrm>
            <a:off x="4654297" y="10"/>
            <a:ext cx="7537704" cy="68579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pic>
        <p:nvPicPr>
          <p:cNvPr descr="Screen Clipping" id="319" name="Google Shape;319;p34"/>
          <p:cNvPicPr preferRelativeResize="0"/>
          <p:nvPr/>
        </p:nvPicPr>
        <p:blipFill rotWithShape="1">
          <a:blip r:embed="rId3">
            <a:alphaModFix/>
          </a:blip>
          <a:srcRect b="0" l="0" r="9091" t="15126"/>
          <a:stretch/>
        </p:blipFill>
        <p:spPr>
          <a:xfrm>
            <a:off x="0" y="10"/>
            <a:ext cx="12191999" cy="6857990"/>
          </a:xfrm>
          <a:prstGeom prst="rect">
            <a:avLst/>
          </a:prstGeom>
          <a:noFill/>
          <a:ln>
            <a:noFill/>
          </a:ln>
        </p:spPr>
      </p:pic>
      <p:sp>
        <p:nvSpPr>
          <p:cNvPr id="320" name="Google Shape;320;p34"/>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1" name="Google Shape;321;p34"/>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2" name="Google Shape;322;p34"/>
          <p:cNvSpPr txBox="1"/>
          <p:nvPr>
            <p:ph type="title"/>
          </p:nvPr>
        </p:nvSpPr>
        <p:spPr>
          <a:xfrm>
            <a:off x="520242" y="232937"/>
            <a:ext cx="4062643" cy="1043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500"/>
              <a:buFont typeface="Overlock"/>
              <a:buNone/>
            </a:pPr>
            <a:r>
              <a:rPr lang="en-US" sz="4500">
                <a:solidFill>
                  <a:schemeClr val="dk1"/>
                </a:solidFill>
              </a:rPr>
              <a:t>La Tarea</a:t>
            </a:r>
            <a:endParaRPr sz="4500">
              <a:solidFill>
                <a:schemeClr val="dk1"/>
              </a:solidFill>
            </a:endParaRPr>
          </a:p>
        </p:txBody>
      </p:sp>
      <p:sp>
        <p:nvSpPr>
          <p:cNvPr id="323" name="Google Shape;323;p34"/>
          <p:cNvSpPr txBox="1"/>
          <p:nvPr>
            <p:ph idx="2" type="body"/>
          </p:nvPr>
        </p:nvSpPr>
        <p:spPr>
          <a:xfrm>
            <a:off x="350547" y="1203061"/>
            <a:ext cx="4490394" cy="3702426"/>
          </a:xfrm>
          <a:prstGeom prst="rect">
            <a:avLst/>
          </a:prstGeom>
          <a:noFill/>
          <a:ln>
            <a:noFill/>
          </a:ln>
        </p:spPr>
        <p:txBody>
          <a:bodyPr anchorCtr="0" anchor="t" bIns="45700" lIns="91425" spcFirstLastPara="1" rIns="91425" wrap="square" tIns="45700">
            <a:normAutofit fontScale="92500" lnSpcReduction="10000"/>
          </a:bodyPr>
          <a:lstStyle/>
          <a:p>
            <a:pPr indent="-258444" lvl="2" marL="1143000" rtl="0" algn="l">
              <a:lnSpc>
                <a:spcPct val="90000"/>
              </a:lnSpc>
              <a:spcBef>
                <a:spcPts val="0"/>
              </a:spcBef>
              <a:spcAft>
                <a:spcPts val="0"/>
              </a:spcAft>
              <a:buClr>
                <a:schemeClr val="dk1"/>
              </a:buClr>
              <a:buSzPct val="100000"/>
              <a:buChar char="•"/>
            </a:pPr>
            <a:r>
              <a:rPr b="1" lang="en-US"/>
              <a:t>Ver</a:t>
            </a:r>
            <a:r>
              <a:rPr lang="en-US"/>
              <a:t> el siguiente video para la lección 4 </a:t>
            </a:r>
            <a:endParaRPr/>
          </a:p>
          <a:p>
            <a:pPr indent="-258444" lvl="2" marL="1143000" rtl="0" algn="l">
              <a:lnSpc>
                <a:spcPct val="90000"/>
              </a:lnSpc>
              <a:spcBef>
                <a:spcPts val="500"/>
              </a:spcBef>
              <a:spcAft>
                <a:spcPts val="0"/>
              </a:spcAft>
              <a:buClr>
                <a:schemeClr val="dk1"/>
              </a:buClr>
              <a:buSzPct val="100000"/>
              <a:buChar char="•"/>
            </a:pPr>
            <a:r>
              <a:rPr b="1" lang="en-US"/>
              <a:t>Leer</a:t>
            </a:r>
            <a:r>
              <a:rPr lang="en-US"/>
              <a:t> Mateo 3:1-17 en sus Biblias</a:t>
            </a:r>
            <a:endParaRPr/>
          </a:p>
          <a:p>
            <a:pPr indent="0" lvl="0" marL="228600" rtl="0" algn="l">
              <a:lnSpc>
                <a:spcPct val="90000"/>
              </a:lnSpc>
              <a:spcBef>
                <a:spcPts val="1000"/>
              </a:spcBef>
              <a:spcAft>
                <a:spcPts val="0"/>
              </a:spcAft>
              <a:buClr>
                <a:schemeClr val="dk1"/>
              </a:buClr>
              <a:buSzPct val="100000"/>
              <a:buNone/>
            </a:pPr>
            <a:r>
              <a:t/>
            </a:r>
            <a:endParaRPr sz="40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35"/>
          <p:cNvPicPr preferRelativeResize="0"/>
          <p:nvPr/>
        </p:nvPicPr>
        <p:blipFill rotWithShape="1">
          <a:blip r:embed="rId3">
            <a:alphaModFix/>
          </a:blip>
          <a:srcRect b="0" l="0" r="0" t="0"/>
          <a:stretch/>
        </p:blipFill>
        <p:spPr>
          <a:xfrm>
            <a:off x="0" y="0"/>
            <a:ext cx="12192000" cy="6875906"/>
          </a:xfrm>
          <a:prstGeom prst="rect">
            <a:avLst/>
          </a:prstGeom>
          <a:noFill/>
          <a:ln>
            <a:noFill/>
          </a:ln>
        </p:spPr>
      </p:pic>
      <p:sp>
        <p:nvSpPr>
          <p:cNvPr id="330" name="Google Shape;330;p35"/>
          <p:cNvSpPr txBox="1"/>
          <p:nvPr>
            <p:ph idx="1" type="body"/>
          </p:nvPr>
        </p:nvSpPr>
        <p:spPr>
          <a:xfrm>
            <a:off x="1126958" y="4345272"/>
            <a:ext cx="10515600" cy="463264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0000"/>
              <a:buNone/>
            </a:pPr>
            <a:r>
              <a:rPr lang="en-US" sz="10000">
                <a:solidFill>
                  <a:schemeClr val="lt1"/>
                </a:solidFill>
                <a:latin typeface="Overlock"/>
                <a:ea typeface="Overlock"/>
                <a:cs typeface="Overlock"/>
                <a:sym typeface="Overlock"/>
              </a:rPr>
              <a:t>La Oración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6000"/>
              <a:buFont typeface="Overlock"/>
              <a:buNone/>
            </a:pPr>
            <a:r>
              <a:rPr lang="en-US">
                <a:solidFill>
                  <a:srgbClr val="5E3D22"/>
                </a:solidFill>
                <a:latin typeface="Overlock"/>
                <a:ea typeface="Overlock"/>
                <a:cs typeface="Overlock"/>
                <a:sym typeface="Overlock"/>
              </a:rPr>
              <a:t>El Propósito de Academia Cristo</a:t>
            </a:r>
            <a:endParaRPr/>
          </a:p>
        </p:txBody>
      </p:sp>
      <p:sp>
        <p:nvSpPr>
          <p:cNvPr id="337" name="Google Shape;337;p36"/>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4000"/>
              <a:buChar char="•"/>
            </a:pPr>
            <a:r>
              <a:rPr lang="en-US" sz="4000">
                <a:solidFill>
                  <a:srgbClr val="0C7837"/>
                </a:solidFill>
                <a:latin typeface="Overlock"/>
                <a:ea typeface="Overlock"/>
                <a:cs typeface="Overlock"/>
                <a:sym typeface="Overlock"/>
              </a:rPr>
              <a:t>Capacitación para cumplir la Gran Comisión. </a:t>
            </a:r>
            <a:endParaRPr/>
          </a:p>
          <a:p>
            <a:pPr indent="-2286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Crecer en la Palabra </a:t>
            </a:r>
            <a:endParaRPr/>
          </a:p>
          <a:p>
            <a:pPr indent="-2286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Llevar la Palabra a otros. </a:t>
            </a:r>
            <a:endParaRPr sz="4000">
              <a:latin typeface="Overlock"/>
              <a:ea typeface="Overlock"/>
              <a:cs typeface="Overlock"/>
              <a:sym typeface="Overlock"/>
            </a:endParaRPr>
          </a:p>
        </p:txBody>
      </p:sp>
      <p:pic>
        <p:nvPicPr>
          <p:cNvPr descr="A close up of a sign&#10;&#10;Description automatically generated" id="338" name="Google Shape;338;p36"/>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sz="4400">
                <a:solidFill>
                  <a:srgbClr val="5E3D22"/>
                </a:solidFill>
                <a:latin typeface="Overlock"/>
                <a:ea typeface="Overlock"/>
                <a:cs typeface="Overlock"/>
                <a:sym typeface="Overlock"/>
              </a:rPr>
              <a:t>“Quiero juntar un grupo</a:t>
            </a:r>
            <a:r>
              <a:rPr lang="en-US">
                <a:solidFill>
                  <a:srgbClr val="5E3D22"/>
                </a:solidFill>
                <a:latin typeface="Overlock"/>
                <a:ea typeface="Overlock"/>
                <a:cs typeface="Overlock"/>
                <a:sym typeface="Overlock"/>
              </a:rPr>
              <a:t>. </a:t>
            </a:r>
            <a:br>
              <a:rPr lang="en-US" sz="4400">
                <a:solidFill>
                  <a:srgbClr val="5E3D22"/>
                </a:solidFill>
                <a:latin typeface="Overlock"/>
                <a:ea typeface="Overlock"/>
                <a:cs typeface="Overlock"/>
                <a:sym typeface="Overlock"/>
              </a:rPr>
            </a:br>
            <a:r>
              <a:rPr lang="en-US" sz="4400">
                <a:solidFill>
                  <a:srgbClr val="5E3D22"/>
                </a:solidFill>
                <a:latin typeface="Overlock"/>
                <a:ea typeface="Overlock"/>
                <a:cs typeface="Overlock"/>
                <a:sym typeface="Overlock"/>
              </a:rPr>
              <a:t>¿Pueden orientarme?”</a:t>
            </a:r>
            <a:endParaRPr>
              <a:latin typeface="Overlock"/>
              <a:ea typeface="Overlock"/>
              <a:cs typeface="Overlock"/>
              <a:sym typeface="Overlock"/>
            </a:endParaRPr>
          </a:p>
        </p:txBody>
      </p:sp>
      <p:sp>
        <p:nvSpPr>
          <p:cNvPr id="345" name="Google Shape;345;p37"/>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600"/>
              <a:buChar char="•"/>
            </a:pPr>
            <a:r>
              <a:rPr lang="en-US" sz="3600">
                <a:solidFill>
                  <a:srgbClr val="0C7837"/>
                </a:solidFill>
                <a:latin typeface="Overlock"/>
                <a:ea typeface="Overlock"/>
                <a:cs typeface="Overlock"/>
                <a:sym typeface="Overlock"/>
              </a:rPr>
              <a:t>Hable con su profesor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lang="en-US" sz="3600">
                <a:solidFill>
                  <a:srgbClr val="0C7837"/>
                </a:solidFill>
                <a:latin typeface="Overlock"/>
                <a:ea typeface="Overlock"/>
                <a:cs typeface="Overlock"/>
                <a:sym typeface="Overlock"/>
              </a:rPr>
              <a:t>Orientación: Grupo Sembrador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b="0" i="1" lang="en-US" sz="36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3600">
                <a:solidFill>
                  <a:srgbClr val="0C7837"/>
                </a:solidFill>
                <a:latin typeface="Overlock"/>
                <a:ea typeface="Overlock"/>
                <a:cs typeface="Overlock"/>
                <a:sym typeface="Overlock"/>
              </a:rPr>
              <a:t>(Hebreos 10:25)</a:t>
            </a:r>
            <a:endParaRPr sz="3600">
              <a:solidFill>
                <a:srgbClr val="0C7837"/>
              </a:solidFill>
              <a:latin typeface="Overlock"/>
              <a:ea typeface="Overlock"/>
              <a:cs typeface="Overlock"/>
              <a:sym typeface="Overlock"/>
            </a:endParaRPr>
          </a:p>
        </p:txBody>
      </p:sp>
      <p:pic>
        <p:nvPicPr>
          <p:cNvPr descr="A close up of a sign&#10;&#10;Description automatically generated" id="346" name="Google Shape;346;p37"/>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a:solidFill>
                  <a:srgbClr val="5E3D22"/>
                </a:solidFill>
                <a:latin typeface="Overlock"/>
                <a:ea typeface="Overlock"/>
                <a:cs typeface="Overlock"/>
                <a:sym typeface="Overlock"/>
              </a:rPr>
              <a:t>Deseo unirme a ustedes.  ¿Cómo se hace?</a:t>
            </a:r>
            <a:endParaRPr/>
          </a:p>
        </p:txBody>
      </p:sp>
      <p:sp>
        <p:nvSpPr>
          <p:cNvPr id="353" name="Google Shape;353;p38"/>
          <p:cNvSpPr txBox="1"/>
          <p:nvPr>
            <p:ph idx="1" type="body"/>
          </p:nvPr>
        </p:nvSpPr>
        <p:spPr>
          <a:xfrm>
            <a:off x="4811697" y="1690688"/>
            <a:ext cx="6898858" cy="448627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400"/>
              <a:buChar char="•"/>
            </a:pPr>
            <a:r>
              <a:rPr lang="en-US" sz="3400">
                <a:solidFill>
                  <a:srgbClr val="0C7837"/>
                </a:solidFill>
                <a:latin typeface="Overlock"/>
                <a:ea typeface="Overlock"/>
                <a:cs typeface="Overlock"/>
                <a:sym typeface="Overlock"/>
              </a:rPr>
              <a:t>Hable con su Profesor</a:t>
            </a:r>
            <a:endParaRPr sz="34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400"/>
              <a:buChar char="•"/>
            </a:pPr>
            <a:r>
              <a:rPr lang="en-US" sz="3400">
                <a:solidFill>
                  <a:srgbClr val="0C7837"/>
                </a:solidFill>
                <a:latin typeface="Overlock"/>
                <a:ea typeface="Overlock"/>
                <a:cs typeface="Overlock"/>
                <a:sym typeface="Overlock"/>
              </a:rPr>
              <a:t>Se establece Unidad Doctrinal</a:t>
            </a:r>
            <a:endParaRPr/>
          </a:p>
          <a:p>
            <a:pPr indent="-228600" lvl="0" marL="228600" rtl="0" algn="l">
              <a:lnSpc>
                <a:spcPct val="90000"/>
              </a:lnSpc>
              <a:spcBef>
                <a:spcPts val="1000"/>
              </a:spcBef>
              <a:spcAft>
                <a:spcPts val="0"/>
              </a:spcAft>
              <a:buClr>
                <a:srgbClr val="0C7837"/>
              </a:buClr>
              <a:buSzPts val="3400"/>
              <a:buChar char="•"/>
            </a:pPr>
            <a:r>
              <a:rPr b="0" i="1" lang="en-US" sz="3400">
                <a:solidFill>
                  <a:srgbClr val="0C7837"/>
                </a:solidFill>
                <a:latin typeface="Overlock"/>
                <a:ea typeface="Overlock"/>
                <a:cs typeface="Overlock"/>
                <a:sym typeface="Overlock"/>
              </a:rPr>
              <a:t>&gt;&gt;Hermanos, les ruego por el nombre de nuestro Señor Jesucristo, que se pongan de acuerdo y que no haya divisiones entre ustedes, sino que estén perfectamente unidos en un mismo sentir y en un mismo parecer.&lt;&lt;  (1 Corintios 1:10)</a:t>
            </a:r>
            <a:endParaRPr sz="3400">
              <a:latin typeface="Overlock"/>
              <a:ea typeface="Overlock"/>
              <a:cs typeface="Overlock"/>
              <a:sym typeface="Overlock"/>
            </a:endParaRPr>
          </a:p>
        </p:txBody>
      </p:sp>
      <p:pic>
        <p:nvPicPr>
          <p:cNvPr descr="A close up of a sign&#10;&#10;Description automatically generated" id="354" name="Google Shape;354;p38"/>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361" name="Google Shape;361;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362" name="Google Shape;362;p39"/>
          <p:cNvPicPr preferRelativeResize="0"/>
          <p:nvPr/>
        </p:nvPicPr>
        <p:blipFill rotWithShape="1">
          <a:blip r:embed="rId3">
            <a:alphaModFix/>
          </a:blip>
          <a:srcRect b="0" l="0" r="0" t="0"/>
          <a:stretch/>
        </p:blipFill>
        <p:spPr>
          <a:xfrm>
            <a:off x="1011936" y="265451"/>
            <a:ext cx="10168128" cy="66731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368" name="Google Shape;368;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Clr>
                <a:schemeClr val="dk1"/>
              </a:buClr>
              <a:buSzPts val="5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8000"/>
              <a:buFont typeface="Overlock"/>
              <a:buNone/>
            </a:pPr>
            <a:r>
              <a:rPr lang="en-US" sz="8000">
                <a:latin typeface="Overlock"/>
                <a:ea typeface="Overlock"/>
                <a:cs typeface="Overlock"/>
                <a:sym typeface="Overlock"/>
              </a:rPr>
              <a:t>Mostremos Respeto…</a:t>
            </a:r>
            <a:endParaRPr sz="8000">
              <a:latin typeface="Overlock"/>
              <a:ea typeface="Overlock"/>
              <a:cs typeface="Overlock"/>
              <a:sym typeface="Overlock"/>
            </a:endParaRPr>
          </a:p>
        </p:txBody>
      </p:sp>
      <p:sp>
        <p:nvSpPr>
          <p:cNvPr id="124" name="Google Shape;124;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5000"/>
              <a:buChar char="•"/>
            </a:pPr>
            <a:r>
              <a:rPr lang="en-US" sz="5000">
                <a:latin typeface="Overlock"/>
                <a:ea typeface="Overlock"/>
                <a:cs typeface="Overlock"/>
                <a:sym typeface="Overlock"/>
              </a:rPr>
              <a:t> Llegando preparados</a:t>
            </a:r>
            <a:endParaRPr/>
          </a:p>
          <a:p>
            <a:pPr indent="-2286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Siendo puntuales</a:t>
            </a:r>
            <a:endParaRPr/>
          </a:p>
          <a:p>
            <a:pPr indent="-2286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A los profesores que nos sirven </a:t>
            </a:r>
            <a:endParaRPr/>
          </a:p>
          <a:p>
            <a:pPr indent="-2286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A los compañeros en clase</a:t>
            </a:r>
            <a:endParaRPr/>
          </a:p>
          <a:p>
            <a:pPr indent="-2286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En el grupo de WhatsApp</a:t>
            </a:r>
            <a:endParaRPr sz="5000">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783336" y="1645921"/>
            <a:ext cx="10515600" cy="2386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8000"/>
              </a:buClr>
              <a:buSzPts val="10000"/>
              <a:buFont typeface="Overlock"/>
              <a:buNone/>
            </a:pPr>
            <a:r>
              <a:rPr lang="en-US" sz="10000">
                <a:solidFill>
                  <a:srgbClr val="008000"/>
                </a:solidFill>
              </a:rPr>
              <a:t>Actividad de apertura</a:t>
            </a:r>
            <a:br>
              <a:rPr lang="en-US" sz="10000">
                <a:solidFill>
                  <a:srgbClr val="008000"/>
                </a:solidFill>
                <a:latin typeface="Arial"/>
                <a:ea typeface="Arial"/>
                <a:cs typeface="Arial"/>
                <a:sym typeface="Arial"/>
              </a:rPr>
            </a:br>
            <a:r>
              <a:rPr lang="en-US" sz="4800">
                <a:solidFill>
                  <a:srgbClr val="008000"/>
                </a:solidFill>
                <a:latin typeface="Overlock"/>
                <a:ea typeface="Overlock"/>
                <a:cs typeface="Overlock"/>
                <a:sym typeface="Overlock"/>
              </a:rPr>
              <a:t>(10 minutos)</a:t>
            </a:r>
            <a:br>
              <a:rPr lang="en-US" sz="4800">
                <a:solidFill>
                  <a:srgbClr val="008000"/>
                </a:solidFill>
                <a:latin typeface="Overlock"/>
                <a:ea typeface="Overlock"/>
                <a:cs typeface="Overlock"/>
                <a:sym typeface="Overlock"/>
              </a:rPr>
            </a:br>
            <a:br>
              <a:rPr lang="en-US" sz="4800">
                <a:solidFill>
                  <a:srgbClr val="008000"/>
                </a:solidFill>
                <a:latin typeface="Overlock"/>
                <a:ea typeface="Overlock"/>
                <a:cs typeface="Overlock"/>
                <a:sym typeface="Overlock"/>
              </a:rPr>
            </a:br>
            <a:r>
              <a:rPr lang="en-US" sz="4800">
                <a:solidFill>
                  <a:srgbClr val="008000"/>
                </a:solidFill>
                <a:latin typeface="Overlock"/>
                <a:ea typeface="Overlock"/>
                <a:cs typeface="Overlock"/>
                <a:sym typeface="Overlock"/>
              </a:rPr>
              <a:t>Los Magos y el Proyecto Final</a:t>
            </a:r>
            <a:endParaRPr sz="4800">
              <a:solidFill>
                <a:srgbClr val="008000"/>
              </a:solidFill>
              <a:latin typeface="Overlock"/>
              <a:ea typeface="Overlock"/>
              <a:cs typeface="Overlock"/>
              <a:sym typeface="Overlo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A picture containing nature, outdoor, dune, beach&#10;&#10;Description automatically generated" id="136" name="Google Shape;136;p8"/>
          <p:cNvPicPr preferRelativeResize="0"/>
          <p:nvPr>
            <p:ph idx="1" type="body"/>
          </p:nvPr>
        </p:nvPicPr>
        <p:blipFill rotWithShape="1">
          <a:blip r:embed="rId3">
            <a:alphaModFix/>
          </a:blip>
          <a:srcRect b="0" l="0" r="0" t="0"/>
          <a:stretch/>
        </p:blipFill>
        <p:spPr>
          <a:xfrm>
            <a:off x="-23689" y="0"/>
            <a:ext cx="12239377" cy="6891025"/>
          </a:xfrm>
          <a:prstGeom prst="rect">
            <a:avLst/>
          </a:prstGeom>
          <a:noFill/>
          <a:ln>
            <a:noFill/>
          </a:ln>
        </p:spPr>
      </p:pic>
      <p:sp>
        <p:nvSpPr>
          <p:cNvPr id="137" name="Google Shape;13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8000"/>
              </a:buClr>
              <a:buSzPts val="6000"/>
              <a:buFont typeface="Overlock"/>
              <a:buNone/>
            </a:pPr>
            <a:r>
              <a:rPr lang="en-US">
                <a:solidFill>
                  <a:srgbClr val="008000"/>
                </a:solidFill>
              </a:rPr>
              <a:t>¿Quiénes eran los magos? </a:t>
            </a:r>
            <a:endParaRPr>
              <a:solidFill>
                <a:srgbClr val="008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descr="A person that is standing in the dark&#10;&#10;Description automatically generated" id="143" name="Google Shape;143;p9"/>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44" name="Google Shape;144;p9"/>
          <p:cNvSpPr/>
          <p:nvPr/>
        </p:nvSpPr>
        <p:spPr>
          <a:xfrm>
            <a:off x="0" y="5320142"/>
            <a:ext cx="12192000" cy="736551"/>
          </a:xfrm>
          <a:prstGeom prst="rect">
            <a:avLst/>
          </a:prstGeom>
          <a:solidFill>
            <a:schemeClr val="lt1">
              <a:alpha val="9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9"/>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Overlock"/>
              <a:buNone/>
            </a:pPr>
            <a:r>
              <a:rPr lang="en-US" sz="3600">
                <a:solidFill>
                  <a:srgbClr val="262626"/>
                </a:solidFill>
              </a:rPr>
              <a:t>Y ¿cómo supieron el significado de la estrella? </a:t>
            </a:r>
            <a:endParaRPr/>
          </a:p>
        </p:txBody>
      </p:sp>
      <p:cxnSp>
        <p:nvCxnSpPr>
          <p:cNvPr id="146" name="Google Shape;146;p9"/>
          <p:cNvCxnSpPr/>
          <p:nvPr/>
        </p:nvCxnSpPr>
        <p:spPr>
          <a:xfrm>
            <a:off x="0" y="5241983"/>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cxnSp>
        <p:nvCxnSpPr>
          <p:cNvPr id="147" name="Google Shape;147;p9"/>
          <p:cNvCxnSpPr/>
          <p:nvPr/>
        </p:nvCxnSpPr>
        <p:spPr>
          <a:xfrm>
            <a:off x="0" y="6134852"/>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8000"/>
              </a:buClr>
              <a:buSzPct val="100000"/>
              <a:buFont typeface="Overlock"/>
              <a:buNone/>
            </a:pPr>
            <a:r>
              <a:rPr b="1" lang="en-US" u="sng">
                <a:solidFill>
                  <a:srgbClr val="008000"/>
                </a:solidFill>
              </a:rPr>
              <a:t>PROYECTO FINAL- LA BIBLIA: La Llegada del Salvador</a:t>
            </a:r>
            <a:endParaRPr b="1">
              <a:solidFill>
                <a:srgbClr val="008000"/>
              </a:solidFill>
            </a:endParaRPr>
          </a:p>
        </p:txBody>
      </p:sp>
      <p:sp>
        <p:nvSpPr>
          <p:cNvPr id="153" name="Google Shape;15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47500" lnSpcReduction="20000"/>
          </a:bodyPr>
          <a:lstStyle/>
          <a:p>
            <a:pPr indent="-228600" lvl="0" marL="228600" rtl="0" algn="l">
              <a:lnSpc>
                <a:spcPct val="90000"/>
              </a:lnSpc>
              <a:spcBef>
                <a:spcPts val="0"/>
              </a:spcBef>
              <a:spcAft>
                <a:spcPts val="0"/>
              </a:spcAft>
              <a:buClr>
                <a:schemeClr val="dk1"/>
              </a:buClr>
              <a:buSzPct val="100000"/>
              <a:buChar char="•"/>
            </a:pPr>
            <a:r>
              <a:rPr lang="en-US"/>
              <a:t>Primero, hay que elegir una de las historias de este curso (subraye la historia que elige):</a:t>
            </a:r>
            <a:endParaRPr/>
          </a:p>
          <a:p>
            <a:pPr indent="-228600" lvl="0" marL="228600" rtl="0" algn="l">
              <a:lnSpc>
                <a:spcPct val="90000"/>
              </a:lnSpc>
              <a:spcBef>
                <a:spcPts val="1000"/>
              </a:spcBef>
              <a:spcAft>
                <a:spcPts val="0"/>
              </a:spcAft>
              <a:buClr>
                <a:schemeClr val="dk1"/>
              </a:buClr>
              <a:buSzPct val="100000"/>
              <a:buChar char="•"/>
            </a:pPr>
            <a:r>
              <a:rPr lang="en-US"/>
              <a:t> </a:t>
            </a:r>
            <a:endParaRPr/>
          </a:p>
          <a:p>
            <a:pPr indent="-914400" lvl="1" marL="1371600" rtl="0" algn="l">
              <a:lnSpc>
                <a:spcPct val="90000"/>
              </a:lnSpc>
              <a:spcBef>
                <a:spcPts val="500"/>
              </a:spcBef>
              <a:spcAft>
                <a:spcPts val="0"/>
              </a:spcAft>
              <a:buClr>
                <a:schemeClr val="dk1"/>
              </a:buClr>
              <a:buSzPct val="100000"/>
              <a:buFont typeface="Calibri"/>
              <a:buAutoNum type="arabicPeriod"/>
            </a:pPr>
            <a:r>
              <a:rPr lang="en-US"/>
              <a:t>Gabriel Anuncia el Nacimiento del Mesías	Lucas 1:26-56</a:t>
            </a:r>
            <a:endParaRPr/>
          </a:p>
          <a:p>
            <a:pPr indent="-914400" lvl="1" marL="1371600" rtl="0" algn="l">
              <a:lnSpc>
                <a:spcPct val="90000"/>
              </a:lnSpc>
              <a:spcBef>
                <a:spcPts val="500"/>
              </a:spcBef>
              <a:spcAft>
                <a:spcPts val="0"/>
              </a:spcAft>
              <a:buClr>
                <a:schemeClr val="dk1"/>
              </a:buClr>
              <a:buSzPct val="100000"/>
              <a:buFont typeface="Calibri"/>
              <a:buAutoNum type="arabicPeriod"/>
            </a:pPr>
            <a:r>
              <a:rPr lang="en-US"/>
              <a:t>Nacimiento de Jesús	Mateo 1:18-24 • Lucas 2:1-21</a:t>
            </a:r>
            <a:endParaRPr/>
          </a:p>
          <a:p>
            <a:pPr indent="-914400" lvl="1" marL="1371600" rtl="0" algn="l">
              <a:lnSpc>
                <a:spcPct val="90000"/>
              </a:lnSpc>
              <a:spcBef>
                <a:spcPts val="500"/>
              </a:spcBef>
              <a:spcAft>
                <a:spcPts val="0"/>
              </a:spcAft>
              <a:buClr>
                <a:schemeClr val="dk1"/>
              </a:buClr>
              <a:buSzPct val="100000"/>
              <a:buFont typeface="Calibri"/>
              <a:buAutoNum type="arabicPeriod"/>
            </a:pPr>
            <a:r>
              <a:rPr lang="en-US"/>
              <a:t>Los sabios y la huida a Egipto	Mateo 2</a:t>
            </a:r>
            <a:endParaRPr/>
          </a:p>
          <a:p>
            <a:pPr indent="-914400" lvl="1" marL="1371600" rtl="0" algn="l">
              <a:lnSpc>
                <a:spcPct val="90000"/>
              </a:lnSpc>
              <a:spcBef>
                <a:spcPts val="500"/>
              </a:spcBef>
              <a:spcAft>
                <a:spcPts val="0"/>
              </a:spcAft>
              <a:buClr>
                <a:schemeClr val="dk1"/>
              </a:buClr>
              <a:buSzPct val="100000"/>
              <a:buFont typeface="Calibri"/>
              <a:buAutoNum type="arabicPeriod"/>
            </a:pPr>
            <a:r>
              <a:rPr lang="en-US"/>
              <a:t>Juan Bautiza a Jesús	Mateo 3:1-17</a:t>
            </a:r>
            <a:endParaRPr/>
          </a:p>
          <a:p>
            <a:pPr indent="-914400" lvl="1" marL="1371600" rtl="0" algn="l">
              <a:lnSpc>
                <a:spcPct val="90000"/>
              </a:lnSpc>
              <a:spcBef>
                <a:spcPts val="500"/>
              </a:spcBef>
              <a:spcAft>
                <a:spcPts val="0"/>
              </a:spcAft>
              <a:buClr>
                <a:schemeClr val="dk1"/>
              </a:buClr>
              <a:buSzPct val="100000"/>
              <a:buFont typeface="Calibri"/>
              <a:buAutoNum type="arabicPeriod"/>
            </a:pPr>
            <a:r>
              <a:rPr lang="en-US"/>
              <a:t>Los Primeros Discípulos y El primer Milagro	• Juan 1:35-2:12</a:t>
            </a:r>
            <a:endParaRPr/>
          </a:p>
          <a:p>
            <a:pPr indent="-914400" lvl="1" marL="1371600" rtl="0" algn="l">
              <a:lnSpc>
                <a:spcPct val="90000"/>
              </a:lnSpc>
              <a:spcBef>
                <a:spcPts val="500"/>
              </a:spcBef>
              <a:spcAft>
                <a:spcPts val="0"/>
              </a:spcAft>
              <a:buClr>
                <a:schemeClr val="dk1"/>
              </a:buClr>
              <a:buSzPct val="100000"/>
              <a:buFont typeface="Calibri"/>
              <a:buAutoNum type="arabicPeriod"/>
            </a:pPr>
            <a:r>
              <a:rPr lang="en-US"/>
              <a:t>Jesús purifica el templo y Nicodemo	Juan 2:13-3:18</a:t>
            </a:r>
            <a:endParaRPr/>
          </a:p>
          <a:p>
            <a:pPr indent="-914400" lvl="1" marL="1371600" rtl="0" algn="l">
              <a:lnSpc>
                <a:spcPct val="90000"/>
              </a:lnSpc>
              <a:spcBef>
                <a:spcPts val="500"/>
              </a:spcBef>
              <a:spcAft>
                <a:spcPts val="0"/>
              </a:spcAft>
              <a:buClr>
                <a:schemeClr val="dk1"/>
              </a:buClr>
              <a:buSzPct val="100000"/>
              <a:buFont typeface="Calibri"/>
              <a:buAutoNum type="arabicPeriod"/>
            </a:pPr>
            <a:r>
              <a:rPr lang="en-US"/>
              <a:t>En casa en Galilea	 Lucas 4:14-30</a:t>
            </a:r>
            <a:endParaRPr/>
          </a:p>
          <a:p>
            <a:pPr indent="-914400" lvl="1" marL="1371600" rtl="0" algn="l">
              <a:lnSpc>
                <a:spcPct val="90000"/>
              </a:lnSpc>
              <a:spcBef>
                <a:spcPts val="500"/>
              </a:spcBef>
              <a:spcAft>
                <a:spcPts val="0"/>
              </a:spcAft>
              <a:buClr>
                <a:schemeClr val="dk1"/>
              </a:buClr>
              <a:buSzPct val="100000"/>
              <a:buFont typeface="Calibri"/>
              <a:buAutoNum type="arabicPeriod"/>
            </a:pPr>
            <a:r>
              <a:rPr lang="en-US"/>
              <a:t>Predicando y sanando	Marcos 1:16-39</a:t>
            </a:r>
            <a:endParaRPr/>
          </a:p>
          <a:p>
            <a:pPr indent="-228600" lvl="0" marL="228600" rtl="0" algn="l">
              <a:lnSpc>
                <a:spcPct val="90000"/>
              </a:lnSpc>
              <a:spcBef>
                <a:spcPts val="1000"/>
              </a:spcBef>
              <a:spcAft>
                <a:spcPts val="0"/>
              </a:spcAft>
              <a:buClr>
                <a:schemeClr val="dk1"/>
              </a:buClr>
              <a:buSzPct val="100000"/>
              <a:buChar char="•"/>
            </a:pPr>
            <a:r>
              <a:rPr lang="en-US"/>
              <a:t> </a:t>
            </a:r>
            <a:endParaRPr/>
          </a:p>
          <a:p>
            <a:pPr indent="-65722"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8000"/>
              </a:buClr>
              <a:buSzPct val="100000"/>
              <a:buFont typeface="Overlock"/>
              <a:buNone/>
            </a:pPr>
            <a:r>
              <a:rPr b="1" lang="en-US" u="sng">
                <a:solidFill>
                  <a:srgbClr val="008000"/>
                </a:solidFill>
              </a:rPr>
              <a:t>PROYECTO FINAL- LA BIBLIA: La Llegada del Salvador</a:t>
            </a:r>
            <a:endParaRPr b="1">
              <a:solidFill>
                <a:srgbClr val="008000"/>
              </a:solidFill>
            </a:endParaRPr>
          </a:p>
        </p:txBody>
      </p:sp>
      <p:sp>
        <p:nvSpPr>
          <p:cNvPr id="159" name="Google Shape;159;p11"/>
          <p:cNvSpPr txBox="1"/>
          <p:nvPr>
            <p:ph idx="1" type="body"/>
          </p:nvPr>
        </p:nvSpPr>
        <p:spPr>
          <a:xfrm>
            <a:off x="838200" y="1973179"/>
            <a:ext cx="10515600" cy="4203784"/>
          </a:xfrm>
          <a:prstGeom prst="rect">
            <a:avLst/>
          </a:prstGeom>
          <a:noFill/>
          <a:ln>
            <a:noFill/>
          </a:ln>
        </p:spPr>
        <p:txBody>
          <a:bodyPr anchorCtr="0" anchor="t" bIns="45700" lIns="91425" spcFirstLastPara="1" rIns="91425" wrap="square" tIns="45700">
            <a:normAutofit fontScale="32500" lnSpcReduction="20000"/>
          </a:bodyPr>
          <a:lstStyle/>
          <a:p>
            <a:pPr indent="-228600" lvl="0" marL="228600" rtl="0" algn="l">
              <a:lnSpc>
                <a:spcPct val="90000"/>
              </a:lnSpc>
              <a:spcBef>
                <a:spcPts val="0"/>
              </a:spcBef>
              <a:spcAft>
                <a:spcPts val="0"/>
              </a:spcAft>
              <a:buClr>
                <a:srgbClr val="613318"/>
              </a:buClr>
              <a:buSzPct val="100000"/>
              <a:buChar char="•"/>
            </a:pPr>
            <a:r>
              <a:rPr lang="en-US" sz="8800">
                <a:solidFill>
                  <a:srgbClr val="613318"/>
                </a:solidFill>
              </a:rPr>
              <a:t>Formen un plan para enseñar la historia de a otros utilizando el método de “las 4 C.”  </a:t>
            </a:r>
            <a:endParaRPr sz="8800">
              <a:solidFill>
                <a:srgbClr val="613318"/>
              </a:solidFill>
            </a:endParaRPr>
          </a:p>
          <a:p>
            <a:pPr indent="0" lvl="0" marL="0" rtl="0" algn="l">
              <a:lnSpc>
                <a:spcPct val="90000"/>
              </a:lnSpc>
              <a:spcBef>
                <a:spcPts val="1000"/>
              </a:spcBef>
              <a:spcAft>
                <a:spcPts val="0"/>
              </a:spcAft>
              <a:buClr>
                <a:srgbClr val="613318"/>
              </a:buClr>
              <a:buSzPct val="100000"/>
              <a:buNone/>
            </a:pPr>
            <a:r>
              <a:rPr lang="en-US" sz="8800">
                <a:solidFill>
                  <a:srgbClr val="613318"/>
                </a:solidFill>
              </a:rPr>
              <a:t> </a:t>
            </a:r>
            <a:endParaRPr sz="8800">
              <a:solidFill>
                <a:srgbClr val="613318"/>
              </a:solidFill>
            </a:endParaRPr>
          </a:p>
          <a:p>
            <a:pPr indent="-228600" lvl="0" marL="228600" rtl="0" algn="l">
              <a:lnSpc>
                <a:spcPct val="90000"/>
              </a:lnSpc>
              <a:spcBef>
                <a:spcPts val="1000"/>
              </a:spcBef>
              <a:spcAft>
                <a:spcPts val="0"/>
              </a:spcAft>
              <a:buClr>
                <a:srgbClr val="613318"/>
              </a:buClr>
              <a:buSzPct val="100000"/>
              <a:buChar char="•"/>
            </a:pPr>
            <a:r>
              <a:rPr lang="en-US" sz="8800">
                <a:solidFill>
                  <a:srgbClr val="613318"/>
                </a:solidFill>
              </a:rPr>
              <a:t>Leí la historia por lo menos dos veces _____ . (Sí)</a:t>
            </a:r>
            <a:endParaRPr sz="8800">
              <a:solidFill>
                <a:srgbClr val="613318"/>
              </a:solidFill>
            </a:endParaRPr>
          </a:p>
          <a:p>
            <a:pPr indent="-46989" lvl="0" marL="228600" rtl="0" algn="l">
              <a:lnSpc>
                <a:spcPct val="90000"/>
              </a:lnSpc>
              <a:spcBef>
                <a:spcPts val="1000"/>
              </a:spcBef>
              <a:spcAft>
                <a:spcPts val="0"/>
              </a:spcAft>
              <a:buClr>
                <a:schemeClr val="dk1"/>
              </a:buClr>
              <a:buSzPct val="100000"/>
              <a:buNone/>
            </a:pPr>
            <a:r>
              <a:t/>
            </a:r>
            <a:endParaRPr sz="8800">
              <a:solidFill>
                <a:srgbClr val="613318"/>
              </a:solidFill>
            </a:endParaRPr>
          </a:p>
          <a:p>
            <a:pPr indent="-228600" lvl="0" marL="228600" rtl="0" algn="l">
              <a:lnSpc>
                <a:spcPct val="90000"/>
              </a:lnSpc>
              <a:spcBef>
                <a:spcPts val="1000"/>
              </a:spcBef>
              <a:spcAft>
                <a:spcPts val="0"/>
              </a:spcAft>
              <a:buClr>
                <a:srgbClr val="613318"/>
              </a:buClr>
              <a:buSzPct val="100000"/>
              <a:buChar char="•"/>
            </a:pPr>
            <a:r>
              <a:rPr lang="en-US" sz="8800">
                <a:solidFill>
                  <a:srgbClr val="613318"/>
                </a:solidFill>
              </a:rPr>
              <a:t>¿Cómo va usted a comenzar de una manera que CAPTE la atención? </a:t>
            </a:r>
            <a:endParaRPr sz="8800">
              <a:solidFill>
                <a:srgbClr val="613318"/>
              </a:solidFill>
            </a:endParaRPr>
          </a:p>
          <a:p>
            <a:pPr indent="0" lvl="0" marL="0" rtl="0" algn="l">
              <a:lnSpc>
                <a:spcPct val="90000"/>
              </a:lnSpc>
              <a:spcBef>
                <a:spcPts val="1000"/>
              </a:spcBef>
              <a:spcAft>
                <a:spcPts val="0"/>
              </a:spcAft>
              <a:buClr>
                <a:srgbClr val="613318"/>
              </a:buClr>
              <a:buSzPct val="100000"/>
              <a:buNone/>
            </a:pPr>
            <a:r>
              <a:rPr lang="en-US" sz="8800">
                <a:solidFill>
                  <a:srgbClr val="613318"/>
                </a:solidFill>
              </a:rPr>
              <a:t> </a:t>
            </a:r>
            <a:endParaRPr sz="8800">
              <a:solidFill>
                <a:srgbClr val="613318"/>
              </a:solidFill>
            </a:endParaRPr>
          </a:p>
          <a:p>
            <a:pPr indent="-228600" lvl="0" marL="228600" rtl="0" algn="l">
              <a:lnSpc>
                <a:spcPct val="90000"/>
              </a:lnSpc>
              <a:spcBef>
                <a:spcPts val="1000"/>
              </a:spcBef>
              <a:spcAft>
                <a:spcPts val="0"/>
              </a:spcAft>
              <a:buClr>
                <a:srgbClr val="613318"/>
              </a:buClr>
              <a:buSzPct val="100000"/>
              <a:buChar char="•"/>
            </a:pPr>
            <a:r>
              <a:rPr lang="en-US" sz="8800">
                <a:solidFill>
                  <a:srgbClr val="613318"/>
                </a:solidFill>
              </a:rPr>
              <a:t>¿Cómo va a CONTAR la historia? (Leer, contar en sus propias palabras o algo más)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2020-01-21T09:52:58Z</dcterms:created>
  <dc:creator>Joel Sutton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