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Overlock"/>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RJlGdYpvmLuu1TpXp5pZeHziF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verlock-bold.fntdata"/><Relationship Id="rId14" Type="http://schemas.openxmlformats.org/officeDocument/2006/relationships/slide" Target="slides/slide9.xml"/><Relationship Id="rId36" Type="http://schemas.openxmlformats.org/officeDocument/2006/relationships/font" Target="fonts/Overlock-regular.fntdata"/><Relationship Id="rId17" Type="http://schemas.openxmlformats.org/officeDocument/2006/relationships/slide" Target="slides/slide12.xml"/><Relationship Id="rId39" Type="http://schemas.openxmlformats.org/officeDocument/2006/relationships/font" Target="fonts/Overlock-boldItalic.fntdata"/><Relationship Id="rId16" Type="http://schemas.openxmlformats.org/officeDocument/2006/relationships/slide" Target="slides/slide11.xml"/><Relationship Id="rId38" Type="http://schemas.openxmlformats.org/officeDocument/2006/relationships/font" Target="fonts/Overlock-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165923671).jpe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Saludos, Bienvenidos</a:t>
            </a:r>
            <a:endParaRPr/>
          </a:p>
        </p:txBody>
      </p:sp>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4" marL="1828800" rtl="0" algn="l">
              <a:spcBef>
                <a:spcPts val="0"/>
              </a:spcBef>
              <a:spcAft>
                <a:spcPts val="0"/>
              </a:spcAft>
              <a:buNone/>
            </a:pPr>
            <a:r>
              <a:rPr i="1" lang="en-US" sz="1200">
                <a:solidFill>
                  <a:schemeClr val="dk1"/>
                </a:solidFill>
                <a:latin typeface="Calibri"/>
                <a:ea typeface="Calibri"/>
                <a:cs typeface="Calibri"/>
                <a:sym typeface="Calibri"/>
              </a:rPr>
              <a:t>Unos 1400 años antes de Cristo</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i="1" lang="en-US" sz="1200">
                <a:solidFill>
                  <a:schemeClr val="dk1"/>
                </a:solidFill>
                <a:latin typeface="Calibri"/>
                <a:ea typeface="Calibri"/>
                <a:cs typeface="Calibri"/>
                <a:sym typeface="Calibri"/>
              </a:rPr>
              <a:t>Durante una semana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2" name="Google Shape;1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4" marL="1828800" rtl="0" algn="l">
              <a:spcBef>
                <a:spcPts val="0"/>
              </a:spcBef>
              <a:spcAft>
                <a:spcPts val="0"/>
              </a:spcAft>
              <a:buNone/>
            </a:pPr>
            <a:r>
              <a:rPr i="1" lang="en-US" sz="1200">
                <a:solidFill>
                  <a:schemeClr val="dk1"/>
                </a:solidFill>
                <a:latin typeface="Calibri"/>
                <a:ea typeface="Calibri"/>
                <a:cs typeface="Calibri"/>
                <a:sym typeface="Calibri"/>
              </a:rPr>
              <a:t>Unos 1400 años antes de Cristo</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i="1" lang="en-US" sz="1200">
                <a:solidFill>
                  <a:schemeClr val="dk1"/>
                </a:solidFill>
                <a:latin typeface="Calibri"/>
                <a:ea typeface="Calibri"/>
                <a:cs typeface="Calibri"/>
                <a:sym typeface="Calibri"/>
              </a:rPr>
              <a:t>Durante una semana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9" name="Google Shape;1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Dios les ha dicho que conquistaran la tierra prometida.  La ciudad de Jericó se ve impenetrable con sus grandes murallas.  Aparte, le habían prometido a Rajab a rescatarlos.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9" name="Google Shape;1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6" name="Google Shape;1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Sí.  Dios les da instrucciones.  Ellos siguen las órdenes de Dios (con excepción de Acán -Josué 7).  Salvan a Rajab.  Dios cumple su promesa.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3" name="Google Shape;20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Dios le dio la victoria sobre la ciudad poderosa de Jericó a su pueblo escogido como él había prometido.</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20" name="Google Shape;22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i="1" lang="en-US" sz="1200">
                <a:solidFill>
                  <a:schemeClr val="dk1"/>
                </a:solidFill>
                <a:latin typeface="Calibri"/>
                <a:ea typeface="Calibri"/>
                <a:cs typeface="Calibri"/>
                <a:sym typeface="Calibri"/>
              </a:rPr>
              <a:t>Dudo del poder de Dios para hacer lo que parece imposible. </a:t>
            </a:r>
            <a:endParaRPr/>
          </a:p>
          <a:p>
            <a:pPr indent="0" lvl="0" marL="0" marR="0" rtl="0" algn="l">
              <a:lnSpc>
                <a:spcPct val="100000"/>
              </a:lnSpc>
              <a:spcBef>
                <a:spcPts val="0"/>
              </a:spcBef>
              <a:spcAft>
                <a:spcPts val="0"/>
              </a:spcAft>
              <a:buClr>
                <a:schemeClr val="dk1"/>
              </a:buClr>
              <a:buSzPts val="1200"/>
              <a:buFont typeface="Arial"/>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i="1" lang="en-US" sz="1200">
                <a:solidFill>
                  <a:schemeClr val="dk1"/>
                </a:solidFill>
                <a:latin typeface="Calibri"/>
                <a:ea typeface="Calibri"/>
                <a:cs typeface="Calibri"/>
                <a:sym typeface="Calibri"/>
              </a:rPr>
              <a:t>Cuando confío en cualquier otra cosa… en los santos, en otras personas o en mis posesiones yo también soy idólatra.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i="1"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p>
        </p:txBody>
      </p:sp>
      <p:sp>
        <p:nvSpPr>
          <p:cNvPr id="227" name="Google Shape;22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a.	Dios hizo un milagro poderoso para mostrar que él cumple sus promesas aun cuando los obstáculos parecen ser demasiado difíciles. </a:t>
            </a:r>
            <a:endParaRPr/>
          </a:p>
          <a:p>
            <a:pPr indent="0" lvl="0" marL="0" marR="0" rtl="0" algn="l">
              <a:lnSpc>
                <a:spcPct val="100000"/>
              </a:lnSpc>
              <a:spcBef>
                <a:spcPts val="0"/>
              </a:spcBef>
              <a:spcAft>
                <a:spcPts val="0"/>
              </a:spcAft>
              <a:buClr>
                <a:schemeClr val="dk1"/>
              </a:buClr>
              <a:buSzPts val="1200"/>
              <a:buFont typeface="Arial"/>
              <a:buNone/>
            </a:pPr>
            <a:r>
              <a:rPr lang="en-US"/>
              <a:t>b.	Al dar a su pueblo escogido la tierra que les había prometido Dios también estaba preparando este lugar para el día cuando su hijo eterno Jesucristo viviría en esa tierra para salvarnos del poder de Satanás y nuestros pecados para llevarnos a la muerte eterna en el infierno</a:t>
            </a:r>
            <a:endParaRPr/>
          </a:p>
          <a:p>
            <a:pPr indent="0" lvl="0" marL="0" marR="0" rtl="0" algn="l">
              <a:lnSpc>
                <a:spcPct val="100000"/>
              </a:lnSpc>
              <a:spcBef>
                <a:spcPts val="0"/>
              </a:spcBef>
              <a:spcAft>
                <a:spcPts val="0"/>
              </a:spcAft>
              <a:buClr>
                <a:schemeClr val="dk1"/>
              </a:buClr>
              <a:buSzPts val="1200"/>
              <a:buFont typeface="Arial"/>
              <a:buNone/>
            </a:pPr>
            <a:r>
              <a:rPr lang="en-US"/>
              <a:t>c.	Rahab era una prostituta que tenía su casa sobre la muralla de Jericó. Ella había protegido a dos espías enviados por Josué a investigar la ciudad antes de rodearla. Porque Rahab protegió a los espías, ellos prometieron perdonarla a ella y a su familia. Dios quiere el arrepentimiento de los pecadores y les da el perdón de sus pecados. Los ciudadanos impenitentes de Jericó fueron castigados con la muerte, pero Rahab la creyente arrepentida fue perdonada. Es más, ella se convirtió en uno de los ancestros del rey David y con el tiempo del Salvador mismo.</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234" name="Google Shape;23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Haz seguro que se está grabando la clase (si se aplica).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Dios quiere que confiemos en él aun cuando eso signifique hacer algo que parece insensato a los incrédulos y a nuestra propia naturaleza pecaminosa. Por ejemplo, por gratitud a Dios vamos a querer seguir a Jesús y a su Palabra fielmente aun cuando la familia y los vecinos piensan que somos tontos por hacerlo.</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1" name="Google Shape;24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Con niños.  Cuando nos sentimos que los enemigos de Dios están en contra nuestra.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8" name="Google Shape;24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Tema para los últimos 20 minutos: Ya el pueblo de Dios va a establecerse en la Tierra Prometida.  Pero, a veces Dios los manda a ejecutar a todos: mujeres, niños, animales… ¿Por qué tanta violencia?  ¿Es genocida?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i.	Génesis 12:3: Dios prometió bendecir a todos los pueblos del mundo por medio de la familia de Abraham. Hay ejemplos de extranjeros que compartieron en la promesa: Rut, Naamán, y en la historia de hoy: Rahab.</a:t>
            </a:r>
            <a:endParaRPr/>
          </a:p>
          <a:p>
            <a:pPr indent="0" lvl="0" marL="0" rtl="0" algn="l">
              <a:spcBef>
                <a:spcPts val="0"/>
              </a:spcBef>
              <a:spcAft>
                <a:spcPts val="0"/>
              </a:spcAft>
              <a:buNone/>
            </a:pPr>
            <a:r>
              <a:rPr lang="en-US"/>
              <a:t>ii.	Dios fue y es paciente: Dios les dio siglos de gracia para poder arrepentirse.  Por ejemplo, no destruyó a los amorreos en los días de Abraham, sino unos 500 años después en los días de Josué.  Ya para los días del éxodo, la iniquidad de los cananeos se había vuelto tan perversa… inmoralidad sexual, bestialismo, sacrificio humano, idolatría… a tal grado que “la tierra fue contaminada… y vomitó sus moradores” (Lev. 18:24-25).</a:t>
            </a:r>
            <a:endParaRPr/>
          </a:p>
          <a:p>
            <a:pPr indent="0" lvl="0" marL="0" rtl="0" algn="l">
              <a:spcBef>
                <a:spcPts val="0"/>
              </a:spcBef>
              <a:spcAft>
                <a:spcPts val="0"/>
              </a:spcAft>
              <a:buNone/>
            </a:pPr>
            <a:r>
              <a:rPr lang="en-US"/>
              <a:t>iii.	Dios fue justo: Dios también juzgó al pueblo de Israel por su “persistente infidelidad.”  (Ezequiel 14:13).  </a:t>
            </a:r>
            <a:endParaRPr/>
          </a:p>
          <a:p>
            <a:pPr indent="0" lvl="0" marL="0" rtl="0" algn="l">
              <a:spcBef>
                <a:spcPts val="0"/>
              </a:spcBef>
              <a:spcAft>
                <a:spcPts val="0"/>
              </a:spcAft>
              <a:buNone/>
            </a:pPr>
            <a:r>
              <a:rPr lang="en-US"/>
              <a:t>iv.	Dios es misericordioso: Hay que ver todo el panorama.  La mano de Dios, guiando el auge y caída de los reinos de este mundo, preparó todo para la llegada del Mesías (Daniel 7-12) para la salvación eterna de los judíos Y de los gentiles (Isaías 56:1-8). </a:t>
            </a:r>
            <a:endParaRPr/>
          </a:p>
          <a:p>
            <a:pPr indent="0" lvl="0" marL="0" rtl="0" algn="l">
              <a:spcBef>
                <a:spcPts val="0"/>
              </a:spcBef>
              <a:spcAft>
                <a:spcPts val="0"/>
              </a:spcAft>
              <a:buNone/>
            </a:pPr>
            <a:r>
              <a:t/>
            </a:r>
            <a:endParaRPr/>
          </a:p>
        </p:txBody>
      </p:sp>
      <p:sp>
        <p:nvSpPr>
          <p:cNvPr id="255" name="Google Shape;25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v.	Recuerde que Dios había traído a Abraham y sus descendientes a esta Tierra unos siglos antes, donde habían invocado el nombre de Dios. Los habitantes de la tierra habían escuchado sobre el Dios verdadero y estaban completamente conscientes de los hechos milagrosos y poderosos que él había hecho para liberar a su pueblo de la esclavitud en Egipto, para llevarlos al río Jordán y permitir que cruzaran el río cuando estaba inundado. Temían el poder de Dios. Aun así, </a:t>
            </a:r>
            <a:r>
              <a:rPr b="1" lang="en-US"/>
              <a:t>se negaron </a:t>
            </a:r>
            <a:r>
              <a:rPr lang="en-US"/>
              <a:t>a acudir a él para la salvación y en lugar de eso adoraban a sus ídolos falsos. Dios ahora estaba condenando y castigando a la gente que había tenido muchas oportunidades para arrepentirse, pero se negó a hacerlo. Recuerde cómo Dios destruyó al faraón de corazón duro de Egipto y a su ejército porque se negaron a arrepentirse.</a:t>
            </a:r>
            <a:endParaRPr/>
          </a:p>
          <a:p>
            <a:pPr indent="0" lvl="0" marL="0" rtl="0" algn="l">
              <a:spcBef>
                <a:spcPts val="0"/>
              </a:spcBef>
              <a:spcAft>
                <a:spcPts val="0"/>
              </a:spcAft>
              <a:buNone/>
            </a:pPr>
            <a:r>
              <a:t/>
            </a:r>
            <a:endParaRPr/>
          </a:p>
        </p:txBody>
      </p:sp>
      <p:sp>
        <p:nvSpPr>
          <p:cNvPr id="263" name="Google Shape;26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CAPTAR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El gancho, la introducción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CONTAR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Se cuenta la historia (también se podría leer o contar la historia)</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CONSIDERAR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CONSOLIDAR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70" name="Google Shape;27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CAPTAR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El gancho, la introducción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CONTAR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Se cuenta la historia (también se podría leer o contar la historia)</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CONSIDERAR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¿Quiénes son los personajes de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¿Cuáles son los objetos de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¿Dónde ocurrió la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¿Cuándo ocurrió la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¿Cuál es el problema?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¿Cuáles eventos ocurrieron en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¿Se resuelve el problema? ¿Cómo?</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CONSOLIDAR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¿De qué se trata la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¿Qué pecado me enseña a confesar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¿Dónde veo el amor de Dios en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¿Qué me enseña Dios a pedir y hacer por gratitud a él?</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¿Cuándo sería una buena situación para compartir este mensaje?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77" name="Google Shape;27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CAPTAR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El gancho, la introducción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CONTAR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Se cuenta la historia (también se podría leer o contar la historia)</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CONSIDERAR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¿Quiénes son los personajes de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¿Cuáles son los objetos de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¿Dónde ocurrió la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¿Cuándo ocurrió la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¿Cuál es el problema?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¿Cuáles eventos ocurrieron en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¿Se resuelve el problema? ¿Cómo?</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CONSOLIDAR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¿De qué se trata la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¿Qué pecado me enseña a confesar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¿Dónde veo el amor de Dios en esta historia?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¿Qué me enseña Dios a pedir y hacer por gratitud a él?</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¿Cuándo sería una buena situación para compartir este mensaje?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84" name="Google Shape;28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b="1" lang="en-US" sz="1200">
                <a:solidFill>
                  <a:schemeClr val="dk1"/>
                </a:solidFill>
                <a:latin typeface="Calibri"/>
                <a:ea typeface="Calibri"/>
                <a:cs typeface="Calibri"/>
                <a:sym typeface="Calibri"/>
              </a:rPr>
              <a:t>Ver</a:t>
            </a:r>
            <a:r>
              <a:rPr lang="en-US" sz="1200">
                <a:solidFill>
                  <a:schemeClr val="dk1"/>
                </a:solidFill>
                <a:latin typeface="Calibri"/>
                <a:ea typeface="Calibri"/>
                <a:cs typeface="Calibri"/>
                <a:sym typeface="Calibri"/>
              </a:rPr>
              <a:t> el siguiente video para la lección </a:t>
            </a:r>
            <a:r>
              <a:rPr b="1" lang="en-US" sz="1200" u="sng">
                <a:solidFill>
                  <a:schemeClr val="dk1"/>
                </a:solidFill>
                <a:latin typeface="Calibri"/>
                <a:ea typeface="Calibri"/>
                <a:cs typeface="Calibri"/>
                <a:sym typeface="Calibri"/>
              </a:rPr>
              <a:t>#5</a:t>
            </a:r>
            <a:r>
              <a:rPr lang="en-US" sz="1200">
                <a:solidFill>
                  <a:schemeClr val="dk1"/>
                </a:solidFill>
                <a:latin typeface="Calibri"/>
                <a:ea typeface="Calibri"/>
                <a:cs typeface="Calibri"/>
                <a:sym typeface="Calibri"/>
              </a:rPr>
              <a:t> (Insertar enlace aquí)</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a:solidFill>
                  <a:schemeClr val="dk1"/>
                </a:solidFill>
                <a:latin typeface="Calibri"/>
                <a:ea typeface="Calibri"/>
                <a:cs typeface="Calibri"/>
                <a:sym typeface="Calibri"/>
              </a:rPr>
              <a:t>Leer</a:t>
            </a:r>
            <a:r>
              <a:rPr lang="en-US" sz="1200">
                <a:solidFill>
                  <a:schemeClr val="dk1"/>
                </a:solidFill>
                <a:latin typeface="Calibri"/>
                <a:ea typeface="Calibri"/>
                <a:cs typeface="Calibri"/>
                <a:sym typeface="Calibri"/>
              </a:rPr>
              <a:t> </a:t>
            </a:r>
            <a:r>
              <a:rPr b="1" lang="en-US" sz="1200" u="sng">
                <a:solidFill>
                  <a:schemeClr val="dk1"/>
                </a:solidFill>
                <a:latin typeface="Calibri"/>
                <a:ea typeface="Calibri"/>
                <a:cs typeface="Calibri"/>
                <a:sym typeface="Calibri"/>
              </a:rPr>
              <a:t>_1 Samuel 2:18-3:21 </a:t>
            </a:r>
            <a:r>
              <a:rPr lang="en-US" sz="1200">
                <a:solidFill>
                  <a:schemeClr val="dk1"/>
                </a:solidFill>
                <a:latin typeface="Calibri"/>
                <a:ea typeface="Calibri"/>
                <a:cs typeface="Calibri"/>
                <a:sym typeface="Calibri"/>
              </a:rPr>
              <a:t>en sus Biblias.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https://pxhere.com/en/photo/847459</a:t>
            </a:r>
            <a:endParaRPr/>
          </a:p>
        </p:txBody>
      </p:sp>
      <p:sp>
        <p:nvSpPr>
          <p:cNvPr id="291" name="Google Shape;29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a:t>
            </a:r>
            <a:endParaRPr sz="1200">
              <a:solidFill>
                <a:schemeClr val="dk1"/>
              </a:solidFill>
              <a:latin typeface="Calibri"/>
              <a:ea typeface="Calibri"/>
              <a:cs typeface="Calibri"/>
              <a:sym typeface="Calibri"/>
            </a:endParaRPr>
          </a:p>
        </p:txBody>
      </p:sp>
      <p:sp>
        <p:nvSpPr>
          <p:cNvPr id="301" name="Google Shape;30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Despedidas</a:t>
            </a:r>
            <a:endParaRPr/>
          </a:p>
        </p:txBody>
      </p:sp>
      <p:sp>
        <p:nvSpPr>
          <p:cNvPr id="308" name="Google Shape;30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a:t>
            </a:r>
            <a:endParaRPr/>
          </a:p>
        </p:txBody>
      </p:sp>
      <p:sp>
        <p:nvSpPr>
          <p:cNvPr id="115" name="Google Shape;11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¿Quién es Josué?</a:t>
            </a:r>
            <a:endParaRPr/>
          </a:p>
          <a:p>
            <a:pPr indent="0" lvl="0" marL="0" rtl="0" algn="l">
              <a:spcBef>
                <a:spcPts val="0"/>
              </a:spcBef>
              <a:spcAft>
                <a:spcPts val="0"/>
              </a:spcAft>
              <a:buNone/>
            </a:pPr>
            <a:r>
              <a:rPr lang="en-US"/>
              <a:t>i.	Guiaba el ejército en la batalla.  (Éxodo 17:18-25)</a:t>
            </a:r>
            <a:endParaRPr/>
          </a:p>
          <a:p>
            <a:pPr indent="0" lvl="0" marL="0" rtl="0" algn="l">
              <a:spcBef>
                <a:spcPts val="0"/>
              </a:spcBef>
              <a:spcAft>
                <a:spcPts val="0"/>
              </a:spcAft>
              <a:buNone/>
            </a:pPr>
            <a:r>
              <a:rPr lang="en-US"/>
              <a:t>ii.	Fue el joven ayudante de Moisés (Éxodo 24:13, 33:11); le sirvió fielmente durante 40 años</a:t>
            </a:r>
            <a:endParaRPr/>
          </a:p>
          <a:p>
            <a:pPr indent="0" lvl="0" marL="0" rtl="0" algn="l">
              <a:spcBef>
                <a:spcPts val="0"/>
              </a:spcBef>
              <a:spcAft>
                <a:spcPts val="0"/>
              </a:spcAft>
              <a:buNone/>
            </a:pPr>
            <a:r>
              <a:rPr lang="en-US"/>
              <a:t>iii.	(Números 13:8 y 16) De la tribu de Efraín; Nacido durante los duros tiempos de la esclavitud; llamado Oseas hijo de Nun, pero Moisés le puso por nombre Josué; El nombre Josué quiere decir ¨El Señor es el que salva¨ en hebreo, el idioma original del Antiguo Testamento. El Nuevo Testamento usa el mismo nombre en su forma griega para el Salvador: Jesús.  </a:t>
            </a:r>
            <a:endParaRPr/>
          </a:p>
          <a:p>
            <a:pPr indent="0" lvl="0" marL="0" rtl="0" algn="l">
              <a:spcBef>
                <a:spcPts val="0"/>
              </a:spcBef>
              <a:spcAft>
                <a:spcPts val="0"/>
              </a:spcAft>
              <a:buNone/>
            </a:pPr>
            <a:r>
              <a:rPr lang="en-US"/>
              <a:t>iv.	Era uno de los doce espías; Caleb y Josué son los únicos diciendo, “¡Vamos!  No tengan miedo.  El Señor está con nosotros.”</a:t>
            </a:r>
            <a:endParaRPr/>
          </a:p>
          <a:p>
            <a:pPr indent="0" lvl="0" marL="0" rtl="0" algn="l">
              <a:spcBef>
                <a:spcPts val="0"/>
              </a:spcBef>
              <a:spcAft>
                <a:spcPts val="0"/>
              </a:spcAft>
              <a:buNone/>
            </a:pPr>
            <a:r>
              <a:rPr lang="en-US"/>
              <a:t>v.	Fue nombrado por Dios el sucesor de Moisés (Números 27:15-23). </a:t>
            </a:r>
            <a:endParaRPr/>
          </a:p>
          <a:p>
            <a:pPr indent="0" lvl="0" marL="0" rtl="0" algn="l">
              <a:spcBef>
                <a:spcPts val="0"/>
              </a:spcBef>
              <a:spcAft>
                <a:spcPts val="0"/>
              </a:spcAft>
              <a:buNone/>
            </a:pPr>
            <a:r>
              <a:rPr lang="en-US"/>
              <a:t>vi.	Ha visto los pecados y las rebeliones del pueblo.  Ha sido testigo de grandes proezas del Señor (las plagas, el Mar Rojo, la gloria del Señor).  </a:t>
            </a:r>
            <a:endParaRPr/>
          </a:p>
          <a:p>
            <a:pPr indent="0" lvl="0" marL="0" rtl="0" algn="l">
              <a:spcBef>
                <a:spcPts val="0"/>
              </a:spcBef>
              <a:spcAft>
                <a:spcPts val="0"/>
              </a:spcAft>
              <a:buNone/>
            </a:pPr>
            <a:r>
              <a:rPr lang="en-US"/>
              <a:t>vii.	Josué 5:13-15 El comandante del ejército del Señor fue y habló con Josué fuera de Jericó.</a:t>
            </a:r>
            <a:endParaRPr/>
          </a:p>
          <a:p>
            <a:pPr indent="0" lvl="0" marL="0" rtl="0" algn="l">
              <a:spcBef>
                <a:spcPts val="0"/>
              </a:spcBef>
              <a:spcAft>
                <a:spcPts val="0"/>
              </a:spcAft>
              <a:buNone/>
            </a:pPr>
            <a:r>
              <a:t/>
            </a:r>
            <a:endParaRPr/>
          </a:p>
        </p:txBody>
      </p:sp>
      <p:sp>
        <p:nvSpPr>
          <p:cNvPr id="133" name="Google Shape;1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	Los hijos de Israel; los habitantes de Jericó y su rey; los guerreros israelitas, siete sacerdotes, Rajab y su familia, los espías</a:t>
            </a:r>
            <a:endParaRPr/>
          </a:p>
        </p:txBody>
      </p:sp>
      <p:sp>
        <p:nvSpPr>
          <p:cNvPr id="146" name="Google Shape;1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El arca, las trompetas de cuerno de carnero, </a:t>
            </a:r>
            <a:r>
              <a:rPr lang="en-US" sz="1200">
                <a:solidFill>
                  <a:schemeClr val="dk1"/>
                </a:solidFill>
                <a:latin typeface="Calibri"/>
                <a:ea typeface="Calibri"/>
                <a:cs typeface="Calibri"/>
                <a:sym typeface="Calibri"/>
              </a:rPr>
              <a:t>las puertas de Jericó, los animales, utensilios de metales preciosos</a:t>
            </a:r>
            <a:endParaRPr/>
          </a:p>
        </p:txBody>
      </p:sp>
      <p:sp>
        <p:nvSpPr>
          <p:cNvPr id="153" name="Google Shape;15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lt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lt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lt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lt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lt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98" name="Google Shape;98;p38"/>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35"/>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36"/>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4"/>
          <p:cNvSpPr/>
          <p:nvPr>
            <p:ph idx="2" type="pic"/>
          </p:nvPr>
        </p:nvSpPr>
        <p:spPr>
          <a:xfrm>
            <a:off x="5183188" y="987425"/>
            <a:ext cx="6172200" cy="4873625"/>
          </a:xfrm>
          <a:prstGeom prst="rect">
            <a:avLst/>
          </a:prstGeom>
          <a:noFill/>
          <a:ln>
            <a:noFill/>
          </a:ln>
        </p:spPr>
      </p:sp>
      <p:sp>
        <p:nvSpPr>
          <p:cNvPr id="70" name="Google Shape;70;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Overlock"/>
              <a:buNone/>
              <a:defRPr b="0" i="0" sz="5400" u="none" cap="none" strike="noStrike">
                <a:solidFill>
                  <a:schemeClr val="lt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lt1"/>
              </a:buClr>
              <a:buSzPts val="4800"/>
              <a:buFont typeface="Arial"/>
              <a:buChar char="•"/>
              <a:defRPr b="0" i="0" sz="4800" u="none" cap="none" strike="noStrike">
                <a:solidFill>
                  <a:schemeClr val="lt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 name="Google Shape;8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 name="Google Shape;9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 name="Google Shape;9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04" name="Google Shape;10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Josué 6</a:t>
            </a:r>
            <a:endParaRPr/>
          </a:p>
        </p:txBody>
      </p:sp>
      <p:sp>
        <p:nvSpPr>
          <p:cNvPr id="166" name="Google Shape;166;p1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3. ¿</a:t>
            </a:r>
            <a:r>
              <a:rPr lang="en-US" sz="4800" u="sng"/>
              <a:t>Dónde</a:t>
            </a:r>
            <a:r>
              <a:rPr lang="en-US" sz="4800"/>
              <a:t> ocurrió esta historia? </a:t>
            </a:r>
            <a:endParaRPr/>
          </a:p>
        </p:txBody>
      </p:sp>
      <p:pic>
        <p:nvPicPr>
          <p:cNvPr id="167" name="Google Shape;167;p12"/>
          <p:cNvPicPr preferRelativeResize="0"/>
          <p:nvPr/>
        </p:nvPicPr>
        <p:blipFill rotWithShape="1">
          <a:blip r:embed="rId3">
            <a:alphaModFix/>
          </a:blip>
          <a:srcRect b="0" l="0" r="0" t="0"/>
          <a:stretch/>
        </p:blipFill>
        <p:spPr>
          <a:xfrm>
            <a:off x="1624263" y="-560340"/>
            <a:ext cx="9216190" cy="9328448"/>
          </a:xfrm>
          <a:prstGeom prst="rect">
            <a:avLst/>
          </a:prstGeom>
          <a:noFill/>
          <a:ln>
            <a:noFill/>
          </a:ln>
        </p:spPr>
      </p:pic>
      <p:sp>
        <p:nvSpPr>
          <p:cNvPr id="168" name="Google Shape;168;p12"/>
          <p:cNvSpPr/>
          <p:nvPr/>
        </p:nvSpPr>
        <p:spPr>
          <a:xfrm rot="-10251636">
            <a:off x="9196877" y="1648988"/>
            <a:ext cx="2342147" cy="770021"/>
          </a:xfrm>
          <a:prstGeom prst="rightArrow">
            <a:avLst>
              <a:gd fmla="val 50000" name="adj1"/>
              <a:gd fmla="val 114062" name="adj2"/>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50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Josué 6</a:t>
            </a:r>
            <a:endParaRPr/>
          </a:p>
        </p:txBody>
      </p:sp>
      <p:sp>
        <p:nvSpPr>
          <p:cNvPr id="175" name="Google Shape;175;p1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4. ¿</a:t>
            </a:r>
            <a:r>
              <a:rPr lang="en-US" sz="4800" u="sng"/>
              <a:t>Cuándo</a:t>
            </a:r>
            <a:r>
              <a:rPr lang="en-US" sz="4800"/>
              <a:t> ocurrió esta historia?</a:t>
            </a:r>
            <a:endParaRPr sz="4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2" name="Google Shape;182;p14"/>
          <p:cNvSpPr/>
          <p:nvPr/>
        </p:nvSpPr>
        <p:spPr>
          <a:xfrm>
            <a:off x="8673531" y="407987"/>
            <a:ext cx="2987899" cy="2987899"/>
          </a:xfrm>
          <a:prstGeom prst="arc">
            <a:avLst>
              <a:gd fmla="val 16200000" name="adj1"/>
              <a:gd fmla="val 256372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 name="Google Shape;183;p14"/>
          <p:cNvSpPr txBox="1"/>
          <p:nvPr>
            <p:ph type="title"/>
          </p:nvPr>
        </p:nvSpPr>
        <p:spPr>
          <a:xfrm>
            <a:off x="5827048" y="407987"/>
            <a:ext cx="572148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100"/>
              <a:buFont typeface="Overlock"/>
              <a:buNone/>
            </a:pPr>
            <a:r>
              <a:rPr lang="en-US" sz="5100"/>
              <a:t>Considerar Josué 6</a:t>
            </a:r>
            <a:endParaRPr/>
          </a:p>
        </p:txBody>
      </p:sp>
      <p:pic>
        <p:nvPicPr>
          <p:cNvPr id="184" name="Google Shape;184;p14"/>
          <p:cNvPicPr preferRelativeResize="0"/>
          <p:nvPr/>
        </p:nvPicPr>
        <p:blipFill rotWithShape="1">
          <a:blip r:embed="rId3">
            <a:alphaModFix/>
          </a:blip>
          <a:srcRect b="0" l="1130" r="6318" t="0"/>
          <a:stretch/>
        </p:blipFill>
        <p:spPr>
          <a:xfrm>
            <a:off x="-156411" y="-210500"/>
            <a:ext cx="5452889" cy="7701608"/>
          </a:xfrm>
          <a:custGeom>
            <a:rect b="b" l="l" r="r" t="t"/>
            <a:pathLst>
              <a:path extrusionOk="0" h="6858000" w="4636517">
                <a:moveTo>
                  <a:pt x="0" y="0"/>
                </a:moveTo>
                <a:lnTo>
                  <a:pt x="4636517" y="0"/>
                </a:lnTo>
                <a:lnTo>
                  <a:pt x="4636517" y="6858000"/>
                </a:lnTo>
                <a:lnTo>
                  <a:pt x="0" y="6858000"/>
                </a:lnTo>
                <a:close/>
              </a:path>
            </a:pathLst>
          </a:custGeom>
          <a:noFill/>
          <a:ln>
            <a:noFill/>
          </a:ln>
        </p:spPr>
      </p:pic>
      <p:sp>
        <p:nvSpPr>
          <p:cNvPr id="185" name="Google Shape;185;p14"/>
          <p:cNvSpPr txBox="1"/>
          <p:nvPr>
            <p:ph idx="1" type="body"/>
          </p:nvPr>
        </p:nvSpPr>
        <p:spPr>
          <a:xfrm>
            <a:off x="5827048" y="1868487"/>
            <a:ext cx="572148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None/>
            </a:pPr>
            <a:r>
              <a:rPr lang="en-US"/>
              <a:t>4. ¿</a:t>
            </a:r>
            <a:r>
              <a:rPr lang="en-US" u="sng"/>
              <a:t>Cuándo</a:t>
            </a:r>
            <a:r>
              <a:rPr lang="en-US"/>
              <a:t> ocurrió esta historia?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Josué 6</a:t>
            </a:r>
            <a:endParaRPr/>
          </a:p>
        </p:txBody>
      </p:sp>
      <p:sp>
        <p:nvSpPr>
          <p:cNvPr id="192" name="Google Shape;192;p1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5. ¿</a:t>
            </a:r>
            <a:r>
              <a:rPr lang="en-US" sz="4800" u="sng"/>
              <a:t>Cuál</a:t>
            </a:r>
            <a:r>
              <a:rPr lang="en-US" sz="4800"/>
              <a:t> es el problema?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Josué 6</a:t>
            </a:r>
            <a:endParaRPr/>
          </a:p>
        </p:txBody>
      </p:sp>
      <p:sp>
        <p:nvSpPr>
          <p:cNvPr id="199" name="Google Shape;199;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7200"/>
              <a:buNone/>
            </a:pPr>
            <a:r>
              <a:rPr lang="en-US" sz="7200"/>
              <a:t>6. ¿</a:t>
            </a:r>
            <a:r>
              <a:rPr lang="en-US" sz="7200" u="sng"/>
              <a:t>Cuáles</a:t>
            </a:r>
            <a:r>
              <a:rPr lang="en-US" sz="7200"/>
              <a:t> eventos ocurrieron en esta historia?  Contemos la historia juntos.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Josué 6</a:t>
            </a:r>
            <a:endParaRPr/>
          </a:p>
        </p:txBody>
      </p:sp>
      <p:sp>
        <p:nvSpPr>
          <p:cNvPr id="206" name="Google Shape;206;p1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7. ¿</a:t>
            </a:r>
            <a:r>
              <a:rPr lang="en-US" sz="4800" u="sng"/>
              <a:t>Se resuelve </a:t>
            </a:r>
            <a:r>
              <a:rPr lang="en-US" sz="4800"/>
              <a:t>el problema que mencionamos?  ¿</a:t>
            </a:r>
            <a:r>
              <a:rPr lang="en-US" sz="4800" u="sng"/>
              <a:t>Cómo</a:t>
            </a:r>
            <a:r>
              <a:rPr lang="en-US" sz="4800"/>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book, map&#10;&#10;Description automatically generated" id="212" name="Google Shape;212;p18"/>
          <p:cNvPicPr preferRelativeResize="0"/>
          <p:nvPr/>
        </p:nvPicPr>
        <p:blipFill rotWithShape="1">
          <a:blip r:embed="rId3">
            <a:alphaModFix/>
          </a:blip>
          <a:srcRect b="13259" l="0" r="0" t="11740"/>
          <a:stretch/>
        </p:blipFill>
        <p:spPr>
          <a:xfrm>
            <a:off x="20" y="-12322"/>
            <a:ext cx="12191980" cy="6857990"/>
          </a:xfrm>
          <a:prstGeom prst="rect">
            <a:avLst/>
          </a:prstGeom>
          <a:noFill/>
          <a:ln>
            <a:noFill/>
          </a:ln>
        </p:spPr>
      </p:pic>
      <p:sp>
        <p:nvSpPr>
          <p:cNvPr id="213" name="Google Shape;213;p18"/>
          <p:cNvSpPr/>
          <p:nvPr/>
        </p:nvSpPr>
        <p:spPr>
          <a:xfrm>
            <a:off x="5544731" y="4716089"/>
            <a:ext cx="6288261" cy="1573149"/>
          </a:xfrm>
          <a:prstGeom prst="rect">
            <a:avLst/>
          </a:prstGeom>
          <a:solidFill>
            <a:schemeClr val="lt1">
              <a:alpha val="94901"/>
            </a:schemeClr>
          </a:solidFill>
          <a:ln cap="flat" cmpd="sng" w="12700">
            <a:solidFill>
              <a:srgbClr val="EFEF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4" name="Google Shape;214;p18"/>
          <p:cNvSpPr txBox="1"/>
          <p:nvPr>
            <p:ph type="title"/>
          </p:nvPr>
        </p:nvSpPr>
        <p:spPr>
          <a:xfrm>
            <a:off x="5849388" y="4907629"/>
            <a:ext cx="5700928" cy="11853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latin typeface="Overlock"/>
                <a:ea typeface="Overlock"/>
                <a:cs typeface="Overlock"/>
                <a:sym typeface="Overlock"/>
              </a:rPr>
              <a:t>Consolidar- Josué 6</a:t>
            </a:r>
            <a:endParaRPr/>
          </a:p>
        </p:txBody>
      </p:sp>
      <p:sp>
        <p:nvSpPr>
          <p:cNvPr id="215" name="Google Shape;215;p18"/>
          <p:cNvSpPr/>
          <p:nvPr/>
        </p:nvSpPr>
        <p:spPr>
          <a:xfrm>
            <a:off x="5487962" y="5175711"/>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 name="Google Shape;216;p18"/>
          <p:cNvSpPr/>
          <p:nvPr/>
        </p:nvSpPr>
        <p:spPr>
          <a:xfrm rot="5400000">
            <a:off x="8722114" y="5495733"/>
            <a:ext cx="1021458" cy="9144"/>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Consolidar- Josué 6</a:t>
            </a:r>
            <a:endParaRPr/>
          </a:p>
        </p:txBody>
      </p:sp>
      <p:sp>
        <p:nvSpPr>
          <p:cNvPr id="223" name="Google Shape;223;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1. ¿De qué se trata la historia?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Consolidar- Josué 6</a:t>
            </a:r>
            <a:endParaRPr/>
          </a:p>
        </p:txBody>
      </p:sp>
      <p:sp>
        <p:nvSpPr>
          <p:cNvPr id="230" name="Google Shape;230;p20"/>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2. ¿Qué </a:t>
            </a:r>
            <a:r>
              <a:rPr lang="en-US" sz="5400" u="sng"/>
              <a:t>pecado</a:t>
            </a:r>
            <a:r>
              <a:rPr lang="en-US" sz="5400"/>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Consolidar- Josué 6</a:t>
            </a:r>
            <a:endParaRPr/>
          </a:p>
        </p:txBody>
      </p:sp>
      <p:sp>
        <p:nvSpPr>
          <p:cNvPr id="237" name="Google Shape;237;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932155" y="1890944"/>
            <a:ext cx="10697593"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6000" u="none" cap="none" strike="noStrike">
                <a:solidFill>
                  <a:srgbClr val="00853E"/>
                </a:solidFill>
                <a:latin typeface="Overlock"/>
                <a:ea typeface="Overlock"/>
                <a:cs typeface="Overlock"/>
                <a:sym typeface="Overlock"/>
              </a:rPr>
              <a:t>La Biblia: La Nación Elegida</a:t>
            </a:r>
            <a:endParaRPr b="0" i="0" sz="6000" u="none" cap="none" strike="noStrike">
              <a:solidFill>
                <a:srgbClr val="00853E"/>
              </a:solidFill>
              <a:latin typeface="Overlock"/>
              <a:ea typeface="Overlock"/>
              <a:cs typeface="Overlock"/>
              <a:sym typeface="Overlock"/>
            </a:endParaRPr>
          </a:p>
          <a:p>
            <a:pPr indent="0" lvl="0" marL="0" marR="0" rtl="0" algn="ctr">
              <a:spcBef>
                <a:spcPts val="0"/>
              </a:spcBef>
              <a:spcAft>
                <a:spcPts val="0"/>
              </a:spcAft>
              <a:buNone/>
            </a:pPr>
            <a:r>
              <a:rPr b="0" i="0" lang="en-US" sz="6000" u="none" cap="none" strike="noStrike">
                <a:solidFill>
                  <a:srgbClr val="00853E"/>
                </a:solidFill>
                <a:latin typeface="Overlock"/>
                <a:ea typeface="Overlock"/>
                <a:cs typeface="Overlock"/>
                <a:sym typeface="Overlock"/>
              </a:rPr>
              <a:t>Lección 4 – La Caída de Jericó</a:t>
            </a:r>
            <a:endParaRPr b="0" i="0" sz="6000" u="none" cap="none" strike="noStrike">
              <a:solidFill>
                <a:srgbClr val="00853E"/>
              </a:solidFill>
              <a:latin typeface="Overlock"/>
              <a:ea typeface="Overlock"/>
              <a:cs typeface="Overlock"/>
              <a:sym typeface="Overlock"/>
            </a:endParaRPr>
          </a:p>
          <a:p>
            <a:pPr indent="0" lvl="0" marL="0" marR="0" rtl="0" algn="ctr">
              <a:spcBef>
                <a:spcPts val="0"/>
              </a:spcBef>
              <a:spcAft>
                <a:spcPts val="0"/>
              </a:spcAft>
              <a:buNone/>
            </a:pPr>
            <a:r>
              <a:rPr b="0" i="0" lang="en-US" sz="6000" u="none" cap="none" strike="noStrike">
                <a:solidFill>
                  <a:srgbClr val="00853E"/>
                </a:solidFill>
                <a:latin typeface="Overlock"/>
                <a:ea typeface="Overlock"/>
                <a:cs typeface="Overlock"/>
                <a:sym typeface="Overlock"/>
              </a:rPr>
              <a:t>Josué 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Consolidar- Josué 6</a:t>
            </a:r>
            <a:endParaRPr/>
          </a:p>
        </p:txBody>
      </p:sp>
      <p:sp>
        <p:nvSpPr>
          <p:cNvPr id="244" name="Google Shape;244;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4. ¿Qué me enseña Dios a pedir y hacer por gratitud a él?</a:t>
            </a:r>
            <a:endParaRPr sz="5400"/>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Consolidar- Josué 6</a:t>
            </a:r>
            <a:endParaRPr/>
          </a:p>
        </p:txBody>
      </p:sp>
      <p:sp>
        <p:nvSpPr>
          <p:cNvPr id="251" name="Google Shape;251;p2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6" name="Shape 256"/>
        <p:cNvGrpSpPr/>
        <p:nvPr/>
      </p:nvGrpSpPr>
      <p:grpSpPr>
        <a:xfrm>
          <a:off x="0" y="0"/>
          <a:ext cx="0" cy="0"/>
          <a:chOff x="0" y="0"/>
          <a:chExt cx="0" cy="0"/>
        </a:xfrm>
      </p:grpSpPr>
      <p:sp>
        <p:nvSpPr>
          <p:cNvPr id="257" name="Google Shape;257;p24"/>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258" name="Google Shape;258;p24"/>
          <p:cNvPicPr preferRelativeResize="0"/>
          <p:nvPr>
            <p:ph idx="1" type="body"/>
          </p:nvPr>
        </p:nvPicPr>
        <p:blipFill rotWithShape="1">
          <a:blip r:embed="rId3">
            <a:alphaModFix amt="50000"/>
          </a:blip>
          <a:srcRect b="13060" l="0" r="0" t="11939"/>
          <a:stretch/>
        </p:blipFill>
        <p:spPr>
          <a:xfrm>
            <a:off x="0" y="-1"/>
            <a:ext cx="12191980" cy="6857999"/>
          </a:xfrm>
          <a:prstGeom prst="rect">
            <a:avLst/>
          </a:prstGeom>
          <a:noFill/>
          <a:ln>
            <a:noFill/>
          </a:ln>
        </p:spPr>
      </p:pic>
      <p:sp>
        <p:nvSpPr>
          <p:cNvPr id="259" name="Google Shape;259;p24"/>
          <p:cNvSpPr txBox="1"/>
          <p:nvPr>
            <p:ph type="title"/>
          </p:nvPr>
        </p:nvSpPr>
        <p:spPr>
          <a:xfrm>
            <a:off x="1523990" y="1978739"/>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Overlock"/>
              <a:buNone/>
            </a:pPr>
            <a:r>
              <a:rPr lang="en-US">
                <a:solidFill>
                  <a:srgbClr val="F2F2F2"/>
                </a:solidFill>
              </a:rPr>
              <a:t>Tema Importante</a:t>
            </a:r>
            <a:br>
              <a:rPr lang="en-US">
                <a:solidFill>
                  <a:srgbClr val="F2F2F2"/>
                </a:solidFill>
              </a:rPr>
            </a:br>
            <a:r>
              <a:rPr lang="en-US">
                <a:solidFill>
                  <a:srgbClr val="F2F2F2"/>
                </a:solidFill>
              </a:rPr>
              <a:t>¿Por qué tanta violencia? </a:t>
            </a:r>
            <a:br>
              <a:rPr lang="en-US">
                <a:solidFill>
                  <a:srgbClr val="F2F2F2"/>
                </a:solidFill>
              </a:rPr>
            </a:br>
            <a:r>
              <a:rPr lang="en-US">
                <a:solidFill>
                  <a:srgbClr val="F2F2F2"/>
                </a:solidFill>
              </a:rPr>
              <a:t>(20 minutos)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¿Quién es Dios? </a:t>
            </a:r>
            <a:endParaRPr/>
          </a:p>
        </p:txBody>
      </p:sp>
      <p:pic>
        <p:nvPicPr>
          <p:cNvPr descr="A picture containing book, text&#10;&#10;Description automatically generated" id="266" name="Google Shape;266;p25"/>
          <p:cNvPicPr preferRelativeResize="0"/>
          <p:nvPr>
            <p:ph idx="1" type="body"/>
          </p:nvPr>
        </p:nvPicPr>
        <p:blipFill rotWithShape="1">
          <a:blip r:embed="rId3">
            <a:alphaModFix/>
          </a:blip>
          <a:srcRect b="0" l="0" r="0" t="0"/>
          <a:stretch/>
        </p:blipFill>
        <p:spPr>
          <a:xfrm>
            <a:off x="0" y="-700045"/>
            <a:ext cx="12192000" cy="9144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Las 4 C</a:t>
            </a:r>
            <a:endParaRPr/>
          </a:p>
        </p:txBody>
      </p:sp>
      <p:sp>
        <p:nvSpPr>
          <p:cNvPr id="273" name="Google Shape;27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None/>
            </a:pPr>
            <a:r>
              <a:rPr lang="en-US"/>
              <a:t>CAPTAR</a:t>
            </a:r>
            <a:endParaRPr/>
          </a:p>
          <a:p>
            <a:pPr indent="0" lvl="0" marL="0" rtl="0" algn="l">
              <a:lnSpc>
                <a:spcPct val="90000"/>
              </a:lnSpc>
              <a:spcBef>
                <a:spcPts val="1000"/>
              </a:spcBef>
              <a:spcAft>
                <a:spcPts val="0"/>
              </a:spcAft>
              <a:buClr>
                <a:schemeClr val="dk1"/>
              </a:buClr>
              <a:buSzPts val="5400"/>
              <a:buNone/>
            </a:pPr>
            <a:r>
              <a:rPr lang="en-US"/>
              <a:t>CONTAR</a:t>
            </a:r>
            <a:endParaRPr/>
          </a:p>
          <a:p>
            <a:pPr indent="0" lvl="0" marL="0" rtl="0" algn="l">
              <a:lnSpc>
                <a:spcPct val="90000"/>
              </a:lnSpc>
              <a:spcBef>
                <a:spcPts val="1000"/>
              </a:spcBef>
              <a:spcAft>
                <a:spcPts val="0"/>
              </a:spcAft>
              <a:buClr>
                <a:schemeClr val="dk1"/>
              </a:buClr>
              <a:buSzPts val="5400"/>
              <a:buNone/>
            </a:pPr>
            <a:r>
              <a:rPr lang="en-US"/>
              <a:t>CONSIDERAR</a:t>
            </a:r>
            <a:endParaRPr/>
          </a:p>
          <a:p>
            <a:pPr indent="0" lvl="0" marL="0" rtl="0" algn="l">
              <a:lnSpc>
                <a:spcPct val="90000"/>
              </a:lnSpc>
              <a:spcBef>
                <a:spcPts val="1000"/>
              </a:spcBef>
              <a:spcAft>
                <a:spcPts val="0"/>
              </a:spcAft>
              <a:buClr>
                <a:schemeClr val="dk1"/>
              </a:buClr>
              <a:buSzPts val="5400"/>
              <a:buNone/>
            </a:pPr>
            <a:r>
              <a:rPr lang="en-US"/>
              <a:t>CONSOLIDAR</a:t>
            </a:r>
            <a:endParaRPr/>
          </a:p>
          <a:p>
            <a:pPr indent="0" lvl="0" marL="228600" rtl="0" algn="l">
              <a:lnSpc>
                <a:spcPct val="90000"/>
              </a:lnSpc>
              <a:spcBef>
                <a:spcPts val="1000"/>
              </a:spcBef>
              <a:spcAft>
                <a:spcPts val="0"/>
              </a:spcAft>
              <a:buClr>
                <a:schemeClr val="dk1"/>
              </a:buClr>
              <a:buSzPts val="54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Las 4 C - Considerar</a:t>
            </a:r>
            <a:endParaRPr/>
          </a:p>
        </p:txBody>
      </p:sp>
      <p:sp>
        <p:nvSpPr>
          <p:cNvPr id="280" name="Google Shape;280;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914400" lvl="1" marL="1371600" rtl="0" algn="l">
              <a:lnSpc>
                <a:spcPct val="90000"/>
              </a:lnSpc>
              <a:spcBef>
                <a:spcPts val="0"/>
              </a:spcBef>
              <a:spcAft>
                <a:spcPts val="0"/>
              </a:spcAft>
              <a:buClr>
                <a:schemeClr val="dk1"/>
              </a:buClr>
              <a:buSzPct val="100000"/>
              <a:buFont typeface="Calibri"/>
              <a:buAutoNum type="arabicPeriod"/>
            </a:pPr>
            <a:r>
              <a:rPr lang="en-US" sz="4000"/>
              <a:t>¿Quiénes son los personajes de esta historia?</a:t>
            </a:r>
            <a:endParaRPr sz="4000"/>
          </a:p>
          <a:p>
            <a:pPr indent="-914400" lvl="1" marL="1371600" rtl="0" algn="l">
              <a:lnSpc>
                <a:spcPct val="90000"/>
              </a:lnSpc>
              <a:spcBef>
                <a:spcPts val="500"/>
              </a:spcBef>
              <a:spcAft>
                <a:spcPts val="0"/>
              </a:spcAft>
              <a:buClr>
                <a:schemeClr val="dk1"/>
              </a:buClr>
              <a:buSzPct val="100000"/>
              <a:buFont typeface="Calibri"/>
              <a:buAutoNum type="arabicPeriod"/>
            </a:pPr>
            <a:r>
              <a:rPr lang="en-US" sz="4000"/>
              <a:t>¿Cuáles son los objetos de esta historia?</a:t>
            </a:r>
            <a:endParaRPr sz="4000"/>
          </a:p>
          <a:p>
            <a:pPr indent="-914400" lvl="1" marL="1371600" rtl="0" algn="l">
              <a:lnSpc>
                <a:spcPct val="90000"/>
              </a:lnSpc>
              <a:spcBef>
                <a:spcPts val="500"/>
              </a:spcBef>
              <a:spcAft>
                <a:spcPts val="0"/>
              </a:spcAft>
              <a:buClr>
                <a:schemeClr val="dk1"/>
              </a:buClr>
              <a:buSzPct val="100000"/>
              <a:buFont typeface="Calibri"/>
              <a:buAutoNum type="arabicPeriod"/>
            </a:pPr>
            <a:r>
              <a:rPr lang="en-US" sz="4000"/>
              <a:t>¿Dónde ocurrió la historia?</a:t>
            </a:r>
            <a:endParaRPr sz="4000"/>
          </a:p>
          <a:p>
            <a:pPr indent="-914400" lvl="1" marL="1371600" rtl="0" algn="l">
              <a:lnSpc>
                <a:spcPct val="90000"/>
              </a:lnSpc>
              <a:spcBef>
                <a:spcPts val="500"/>
              </a:spcBef>
              <a:spcAft>
                <a:spcPts val="0"/>
              </a:spcAft>
              <a:buClr>
                <a:schemeClr val="dk1"/>
              </a:buClr>
              <a:buSzPct val="100000"/>
              <a:buFont typeface="Calibri"/>
              <a:buAutoNum type="arabicPeriod"/>
            </a:pPr>
            <a:r>
              <a:rPr lang="en-US" sz="4000"/>
              <a:t>¿Cuándo ocurrió la historia?</a:t>
            </a:r>
            <a:endParaRPr sz="4000"/>
          </a:p>
          <a:p>
            <a:pPr indent="-914400" lvl="1" marL="1371600" rtl="0" algn="l">
              <a:lnSpc>
                <a:spcPct val="90000"/>
              </a:lnSpc>
              <a:spcBef>
                <a:spcPts val="500"/>
              </a:spcBef>
              <a:spcAft>
                <a:spcPts val="0"/>
              </a:spcAft>
              <a:buClr>
                <a:schemeClr val="dk1"/>
              </a:buClr>
              <a:buSzPct val="100000"/>
              <a:buFont typeface="Calibri"/>
              <a:buAutoNum type="arabicPeriod"/>
            </a:pPr>
            <a:r>
              <a:rPr lang="en-US" sz="4000"/>
              <a:t>¿Cuál es el problema?</a:t>
            </a:r>
            <a:endParaRPr sz="4000"/>
          </a:p>
          <a:p>
            <a:pPr indent="-914400" lvl="1" marL="1371600" rtl="0" algn="l">
              <a:lnSpc>
                <a:spcPct val="90000"/>
              </a:lnSpc>
              <a:spcBef>
                <a:spcPts val="500"/>
              </a:spcBef>
              <a:spcAft>
                <a:spcPts val="0"/>
              </a:spcAft>
              <a:buClr>
                <a:schemeClr val="dk1"/>
              </a:buClr>
              <a:buSzPct val="100000"/>
              <a:buFont typeface="Calibri"/>
              <a:buAutoNum type="arabicPeriod"/>
            </a:pPr>
            <a:r>
              <a:rPr lang="en-US" sz="4000"/>
              <a:t>¿Cuáles eventos ocurrieron en esta historia?</a:t>
            </a:r>
            <a:endParaRPr sz="4000"/>
          </a:p>
          <a:p>
            <a:pPr indent="-914400" lvl="1" marL="1371600" rtl="0" algn="l">
              <a:lnSpc>
                <a:spcPct val="90000"/>
              </a:lnSpc>
              <a:spcBef>
                <a:spcPts val="500"/>
              </a:spcBef>
              <a:spcAft>
                <a:spcPts val="0"/>
              </a:spcAft>
              <a:buClr>
                <a:schemeClr val="dk1"/>
              </a:buClr>
              <a:buSzPct val="100000"/>
              <a:buFont typeface="Calibri"/>
              <a:buAutoNum type="arabicPeriod"/>
            </a:pPr>
            <a:r>
              <a:rPr lang="en-US" sz="4000"/>
              <a:t>¿Se resuelve el problema? ¿Cómo?</a:t>
            </a:r>
            <a:endParaRPr sz="4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Las 4 C - CONSOLIDAR</a:t>
            </a:r>
            <a:endParaRPr/>
          </a:p>
        </p:txBody>
      </p:sp>
      <p:sp>
        <p:nvSpPr>
          <p:cNvPr id="287" name="Google Shape;28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914400" lvl="1" marL="1371600" rtl="0" algn="l">
              <a:lnSpc>
                <a:spcPct val="90000"/>
              </a:lnSpc>
              <a:spcBef>
                <a:spcPts val="0"/>
              </a:spcBef>
              <a:spcAft>
                <a:spcPts val="0"/>
              </a:spcAft>
              <a:buClr>
                <a:schemeClr val="dk1"/>
              </a:buClr>
              <a:buSzPct val="100000"/>
              <a:buFont typeface="Calibri"/>
              <a:buAutoNum type="arabicPeriod"/>
            </a:pPr>
            <a:r>
              <a:rPr lang="en-US" sz="5200"/>
              <a:t>¿De qué se trata la historia?</a:t>
            </a:r>
            <a:endParaRPr sz="5200"/>
          </a:p>
          <a:p>
            <a:pPr indent="-914400" lvl="1" marL="1371600" rtl="0" algn="l">
              <a:lnSpc>
                <a:spcPct val="90000"/>
              </a:lnSpc>
              <a:spcBef>
                <a:spcPts val="500"/>
              </a:spcBef>
              <a:spcAft>
                <a:spcPts val="0"/>
              </a:spcAft>
              <a:buClr>
                <a:schemeClr val="dk1"/>
              </a:buClr>
              <a:buSzPct val="100000"/>
              <a:buFont typeface="Calibri"/>
              <a:buAutoNum type="arabicPeriod"/>
            </a:pPr>
            <a:r>
              <a:rPr lang="en-US" sz="5200"/>
              <a:t>¿Qué pecado me enseña a confesar esta historia?</a:t>
            </a:r>
            <a:endParaRPr sz="5200"/>
          </a:p>
          <a:p>
            <a:pPr indent="-914400" lvl="1" marL="1371600" rtl="0" algn="l">
              <a:lnSpc>
                <a:spcPct val="90000"/>
              </a:lnSpc>
              <a:spcBef>
                <a:spcPts val="500"/>
              </a:spcBef>
              <a:spcAft>
                <a:spcPts val="0"/>
              </a:spcAft>
              <a:buClr>
                <a:schemeClr val="dk1"/>
              </a:buClr>
              <a:buSzPct val="100000"/>
              <a:buFont typeface="Calibri"/>
              <a:buAutoNum type="arabicPeriod"/>
            </a:pPr>
            <a:r>
              <a:rPr lang="en-US" sz="5200"/>
              <a:t>¿Dónde veo el amor de Dios en esta historia?</a:t>
            </a:r>
            <a:endParaRPr sz="5200"/>
          </a:p>
          <a:p>
            <a:pPr indent="-914400" lvl="1" marL="1371600" rtl="0" algn="l">
              <a:lnSpc>
                <a:spcPct val="90000"/>
              </a:lnSpc>
              <a:spcBef>
                <a:spcPts val="500"/>
              </a:spcBef>
              <a:spcAft>
                <a:spcPts val="0"/>
              </a:spcAft>
              <a:buClr>
                <a:schemeClr val="dk1"/>
              </a:buClr>
              <a:buSzPct val="100000"/>
              <a:buFont typeface="Calibri"/>
              <a:buAutoNum type="arabicPeriod"/>
            </a:pPr>
            <a:r>
              <a:rPr lang="en-US" sz="5200"/>
              <a:t>¿Qué me enseña Dios a pedir y hacer por gratitud a él?</a:t>
            </a:r>
            <a:endParaRPr sz="5200"/>
          </a:p>
          <a:p>
            <a:pPr indent="-914400" lvl="1" marL="1371600" rtl="0" algn="l">
              <a:lnSpc>
                <a:spcPct val="90000"/>
              </a:lnSpc>
              <a:spcBef>
                <a:spcPts val="500"/>
              </a:spcBef>
              <a:spcAft>
                <a:spcPts val="0"/>
              </a:spcAft>
              <a:buClr>
                <a:schemeClr val="dk1"/>
              </a:buClr>
              <a:buSzPct val="100000"/>
              <a:buFont typeface="Calibri"/>
              <a:buAutoNum type="arabicPeriod"/>
            </a:pPr>
            <a:r>
              <a:rPr lang="en-US" sz="5200"/>
              <a:t>¿Cuándo sería una buena situación para compartir este mensaje?</a:t>
            </a:r>
            <a:endParaRPr sz="5200"/>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pic>
        <p:nvPicPr>
          <p:cNvPr descr="Screen Clipping" id="293" name="Google Shape;293;p29"/>
          <p:cNvPicPr preferRelativeResize="0"/>
          <p:nvPr/>
        </p:nvPicPr>
        <p:blipFill rotWithShape="1">
          <a:blip r:embed="rId3">
            <a:alphaModFix/>
          </a:blip>
          <a:srcRect b="0" l="0" r="9091" t="15126"/>
          <a:stretch/>
        </p:blipFill>
        <p:spPr>
          <a:xfrm>
            <a:off x="0" y="10"/>
            <a:ext cx="12191999" cy="6857990"/>
          </a:xfrm>
          <a:prstGeom prst="rect">
            <a:avLst/>
          </a:prstGeom>
          <a:noFill/>
          <a:ln>
            <a:noFill/>
          </a:ln>
        </p:spPr>
      </p:pic>
      <p:sp>
        <p:nvSpPr>
          <p:cNvPr id="294" name="Google Shape;294;p29"/>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5" name="Google Shape;295;p29"/>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6" name="Google Shape;296;p29"/>
          <p:cNvSpPr txBox="1"/>
          <p:nvPr>
            <p:ph type="title"/>
          </p:nvPr>
        </p:nvSpPr>
        <p:spPr>
          <a:xfrm>
            <a:off x="520242" y="232937"/>
            <a:ext cx="4062643"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297" name="Google Shape;297;p29"/>
          <p:cNvSpPr txBox="1"/>
          <p:nvPr>
            <p:ph idx="2" type="body"/>
          </p:nvPr>
        </p:nvSpPr>
        <p:spPr>
          <a:xfrm>
            <a:off x="350547" y="1203061"/>
            <a:ext cx="4490394" cy="3702426"/>
          </a:xfrm>
          <a:prstGeom prst="rect">
            <a:avLst/>
          </a:prstGeom>
          <a:noFill/>
          <a:ln>
            <a:noFill/>
          </a:ln>
        </p:spPr>
        <p:txBody>
          <a:bodyPr anchorCtr="0" anchor="t" bIns="45700" lIns="91425" spcFirstLastPara="1" rIns="91425" wrap="square" tIns="45700">
            <a:normAutofit fontScale="85000" lnSpcReduction="10000"/>
          </a:bodyPr>
          <a:lstStyle/>
          <a:p>
            <a:pPr indent="-259080" lvl="1" marL="685800" rtl="0" algn="l">
              <a:lnSpc>
                <a:spcPct val="90000"/>
              </a:lnSpc>
              <a:spcBef>
                <a:spcPts val="0"/>
              </a:spcBef>
              <a:spcAft>
                <a:spcPts val="0"/>
              </a:spcAft>
              <a:buClr>
                <a:schemeClr val="dk1"/>
              </a:buClr>
              <a:buSzPct val="100000"/>
              <a:buChar char="•"/>
            </a:pPr>
            <a:r>
              <a:rPr b="1" lang="en-US"/>
              <a:t>Ver</a:t>
            </a:r>
            <a:r>
              <a:rPr lang="en-US"/>
              <a:t> el siguiente video para la lección </a:t>
            </a:r>
            <a:r>
              <a:rPr b="1" lang="en-US" u="sng"/>
              <a:t>#5</a:t>
            </a:r>
            <a:r>
              <a:rPr lang="en-US"/>
              <a:t> </a:t>
            </a:r>
            <a:endParaRPr/>
          </a:p>
          <a:p>
            <a:pPr indent="-259080" lvl="1" marL="685800" rtl="0" algn="l">
              <a:lnSpc>
                <a:spcPct val="90000"/>
              </a:lnSpc>
              <a:spcBef>
                <a:spcPts val="500"/>
              </a:spcBef>
              <a:spcAft>
                <a:spcPts val="0"/>
              </a:spcAft>
              <a:buClr>
                <a:schemeClr val="dk1"/>
              </a:buClr>
              <a:buSzPct val="100000"/>
              <a:buChar char="•"/>
            </a:pPr>
            <a:r>
              <a:rPr b="1" lang="en-US"/>
              <a:t>Leer</a:t>
            </a:r>
            <a:r>
              <a:rPr lang="en-US"/>
              <a:t> </a:t>
            </a:r>
            <a:r>
              <a:rPr b="1" lang="en-US" u="sng"/>
              <a:t>_1 Samuel 2:18-3:21 </a:t>
            </a:r>
            <a:r>
              <a:rPr lang="en-US"/>
              <a:t>en sus Biblias.</a:t>
            </a:r>
            <a:endParaRPr/>
          </a:p>
          <a:p>
            <a:pPr indent="-12700" lvl="0" marL="228600" rtl="0" algn="l">
              <a:lnSpc>
                <a:spcPct val="90000"/>
              </a:lnSpc>
              <a:spcBef>
                <a:spcPts val="1000"/>
              </a:spcBef>
              <a:spcAft>
                <a:spcPts val="0"/>
              </a:spcAft>
              <a:buClr>
                <a:schemeClr val="dk1"/>
              </a:buClr>
              <a:buSzPct val="100000"/>
              <a:buNone/>
            </a:pPr>
            <a:r>
              <a:t/>
            </a:r>
            <a:endParaRPr sz="40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0"/>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304" name="Google Shape;304;p30"/>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11" name="Google Shape;311;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12" name="Google Shape;312;p31"/>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Oremos</a:t>
            </a:r>
            <a:endParaRPr/>
          </a:p>
        </p:txBody>
      </p:sp>
      <p:sp>
        <p:nvSpPr>
          <p:cNvPr id="118" name="Google Shape;11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90000"/>
              </a:lnSpc>
              <a:spcBef>
                <a:spcPts val="0"/>
              </a:spcBef>
              <a:spcAft>
                <a:spcPts val="0"/>
              </a:spcAft>
              <a:buClr>
                <a:schemeClr val="dk1"/>
              </a:buClr>
              <a:buSzPct val="100000"/>
              <a:buNone/>
            </a:pPr>
            <a:r>
              <a:rPr i="1" lang="en-US"/>
              <a:t>Todopoderoso Dios, tu poder es maravilloso, no hay nada que no puedas hacer. Te doy gracias porque usas tu poder en mi vida y en la vida de mi familia. Perdóname cuando no confío en ti. Ayúdame para que siempre te dé gracias y te alabe, el único y verdadero Dios. Amén.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318" name="Google Shape;31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8000"/>
              <a:buFont typeface="Overlock"/>
              <a:buNone/>
            </a:pPr>
            <a:r>
              <a:rPr lang="en-US" sz="8000">
                <a:latin typeface="Overlock"/>
                <a:ea typeface="Overlock"/>
                <a:cs typeface="Overlock"/>
                <a:sym typeface="Overlock"/>
              </a:rPr>
              <a:t>Mostremos Respeto…</a:t>
            </a:r>
            <a:endParaRPr sz="8000">
              <a:latin typeface="Overlock"/>
              <a:ea typeface="Overlock"/>
              <a:cs typeface="Overlock"/>
              <a:sym typeface="Overlock"/>
            </a:endParaRPr>
          </a:p>
        </p:txBody>
      </p:sp>
      <p:sp>
        <p:nvSpPr>
          <p:cNvPr id="124" name="Google Shape;12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17500" lvl="0" marL="228600" rtl="0" algn="l">
              <a:lnSpc>
                <a:spcPct val="90000"/>
              </a:lnSpc>
              <a:spcBef>
                <a:spcPts val="0"/>
              </a:spcBef>
              <a:spcAft>
                <a:spcPts val="0"/>
              </a:spcAft>
              <a:buClr>
                <a:schemeClr val="dk1"/>
              </a:buClr>
              <a:buSzPts val="5000"/>
              <a:buChar char="•"/>
            </a:pPr>
            <a:r>
              <a:rPr lang="en-US" sz="5000">
                <a:latin typeface="Overlock"/>
                <a:ea typeface="Overlock"/>
                <a:cs typeface="Overlock"/>
                <a:sym typeface="Overlock"/>
              </a:rPr>
              <a:t> Llegando preparados</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Siendo puntuales</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profesores que nos sirven </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compañeros en clase</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En el grupo de WhatsApp</a:t>
            </a:r>
            <a:endParaRPr sz="5000">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783336" y="1645921"/>
            <a:ext cx="10515600" cy="2386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0000"/>
              <a:buFont typeface="Overlock"/>
              <a:buNone/>
            </a:pPr>
            <a:r>
              <a:rPr lang="en-US" sz="10000"/>
              <a:t>Pregunta </a:t>
            </a:r>
            <a:r>
              <a:rPr lang="en-US" sz="10000">
                <a:latin typeface="Overlock"/>
                <a:ea typeface="Overlock"/>
                <a:cs typeface="Overlock"/>
                <a:sym typeface="Overlock"/>
              </a:rPr>
              <a:t>del día</a:t>
            </a:r>
            <a:br>
              <a:rPr lang="en-US" sz="10000">
                <a:latin typeface="Arial"/>
                <a:ea typeface="Arial"/>
                <a:cs typeface="Arial"/>
                <a:sym typeface="Arial"/>
              </a:rPr>
            </a:br>
            <a:r>
              <a:rPr lang="en-US" sz="4800">
                <a:latin typeface="Overlock"/>
                <a:ea typeface="Overlock"/>
                <a:cs typeface="Overlock"/>
                <a:sym typeface="Overlock"/>
              </a:rPr>
              <a:t>(10 minutos)</a:t>
            </a:r>
            <a:br>
              <a:rPr lang="en-US" sz="4800">
                <a:latin typeface="Overlock"/>
                <a:ea typeface="Overlock"/>
                <a:cs typeface="Overlock"/>
                <a:sym typeface="Overlock"/>
              </a:rPr>
            </a:br>
            <a:br>
              <a:rPr lang="en-US" sz="4800">
                <a:latin typeface="Overlock"/>
                <a:ea typeface="Overlock"/>
                <a:cs typeface="Overlock"/>
                <a:sym typeface="Overlock"/>
              </a:rPr>
            </a:br>
            <a:r>
              <a:rPr lang="en-US" sz="4800">
                <a:latin typeface="Overlock"/>
                <a:ea typeface="Overlock"/>
                <a:cs typeface="Overlock"/>
                <a:sym typeface="Overlock"/>
              </a:rPr>
              <a:t>¿Quién era Josué?</a:t>
            </a:r>
            <a:endParaRPr sz="4800">
              <a:latin typeface="Overlock"/>
              <a:ea typeface="Overlock"/>
              <a:cs typeface="Overlock"/>
              <a:sym typeface="Overlo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A close up of a mans face&#10;&#10;Description automatically generated" id="135" name="Google Shape;135;p8"/>
          <p:cNvPicPr preferRelativeResize="0"/>
          <p:nvPr>
            <p:ph idx="1" type="body"/>
          </p:nvPr>
        </p:nvPicPr>
        <p:blipFill rotWithShape="1">
          <a:blip r:embed="rId3">
            <a:alphaModFix/>
          </a:blip>
          <a:srcRect b="0" l="0" r="0" t="0"/>
          <a:stretch/>
        </p:blipFill>
        <p:spPr>
          <a:xfrm>
            <a:off x="0" y="0"/>
            <a:ext cx="12192000" cy="9144000"/>
          </a:xfrm>
          <a:prstGeom prst="rect">
            <a:avLst/>
          </a:prstGeom>
          <a:noFill/>
          <a:ln>
            <a:noFill/>
          </a:ln>
        </p:spPr>
      </p:pic>
      <p:sp>
        <p:nvSpPr>
          <p:cNvPr id="136" name="Google Shape;136;p8"/>
          <p:cNvSpPr txBox="1"/>
          <p:nvPr>
            <p:ph type="title"/>
          </p:nvPr>
        </p:nvSpPr>
        <p:spPr>
          <a:xfrm>
            <a:off x="152400" y="3851031"/>
            <a:ext cx="3294185" cy="42554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Overlock"/>
              <a:buNone/>
            </a:pPr>
            <a:r>
              <a:rPr lang="en-US">
                <a:solidFill>
                  <a:schemeClr val="lt1"/>
                </a:solidFill>
              </a:rPr>
              <a:t>¿Quién es Josué?</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9143998" y="1954457"/>
            <a:ext cx="3048002" cy="294908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Josué 6</a:t>
            </a:r>
            <a:endParaRPr/>
          </a:p>
        </p:txBody>
      </p:sp>
      <p:pic>
        <p:nvPicPr>
          <p:cNvPr descr="A picture containing room, standing, bed&#10;&#10;Description automatically generated" id="142" name="Google Shape;142;p9"/>
          <p:cNvPicPr preferRelativeResize="0"/>
          <p:nvPr/>
        </p:nvPicPr>
        <p:blipFill rotWithShape="1">
          <a:blip r:embed="rId3">
            <a:alphaModFix/>
          </a:blip>
          <a:srcRect b="0" l="0" r="0" t="0"/>
          <a:stretch/>
        </p:blipFill>
        <p:spPr>
          <a:xfrm>
            <a:off x="-1" y="0"/>
            <a:ext cx="9143999"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Josué 6</a:t>
            </a:r>
            <a:endParaRPr/>
          </a:p>
        </p:txBody>
      </p:sp>
      <p:sp>
        <p:nvSpPr>
          <p:cNvPr id="149" name="Google Shape;149;p10"/>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4800"/>
              <a:buAutoNum type="arabicPeriod"/>
            </a:pPr>
            <a:r>
              <a:rPr lang="en-US" sz="4800"/>
              <a:t>¿</a:t>
            </a:r>
            <a:r>
              <a:rPr lang="en-US" sz="4800" u="sng"/>
              <a:t>Quiénes</a:t>
            </a:r>
            <a:r>
              <a:rPr lang="en-US" sz="4800"/>
              <a:t> son los personajes de esta historia?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pic>
        <p:nvPicPr>
          <p:cNvPr descr="A person in a costume&#10;&#10;Description automatically generated" id="155" name="Google Shape;155;p11"/>
          <p:cNvPicPr preferRelativeResize="0"/>
          <p:nvPr/>
        </p:nvPicPr>
        <p:blipFill rotWithShape="1">
          <a:blip r:embed="rId3">
            <a:alphaModFix/>
          </a:blip>
          <a:srcRect b="16390" l="0" r="0" t="8610"/>
          <a:stretch/>
        </p:blipFill>
        <p:spPr>
          <a:xfrm>
            <a:off x="-1" y="10"/>
            <a:ext cx="12192000" cy="6857990"/>
          </a:xfrm>
          <a:prstGeom prst="rect">
            <a:avLst/>
          </a:prstGeom>
          <a:noFill/>
          <a:ln>
            <a:noFill/>
          </a:ln>
        </p:spPr>
      </p:pic>
      <p:sp>
        <p:nvSpPr>
          <p:cNvPr id="156" name="Google Shape;156;p11"/>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57" name="Google Shape;157;p11"/>
          <p:cNvSpPr txBox="1"/>
          <p:nvPr>
            <p:ph type="title"/>
          </p:nvPr>
        </p:nvSpPr>
        <p:spPr>
          <a:xfrm>
            <a:off x="525516" y="1913950"/>
            <a:ext cx="4593021"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4000"/>
              <a:buFont typeface="Overlock"/>
              <a:buNone/>
            </a:pPr>
            <a:r>
              <a:rPr lang="en-US" sz="4000">
                <a:solidFill>
                  <a:srgbClr val="613318"/>
                </a:solidFill>
              </a:rPr>
              <a:t>Considerar Josué 6</a:t>
            </a:r>
            <a:endParaRPr/>
          </a:p>
        </p:txBody>
      </p:sp>
      <p:cxnSp>
        <p:nvCxnSpPr>
          <p:cNvPr id="158" name="Google Shape;158;p11"/>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59" name="Google Shape;159;p11"/>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600"/>
              <a:t>2. ¿</a:t>
            </a:r>
            <a:r>
              <a:rPr lang="en-US" sz="3600" u="sng"/>
              <a:t>Cuáles</a:t>
            </a:r>
            <a:r>
              <a:rPr lang="en-US" sz="3600"/>
              <a:t> son los </a:t>
            </a:r>
            <a:r>
              <a:rPr lang="en-US" sz="3600" u="sng"/>
              <a:t>objetos</a:t>
            </a:r>
            <a:r>
              <a:rPr lang="en-US" sz="3600"/>
              <a:t> de esta historia?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2020-01-13T17:47:51Z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