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Impact" panose="020B0806030902050204" pitchFamily="34" charset="0"/>
      <p:regular r:id="rId46"/>
    </p:embeddedFont>
    <p:embeddedFont>
      <p:font typeface="Overlock" panose="02000506030000020004" pitchFamily="2" charset="77"/>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w6DZVhQA6DIBwKfYSSHZONA9S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38"/>
    <p:restoredTop sz="94668"/>
  </p:normalViewPr>
  <p:slideViewPr>
    <p:cSldViewPr snapToGrid="0">
      <p:cViewPr varScale="1">
        <p:scale>
          <a:sx n="105" d="100"/>
          <a:sy n="105" d="100"/>
        </p:scale>
        <p:origin x="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pload.wikimedia.org/wikipedia/commons/e/ee/Answered_Prayer_(165923671).jpe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illustrations/genie-wilderness-aladin-alladin-419839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Saludos, Bienvenidos</a:t>
            </a:r>
            <a:endParaRPr/>
          </a:p>
        </p:txBody>
      </p:sp>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Cedros del Líbano; el templo de piedra; el pórtico con sus dos pilares</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10 lavamanos; el altar de los holocaustos</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10 mesas de oro</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10 candelabros </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El arca y sus querubines</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Trompetas, arpas</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La nube</a:t>
            </a:r>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Los regalos de la reina de Sabá</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1" name="Google Shape;1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Jerusalén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8" name="Google Shape;1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En los primeros años del reinado de Salomón, después de la muerte de David</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Pasó siete años en la construcción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5" name="Google Shape;16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b="1" i="1" baseline="30000">
                <a:solidFill>
                  <a:schemeClr val="dk1"/>
                </a:solidFill>
                <a:latin typeface="Calibri"/>
                <a:ea typeface="Calibri"/>
                <a:cs typeface="Calibri"/>
                <a:sym typeface="Calibri"/>
              </a:rPr>
              <a:t>5 </a:t>
            </a:r>
            <a:r>
              <a:rPr lang="en-US" sz="1200" i="1">
                <a:solidFill>
                  <a:schemeClr val="dk1"/>
                </a:solidFill>
                <a:latin typeface="Calibri"/>
                <a:ea typeface="Calibri"/>
                <a:cs typeface="Calibri"/>
                <a:sym typeface="Calibri"/>
              </a:rPr>
              <a:t>Y la casa que tengo que edificar, ha de ser grande; porque el Dios nuestro es grande sobre todos los dioses.</a:t>
            </a:r>
            <a:r>
              <a:rPr lang="en-US" sz="1200" b="1" i="1" baseline="30000">
                <a:solidFill>
                  <a:schemeClr val="dk1"/>
                </a:solidFill>
                <a:latin typeface="Calibri"/>
                <a:ea typeface="Calibri"/>
                <a:cs typeface="Calibri"/>
                <a:sym typeface="Calibri"/>
              </a:rPr>
              <a:t>6 </a:t>
            </a:r>
            <a:r>
              <a:rPr lang="en-US" sz="1200" i="1">
                <a:solidFill>
                  <a:schemeClr val="dk1"/>
                </a:solidFill>
                <a:latin typeface="Calibri"/>
                <a:ea typeface="Calibri"/>
                <a:cs typeface="Calibri"/>
                <a:sym typeface="Calibri"/>
              </a:rPr>
              <a:t>Mas ¿quién será capaz de edificarle casa, siendo que los cielos y los cielos de los cielos no pueden contenerlo? ¿Quién, pues, soy yo, para que le edifique casa, sino tan sólo para quemar incienso delante de él? (2 Crónicas 2:5-6)</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2" name="Google Shape;17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Deje que cuenten la historia.  Solo hay que guiarlos cuando se desvíen, se confunden, o pasan por alto algo de importancia.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9" name="Google Shape;17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Sí.  Dios provee la sabiduría y los recursos necesarios para la construcción del templo.</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6" name="Google Shape;18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Salomón construyó un templo para Dios, quién lo ocupó mostrando su gloriosa presencia entre su pueblo de Israel.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02" name="Google Shape;20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i="1">
                <a:solidFill>
                  <a:schemeClr val="dk1"/>
                </a:solidFill>
                <a:latin typeface="Calibri"/>
                <a:ea typeface="Calibri"/>
                <a:cs typeface="Calibri"/>
                <a:sym typeface="Calibri"/>
              </a:rPr>
              <a:t>Abandonar al Señor y desobedecerle, aunque él me ha sacado de las tinieblas de servir ídolos.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a:p>
        </p:txBody>
      </p:sp>
      <p:sp>
        <p:nvSpPr>
          <p:cNvPr id="209" name="Google Shape;20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rgbClr val="FF0000"/>
              </a:buClr>
              <a:buSzPts val="1200"/>
              <a:buFont typeface="Calibri"/>
              <a:buAutoNum type="alphaLcPeriod"/>
            </a:pPr>
            <a:r>
              <a:rPr lang="en-US" sz="1200" i="1">
                <a:solidFill>
                  <a:srgbClr val="FF0000"/>
                </a:solidFill>
                <a:latin typeface="Calibri"/>
                <a:ea typeface="Calibri"/>
                <a:cs typeface="Calibri"/>
                <a:sym typeface="Calibri"/>
              </a:rPr>
              <a:t>Dios había hecho rey a Salomón simplemente porque lo amaba.  Le dio paz de sus enemigos.  Dios promete escuchar las oraciones ofrecidas en el templo.  </a:t>
            </a:r>
            <a:endParaRPr sz="1200">
              <a:latin typeface="Calibri"/>
              <a:ea typeface="Calibri"/>
              <a:cs typeface="Calibri"/>
              <a:sym typeface="Calibri"/>
            </a:endParaRPr>
          </a:p>
          <a:p>
            <a:pPr marL="342900" marR="0" lvl="0" indent="-342900" algn="l" rtl="0">
              <a:lnSpc>
                <a:spcPct val="107000"/>
              </a:lnSpc>
              <a:spcBef>
                <a:spcPts val="0"/>
              </a:spcBef>
              <a:spcAft>
                <a:spcPts val="0"/>
              </a:spcAft>
              <a:buClr>
                <a:srgbClr val="FF0000"/>
              </a:buClr>
              <a:buSzPts val="1200"/>
              <a:buFont typeface="Calibri"/>
              <a:buAutoNum type="alphaLcPeriod"/>
            </a:pPr>
            <a:r>
              <a:rPr lang="en-US" sz="1200" i="1">
                <a:solidFill>
                  <a:srgbClr val="FF0000"/>
                </a:solidFill>
                <a:latin typeface="Calibri"/>
                <a:ea typeface="Calibri"/>
                <a:cs typeface="Calibri"/>
                <a:sym typeface="Calibri"/>
              </a:rPr>
              <a:t>En mi vida, Dios está presente por su gracia cuando me reúno para escuchar su Palabra con otros y hago su voluntad. Su Hijo eterno Jesucristo promete, “Donde están dos o tres congregados en mi nombre, allí estoy yo en medio de ellos”, Mateo 18:20.</a:t>
            </a:r>
            <a:endParaRPr sz="1200">
              <a:latin typeface="Calibri"/>
              <a:ea typeface="Calibri"/>
              <a:cs typeface="Calibri"/>
              <a:sym typeface="Calibri"/>
            </a:endParaRPr>
          </a:p>
          <a:p>
            <a:pPr marL="342900" marR="0" lvl="0" indent="-342900" algn="l" rtl="0">
              <a:lnSpc>
                <a:spcPct val="107000"/>
              </a:lnSpc>
              <a:spcBef>
                <a:spcPts val="0"/>
              </a:spcBef>
              <a:spcAft>
                <a:spcPts val="0"/>
              </a:spcAft>
              <a:buClr>
                <a:srgbClr val="FF0000"/>
              </a:buClr>
              <a:buSzPts val="1200"/>
              <a:buFont typeface="Calibri"/>
              <a:buAutoNum type="alphaLcPeriod"/>
            </a:pPr>
            <a:r>
              <a:rPr lang="en-US" sz="1200" i="1">
                <a:solidFill>
                  <a:srgbClr val="FF0000"/>
                </a:solidFill>
                <a:latin typeface="Calibri"/>
                <a:ea typeface="Calibri"/>
                <a:cs typeface="Calibri"/>
                <a:sym typeface="Calibri"/>
              </a:rPr>
              <a:t>Dios dice que mi cuerpo es su templo.  A causa de la obra redentora de Jesús, ¡Su Espíritu habita en mí!</a:t>
            </a:r>
            <a:endParaRPr sz="1200">
              <a:latin typeface="Calibri"/>
              <a:ea typeface="Calibri"/>
              <a:cs typeface="Calibri"/>
              <a:sym typeface="Calibri"/>
            </a:endParaRPr>
          </a:p>
          <a:p>
            <a:pPr marL="342900" marR="0" lvl="0" indent="-342900" algn="l" rtl="0">
              <a:lnSpc>
                <a:spcPct val="107000"/>
              </a:lnSpc>
              <a:spcBef>
                <a:spcPts val="0"/>
              </a:spcBef>
              <a:spcAft>
                <a:spcPts val="0"/>
              </a:spcAft>
              <a:buClr>
                <a:srgbClr val="FF0000"/>
              </a:buClr>
              <a:buSzPts val="1200"/>
              <a:buFont typeface="Calibri"/>
              <a:buAutoNum type="alphaLcPeriod"/>
            </a:pPr>
            <a:r>
              <a:rPr lang="en-US" sz="1200" i="1">
                <a:solidFill>
                  <a:srgbClr val="FF0000"/>
                </a:solidFill>
                <a:latin typeface="Calibri"/>
                <a:ea typeface="Calibri"/>
                <a:cs typeface="Calibri"/>
                <a:sym typeface="Calibri"/>
              </a:rPr>
              <a:t>En el cielo no habrá ningún templo porque el Señor Todopoderoso y el Cordero son el templo.</a:t>
            </a:r>
            <a:endParaRPr sz="1200">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1200"/>
              <a:buFont typeface="Arial"/>
              <a:buNone/>
            </a:pPr>
            <a:endParaRPr/>
          </a:p>
        </p:txBody>
      </p:sp>
      <p:sp>
        <p:nvSpPr>
          <p:cNvPr id="216" name="Google Shape;21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a:t>Haz seguro que se está grabando la clase (si se aplica).  </a:t>
            </a: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Nos enseña a dar gracias porque ahora en Cristo podemos estar en su presencia en compañía con otros en su iglesia, donde deseamos estar atentos a su Palabra, y a servir como un cuerpo que le siga fielmente.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23" name="Google Shape;2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Un grupo pensando en construir un templo.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Con gente que cree que Dios va a restaurar el templo en Israel otra vez.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30" name="Google Shape;2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El templo era el centro de adoración para el pueblo judío.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Jesucristo fue allí de bebé, joven (fue llevado por sus papás) y como adulto.  Fue a orar, alabar, y enseñar.   Limpió el templo dos veces</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Profetizó la destrucción del templo (literalmente).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2" name="Google Shape;2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La iglesia primitiva se juntaba en el templo a diario (Hechos 2:46).  Los apóstoles fueron arrestados allí</a:t>
            </a:r>
            <a:endParaRPr sz="1200">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Los apóstoles predicaban allí y fueron arrestados en el templo (Hechos 4, 21).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48" name="Google Shape;24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Según estos versículos ¿qué es el templo del N.T.?</a:t>
            </a:r>
            <a:endParaRPr/>
          </a:p>
        </p:txBody>
      </p:sp>
      <p:sp>
        <p:nvSpPr>
          <p:cNvPr id="259" name="Google Shape;25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Según estos versículos ¿qué es el templo del N.T.?</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Nosotros.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El fundamento es la Biblia.</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Jesucristo es la piedra angular.</a:t>
            </a:r>
            <a:endParaRPr/>
          </a:p>
        </p:txBody>
      </p:sp>
      <p:sp>
        <p:nvSpPr>
          <p:cNvPr id="266" name="Google Shape;26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Según estos versículos ¿qué es el templo del N.T.?</a:t>
            </a:r>
            <a:endParaRPr/>
          </a:p>
        </p:txBody>
      </p:sp>
      <p:sp>
        <p:nvSpPr>
          <p:cNvPr id="273" name="Google Shape;27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Según estos versículos ¿qué es el templo del N.T.?</a:t>
            </a:r>
            <a:endParaRPr/>
          </a:p>
        </p:txBody>
      </p:sp>
      <p:sp>
        <p:nvSpPr>
          <p:cNvPr id="280" name="Google Shape;28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El templo era una sombra de la aún más gloriosa Santa Iglesia Cristiana descrita por los apóstoles Pablo y Pedro respectivamente. Mientras que el sumo sacerdote entraba al lugar santísimo en el templo una vez al año en el Día de Expiación, nuestro Gran Sumo Sacerdote entró al cielo mismo después de dar su vida como el sacrificio una vez para siempre por los pecados del mundo entero. Por la fe en nuestro Salvador nos convertimos en miembros de la Santa Iglesia Cristiana y esperamos con ansia la vida eterna en el cielo.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7" name="Google Shape;28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Saludos</a:t>
            </a:r>
            <a:endParaRPr/>
          </a:p>
        </p:txBody>
      </p:sp>
      <p:sp>
        <p:nvSpPr>
          <p:cNvPr id="102" name="Google Shape;1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Academia Cristo brinda capacitación para cumplir la Gran Comisión de Jesucristo  (Vayan y hagan discípulos de todas las naciones), ayudándoles a crecer en la palabra para llevar la Palabra a otros. </a:t>
            </a:r>
            <a:endParaRPr/>
          </a:p>
          <a:p>
            <a:pPr marL="171450" lvl="0" indent="-171450" algn="l" rtl="0">
              <a:lnSpc>
                <a:spcPct val="100000"/>
              </a:lnSpc>
              <a:spcBef>
                <a:spcPts val="0"/>
              </a:spcBef>
              <a:spcAft>
                <a:spcPts val="0"/>
              </a:spcAft>
              <a:buClr>
                <a:schemeClr val="dk1"/>
              </a:buClr>
              <a:buSzPts val="1200"/>
              <a:buFont typeface="Calibri"/>
              <a:buChar char="-"/>
            </a:pPr>
            <a:r>
              <a:rPr lang="en-US"/>
              <a:t>Nos dedicamos a ayudarles en conocer y entender las Escrituras, porque allí el Espíritu nos muestra el pecado, y allí conocemos la gracia de Jesucristo. </a:t>
            </a:r>
            <a:endParaRPr/>
          </a:p>
          <a:p>
            <a:pPr marL="171450" lvl="0" indent="-171450" algn="l" rtl="0">
              <a:lnSpc>
                <a:spcPct val="100000"/>
              </a:lnSpc>
              <a:spcBef>
                <a:spcPts val="0"/>
              </a:spcBef>
              <a:spcAft>
                <a:spcPts val="0"/>
              </a:spcAft>
              <a:buClr>
                <a:schemeClr val="dk1"/>
              </a:buClr>
              <a:buSzPts val="1200"/>
              <a:buFont typeface="Calibri"/>
              <a:buChar char="-"/>
            </a:pPr>
            <a:r>
              <a:rPr lang="en-US"/>
              <a:t>Y luego, ese conocimiento del amor de Cristo no se puede quedar con nosotros.  Jesucristo nos llama a llevar la palabra a otros.  </a:t>
            </a:r>
            <a:endParaRPr/>
          </a:p>
        </p:txBody>
      </p:sp>
      <p:sp>
        <p:nvSpPr>
          <p:cNvPr id="295" name="Google Shape;2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Algunos nos han comentado: </a:t>
            </a:r>
            <a:endParaRPr/>
          </a:p>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Deseo juntar un grupo de personas para compartir lo aprendido y para estudiar la palabra donde vivo.  ¿Pueden orientarme?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Claro que sí.  Nuestros profesores los pueden orientar o dirigirlos a uno de nuestros asesores quienes les ayudarán en formar un Grupo Sembrador.</a:t>
            </a:r>
            <a:endParaRPr/>
          </a:p>
          <a:p>
            <a:pPr marL="742950" marR="0" lvl="1" indent="-285750" algn="l" rtl="0">
              <a:lnSpc>
                <a:spcPct val="107000"/>
              </a:lnSpc>
              <a:spcBef>
                <a:spcPts val="0"/>
              </a:spcBef>
              <a:spcAft>
                <a:spcPts val="0"/>
              </a:spcAft>
              <a:buClr>
                <a:schemeClr val="dk1"/>
              </a:buClr>
              <a:buSzPts val="1800"/>
              <a:buFont typeface="Courier New"/>
              <a:buChar char="o"/>
            </a:pPr>
            <a:r>
              <a:rPr lang="en-US" sz="1800" b="1" u="sng">
                <a:latin typeface="Calibri"/>
                <a:ea typeface="Calibri"/>
                <a:cs typeface="Calibri"/>
                <a:sym typeface="Calibri"/>
              </a:rPr>
              <a:t>Un grupo sembrador</a:t>
            </a:r>
            <a:r>
              <a:rPr lang="en-US" sz="1800">
                <a:latin typeface="Calibri"/>
                <a:ea typeface="Calibri"/>
                <a:cs typeface="Calibri"/>
                <a:sym typeface="Calibri"/>
              </a:rPr>
              <a:t> existe para crecer juntos en las Buenas Nuevas de Jesucristo.  Estudiamos la Palabra, oramos, nos amamos el uno al otro, y alabamos al Señor.  El Grupo Sembrador es el primer paso de plantar una iglesia.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En algunos casos se puede hacer una consulta presencial con uno de nuestros asesores, sin costo alguno.  </a:t>
            </a:r>
            <a:endParaRPr/>
          </a:p>
          <a:p>
            <a:pPr marL="742950" marR="0" lvl="1" indent="-285750" algn="l" rtl="0">
              <a:lnSpc>
                <a:spcPct val="107000"/>
              </a:lnSpc>
              <a:spcBef>
                <a:spcPts val="800"/>
              </a:spcBef>
              <a:spcAft>
                <a:spcPts val="0"/>
              </a:spcAft>
              <a:buClr>
                <a:schemeClr val="dk1"/>
              </a:buClr>
              <a:buSzPts val="1100"/>
              <a:buFont typeface="Courier New"/>
              <a:buChar char="o"/>
            </a:pPr>
            <a:r>
              <a:rPr lang="en-US" sz="1100" b="1">
                <a:latin typeface="Calibri"/>
                <a:ea typeface="Calibri"/>
                <a:cs typeface="Calibri"/>
                <a:sym typeface="Calibri"/>
              </a:rPr>
              <a:t>Si le interesa plantar un Grupo Sembrador, hágaselo saber a su Profesor o cualquier de nuestros asesores.  </a:t>
            </a:r>
            <a:endParaRPr/>
          </a:p>
          <a:p>
            <a:pPr marL="742950" marR="0" lvl="1" indent="-285750" algn="l" rtl="0">
              <a:lnSpc>
                <a:spcPct val="107000"/>
              </a:lnSpc>
              <a:spcBef>
                <a:spcPts val="800"/>
              </a:spcBef>
              <a:spcAft>
                <a:spcPts val="0"/>
              </a:spcAft>
              <a:buClr>
                <a:srgbClr val="0C7837"/>
              </a:buClr>
              <a:buSzPts val="1100"/>
              <a:buFont typeface="Courier New"/>
              <a:buChar char="o"/>
            </a:pPr>
            <a:r>
              <a:rPr lang="en-US" sz="1100" b="0" i="0">
                <a:solidFill>
                  <a:srgbClr val="0C7837"/>
                </a:solidFill>
                <a:latin typeface="Overlock"/>
                <a:ea typeface="Overlock"/>
                <a:cs typeface="Overlock"/>
                <a:sym typeface="Overlock"/>
              </a:rPr>
              <a:t>Somos de Cristo.  Y los cristianos se juntan.  </a:t>
            </a:r>
            <a:r>
              <a:rPr lang="en-US" sz="11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1100" b="0" i="0">
                <a:solidFill>
                  <a:srgbClr val="0C7837"/>
                </a:solidFill>
                <a:latin typeface="Overlock"/>
                <a:ea typeface="Overlock"/>
                <a:cs typeface="Overlock"/>
                <a:sym typeface="Overlock"/>
              </a:rPr>
              <a:t>(Hebreos 10:25)</a:t>
            </a:r>
            <a:endParaRPr sz="1100">
              <a:solidFill>
                <a:srgbClr val="0C7837"/>
              </a:solidFill>
              <a:latin typeface="Overlock"/>
              <a:ea typeface="Overlock"/>
              <a:cs typeface="Overlock"/>
              <a:sym typeface="Overlock"/>
            </a:endParaRPr>
          </a:p>
          <a:p>
            <a:pPr marL="742950" marR="0" lvl="1" indent="-215900" algn="l" rtl="0">
              <a:lnSpc>
                <a:spcPct val="107000"/>
              </a:lnSpc>
              <a:spcBef>
                <a:spcPts val="800"/>
              </a:spcBef>
              <a:spcAft>
                <a:spcPts val="0"/>
              </a:spcAft>
              <a:buClr>
                <a:schemeClr val="dk1"/>
              </a:buClr>
              <a:buSzPts val="1100"/>
              <a:buFont typeface="Courier New"/>
              <a:buNone/>
            </a:pPr>
            <a:endParaRPr sz="1100" b="1">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303" name="Google Shape;30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Deseo unirme a ustedes.  ¿Cómo se hace?</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Hable con su Profesor.   Los puede orientar en cómo empezar el proceso para establecer Unidad Doctrinal.  </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Para nosotros es importante que prediquemos el mismo mensaje, y que tengamos las mismas creencias.  Así podemos colaborar y apoyarnos mejor, así como dice el Apóstol Pablo:</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b="1" i="1">
                <a:latin typeface="Calibri"/>
                <a:ea typeface="Calibri"/>
                <a:cs typeface="Calibri"/>
                <a:sym typeface="Calibri"/>
              </a:rPr>
              <a:t>&gt;&gt;Hermanos, les ruego por el nombre de nuestro Señor Jesucristo, que se pongan de acuerdo y que no haya divisiones entre ustedes, sino que estén perfectamente unidos en un mismo sentir y en un mismo parecer.&lt;&lt;  (1 Corintios 1:10)</a:t>
            </a: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r>
              <a:rPr lang="en-US" i="1"/>
              <a:t>Nota para los profesores:  Si alguien menciona especificamente el deseo de unirse en acuerdo doctrinal o de formar un grupo sembrador, se le pide hacer dos cosas: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1) Avisar de inmediato al director estudiantil (Andrew Johnston), director académico (Joel Sutton) o cualquier de nuestros misioneros o representantes de Academia Cristo.</a:t>
            </a:r>
            <a:endParaRPr/>
          </a:p>
          <a:p>
            <a:pPr marL="0" lvl="0" indent="0" algn="l" rtl="0">
              <a:lnSpc>
                <a:spcPct val="100000"/>
              </a:lnSpc>
              <a:spcBef>
                <a:spcPts val="0"/>
              </a:spcBef>
              <a:spcAft>
                <a:spcPts val="0"/>
              </a:spcAft>
              <a:buSzPts val="1400"/>
              <a:buNone/>
            </a:pPr>
            <a:r>
              <a:rPr lang="en-US" i="1"/>
              <a:t>2) Notarlo en el informe al final de la clase.  </a:t>
            </a:r>
            <a:endParaRPr/>
          </a:p>
        </p:txBody>
      </p:sp>
      <p:sp>
        <p:nvSpPr>
          <p:cNvPr id="311" name="Google Shape;31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https://pxhere.com/en/photo/847459</a:t>
            </a:r>
            <a:endParaRPr/>
          </a:p>
        </p:txBody>
      </p:sp>
      <p:sp>
        <p:nvSpPr>
          <p:cNvPr id="319" name="Google Shape;31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SzPts val="1400"/>
              <a:buNone/>
            </a:pPr>
            <a:r>
              <a:rPr lang="en-US" u="sng">
                <a:solidFill>
                  <a:schemeClr val="hlink"/>
                </a:solidFill>
                <a:hlinkClick r:id="rId3"/>
              </a:rPr>
              <a:t>https://upload.wikimedia.org/wikipedia/commons/e/ee/Answered_Prayer_%28165923671%29.jpeg</a:t>
            </a:r>
            <a:endParaRPr sz="1200" b="1">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Oración</a:t>
            </a:r>
            <a:r>
              <a:rPr lang="en-US" sz="1200">
                <a:solidFill>
                  <a:schemeClr val="dk1"/>
                </a:solidFill>
                <a:latin typeface="Calibri"/>
                <a:ea typeface="Calibri"/>
                <a:cs typeface="Calibri"/>
                <a:sym typeface="Calibri"/>
              </a:rPr>
              <a:t> de clausura</a:t>
            </a:r>
            <a:endParaRPr sz="1200">
              <a:solidFill>
                <a:schemeClr val="dk1"/>
              </a:solidFill>
              <a:latin typeface="Calibri"/>
              <a:ea typeface="Calibri"/>
              <a:cs typeface="Calibri"/>
              <a:sym typeface="Calibri"/>
            </a:endParaRPr>
          </a:p>
        </p:txBody>
      </p:sp>
      <p:sp>
        <p:nvSpPr>
          <p:cNvPr id="329" name="Google Shape;32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Despedidas</a:t>
            </a:r>
            <a:endParaRPr/>
          </a:p>
        </p:txBody>
      </p:sp>
      <p:sp>
        <p:nvSpPr>
          <p:cNvPr id="336" name="Google Shape;33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65669b69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65669b69c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Academia Cristo brinda capacitación para cumplir la Gran Comisión de Jesucristo  (Vayan y hagan discípulos de todas las naciones), ayudándoles a crecer en la palabra para llevar la Palabra a otros. </a:t>
            </a:r>
            <a:endParaRPr/>
          </a:p>
          <a:p>
            <a:pPr marL="171450" lvl="0" indent="-171450" algn="l" rtl="0">
              <a:lnSpc>
                <a:spcPct val="100000"/>
              </a:lnSpc>
              <a:spcBef>
                <a:spcPts val="0"/>
              </a:spcBef>
              <a:spcAft>
                <a:spcPts val="0"/>
              </a:spcAft>
              <a:buClr>
                <a:schemeClr val="dk1"/>
              </a:buClr>
              <a:buSzPts val="1200"/>
              <a:buFont typeface="Calibri"/>
              <a:buChar char="-"/>
            </a:pPr>
            <a:r>
              <a:rPr lang="en-US"/>
              <a:t>Nos dedicamos a ayudarles en conocer y entender las Escrituras, porque allí el Espíritu nos muestra el pecado, y allí conocemos la gracia de Jesucristo. </a:t>
            </a:r>
            <a:endParaRPr/>
          </a:p>
          <a:p>
            <a:pPr marL="171450" lvl="0" indent="-171450" algn="l" rtl="0">
              <a:lnSpc>
                <a:spcPct val="100000"/>
              </a:lnSpc>
              <a:spcBef>
                <a:spcPts val="0"/>
              </a:spcBef>
              <a:spcAft>
                <a:spcPts val="0"/>
              </a:spcAft>
              <a:buClr>
                <a:schemeClr val="dk1"/>
              </a:buClr>
              <a:buSzPts val="1200"/>
              <a:buFont typeface="Calibri"/>
              <a:buChar char="-"/>
            </a:pPr>
            <a:r>
              <a:rPr lang="en-US"/>
              <a:t>Y luego, ese conocimiento del amor de Cristo no se puede quedar con nosotros.  Jesucristo nos llama a llevar la palabra a otros.  </a:t>
            </a:r>
            <a:endParaRPr/>
          </a:p>
        </p:txBody>
      </p:sp>
      <p:sp>
        <p:nvSpPr>
          <p:cNvPr id="344" name="Google Shape;344;g165669b69c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65669b69cc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165669b69c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Algunos nos han comentado: </a:t>
            </a:r>
            <a:endParaRPr/>
          </a:p>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Deseo juntar un grupo de personas para compartir lo aprendido y para estudiar la palabra donde vivo.  ¿Pueden orientarme?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Claro que sí.  Nuestros profesores los pueden orientar o dirigirlos a uno de nuestros asesores quienes les ayudarán en formar un Grupo Sembrador.</a:t>
            </a:r>
            <a:endParaRPr/>
          </a:p>
          <a:p>
            <a:pPr marL="742950" marR="0" lvl="1" indent="-285750" algn="l" rtl="0">
              <a:lnSpc>
                <a:spcPct val="107000"/>
              </a:lnSpc>
              <a:spcBef>
                <a:spcPts val="0"/>
              </a:spcBef>
              <a:spcAft>
                <a:spcPts val="0"/>
              </a:spcAft>
              <a:buClr>
                <a:schemeClr val="dk1"/>
              </a:buClr>
              <a:buSzPts val="1800"/>
              <a:buFont typeface="Courier New"/>
              <a:buChar char="o"/>
            </a:pPr>
            <a:r>
              <a:rPr lang="en-US" sz="1800" b="1" u="sng">
                <a:latin typeface="Calibri"/>
                <a:ea typeface="Calibri"/>
                <a:cs typeface="Calibri"/>
                <a:sym typeface="Calibri"/>
              </a:rPr>
              <a:t>Un grupo sembrador</a:t>
            </a:r>
            <a:r>
              <a:rPr lang="en-US" sz="1800">
                <a:latin typeface="Calibri"/>
                <a:ea typeface="Calibri"/>
                <a:cs typeface="Calibri"/>
                <a:sym typeface="Calibri"/>
              </a:rPr>
              <a:t> existe para crecer juntos en las Buenas Nuevas de Jesucristo.  Estudiamos la Palabra, oramos, nos amamos el uno al otro, y alabamos al Señor.  El Grupo Sembrador es el primer paso de plantar una iglesia.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En algunos casos se puede hacer una consulta presencial con uno de nuestros asesores, sin costo alguno.  </a:t>
            </a:r>
            <a:endParaRPr/>
          </a:p>
          <a:p>
            <a:pPr marL="742950" marR="0" lvl="1" indent="-285750" algn="l" rtl="0">
              <a:lnSpc>
                <a:spcPct val="107000"/>
              </a:lnSpc>
              <a:spcBef>
                <a:spcPts val="800"/>
              </a:spcBef>
              <a:spcAft>
                <a:spcPts val="0"/>
              </a:spcAft>
              <a:buClr>
                <a:schemeClr val="dk1"/>
              </a:buClr>
              <a:buSzPts val="1100"/>
              <a:buFont typeface="Courier New"/>
              <a:buChar char="o"/>
            </a:pPr>
            <a:r>
              <a:rPr lang="en-US" sz="1100" b="1">
                <a:latin typeface="Calibri"/>
                <a:ea typeface="Calibri"/>
                <a:cs typeface="Calibri"/>
                <a:sym typeface="Calibri"/>
              </a:rPr>
              <a:t>Si le interesa plantar un Grupo Sembrador, hágaselo saber a su Profesor o cualquier de nuestros asesores.  </a:t>
            </a:r>
            <a:endParaRPr/>
          </a:p>
          <a:p>
            <a:pPr marL="742950" marR="0" lvl="1" indent="-285750" algn="l" rtl="0">
              <a:lnSpc>
                <a:spcPct val="107000"/>
              </a:lnSpc>
              <a:spcBef>
                <a:spcPts val="800"/>
              </a:spcBef>
              <a:spcAft>
                <a:spcPts val="0"/>
              </a:spcAft>
              <a:buClr>
                <a:srgbClr val="0C7837"/>
              </a:buClr>
              <a:buSzPts val="1100"/>
              <a:buFont typeface="Courier New"/>
              <a:buChar char="o"/>
            </a:pPr>
            <a:r>
              <a:rPr lang="en-US" sz="1100" b="0" i="0">
                <a:solidFill>
                  <a:srgbClr val="0C7837"/>
                </a:solidFill>
                <a:latin typeface="Overlock"/>
                <a:ea typeface="Overlock"/>
                <a:cs typeface="Overlock"/>
                <a:sym typeface="Overlock"/>
              </a:rPr>
              <a:t>Somos de Cristo.  Y los cristianos se juntan.  </a:t>
            </a:r>
            <a:r>
              <a:rPr lang="en-US" sz="11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1100" b="0" i="0">
                <a:solidFill>
                  <a:srgbClr val="0C7837"/>
                </a:solidFill>
                <a:latin typeface="Overlock"/>
                <a:ea typeface="Overlock"/>
                <a:cs typeface="Overlock"/>
                <a:sym typeface="Overlock"/>
              </a:rPr>
              <a:t>(Hebreos 10:25)</a:t>
            </a:r>
            <a:endParaRPr sz="1100">
              <a:solidFill>
                <a:srgbClr val="0C7837"/>
              </a:solidFill>
              <a:latin typeface="Overlock"/>
              <a:ea typeface="Overlock"/>
              <a:cs typeface="Overlock"/>
              <a:sym typeface="Overlock"/>
            </a:endParaRPr>
          </a:p>
          <a:p>
            <a:pPr marL="742950" marR="0" lvl="1" indent="-215900" algn="l" rtl="0">
              <a:lnSpc>
                <a:spcPct val="107000"/>
              </a:lnSpc>
              <a:spcBef>
                <a:spcPts val="800"/>
              </a:spcBef>
              <a:spcAft>
                <a:spcPts val="0"/>
              </a:spcAft>
              <a:buClr>
                <a:schemeClr val="dk1"/>
              </a:buClr>
              <a:buSzPts val="1100"/>
              <a:buFont typeface="Courier New"/>
              <a:buNone/>
            </a:pPr>
            <a:endParaRPr sz="1100" b="1">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352" name="Google Shape;352;g165669b69cc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65669b69cc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65669b69cc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Deseo unirme a ustedes.  ¿Cómo se hace?</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Hable con su Profesor.   Los puede orientar en cómo empezar el proceso para establecer Unidad Doctrinal.  </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Para nosotros es importante que prediquemos el mismo mensaje, y que tengamos las mismas creencias.  Así podemos colaborar y apoyarnos mejor, así como dice el Apóstol Pablo:</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b="1" i="1">
                <a:latin typeface="Calibri"/>
                <a:ea typeface="Calibri"/>
                <a:cs typeface="Calibri"/>
                <a:sym typeface="Calibri"/>
              </a:rPr>
              <a:t>&gt;&gt;Hermanos, les ruego por el nombre de nuestro Señor Jesucristo, que se pongan de acuerdo y que no haya divisiones entre ustedes, sino que estén perfectamente unidos en un mismo sentir y en un mismo parecer.&lt;&lt;  (1 Corintios 1:10)</a:t>
            </a: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r>
              <a:rPr lang="en-US" i="1"/>
              <a:t>Nota para los profesores:  Si alguien menciona especificamente el deseo de unirse en acuerdo doctrinal o de formar un grupo sembrador, se le pide hacer dos cosas:  </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1) Avisar de inmediato al director estudiantil (Andrew Johnston), director académico (Joel Sutton) o cualquier de nuestros misioneros o representantes de Academia Cristo.</a:t>
            </a:r>
            <a:endParaRPr/>
          </a:p>
          <a:p>
            <a:pPr marL="0" lvl="0" indent="0" algn="l" rtl="0">
              <a:lnSpc>
                <a:spcPct val="100000"/>
              </a:lnSpc>
              <a:spcBef>
                <a:spcPts val="0"/>
              </a:spcBef>
              <a:spcAft>
                <a:spcPts val="0"/>
              </a:spcAft>
              <a:buSzPts val="1400"/>
              <a:buNone/>
            </a:pPr>
            <a:r>
              <a:rPr lang="en-US" i="1"/>
              <a:t>2) Notarlo en el informe al final de la clase.  </a:t>
            </a:r>
            <a:endParaRPr/>
          </a:p>
        </p:txBody>
      </p:sp>
      <p:sp>
        <p:nvSpPr>
          <p:cNvPr id="360" name="Google Shape;360;g165669b69cc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¿Conocen la historia de Aladino?  Viene del Oriente, ligado con una colección de cuentos árabes llamada “Las Mil y Una Noches.”  Aladino es un joven pobre.  Un brujo quiere que Aladino le ayude en recuperar una lámpara.  Aladino se da cuenta de que puede invocar a un genio que tiene que servir a la persona que tenga la lámpara.  Se hace rico, se casa con una princesa, así en adelante…</a:t>
            </a:r>
            <a:endParaRPr sz="1200">
              <a:solidFill>
                <a:schemeClr val="dk1"/>
              </a:solidFill>
              <a:latin typeface="Calibri"/>
              <a:ea typeface="Calibri"/>
              <a:cs typeface="Calibri"/>
              <a:sym typeface="Calibri"/>
            </a:endParaRPr>
          </a:p>
          <a:p>
            <a:pPr marL="914400" lvl="2"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En la versión Disney (caricatura 1992 o con actores 2019) el genio le concede tres deseos a Aladino.  Si un genio le concediera tres deseos, ¿qué le pedirían?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u="sng">
              <a:solidFill>
                <a:schemeClr val="hlink"/>
              </a:solidFill>
              <a:hlinkClick r:id="rId3"/>
            </a:endParaRPr>
          </a:p>
          <a:p>
            <a:pPr marL="0" lvl="0" indent="0" algn="l" rtl="0">
              <a:lnSpc>
                <a:spcPct val="100000"/>
              </a:lnSpc>
              <a:spcBef>
                <a:spcPts val="0"/>
              </a:spcBef>
              <a:spcAft>
                <a:spcPts val="0"/>
              </a:spcAft>
              <a:buSzPts val="1400"/>
              <a:buNone/>
            </a:pPr>
            <a:endParaRPr u="sng">
              <a:solidFill>
                <a:schemeClr val="hlink"/>
              </a:solidFill>
              <a:hlinkClick r:id="rId3"/>
            </a:endParaRPr>
          </a:p>
          <a:p>
            <a:pPr marL="0" lvl="0" indent="0" algn="l" rtl="0">
              <a:lnSpc>
                <a:spcPct val="100000"/>
              </a:lnSpc>
              <a:spcBef>
                <a:spcPts val="0"/>
              </a:spcBef>
              <a:spcAft>
                <a:spcPts val="0"/>
              </a:spcAft>
              <a:buSzPts val="1400"/>
              <a:buNone/>
            </a:pPr>
            <a:r>
              <a:rPr lang="en-US" u="sng">
                <a:solidFill>
                  <a:schemeClr val="hlink"/>
                </a:solidFill>
                <a:hlinkClick r:id="rId3"/>
              </a:rPr>
              <a:t>https://pixabay.com/illustrations/genie-wilderness-aladin-alladin-4198396/</a:t>
            </a:r>
            <a:endParaRPr/>
          </a:p>
        </p:txBody>
      </p:sp>
      <p:sp>
        <p:nvSpPr>
          <p:cNvPr id="121" name="Google Shape;1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Salomón pide sabiduría o discernimiento.  Eso le agrada a Dios y le promete riquezas y fama también.  </a:t>
            </a:r>
            <a:endParaRPr sz="1200">
              <a:solidFill>
                <a:schemeClr val="dk1"/>
              </a:solidFill>
              <a:latin typeface="Calibri"/>
              <a:ea typeface="Calibri"/>
              <a:cs typeface="Calibri"/>
              <a:sym typeface="Calibri"/>
            </a:endParaRPr>
          </a:p>
          <a:p>
            <a:pPr marL="1371600" lvl="3"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Un profesor comentó, “Aunque lo que Salomón pidió fue muy bueno y le agradó a Dios, tal vez pudo haber pedido cosas aun mayores y mejores.  Por ejemplo, ¡pudo haber pedido que ni él ni su pueblo nunca se apartara de Dios y que todos fueran salvos eternamente!  ¿Pediríamos eso si Dios nos diera un deseo con la promesa de darnos cualquier cosa que pidiéramos?”</a:t>
            </a:r>
            <a:endParaRPr/>
          </a:p>
          <a:p>
            <a:pPr marL="1371600" lvl="3"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Dicho eso, el Señor bendice de gran manera la vida y el reino de Salomón.  Hasta escribe varios libros de la Biblia.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8" name="Google Shape;12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 Salomón</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Hiram, rey de Tiro; Dios; el experto de Hiram; </a:t>
            </a:r>
            <a:endParaRPr sz="1200">
              <a:solidFill>
                <a:schemeClr val="dk1"/>
              </a:solidFill>
              <a:latin typeface="Calibri"/>
              <a:ea typeface="Calibri"/>
              <a:cs typeface="Calibri"/>
              <a:sym typeface="Calibri"/>
            </a:endParaRPr>
          </a:p>
          <a:p>
            <a:pPr marL="1828800" lvl="4"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Los ancianos de Israel; los cantantes; la reina de Sabá, los trabajadores</a:t>
            </a:r>
            <a:endParaRPr sz="1200" i="1">
              <a:solidFill>
                <a:schemeClr val="dk1"/>
              </a:solidFill>
              <a:latin typeface="Calibri"/>
              <a:ea typeface="Calibri"/>
              <a:cs typeface="Calibri"/>
              <a:sym typeface="Calibri"/>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144" name="Google Shape;1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41"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42"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8"/>
          <p:cNvSpPr>
            <a:spLocks noGrp="1"/>
          </p:cNvSpPr>
          <p:nvPr>
            <p:ph type="pic" idx="2"/>
          </p:nvPr>
        </p:nvSpPr>
        <p:spPr>
          <a:xfrm>
            <a:off x="5183188" y="987425"/>
            <a:ext cx="6172200" cy="4873625"/>
          </a:xfrm>
          <a:prstGeom prst="rect">
            <a:avLst/>
          </a:prstGeom>
          <a:noFill/>
          <a:ln>
            <a:noFill/>
          </a:ln>
        </p:spPr>
      </p:sp>
      <p:sp>
        <p:nvSpPr>
          <p:cNvPr id="70" name="Google Shape;70;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91" name="Google Shape;91;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2" name="Google Shape;92;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54" name="Google Shape;154;p12"/>
          <p:cNvSpPr txBox="1">
            <a:spLocks noGrp="1"/>
          </p:cNvSpPr>
          <p:nvPr>
            <p:ph type="body" idx="1"/>
          </p:nvPr>
        </p:nvSpPr>
        <p:spPr>
          <a:xfrm>
            <a:off x="838200" y="2033337"/>
            <a:ext cx="10091738" cy="41436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4800"/>
              <a:buNone/>
            </a:pPr>
            <a:r>
              <a:rPr lang="en-US" sz="4800">
                <a:solidFill>
                  <a:srgbClr val="008000"/>
                </a:solidFill>
              </a:rPr>
              <a:t>2. ¿</a:t>
            </a:r>
            <a:r>
              <a:rPr lang="en-US" sz="4800" u="sng">
                <a:solidFill>
                  <a:srgbClr val="008000"/>
                </a:solidFill>
              </a:rPr>
              <a:t>Cuáles</a:t>
            </a:r>
            <a:r>
              <a:rPr lang="en-US" sz="4800">
                <a:solidFill>
                  <a:srgbClr val="008000"/>
                </a:solidFill>
              </a:rPr>
              <a:t> son los </a:t>
            </a:r>
            <a:r>
              <a:rPr lang="en-US" sz="4800" u="sng">
                <a:solidFill>
                  <a:srgbClr val="008000"/>
                </a:solidFill>
              </a:rPr>
              <a:t>objetos</a:t>
            </a:r>
            <a:r>
              <a:rPr lang="en-US" sz="4800">
                <a:solidFill>
                  <a:srgbClr val="008000"/>
                </a:solidFill>
              </a:rPr>
              <a:t> de esta historia?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61" name="Google Shape;161;p13"/>
          <p:cNvSpPr txBox="1">
            <a:spLocks noGrp="1"/>
          </p:cNvSpPr>
          <p:nvPr>
            <p:ph type="body" idx="1"/>
          </p:nvPr>
        </p:nvSpPr>
        <p:spPr>
          <a:xfrm>
            <a:off x="838200" y="1997242"/>
            <a:ext cx="10091738" cy="41797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4800"/>
              <a:buNone/>
            </a:pPr>
            <a:r>
              <a:rPr lang="en-US" sz="4800">
                <a:solidFill>
                  <a:srgbClr val="008000"/>
                </a:solidFill>
              </a:rPr>
              <a:t>3. ¿</a:t>
            </a:r>
            <a:r>
              <a:rPr lang="en-US" sz="4800" u="sng">
                <a:solidFill>
                  <a:srgbClr val="008000"/>
                </a:solidFill>
              </a:rPr>
              <a:t>Dónde</a:t>
            </a:r>
            <a:r>
              <a:rPr lang="en-US" sz="4800">
                <a:solidFill>
                  <a:srgbClr val="008000"/>
                </a:solidFill>
              </a:rPr>
              <a:t> ocurrió esta historia?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68" name="Google Shape;168;p14"/>
          <p:cNvSpPr txBox="1">
            <a:spLocks noGrp="1"/>
          </p:cNvSpPr>
          <p:nvPr>
            <p:ph type="body" idx="1"/>
          </p:nvPr>
        </p:nvSpPr>
        <p:spPr>
          <a:xfrm>
            <a:off x="838200" y="2117558"/>
            <a:ext cx="10091738" cy="40594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4800"/>
              <a:buNone/>
            </a:pPr>
            <a:r>
              <a:rPr lang="en-US" sz="4800">
                <a:solidFill>
                  <a:srgbClr val="008000"/>
                </a:solidFill>
              </a:rPr>
              <a:t>4. ¿</a:t>
            </a:r>
            <a:r>
              <a:rPr lang="en-US" sz="4800" u="sng">
                <a:solidFill>
                  <a:srgbClr val="008000"/>
                </a:solidFill>
              </a:rPr>
              <a:t>Cuándo</a:t>
            </a:r>
            <a:r>
              <a:rPr lang="en-US" sz="4800">
                <a:solidFill>
                  <a:srgbClr val="008000"/>
                </a:solidFill>
              </a:rPr>
              <a:t> ocurrió esta historia?</a:t>
            </a:r>
            <a:endParaRPr/>
          </a:p>
          <a:p>
            <a:pPr marL="0" lvl="0" indent="0" algn="l" rtl="0">
              <a:lnSpc>
                <a:spcPct val="90000"/>
              </a:lnSpc>
              <a:spcBef>
                <a:spcPts val="1000"/>
              </a:spcBef>
              <a:spcAft>
                <a:spcPts val="0"/>
              </a:spcAft>
              <a:buClr>
                <a:schemeClr val="dk1"/>
              </a:buClr>
              <a:buSzPts val="4800"/>
              <a:buNone/>
            </a:pPr>
            <a:endParaRPr sz="4800">
              <a:solidFill>
                <a:srgbClr val="008000"/>
              </a:solidFill>
            </a:endParaRPr>
          </a:p>
          <a:p>
            <a:pPr marL="0" lvl="0" indent="0" algn="l" rtl="0">
              <a:lnSpc>
                <a:spcPct val="90000"/>
              </a:lnSpc>
              <a:spcBef>
                <a:spcPts val="1000"/>
              </a:spcBef>
              <a:spcAft>
                <a:spcPts val="0"/>
              </a:spcAft>
              <a:buClr>
                <a:schemeClr val="dk1"/>
              </a:buClr>
              <a:buSzPts val="4800"/>
              <a:buNone/>
            </a:pPr>
            <a:endParaRPr sz="4800">
              <a:solidFill>
                <a:srgbClr val="008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75" name="Google Shape;175;p15"/>
          <p:cNvSpPr txBox="1">
            <a:spLocks noGrp="1"/>
          </p:cNvSpPr>
          <p:nvPr>
            <p:ph type="body" idx="1"/>
          </p:nvPr>
        </p:nvSpPr>
        <p:spPr>
          <a:xfrm>
            <a:off x="838200" y="2009274"/>
            <a:ext cx="10091738" cy="41676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4800"/>
              <a:buNone/>
            </a:pPr>
            <a:r>
              <a:rPr lang="en-US" sz="4800">
                <a:solidFill>
                  <a:srgbClr val="008000"/>
                </a:solidFill>
              </a:rPr>
              <a:t>5. ¿</a:t>
            </a:r>
            <a:r>
              <a:rPr lang="en-US" sz="4800" u="sng">
                <a:solidFill>
                  <a:srgbClr val="008000"/>
                </a:solidFill>
              </a:rPr>
              <a:t>Cuál</a:t>
            </a:r>
            <a:r>
              <a:rPr lang="en-US" sz="4800">
                <a:solidFill>
                  <a:srgbClr val="008000"/>
                </a:solidFill>
              </a:rPr>
              <a:t> es el problema?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82" name="Google Shape;182;p16"/>
          <p:cNvSpPr txBox="1">
            <a:spLocks noGrp="1"/>
          </p:cNvSpPr>
          <p:nvPr>
            <p:ph type="body" idx="1"/>
          </p:nvPr>
        </p:nvSpPr>
        <p:spPr>
          <a:xfrm>
            <a:off x="838200" y="2093495"/>
            <a:ext cx="10091738" cy="408346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8000"/>
              </a:buClr>
              <a:buSzPts val="7200"/>
              <a:buNone/>
            </a:pPr>
            <a:r>
              <a:rPr lang="en-US" sz="7200">
                <a:solidFill>
                  <a:srgbClr val="008000"/>
                </a:solidFill>
              </a:rPr>
              <a:t>6. ¿</a:t>
            </a:r>
            <a:r>
              <a:rPr lang="en-US" sz="7200" u="sng">
                <a:solidFill>
                  <a:srgbClr val="008000"/>
                </a:solidFill>
              </a:rPr>
              <a:t>Cuáles</a:t>
            </a:r>
            <a:r>
              <a:rPr lang="en-US" sz="7200">
                <a:solidFill>
                  <a:srgbClr val="008000"/>
                </a:solidFill>
              </a:rPr>
              <a:t> eventos ocurrieron en esta historia?  Contemos la historia juntos.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89" name="Google Shape;189;p17"/>
          <p:cNvSpPr txBox="1">
            <a:spLocks noGrp="1"/>
          </p:cNvSpPr>
          <p:nvPr>
            <p:ph type="body" idx="1"/>
          </p:nvPr>
        </p:nvSpPr>
        <p:spPr>
          <a:xfrm>
            <a:off x="838200" y="2009274"/>
            <a:ext cx="10091738" cy="41676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4800"/>
              <a:buNone/>
            </a:pPr>
            <a:r>
              <a:rPr lang="en-US" sz="4800">
                <a:solidFill>
                  <a:srgbClr val="008000"/>
                </a:solidFill>
              </a:rPr>
              <a:t>7. ¿</a:t>
            </a:r>
            <a:r>
              <a:rPr lang="en-US" sz="4800" u="sng">
                <a:solidFill>
                  <a:srgbClr val="008000"/>
                </a:solidFill>
              </a:rPr>
              <a:t>Se resuelve </a:t>
            </a:r>
            <a:r>
              <a:rPr lang="en-US" sz="4800">
                <a:solidFill>
                  <a:srgbClr val="008000"/>
                </a:solidFill>
              </a:rPr>
              <a:t>el problema que mencionamos?  ¿</a:t>
            </a:r>
            <a:r>
              <a:rPr lang="en-US" sz="4800" u="sng">
                <a:solidFill>
                  <a:srgbClr val="008000"/>
                </a:solidFill>
              </a:rPr>
              <a:t>Cómo</a:t>
            </a:r>
            <a:r>
              <a:rPr lang="en-US" sz="4800">
                <a:solidFill>
                  <a:srgbClr val="008000"/>
                </a:solidFil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pic>
        <p:nvPicPr>
          <p:cNvPr id="195" name="Google Shape;195;p18"/>
          <p:cNvPicPr preferRelativeResize="0"/>
          <p:nvPr/>
        </p:nvPicPr>
        <p:blipFill rotWithShape="1">
          <a:blip r:embed="rId3">
            <a:alphaModFix/>
          </a:blip>
          <a:srcRect l="5137" t="25156" r="3719"/>
          <a:stretch/>
        </p:blipFill>
        <p:spPr>
          <a:xfrm>
            <a:off x="20" y="10"/>
            <a:ext cx="12191980" cy="6857990"/>
          </a:xfrm>
          <a:prstGeom prst="rect">
            <a:avLst/>
          </a:prstGeom>
          <a:noFill/>
          <a:ln>
            <a:noFill/>
          </a:ln>
        </p:spPr>
      </p:pic>
      <p:sp>
        <p:nvSpPr>
          <p:cNvPr id="196" name="Google Shape;196;p18"/>
          <p:cNvSpPr/>
          <p:nvPr/>
        </p:nvSpPr>
        <p:spPr>
          <a:xfrm>
            <a:off x="393308" y="4549726"/>
            <a:ext cx="11438793" cy="1844256"/>
          </a:xfrm>
          <a:prstGeom prst="rect">
            <a:avLst/>
          </a:prstGeom>
          <a:solidFill>
            <a:srgbClr val="404040">
              <a:alpha val="92549"/>
            </a:srgbClr>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7" name="Google Shape;197;p18"/>
          <p:cNvSpPr>
            <a:spLocks noGrp="1"/>
          </p:cNvSpPr>
          <p:nvPr>
            <p:ph type="title"/>
          </p:nvPr>
        </p:nvSpPr>
        <p:spPr>
          <a:xfrm>
            <a:off x="542544" y="4754880"/>
            <a:ext cx="11137392" cy="932688"/>
          </a:xfrm>
          <a:prstGeom prst="ellipse">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3959"/>
              <a:buFont typeface="Overlock"/>
              <a:buNone/>
            </a:pPr>
            <a:r>
              <a:rPr lang="en-US" sz="3959" dirty="0">
                <a:solidFill>
                  <a:schemeClr val="lt1"/>
                </a:solidFill>
                <a:latin typeface="Overlock"/>
                <a:ea typeface="Overlock"/>
                <a:cs typeface="Overlock"/>
                <a:sym typeface="Overlock"/>
              </a:rPr>
              <a:t>CONSOLIDAR 1 REYES 5-10</a:t>
            </a:r>
            <a:endParaRPr dirty="0"/>
          </a:p>
        </p:txBody>
      </p:sp>
      <p:cxnSp>
        <p:nvCxnSpPr>
          <p:cNvPr id="198" name="Google Shape;198;p18"/>
          <p:cNvCxnSpPr/>
          <p:nvPr/>
        </p:nvCxnSpPr>
        <p:spPr>
          <a:xfrm>
            <a:off x="2209800" y="5742432"/>
            <a:ext cx="7772400" cy="0"/>
          </a:xfrm>
          <a:prstGeom prst="straightConnector1">
            <a:avLst/>
          </a:prstGeom>
          <a:noFill/>
          <a:ln w="22225" cap="flat" cmpd="sng">
            <a:solidFill>
              <a:srgbClr val="D9D9D9"/>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solidFill>
                  <a:srgbClr val="613318"/>
                </a:solidFill>
              </a:rPr>
              <a:t>CONSOLIDAR - 1 Reyes 5-10</a:t>
            </a:r>
            <a:endParaRPr dirty="0"/>
          </a:p>
        </p:txBody>
      </p:sp>
      <p:sp>
        <p:nvSpPr>
          <p:cNvPr id="205" name="Google Shape;205;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5400"/>
              <a:buNone/>
            </a:pPr>
            <a:r>
              <a:rPr lang="en-US" sz="5400">
                <a:solidFill>
                  <a:srgbClr val="008000"/>
                </a:solidFill>
              </a:rPr>
              <a:t>1. ¿De qué se trata la historia?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solidFill>
                  <a:srgbClr val="613318"/>
                </a:solidFill>
              </a:rPr>
              <a:t>CONSOLIDAR - 1 Reyes 5-10</a:t>
            </a:r>
            <a:endParaRPr dirty="0"/>
          </a:p>
        </p:txBody>
      </p:sp>
      <p:sp>
        <p:nvSpPr>
          <p:cNvPr id="212" name="Google Shape;212;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5400"/>
              <a:buNone/>
            </a:pPr>
            <a:r>
              <a:rPr lang="en-US" sz="5400">
                <a:solidFill>
                  <a:srgbClr val="008000"/>
                </a:solidFill>
              </a:rPr>
              <a:t>2. ¿Qué </a:t>
            </a:r>
            <a:r>
              <a:rPr lang="en-US" sz="5400" u="sng">
                <a:solidFill>
                  <a:srgbClr val="008000"/>
                </a:solidFill>
              </a:rPr>
              <a:t>pecado</a:t>
            </a:r>
            <a:r>
              <a:rPr lang="en-US" sz="5400">
                <a:solidFill>
                  <a:srgbClr val="008000"/>
                </a:solidFill>
              </a:rPr>
              <a:t> me enseña a confesar esta historia?</a:t>
            </a:r>
            <a:endParaRPr/>
          </a:p>
          <a:p>
            <a:pPr marL="0" lvl="0" indent="0" algn="l" rtl="0">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solidFill>
                  <a:srgbClr val="613318"/>
                </a:solidFill>
              </a:rPr>
              <a:t>CONSOLIDAR - 1 Reyes 5-10</a:t>
            </a:r>
            <a:endParaRPr dirty="0"/>
          </a:p>
        </p:txBody>
      </p:sp>
      <p:sp>
        <p:nvSpPr>
          <p:cNvPr id="219" name="Google Shape;219;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5400"/>
              <a:buNone/>
            </a:pPr>
            <a:r>
              <a:rPr lang="en-US" sz="5400">
                <a:solidFill>
                  <a:srgbClr val="008000"/>
                </a:solidFill>
              </a:rPr>
              <a:t>3. ¿Dónde veo el amor de Dios en esta historia? </a:t>
            </a:r>
            <a:endParaRPr/>
          </a:p>
          <a:p>
            <a:pPr marL="0" lvl="0" indent="0" algn="l" rtl="0">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p:nvPr/>
        </p:nvSpPr>
        <p:spPr>
          <a:xfrm>
            <a:off x="932155" y="1890944"/>
            <a:ext cx="10697593"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00853E"/>
                </a:solidFill>
                <a:latin typeface="Overlock"/>
                <a:ea typeface="Overlock"/>
                <a:cs typeface="Overlock"/>
                <a:sym typeface="Overlock"/>
              </a:rPr>
              <a:t>La Biblia: La </a:t>
            </a:r>
            <a:r>
              <a:rPr lang="en-US" sz="6000" b="0" i="0" u="none" strike="noStrike" cap="none" dirty="0" err="1">
                <a:solidFill>
                  <a:srgbClr val="00853E"/>
                </a:solidFill>
                <a:latin typeface="Overlock"/>
                <a:ea typeface="Overlock"/>
                <a:cs typeface="Overlock"/>
                <a:sym typeface="Overlock"/>
              </a:rPr>
              <a:t>Nación</a:t>
            </a:r>
            <a:r>
              <a:rPr lang="en-US" sz="6000" b="0" i="0" u="none" strike="noStrike" cap="none" dirty="0">
                <a:solidFill>
                  <a:srgbClr val="00853E"/>
                </a:solidFill>
                <a:latin typeface="Overlock"/>
                <a:ea typeface="Overlock"/>
                <a:cs typeface="Overlock"/>
                <a:sym typeface="Overlock"/>
              </a:rPr>
              <a:t> </a:t>
            </a:r>
            <a:r>
              <a:rPr lang="en-US" sz="6000" b="0" i="0" u="none" strike="noStrike" cap="none" dirty="0" err="1">
                <a:solidFill>
                  <a:srgbClr val="00853E"/>
                </a:solidFill>
                <a:latin typeface="Overlock"/>
                <a:ea typeface="Overlock"/>
                <a:cs typeface="Overlock"/>
                <a:sym typeface="Overlock"/>
              </a:rPr>
              <a:t>Elegida</a:t>
            </a:r>
            <a:endParaRPr sz="6000" b="0" i="0" u="none" strike="noStrike" cap="none" dirty="0">
              <a:solidFill>
                <a:srgbClr val="00853E"/>
              </a:solidFill>
              <a:latin typeface="Overlock"/>
              <a:ea typeface="Overlock"/>
              <a:cs typeface="Overlock"/>
              <a:sym typeface="Overlock"/>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err="1">
                <a:solidFill>
                  <a:srgbClr val="00853E"/>
                </a:solidFill>
                <a:latin typeface="Overlock"/>
                <a:ea typeface="Overlock"/>
                <a:cs typeface="Overlock"/>
                <a:sym typeface="Overlock"/>
              </a:rPr>
              <a:t>Lección</a:t>
            </a:r>
            <a:r>
              <a:rPr lang="en-US" sz="6000" b="0" i="0" u="none" strike="noStrike" cap="none" dirty="0">
                <a:solidFill>
                  <a:srgbClr val="00853E"/>
                </a:solidFill>
                <a:latin typeface="Overlock"/>
                <a:ea typeface="Overlock"/>
                <a:cs typeface="Overlock"/>
                <a:sym typeface="Overlock"/>
              </a:rPr>
              <a:t> 8 – El </a:t>
            </a:r>
            <a:r>
              <a:rPr lang="en-US" sz="6000" b="0" i="0" u="none" strike="noStrike" cap="none" dirty="0" err="1">
                <a:solidFill>
                  <a:srgbClr val="00853E"/>
                </a:solidFill>
                <a:latin typeface="Overlock"/>
                <a:ea typeface="Overlock"/>
                <a:cs typeface="Overlock"/>
                <a:sym typeface="Overlock"/>
              </a:rPr>
              <a:t>Templo</a:t>
            </a:r>
            <a:r>
              <a:rPr lang="en-US" sz="6000" b="0" i="0" u="none" strike="noStrike" cap="none" dirty="0">
                <a:solidFill>
                  <a:srgbClr val="00853E"/>
                </a:solidFill>
                <a:latin typeface="Overlock"/>
                <a:ea typeface="Overlock"/>
                <a:cs typeface="Overlock"/>
                <a:sym typeface="Overlock"/>
              </a:rPr>
              <a:t> de </a:t>
            </a:r>
            <a:r>
              <a:rPr lang="en-US" sz="6000" b="0" i="0" u="none" strike="noStrike" cap="none" dirty="0" err="1">
                <a:solidFill>
                  <a:srgbClr val="00853E"/>
                </a:solidFill>
                <a:latin typeface="Overlock"/>
                <a:ea typeface="Overlock"/>
                <a:cs typeface="Overlock"/>
                <a:sym typeface="Overlock"/>
              </a:rPr>
              <a:t>Salomón</a:t>
            </a:r>
            <a:endParaRPr sz="6000" b="0" i="0" u="none" strike="noStrike" cap="none" dirty="0">
              <a:solidFill>
                <a:srgbClr val="00853E"/>
              </a:solidFill>
              <a:latin typeface="Overlock"/>
              <a:ea typeface="Overlock"/>
              <a:cs typeface="Overlock"/>
              <a:sym typeface="Overlock"/>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dirty="0">
                <a:solidFill>
                  <a:srgbClr val="00853E"/>
                </a:solidFill>
                <a:latin typeface="Overlock"/>
                <a:ea typeface="Overlock"/>
                <a:cs typeface="Overlock"/>
                <a:sym typeface="Overlock"/>
              </a:rPr>
              <a:t>1 Reyes 5-10</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solidFill>
                  <a:srgbClr val="613318"/>
                </a:solidFill>
              </a:rPr>
              <a:t>CONSOLIDAR - 1 Reyes 5-10</a:t>
            </a:r>
            <a:endParaRPr dirty="0"/>
          </a:p>
        </p:txBody>
      </p:sp>
      <p:sp>
        <p:nvSpPr>
          <p:cNvPr id="226" name="Google Shape;226;p2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5400"/>
              <a:buNone/>
            </a:pPr>
            <a:r>
              <a:rPr lang="en-US" sz="5400">
                <a:solidFill>
                  <a:srgbClr val="008000"/>
                </a:solidFill>
              </a:rPr>
              <a:t>4. ¿Qué me enseña Dios a pedir y hacer por gratitud a él?</a:t>
            </a:r>
            <a:endParaRPr sz="5400">
              <a:solidFill>
                <a:srgbClr val="008000"/>
              </a:solidFill>
            </a:endParaRPr>
          </a:p>
          <a:p>
            <a:pPr marL="0" lvl="0" indent="0" algn="l" rtl="0">
              <a:lnSpc>
                <a:spcPct val="90000"/>
              </a:lnSpc>
              <a:spcBef>
                <a:spcPts val="1000"/>
              </a:spcBef>
              <a:spcAft>
                <a:spcPts val="0"/>
              </a:spcAft>
              <a:buClr>
                <a:schemeClr val="dk1"/>
              </a:buClr>
              <a:buSzPts val="4000"/>
              <a:buNone/>
            </a:pPr>
            <a:endParaRPr sz="4000"/>
          </a:p>
          <a:p>
            <a:pPr marL="0" lvl="0" indent="0" algn="l" rtl="0">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dirty="0">
                <a:solidFill>
                  <a:srgbClr val="613318"/>
                </a:solidFill>
              </a:rPr>
              <a:t>CONSOLIDAR - 1 Reyes 5-10</a:t>
            </a:r>
            <a:endParaRPr dirty="0"/>
          </a:p>
        </p:txBody>
      </p:sp>
      <p:sp>
        <p:nvSpPr>
          <p:cNvPr id="233" name="Google Shape;233;p23"/>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000"/>
              </a:buClr>
              <a:buSzPts val="5400"/>
              <a:buNone/>
            </a:pPr>
            <a:r>
              <a:rPr lang="en-US" sz="5400">
                <a:solidFill>
                  <a:srgbClr val="008000"/>
                </a:solidFill>
              </a:rPr>
              <a:t>5. ¿Cuándo </a:t>
            </a:r>
            <a:r>
              <a:rPr lang="en-US">
                <a:solidFill>
                  <a:srgbClr val="008000"/>
                </a:solidFill>
              </a:rPr>
              <a:t>sería una buena</a:t>
            </a:r>
            <a:r>
              <a:rPr lang="en-US" sz="5400">
                <a:solidFill>
                  <a:srgbClr val="008000"/>
                </a:solidFill>
              </a:rPr>
              <a:t> situación para compartir este mensaje?</a:t>
            </a:r>
            <a:endParaRPr/>
          </a:p>
          <a:p>
            <a:pPr marL="0" lvl="0" indent="0" algn="l" rtl="0">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4"/>
          <p:cNvSpPr txBox="1">
            <a:spLocks noGrp="1"/>
          </p:cNvSpPr>
          <p:nvPr>
            <p:ph type="title"/>
          </p:nvPr>
        </p:nvSpPr>
        <p:spPr>
          <a:xfrm>
            <a:off x="783336" y="1645921"/>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8800"/>
              <a:buFont typeface="Overlock"/>
              <a:buNone/>
            </a:pPr>
            <a:r>
              <a:rPr lang="en-US" sz="8800">
                <a:solidFill>
                  <a:srgbClr val="008000"/>
                </a:solidFill>
                <a:latin typeface="Overlock"/>
                <a:ea typeface="Overlock"/>
                <a:cs typeface="Overlock"/>
                <a:sym typeface="Overlock"/>
              </a:rPr>
              <a:t>Temas Importantes:</a:t>
            </a:r>
            <a:br>
              <a:rPr lang="en-US" sz="8800">
                <a:solidFill>
                  <a:srgbClr val="008000"/>
                </a:solidFill>
                <a:latin typeface="Overlock"/>
                <a:ea typeface="Overlock"/>
                <a:cs typeface="Overlock"/>
                <a:sym typeface="Overlock"/>
              </a:rPr>
            </a:br>
            <a:r>
              <a:rPr lang="en-US" sz="4800">
                <a:solidFill>
                  <a:srgbClr val="008000"/>
                </a:solidFill>
                <a:latin typeface="Overlock"/>
                <a:ea typeface="Overlock"/>
                <a:cs typeface="Overlock"/>
                <a:sym typeface="Overlock"/>
              </a:rPr>
              <a:t>(20 minutos)</a:t>
            </a:r>
            <a:br>
              <a:rPr lang="en-US" sz="4800">
                <a:solidFill>
                  <a:srgbClr val="008000"/>
                </a:solidFill>
                <a:latin typeface="Overlock"/>
                <a:ea typeface="Overlock"/>
                <a:cs typeface="Overlock"/>
                <a:sym typeface="Overlock"/>
              </a:rPr>
            </a:br>
            <a:br>
              <a:rPr lang="en-US" sz="4800">
                <a:solidFill>
                  <a:srgbClr val="008000"/>
                </a:solidFill>
                <a:latin typeface="Overlock"/>
                <a:ea typeface="Overlock"/>
                <a:cs typeface="Overlock"/>
                <a:sym typeface="Overlock"/>
              </a:rPr>
            </a:br>
            <a:r>
              <a:rPr lang="en-US" sz="4800">
                <a:solidFill>
                  <a:srgbClr val="008000"/>
                </a:solidFill>
                <a:latin typeface="Overlock"/>
                <a:ea typeface="Overlock"/>
                <a:cs typeface="Overlock"/>
                <a:sym typeface="Overlock"/>
              </a:rPr>
              <a:t>El Templo en el Nuevo Testamento</a:t>
            </a:r>
            <a:endParaRPr sz="4800">
              <a:solidFill>
                <a:srgbClr val="008000"/>
              </a:solidFill>
              <a:latin typeface="Overlock"/>
              <a:ea typeface="Overlock"/>
              <a:cs typeface="Overlock"/>
              <a:sym typeface="Overlo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pic>
        <p:nvPicPr>
          <p:cNvPr id="244" name="Google Shape;244;p25"/>
          <p:cNvPicPr preferRelativeResize="0">
            <a:picLocks noGrp="1"/>
          </p:cNvPicPr>
          <p:nvPr>
            <p:ph type="body" idx="1"/>
          </p:nvPr>
        </p:nvPicPr>
        <p:blipFill rotWithShape="1">
          <a:blip r:embed="rId3">
            <a:alphaModFix/>
          </a:blip>
          <a:srcRect b="8163"/>
          <a:stretch/>
        </p:blipFill>
        <p:spPr>
          <a:xfrm>
            <a:off x="20" y="10"/>
            <a:ext cx="12191980" cy="68579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26"/>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 name="Google Shape;251;p26"/>
          <p:cNvSpPr txBox="1">
            <a:spLocks noGrp="1"/>
          </p:cNvSpPr>
          <p:nvPr>
            <p:ph type="title"/>
          </p:nvPr>
        </p:nvSpPr>
        <p:spPr>
          <a:xfrm>
            <a:off x="9267909" y="2023110"/>
            <a:ext cx="2469624" cy="28460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3700"/>
              <a:buFont typeface="Overlock"/>
              <a:buNone/>
            </a:pPr>
            <a:r>
              <a:rPr lang="en-US" sz="3700">
                <a:solidFill>
                  <a:srgbClr val="008000"/>
                </a:solidFill>
                <a:latin typeface="Overlock"/>
                <a:ea typeface="Overlock"/>
                <a:cs typeface="Overlock"/>
                <a:sym typeface="Overlock"/>
              </a:rPr>
              <a:t>El Templo en el N.T.</a:t>
            </a:r>
            <a:endParaRPr/>
          </a:p>
        </p:txBody>
      </p:sp>
      <p:sp>
        <p:nvSpPr>
          <p:cNvPr id="252" name="Google Shape;252;p26"/>
          <p:cNvSpPr/>
          <p:nvPr/>
        </p:nvSpPr>
        <p:spPr>
          <a:xfrm rot="-5400000">
            <a:off x="3433973" y="-827233"/>
            <a:ext cx="1715478" cy="858342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3" name="Google Shape;253;p26"/>
          <p:cNvSpPr/>
          <p:nvPr/>
        </p:nvSpPr>
        <p:spPr>
          <a:xfrm>
            <a:off x="302085" y="664308"/>
            <a:ext cx="8082632" cy="5600340"/>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4" name="Google Shape;254;p26"/>
          <p:cNvPicPr preferRelativeResize="0">
            <a:picLocks noGrp="1"/>
          </p:cNvPicPr>
          <p:nvPr>
            <p:ph type="body" idx="1"/>
          </p:nvPr>
        </p:nvPicPr>
        <p:blipFill rotWithShape="1">
          <a:blip r:embed="rId3">
            <a:alphaModFix/>
          </a:blip>
          <a:srcRect t="2487" r="1"/>
          <a:stretch/>
        </p:blipFill>
        <p:spPr>
          <a:xfrm>
            <a:off x="545238" y="858525"/>
            <a:ext cx="7608304" cy="5211906"/>
          </a:xfrm>
          <a:prstGeom prst="rect">
            <a:avLst/>
          </a:prstGeom>
          <a:noFill/>
          <a:ln>
            <a:noFill/>
          </a:ln>
        </p:spPr>
      </p:pic>
      <p:sp>
        <p:nvSpPr>
          <p:cNvPr id="255" name="Google Shape;255;p26"/>
          <p:cNvSpPr/>
          <p:nvPr/>
        </p:nvSpPr>
        <p:spPr>
          <a:xfrm rot="5400000">
            <a:off x="7950447" y="3392097"/>
            <a:ext cx="1719072" cy="15238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r>
              <a:rPr lang="en-US"/>
              <a:t>Efesios 2:19-22</a:t>
            </a:r>
            <a:endParaRPr/>
          </a:p>
        </p:txBody>
      </p:sp>
      <p:sp>
        <p:nvSpPr>
          <p:cNvPr id="262" name="Google Shape;26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008000"/>
              </a:buClr>
              <a:buSzPct val="100000"/>
              <a:buNone/>
            </a:pPr>
            <a:r>
              <a:rPr lang="en-US" b="1" baseline="30000">
                <a:solidFill>
                  <a:srgbClr val="008000"/>
                </a:solidFill>
              </a:rPr>
              <a:t>19 </a:t>
            </a:r>
            <a:r>
              <a:rPr lang="en-US">
                <a:solidFill>
                  <a:srgbClr val="008000"/>
                </a:solidFill>
              </a:rPr>
              <a:t>Por lo tanto, ustedes ya no son extranjeros ni advenedizos, sino conciudadanos de los santos y miembros de la familia de Dios, </a:t>
            </a:r>
            <a:r>
              <a:rPr lang="en-US" b="1" baseline="30000">
                <a:solidFill>
                  <a:srgbClr val="008000"/>
                </a:solidFill>
              </a:rPr>
              <a:t>20 </a:t>
            </a:r>
            <a:r>
              <a:rPr lang="en-US">
                <a:solidFill>
                  <a:srgbClr val="008000"/>
                </a:solidFill>
              </a:rPr>
              <a:t>y están edificados sobre el fundamento de los apóstoles y profetas, cuya principal piedra angular es Jesucristo mismo. </a:t>
            </a:r>
            <a:r>
              <a:rPr lang="en-US" b="1" baseline="30000">
                <a:solidFill>
                  <a:srgbClr val="008000"/>
                </a:solidFill>
              </a:rPr>
              <a:t>21 </a:t>
            </a:r>
            <a:r>
              <a:rPr lang="en-US">
                <a:solidFill>
                  <a:srgbClr val="008000"/>
                </a:solidFill>
              </a:rPr>
              <a:t>En Cristo, todo el edificio, bien coordinado, va creciendo para llegar a ser un templo santo en el Señor; </a:t>
            </a:r>
            <a:r>
              <a:rPr lang="en-US" b="1" baseline="30000">
                <a:solidFill>
                  <a:srgbClr val="008000"/>
                </a:solidFill>
              </a:rPr>
              <a:t>22 </a:t>
            </a:r>
            <a:r>
              <a:rPr lang="en-US">
                <a:solidFill>
                  <a:srgbClr val="008000"/>
                </a:solidFill>
              </a:rPr>
              <a:t>en Cristo, también ustedes son edificados en unión con él, para que allí habite Dios en el Espíritu.</a:t>
            </a:r>
            <a:endParaRPr>
              <a:solidFill>
                <a:srgbClr val="008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r>
              <a:rPr lang="en-US"/>
              <a:t>Efesios 2:19-22</a:t>
            </a:r>
            <a:endParaRPr/>
          </a:p>
        </p:txBody>
      </p:sp>
      <p:sp>
        <p:nvSpPr>
          <p:cNvPr id="269" name="Google Shape;26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008000"/>
              </a:buClr>
              <a:buSzPct val="100000"/>
              <a:buNone/>
            </a:pPr>
            <a:r>
              <a:rPr lang="en-US" b="1" baseline="30000">
                <a:solidFill>
                  <a:srgbClr val="008000"/>
                </a:solidFill>
              </a:rPr>
              <a:t>19 </a:t>
            </a:r>
            <a:r>
              <a:rPr lang="en-US">
                <a:solidFill>
                  <a:srgbClr val="008000"/>
                </a:solidFill>
              </a:rPr>
              <a:t>Por lo tanto, </a:t>
            </a:r>
            <a:r>
              <a:rPr lang="en-US" b="1">
                <a:solidFill>
                  <a:srgbClr val="008000"/>
                </a:solidFill>
              </a:rPr>
              <a:t>ustedes</a:t>
            </a:r>
            <a:r>
              <a:rPr lang="en-US">
                <a:solidFill>
                  <a:srgbClr val="008000"/>
                </a:solidFill>
              </a:rPr>
              <a:t> ya no son extranjeros ni advenedizos, sino conciudadanos de los santos y miembros de la familia de Dios, </a:t>
            </a:r>
            <a:r>
              <a:rPr lang="en-US" b="1" baseline="30000">
                <a:solidFill>
                  <a:srgbClr val="008000"/>
                </a:solidFill>
              </a:rPr>
              <a:t>20 </a:t>
            </a:r>
            <a:r>
              <a:rPr lang="en-US">
                <a:solidFill>
                  <a:srgbClr val="008000"/>
                </a:solidFill>
              </a:rPr>
              <a:t>y </a:t>
            </a:r>
            <a:r>
              <a:rPr lang="en-US" b="1">
                <a:solidFill>
                  <a:srgbClr val="008000"/>
                </a:solidFill>
              </a:rPr>
              <a:t>están edificados sobre el fundamento de los apóstoles y profetas</a:t>
            </a:r>
            <a:r>
              <a:rPr lang="en-US">
                <a:solidFill>
                  <a:srgbClr val="008000"/>
                </a:solidFill>
              </a:rPr>
              <a:t>, </a:t>
            </a:r>
            <a:r>
              <a:rPr lang="en-US" b="1">
                <a:solidFill>
                  <a:srgbClr val="008000"/>
                </a:solidFill>
              </a:rPr>
              <a:t>cuya principal piedra angular es Jesucristo mismo. </a:t>
            </a:r>
            <a:r>
              <a:rPr lang="en-US" b="1" baseline="30000">
                <a:solidFill>
                  <a:srgbClr val="008000"/>
                </a:solidFill>
              </a:rPr>
              <a:t>21 </a:t>
            </a:r>
            <a:r>
              <a:rPr lang="en-US">
                <a:solidFill>
                  <a:srgbClr val="008000"/>
                </a:solidFill>
              </a:rPr>
              <a:t>En Cristo, todo el edificio, bien coordinado, va creciendo para llegar a ser </a:t>
            </a:r>
            <a:r>
              <a:rPr lang="en-US" u="sng">
                <a:solidFill>
                  <a:srgbClr val="008000"/>
                </a:solidFill>
              </a:rPr>
              <a:t>un templo santo </a:t>
            </a:r>
            <a:r>
              <a:rPr lang="en-US">
                <a:solidFill>
                  <a:srgbClr val="008000"/>
                </a:solidFill>
              </a:rPr>
              <a:t>en el Señor; </a:t>
            </a:r>
            <a:r>
              <a:rPr lang="en-US" b="1" baseline="30000">
                <a:solidFill>
                  <a:srgbClr val="008000"/>
                </a:solidFill>
              </a:rPr>
              <a:t>22 </a:t>
            </a:r>
            <a:r>
              <a:rPr lang="en-US">
                <a:solidFill>
                  <a:srgbClr val="008000"/>
                </a:solidFill>
              </a:rPr>
              <a:t>en Cristo, también ustedes son edificados en unión con él, para que allí habite Dios en el Espíritu.</a:t>
            </a:r>
            <a:endParaRPr>
              <a:solidFill>
                <a:srgbClr val="008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r>
              <a:rPr lang="en-US"/>
              <a:t>1 Pedro 2:4-6</a:t>
            </a:r>
            <a:endParaRPr/>
          </a:p>
        </p:txBody>
      </p:sp>
      <p:sp>
        <p:nvSpPr>
          <p:cNvPr id="276" name="Google Shape;276;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008000"/>
              </a:buClr>
              <a:buSzPct val="100000"/>
              <a:buNone/>
            </a:pPr>
            <a:r>
              <a:rPr lang="en-US" b="1" baseline="30000">
                <a:solidFill>
                  <a:srgbClr val="008000"/>
                </a:solidFill>
              </a:rPr>
              <a:t>4 </a:t>
            </a:r>
            <a:r>
              <a:rPr lang="en-US">
                <a:solidFill>
                  <a:srgbClr val="008000"/>
                </a:solidFill>
              </a:rPr>
              <a:t>Acérquense a él, a la piedra viva que los hombres desecharon, pero que para Dios es una piedra escogida y preciosa. </a:t>
            </a:r>
            <a:r>
              <a:rPr lang="en-US" b="1" baseline="30000">
                <a:solidFill>
                  <a:srgbClr val="008000"/>
                </a:solidFill>
              </a:rPr>
              <a:t>5 </a:t>
            </a:r>
            <a:r>
              <a:rPr lang="en-US">
                <a:solidFill>
                  <a:srgbClr val="008000"/>
                </a:solidFill>
              </a:rPr>
              <a:t>Y ustedes también, como piedras vivas, sean edificados como casa espiritual y sacerdocio santo, para ofrecer sacrificios espirituales que Dios acepte por medio de Jesucristo. </a:t>
            </a:r>
            <a:r>
              <a:rPr lang="en-US" b="1" baseline="30000">
                <a:solidFill>
                  <a:srgbClr val="008000"/>
                </a:solidFill>
              </a:rPr>
              <a:t>6 </a:t>
            </a:r>
            <a:r>
              <a:rPr lang="en-US">
                <a:solidFill>
                  <a:srgbClr val="008000"/>
                </a:solidFill>
              </a:rPr>
              <a:t>Por eso dice la Escritura:</a:t>
            </a:r>
            <a:endParaRPr/>
          </a:p>
          <a:p>
            <a:pPr marL="0" lvl="0" indent="0" algn="l" rtl="0">
              <a:lnSpc>
                <a:spcPct val="90000"/>
              </a:lnSpc>
              <a:spcBef>
                <a:spcPts val="1000"/>
              </a:spcBef>
              <a:spcAft>
                <a:spcPts val="0"/>
              </a:spcAft>
              <a:buClr>
                <a:srgbClr val="008000"/>
              </a:buClr>
              <a:buSzPct val="100000"/>
              <a:buNone/>
            </a:pPr>
            <a:r>
              <a:rPr lang="en-US">
                <a:solidFill>
                  <a:srgbClr val="008000"/>
                </a:solidFill>
              </a:rPr>
              <a:t>«¡Miren! Yo pongo en Sión</a:t>
            </a:r>
            <a:br>
              <a:rPr lang="en-US">
                <a:solidFill>
                  <a:srgbClr val="008000"/>
                </a:solidFill>
              </a:rPr>
            </a:br>
            <a:r>
              <a:rPr lang="en-US">
                <a:solidFill>
                  <a:srgbClr val="008000"/>
                </a:solidFill>
              </a:rPr>
              <a:t>la principal piedra angular, escogida y preciosa;</a:t>
            </a:r>
            <a:br>
              <a:rPr lang="en-US">
                <a:solidFill>
                  <a:srgbClr val="008000"/>
                </a:solidFill>
              </a:rPr>
            </a:br>
            <a:r>
              <a:rPr lang="en-US">
                <a:solidFill>
                  <a:srgbClr val="008000"/>
                </a:solidFill>
              </a:rPr>
              <a:t>y el que crea en ella no será avergonzado.»</a:t>
            </a:r>
            <a:endParaRPr/>
          </a:p>
          <a:p>
            <a:pPr marL="22860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r>
              <a:rPr lang="en-US"/>
              <a:t>1 Pedro 2:4-6</a:t>
            </a:r>
            <a:endParaRPr/>
          </a:p>
        </p:txBody>
      </p:sp>
      <p:sp>
        <p:nvSpPr>
          <p:cNvPr id="283" name="Google Shape;28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008000"/>
              </a:buClr>
              <a:buSzPct val="100000"/>
              <a:buNone/>
            </a:pPr>
            <a:r>
              <a:rPr lang="en-US" b="1" baseline="30000">
                <a:solidFill>
                  <a:srgbClr val="008000"/>
                </a:solidFill>
              </a:rPr>
              <a:t>4 </a:t>
            </a:r>
            <a:r>
              <a:rPr lang="en-US">
                <a:solidFill>
                  <a:srgbClr val="008000"/>
                </a:solidFill>
              </a:rPr>
              <a:t>Acérquense a él, a la piedra viva que los hombres desecharon, pero que para Dios es una piedra escogida y preciosa. </a:t>
            </a:r>
            <a:r>
              <a:rPr lang="en-US" b="1" baseline="30000">
                <a:solidFill>
                  <a:srgbClr val="008000"/>
                </a:solidFill>
              </a:rPr>
              <a:t>5 </a:t>
            </a:r>
            <a:r>
              <a:rPr lang="en-US">
                <a:solidFill>
                  <a:srgbClr val="008000"/>
                </a:solidFill>
              </a:rPr>
              <a:t>Y ustedes también, como piedras vivas, sean edificados como casa espiritual y sacerdocio santo, para ofrecer sacrificios espirituales que Dios acepte por medio de Jesucristo. </a:t>
            </a:r>
            <a:r>
              <a:rPr lang="en-US" b="1" baseline="30000">
                <a:solidFill>
                  <a:srgbClr val="008000"/>
                </a:solidFill>
              </a:rPr>
              <a:t>6 </a:t>
            </a:r>
            <a:r>
              <a:rPr lang="en-US">
                <a:solidFill>
                  <a:srgbClr val="008000"/>
                </a:solidFill>
              </a:rPr>
              <a:t>Por eso dice la Escritura:</a:t>
            </a:r>
            <a:endParaRPr/>
          </a:p>
          <a:p>
            <a:pPr marL="0" lvl="0" indent="0" algn="l" rtl="0">
              <a:lnSpc>
                <a:spcPct val="90000"/>
              </a:lnSpc>
              <a:spcBef>
                <a:spcPts val="1000"/>
              </a:spcBef>
              <a:spcAft>
                <a:spcPts val="0"/>
              </a:spcAft>
              <a:buClr>
                <a:srgbClr val="008000"/>
              </a:buClr>
              <a:buSzPct val="100000"/>
              <a:buNone/>
            </a:pPr>
            <a:r>
              <a:rPr lang="en-US">
                <a:solidFill>
                  <a:srgbClr val="008000"/>
                </a:solidFill>
              </a:rPr>
              <a:t>«¡Miren! Yo pongo en Sión</a:t>
            </a:r>
            <a:br>
              <a:rPr lang="en-US">
                <a:solidFill>
                  <a:srgbClr val="008000"/>
                </a:solidFill>
              </a:rPr>
            </a:br>
            <a:r>
              <a:rPr lang="en-US">
                <a:solidFill>
                  <a:srgbClr val="008000"/>
                </a:solidFill>
              </a:rPr>
              <a:t>la principal piedra angular, escogida y preciosa;</a:t>
            </a:r>
            <a:br>
              <a:rPr lang="en-US">
                <a:solidFill>
                  <a:srgbClr val="008000"/>
                </a:solidFill>
              </a:rPr>
            </a:br>
            <a:r>
              <a:rPr lang="en-US">
                <a:solidFill>
                  <a:srgbClr val="008000"/>
                </a:solidFill>
              </a:rPr>
              <a:t>y el que crea en ella no será avergonzado.»</a:t>
            </a:r>
            <a:endParaRPr/>
          </a:p>
          <a:p>
            <a:pPr marL="22860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endParaRPr/>
          </a:p>
        </p:txBody>
      </p:sp>
      <p:sp>
        <p:nvSpPr>
          <p:cNvPr id="290" name="Google Shape;29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5400"/>
              <a:buNone/>
            </a:pPr>
            <a:endParaRPr/>
          </a:p>
        </p:txBody>
      </p:sp>
      <p:pic>
        <p:nvPicPr>
          <p:cNvPr id="291" name="Google Shape;291;p31"/>
          <p:cNvPicPr preferRelativeResize="0"/>
          <p:nvPr/>
        </p:nvPicPr>
        <p:blipFill rotWithShape="1">
          <a:blip r:embed="rId3">
            <a:alphaModFix/>
          </a:blip>
          <a:srcRect/>
          <a:stretch/>
        </p:blipFill>
        <p:spPr>
          <a:xfrm>
            <a:off x="1124935" y="365125"/>
            <a:ext cx="9559107" cy="61060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Overlock"/>
              <a:buNone/>
            </a:pPr>
            <a:r>
              <a:rPr lang="en-US"/>
              <a:t>Oremos</a:t>
            </a:r>
            <a:endParaRPr/>
          </a:p>
        </p:txBody>
      </p:sp>
      <p:sp>
        <p:nvSpPr>
          <p:cNvPr id="105" name="Google Shape;10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just" rtl="0">
              <a:lnSpc>
                <a:spcPct val="90000"/>
              </a:lnSpc>
              <a:spcBef>
                <a:spcPts val="0"/>
              </a:spcBef>
              <a:spcAft>
                <a:spcPts val="0"/>
              </a:spcAft>
              <a:buClr>
                <a:srgbClr val="008000"/>
              </a:buClr>
              <a:buSzPct val="100000"/>
              <a:buNone/>
            </a:pPr>
            <a:r>
              <a:rPr lang="en-US" sz="4000">
                <a:solidFill>
                  <a:srgbClr val="008000"/>
                </a:solidFill>
              </a:rPr>
              <a:t>Amado Señor, Dios y Salvador mío, yo también quiero amar la casa donde tú vives. Dame la fuerza para resistir la tentación de alejarme de los servicios de la iglesia y de los estudios bíblicos. Dame el amor por tu Palabra y el amor para reunirme con tu pueblo, recordando que al reunirme en este lugar lo hago buscando el evangelio de Cristo Jesús y no el sitio donde me reúno. Te pido todo esto en el nombre de Jesús. Amén.</a:t>
            </a:r>
            <a:endParaRPr sz="4000">
              <a:solidFill>
                <a:srgbClr val="008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6000"/>
              <a:buFont typeface="Overlock"/>
              <a:buNone/>
            </a:pPr>
            <a:r>
              <a:rPr lang="en-US">
                <a:solidFill>
                  <a:srgbClr val="5E3D22"/>
                </a:solidFill>
                <a:latin typeface="Overlock"/>
                <a:ea typeface="Overlock"/>
                <a:cs typeface="Overlock"/>
                <a:sym typeface="Overlock"/>
              </a:rPr>
              <a:t>El Propósito de Academia Cristo</a:t>
            </a:r>
            <a:endParaRPr/>
          </a:p>
        </p:txBody>
      </p:sp>
      <p:sp>
        <p:nvSpPr>
          <p:cNvPr id="298" name="Google Shape;298;p32"/>
          <p:cNvSpPr txBox="1">
            <a:spLocks noGrp="1"/>
          </p:cNvSpPr>
          <p:nvPr>
            <p:ph type="body" idx="1"/>
          </p:nvPr>
        </p:nvSpPr>
        <p:spPr>
          <a:xfrm>
            <a:off x="4811697" y="1926455"/>
            <a:ext cx="6542103" cy="425050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4000"/>
              <a:buChar char="•"/>
            </a:pPr>
            <a:r>
              <a:rPr lang="en-US" sz="4000">
                <a:solidFill>
                  <a:srgbClr val="0C7837"/>
                </a:solidFill>
                <a:latin typeface="Overlock"/>
                <a:ea typeface="Overlock"/>
                <a:cs typeface="Overlock"/>
                <a:sym typeface="Overlock"/>
              </a:rPr>
              <a:t>Capacitación para cumplir la Gran Comisión. </a:t>
            </a:r>
            <a:endParaRPr/>
          </a:p>
          <a:p>
            <a:pPr marL="228600" lvl="0" indent="-228600" algn="l" rtl="0">
              <a:lnSpc>
                <a:spcPct val="90000"/>
              </a:lnSpc>
              <a:spcBef>
                <a:spcPts val="1000"/>
              </a:spcBef>
              <a:spcAft>
                <a:spcPts val="0"/>
              </a:spcAft>
              <a:buClr>
                <a:srgbClr val="0C7837"/>
              </a:buClr>
              <a:buSzPts val="4000"/>
              <a:buChar char="•"/>
            </a:pPr>
            <a:r>
              <a:rPr lang="en-US" sz="4000">
                <a:solidFill>
                  <a:srgbClr val="0C7837"/>
                </a:solidFill>
                <a:latin typeface="Overlock"/>
                <a:ea typeface="Overlock"/>
                <a:cs typeface="Overlock"/>
                <a:sym typeface="Overlock"/>
              </a:rPr>
              <a:t>Crecer en la Palabra </a:t>
            </a:r>
            <a:endParaRPr/>
          </a:p>
          <a:p>
            <a:pPr marL="228600" lvl="0" indent="-228600" algn="l" rtl="0">
              <a:lnSpc>
                <a:spcPct val="90000"/>
              </a:lnSpc>
              <a:spcBef>
                <a:spcPts val="1000"/>
              </a:spcBef>
              <a:spcAft>
                <a:spcPts val="0"/>
              </a:spcAft>
              <a:buClr>
                <a:srgbClr val="0C7837"/>
              </a:buClr>
              <a:buSzPts val="4000"/>
              <a:buChar char="•"/>
            </a:pPr>
            <a:r>
              <a:rPr lang="en-US" sz="4000">
                <a:solidFill>
                  <a:srgbClr val="0C7837"/>
                </a:solidFill>
                <a:latin typeface="Overlock"/>
                <a:ea typeface="Overlock"/>
                <a:cs typeface="Overlock"/>
                <a:sym typeface="Overlock"/>
              </a:rPr>
              <a:t>Llevar la Palabra a otros. </a:t>
            </a:r>
            <a:endParaRPr sz="4000">
              <a:latin typeface="Overlock"/>
              <a:ea typeface="Overlock"/>
              <a:cs typeface="Overlock"/>
              <a:sym typeface="Overlock"/>
            </a:endParaRPr>
          </a:p>
        </p:txBody>
      </p:sp>
      <p:pic>
        <p:nvPicPr>
          <p:cNvPr id="299" name="Google Shape;299;p32"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E3D22"/>
              </a:buClr>
              <a:buSzPct val="100000"/>
              <a:buFont typeface="Overlock"/>
              <a:buNone/>
            </a:pPr>
            <a:r>
              <a:rPr lang="en-US" sz="4400">
                <a:solidFill>
                  <a:srgbClr val="5E3D22"/>
                </a:solidFill>
                <a:latin typeface="Overlock"/>
                <a:ea typeface="Overlock"/>
                <a:cs typeface="Overlock"/>
                <a:sym typeface="Overlock"/>
              </a:rPr>
              <a:t>“Quiero juntar un grupo</a:t>
            </a:r>
            <a:r>
              <a:rPr lang="en-US">
                <a:solidFill>
                  <a:srgbClr val="5E3D22"/>
                </a:solidFill>
                <a:latin typeface="Overlock"/>
                <a:ea typeface="Overlock"/>
                <a:cs typeface="Overlock"/>
                <a:sym typeface="Overlock"/>
              </a:rPr>
              <a:t>. </a:t>
            </a:r>
            <a:br>
              <a:rPr lang="en-US" sz="4400">
                <a:solidFill>
                  <a:srgbClr val="5E3D22"/>
                </a:solidFill>
                <a:latin typeface="Overlock"/>
                <a:ea typeface="Overlock"/>
                <a:cs typeface="Overlock"/>
                <a:sym typeface="Overlock"/>
              </a:rPr>
            </a:br>
            <a:r>
              <a:rPr lang="en-US" sz="4400">
                <a:solidFill>
                  <a:srgbClr val="5E3D22"/>
                </a:solidFill>
                <a:latin typeface="Overlock"/>
                <a:ea typeface="Overlock"/>
                <a:cs typeface="Overlock"/>
                <a:sym typeface="Overlock"/>
              </a:rPr>
              <a:t>¿Pueden orientarme?”</a:t>
            </a:r>
            <a:endParaRPr>
              <a:latin typeface="Overlock"/>
              <a:ea typeface="Overlock"/>
              <a:cs typeface="Overlock"/>
              <a:sym typeface="Overlock"/>
            </a:endParaRPr>
          </a:p>
        </p:txBody>
      </p:sp>
      <p:sp>
        <p:nvSpPr>
          <p:cNvPr id="306" name="Google Shape;306;p33"/>
          <p:cNvSpPr txBox="1">
            <a:spLocks noGrp="1"/>
          </p:cNvSpPr>
          <p:nvPr>
            <p:ph type="body" idx="1"/>
          </p:nvPr>
        </p:nvSpPr>
        <p:spPr>
          <a:xfrm>
            <a:off x="4811697" y="1926455"/>
            <a:ext cx="6542103" cy="425050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600"/>
              <a:buChar char="•"/>
            </a:pPr>
            <a:r>
              <a:rPr lang="en-US" sz="3600">
                <a:solidFill>
                  <a:srgbClr val="0C7837"/>
                </a:solidFill>
                <a:latin typeface="Overlock"/>
                <a:ea typeface="Overlock"/>
                <a:cs typeface="Overlock"/>
                <a:sym typeface="Overlock"/>
              </a:rPr>
              <a:t>Hable con su profesor</a:t>
            </a:r>
            <a:endParaRPr sz="36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600"/>
              <a:buChar char="•"/>
            </a:pPr>
            <a:r>
              <a:rPr lang="en-US" sz="3600">
                <a:solidFill>
                  <a:srgbClr val="0C7837"/>
                </a:solidFill>
                <a:latin typeface="Overlock"/>
                <a:ea typeface="Overlock"/>
                <a:cs typeface="Overlock"/>
                <a:sym typeface="Overlock"/>
              </a:rPr>
              <a:t>Orientación: Grupo Sembrador</a:t>
            </a:r>
            <a:endParaRPr sz="36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600"/>
              <a:buChar char="•"/>
            </a:pPr>
            <a:r>
              <a:rPr lang="en-US" sz="36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3600" b="0" i="0">
                <a:solidFill>
                  <a:srgbClr val="0C7837"/>
                </a:solidFill>
                <a:latin typeface="Overlock"/>
                <a:ea typeface="Overlock"/>
                <a:cs typeface="Overlock"/>
                <a:sym typeface="Overlock"/>
              </a:rPr>
              <a:t>(Hebreos 10:25)</a:t>
            </a:r>
            <a:endParaRPr sz="3600">
              <a:solidFill>
                <a:srgbClr val="0C7837"/>
              </a:solidFill>
              <a:latin typeface="Overlock"/>
              <a:ea typeface="Overlock"/>
              <a:cs typeface="Overlock"/>
              <a:sym typeface="Overlock"/>
            </a:endParaRPr>
          </a:p>
        </p:txBody>
      </p:sp>
      <p:pic>
        <p:nvPicPr>
          <p:cNvPr id="307" name="Google Shape;307;p33"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E3D22"/>
              </a:buClr>
              <a:buSzPct val="100000"/>
              <a:buFont typeface="Overlock"/>
              <a:buNone/>
            </a:pPr>
            <a:r>
              <a:rPr lang="en-US">
                <a:solidFill>
                  <a:srgbClr val="5E3D22"/>
                </a:solidFill>
                <a:latin typeface="Overlock"/>
                <a:ea typeface="Overlock"/>
                <a:cs typeface="Overlock"/>
                <a:sym typeface="Overlock"/>
              </a:rPr>
              <a:t>Deseo unirme a ustedes.  ¿Cómo se hace?</a:t>
            </a:r>
            <a:endParaRPr/>
          </a:p>
        </p:txBody>
      </p:sp>
      <p:sp>
        <p:nvSpPr>
          <p:cNvPr id="314" name="Google Shape;314;p34"/>
          <p:cNvSpPr txBox="1">
            <a:spLocks noGrp="1"/>
          </p:cNvSpPr>
          <p:nvPr>
            <p:ph type="body" idx="1"/>
          </p:nvPr>
        </p:nvSpPr>
        <p:spPr>
          <a:xfrm>
            <a:off x="4811697" y="1690688"/>
            <a:ext cx="6898858" cy="44862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400"/>
              <a:buChar char="•"/>
            </a:pPr>
            <a:r>
              <a:rPr lang="en-US" sz="3400">
                <a:solidFill>
                  <a:srgbClr val="0C7837"/>
                </a:solidFill>
                <a:latin typeface="Overlock"/>
                <a:ea typeface="Overlock"/>
                <a:cs typeface="Overlock"/>
                <a:sym typeface="Overlock"/>
              </a:rPr>
              <a:t>Hable con su Profesor</a:t>
            </a:r>
            <a:endParaRPr sz="34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400"/>
              <a:buChar char="•"/>
            </a:pPr>
            <a:r>
              <a:rPr lang="en-US" sz="3400">
                <a:solidFill>
                  <a:srgbClr val="0C7837"/>
                </a:solidFill>
                <a:latin typeface="Overlock"/>
                <a:ea typeface="Overlock"/>
                <a:cs typeface="Overlock"/>
                <a:sym typeface="Overlock"/>
              </a:rPr>
              <a:t>Se establece Unidad Doctrinal</a:t>
            </a:r>
            <a:endParaRPr/>
          </a:p>
          <a:p>
            <a:pPr marL="228600" lvl="0" indent="-228600" algn="l" rtl="0">
              <a:lnSpc>
                <a:spcPct val="90000"/>
              </a:lnSpc>
              <a:spcBef>
                <a:spcPts val="1000"/>
              </a:spcBef>
              <a:spcAft>
                <a:spcPts val="0"/>
              </a:spcAft>
              <a:buClr>
                <a:srgbClr val="0C7837"/>
              </a:buClr>
              <a:buSzPts val="3400"/>
              <a:buChar char="•"/>
            </a:pPr>
            <a:r>
              <a:rPr lang="en-US" sz="3400" b="0" i="1">
                <a:solidFill>
                  <a:srgbClr val="0C7837"/>
                </a:solidFill>
                <a:latin typeface="Overlock"/>
                <a:ea typeface="Overlock"/>
                <a:cs typeface="Overlock"/>
                <a:sym typeface="Overlock"/>
              </a:rPr>
              <a:t>&gt;&gt;Hermanos, les ruego por el nombre de nuestro Señor Jesucristo, que se pongan de acuerdo y que no haya divisiones entre ustedes, sino que estén perfectamente unidos en un mismo sentir y en un mismo parecer.&lt;&lt;  (1 Corintios 1:10)</a:t>
            </a:r>
            <a:endParaRPr sz="3400">
              <a:latin typeface="Overlock"/>
              <a:ea typeface="Overlock"/>
              <a:cs typeface="Overlock"/>
              <a:sym typeface="Overlock"/>
            </a:endParaRPr>
          </a:p>
        </p:txBody>
      </p:sp>
      <p:pic>
        <p:nvPicPr>
          <p:cNvPr id="315" name="Google Shape;315;p34"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pic>
        <p:nvPicPr>
          <p:cNvPr id="321" name="Google Shape;321;p35" descr="Screen Clipping"/>
          <p:cNvPicPr preferRelativeResize="0"/>
          <p:nvPr/>
        </p:nvPicPr>
        <p:blipFill rotWithShape="1">
          <a:blip r:embed="rId3">
            <a:alphaModFix/>
          </a:blip>
          <a:srcRect t="15126" r="9091"/>
          <a:stretch/>
        </p:blipFill>
        <p:spPr>
          <a:xfrm>
            <a:off x="0" y="10"/>
            <a:ext cx="12191999" cy="6857990"/>
          </a:xfrm>
          <a:prstGeom prst="rect">
            <a:avLst/>
          </a:prstGeom>
          <a:noFill/>
          <a:ln>
            <a:noFill/>
          </a:ln>
        </p:spPr>
      </p:pic>
      <p:sp>
        <p:nvSpPr>
          <p:cNvPr id="322" name="Google Shape;322;p35"/>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3" name="Google Shape;323;p35"/>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5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35"/>
          <p:cNvSpPr txBox="1">
            <a:spLocks noGrp="1"/>
          </p:cNvSpPr>
          <p:nvPr>
            <p:ph type="title"/>
          </p:nvPr>
        </p:nvSpPr>
        <p:spPr>
          <a:xfrm>
            <a:off x="520242" y="232937"/>
            <a:ext cx="4062643" cy="10434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500"/>
              <a:buFont typeface="Overlock"/>
              <a:buNone/>
            </a:pPr>
            <a:r>
              <a:rPr lang="en-US" sz="4500">
                <a:solidFill>
                  <a:schemeClr val="dk1"/>
                </a:solidFill>
              </a:rPr>
              <a:t>La Tarea</a:t>
            </a:r>
            <a:endParaRPr sz="4500">
              <a:solidFill>
                <a:schemeClr val="dk1"/>
              </a:solidFill>
            </a:endParaRPr>
          </a:p>
        </p:txBody>
      </p:sp>
      <p:sp>
        <p:nvSpPr>
          <p:cNvPr id="325" name="Google Shape;325;p35"/>
          <p:cNvSpPr txBox="1">
            <a:spLocks noGrp="1"/>
          </p:cNvSpPr>
          <p:nvPr>
            <p:ph type="body" idx="2"/>
          </p:nvPr>
        </p:nvSpPr>
        <p:spPr>
          <a:xfrm>
            <a:off x="350547" y="1203060"/>
            <a:ext cx="4490394" cy="416302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5400"/>
              <a:buChar char="•"/>
            </a:pPr>
            <a:r>
              <a:rPr lang="en-US" b="1"/>
              <a:t>El Proyecto Final</a:t>
            </a:r>
            <a:endParaRPr/>
          </a:p>
          <a:p>
            <a:pPr marL="228600" lvl="0" indent="-228600" algn="l" rtl="0">
              <a:lnSpc>
                <a:spcPct val="90000"/>
              </a:lnSpc>
              <a:spcBef>
                <a:spcPts val="1000"/>
              </a:spcBef>
              <a:spcAft>
                <a:spcPts val="0"/>
              </a:spcAft>
              <a:buClr>
                <a:schemeClr val="dk1"/>
              </a:buClr>
              <a:buSzPts val="5400"/>
              <a:buChar char="•"/>
            </a:pPr>
            <a:r>
              <a:rPr lang="en-US" b="1"/>
              <a:t>Fecha límite</a:t>
            </a:r>
            <a:endParaRPr/>
          </a:p>
          <a:p>
            <a:pPr marL="228600" lvl="0" indent="0" algn="l" rtl="0">
              <a:lnSpc>
                <a:spcPct val="90000"/>
              </a:lnSpc>
              <a:spcBef>
                <a:spcPts val="1000"/>
              </a:spcBef>
              <a:spcAft>
                <a:spcPts val="0"/>
              </a:spcAft>
              <a:buClr>
                <a:schemeClr val="dk1"/>
              </a:buClr>
              <a:buSzPts val="4000"/>
              <a:buNone/>
            </a:pPr>
            <a:endParaRPr sz="40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6"/>
          <p:cNvPicPr preferRelativeResize="0"/>
          <p:nvPr/>
        </p:nvPicPr>
        <p:blipFill rotWithShape="1">
          <a:blip r:embed="rId3">
            <a:alphaModFix/>
          </a:blip>
          <a:srcRect/>
          <a:stretch/>
        </p:blipFill>
        <p:spPr>
          <a:xfrm>
            <a:off x="0" y="0"/>
            <a:ext cx="12192000" cy="6875906"/>
          </a:xfrm>
          <a:prstGeom prst="rect">
            <a:avLst/>
          </a:prstGeom>
          <a:noFill/>
          <a:ln>
            <a:noFill/>
          </a:ln>
        </p:spPr>
      </p:pic>
      <p:sp>
        <p:nvSpPr>
          <p:cNvPr id="332" name="Google Shape;332;p36"/>
          <p:cNvSpPr txBox="1">
            <a:spLocks noGrp="1"/>
          </p:cNvSpPr>
          <p:nvPr>
            <p:ph type="body" idx="1"/>
          </p:nvPr>
        </p:nvSpPr>
        <p:spPr>
          <a:xfrm>
            <a:off x="1126958" y="4345272"/>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0000"/>
              <a:buNone/>
            </a:pPr>
            <a:r>
              <a:rPr lang="en-US" sz="10000">
                <a:solidFill>
                  <a:schemeClr val="lt1"/>
                </a:solidFill>
                <a:latin typeface="Overlock"/>
                <a:ea typeface="Overlock"/>
                <a:cs typeface="Overlock"/>
                <a:sym typeface="Overlock"/>
              </a:rPr>
              <a:t>La Oración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339" name="Google Shape;339;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40" name="Google Shape;340;p37"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65669b69cc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5400"/>
              <a:buFont typeface="Overlock"/>
              <a:buNone/>
            </a:pPr>
            <a:r>
              <a:rPr lang="en-US" sz="5400" b="1">
                <a:solidFill>
                  <a:srgbClr val="5E3D22"/>
                </a:solidFill>
                <a:latin typeface="Overlock"/>
                <a:ea typeface="Overlock"/>
                <a:cs typeface="Overlock"/>
                <a:sym typeface="Overlock"/>
              </a:rPr>
              <a:t>El Propósito de Academia Cristo</a:t>
            </a:r>
            <a:endParaRPr/>
          </a:p>
        </p:txBody>
      </p:sp>
      <p:sp>
        <p:nvSpPr>
          <p:cNvPr id="347" name="Google Shape;347;g165669b69cc_0_0"/>
          <p:cNvSpPr txBox="1">
            <a:spLocks noGrp="1"/>
          </p:cNvSpPr>
          <p:nvPr>
            <p:ph type="body" idx="1"/>
          </p:nvPr>
        </p:nvSpPr>
        <p:spPr>
          <a:xfrm>
            <a:off x="5064552" y="1926222"/>
            <a:ext cx="6542100" cy="425040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0C7837"/>
              </a:buClr>
              <a:buSzPts val="4000"/>
              <a:buChar char="•"/>
            </a:pPr>
            <a:r>
              <a:rPr lang="en-US" sz="4000">
                <a:solidFill>
                  <a:srgbClr val="0C7837"/>
                </a:solidFill>
                <a:latin typeface="Overlock"/>
                <a:ea typeface="Overlock"/>
                <a:cs typeface="Overlock"/>
                <a:sym typeface="Overlock"/>
              </a:rPr>
              <a:t>Capacitación para cumplir la Gran Comisión. </a:t>
            </a:r>
            <a:endParaRPr/>
          </a:p>
          <a:p>
            <a:pPr marL="228600" lvl="0" indent="-228600" algn="l" rtl="0">
              <a:lnSpc>
                <a:spcPct val="90000"/>
              </a:lnSpc>
              <a:spcBef>
                <a:spcPts val="2400"/>
              </a:spcBef>
              <a:spcAft>
                <a:spcPts val="0"/>
              </a:spcAft>
              <a:buClr>
                <a:srgbClr val="0C7837"/>
              </a:buClr>
              <a:buSzPts val="4000"/>
              <a:buChar char="•"/>
            </a:pPr>
            <a:r>
              <a:rPr lang="en-US" sz="4000">
                <a:solidFill>
                  <a:srgbClr val="0C7837"/>
                </a:solidFill>
                <a:latin typeface="Overlock"/>
                <a:ea typeface="Overlock"/>
                <a:cs typeface="Overlock"/>
                <a:sym typeface="Overlock"/>
              </a:rPr>
              <a:t>Crecer en la Palabra </a:t>
            </a:r>
            <a:endParaRPr/>
          </a:p>
          <a:p>
            <a:pPr marL="228600" lvl="0" indent="-228600" algn="l" rtl="0">
              <a:lnSpc>
                <a:spcPct val="90000"/>
              </a:lnSpc>
              <a:spcBef>
                <a:spcPts val="2400"/>
              </a:spcBef>
              <a:spcAft>
                <a:spcPts val="0"/>
              </a:spcAft>
              <a:buClr>
                <a:srgbClr val="0C7837"/>
              </a:buClr>
              <a:buSzPts val="4000"/>
              <a:buChar char="•"/>
            </a:pPr>
            <a:r>
              <a:rPr lang="en-US" sz="4000">
                <a:solidFill>
                  <a:srgbClr val="0C7837"/>
                </a:solidFill>
                <a:latin typeface="Overlock"/>
                <a:ea typeface="Overlock"/>
                <a:cs typeface="Overlock"/>
                <a:sym typeface="Overlock"/>
              </a:rPr>
              <a:t>Llevar la Palabra a otros. </a:t>
            </a:r>
            <a:endParaRPr sz="4000">
              <a:latin typeface="Overlock"/>
              <a:ea typeface="Overlock"/>
              <a:cs typeface="Overlock"/>
              <a:sym typeface="Overlock"/>
            </a:endParaRPr>
          </a:p>
        </p:txBody>
      </p:sp>
      <p:pic>
        <p:nvPicPr>
          <p:cNvPr id="348" name="Google Shape;348;g165669b69cc_0_0" descr="Logo&#10;&#10;Description automatically generated"/>
          <p:cNvPicPr preferRelativeResize="0"/>
          <p:nvPr/>
        </p:nvPicPr>
        <p:blipFill rotWithShape="1">
          <a:blip r:embed="rId3">
            <a:alphaModFix/>
          </a:blip>
          <a:srcRect/>
          <a:stretch/>
        </p:blipFill>
        <p:spPr>
          <a:xfrm>
            <a:off x="585345" y="2977683"/>
            <a:ext cx="3545222" cy="21475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65669b69cc_0_82"/>
          <p:cNvSpPr txBox="1">
            <a:spLocks noGrp="1"/>
          </p:cNvSpPr>
          <p:nvPr>
            <p:ph type="title"/>
          </p:nvPr>
        </p:nvSpPr>
        <p:spPr>
          <a:xfrm>
            <a:off x="838200" y="365125"/>
            <a:ext cx="10515600" cy="1561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4800"/>
              <a:buFont typeface="Overlock"/>
              <a:buNone/>
            </a:pPr>
            <a:r>
              <a:rPr lang="en-US" sz="4800" b="1">
                <a:solidFill>
                  <a:srgbClr val="5E3D22"/>
                </a:solidFill>
                <a:latin typeface="Overlock"/>
                <a:ea typeface="Overlock"/>
                <a:cs typeface="Overlock"/>
                <a:sym typeface="Overlock"/>
              </a:rPr>
              <a:t>“Quiero juntar un grupo. </a:t>
            </a:r>
            <a:br>
              <a:rPr lang="en-US" sz="4800" b="1">
                <a:solidFill>
                  <a:srgbClr val="5E3D22"/>
                </a:solidFill>
                <a:latin typeface="Overlock"/>
                <a:ea typeface="Overlock"/>
                <a:cs typeface="Overlock"/>
                <a:sym typeface="Overlock"/>
              </a:rPr>
            </a:br>
            <a:r>
              <a:rPr lang="en-US" sz="4800" b="1">
                <a:solidFill>
                  <a:srgbClr val="5E3D22"/>
                </a:solidFill>
                <a:latin typeface="Overlock"/>
                <a:ea typeface="Overlock"/>
                <a:cs typeface="Overlock"/>
                <a:sym typeface="Overlock"/>
              </a:rPr>
              <a:t>¿Pueden orientarme?”</a:t>
            </a:r>
            <a:endParaRPr sz="4800" b="1">
              <a:latin typeface="Overlock"/>
              <a:ea typeface="Overlock"/>
              <a:cs typeface="Overlock"/>
              <a:sym typeface="Overlock"/>
            </a:endParaRPr>
          </a:p>
        </p:txBody>
      </p:sp>
      <p:sp>
        <p:nvSpPr>
          <p:cNvPr id="355" name="Google Shape;355;g165669b69cc_0_82"/>
          <p:cNvSpPr txBox="1">
            <a:spLocks noGrp="1"/>
          </p:cNvSpPr>
          <p:nvPr>
            <p:ph type="body" idx="1"/>
          </p:nvPr>
        </p:nvSpPr>
        <p:spPr>
          <a:xfrm>
            <a:off x="4809570" y="2245893"/>
            <a:ext cx="6542100" cy="373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500"/>
              <a:buChar char="•"/>
            </a:pPr>
            <a:r>
              <a:rPr lang="en-US" sz="3500">
                <a:solidFill>
                  <a:srgbClr val="0C7837"/>
                </a:solidFill>
                <a:latin typeface="Overlock"/>
                <a:ea typeface="Overlock"/>
                <a:cs typeface="Overlock"/>
                <a:sym typeface="Overlock"/>
              </a:rPr>
              <a:t>Hable con su profesor</a:t>
            </a:r>
            <a:endParaRPr sz="350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500"/>
              <a:buChar char="•"/>
            </a:pPr>
            <a:r>
              <a:rPr lang="en-US" sz="3500">
                <a:solidFill>
                  <a:srgbClr val="0C7837"/>
                </a:solidFill>
                <a:latin typeface="Overlock"/>
                <a:ea typeface="Overlock"/>
                <a:cs typeface="Overlock"/>
                <a:sym typeface="Overlock"/>
              </a:rPr>
              <a:t>Orientación: Grupo Sembrador</a:t>
            </a:r>
            <a:endParaRPr sz="350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500"/>
              <a:buChar char="•"/>
            </a:pPr>
            <a:r>
              <a:rPr lang="en-US" sz="35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3500" b="0" i="0">
                <a:solidFill>
                  <a:srgbClr val="0C7837"/>
                </a:solidFill>
                <a:latin typeface="Overlock"/>
                <a:ea typeface="Overlock"/>
                <a:cs typeface="Overlock"/>
                <a:sym typeface="Overlock"/>
              </a:rPr>
              <a:t>(Hebreos 10:25)</a:t>
            </a:r>
            <a:endParaRPr sz="3500">
              <a:solidFill>
                <a:srgbClr val="0C7837"/>
              </a:solidFill>
              <a:latin typeface="Overlock"/>
              <a:ea typeface="Overlock"/>
              <a:cs typeface="Overlock"/>
              <a:sym typeface="Overlock"/>
            </a:endParaRPr>
          </a:p>
        </p:txBody>
      </p:sp>
      <p:pic>
        <p:nvPicPr>
          <p:cNvPr id="356" name="Google Shape;356;g165669b69cc_0_82" descr="Logo, company name&#10;&#10;Description automatically generated"/>
          <p:cNvPicPr preferRelativeResize="0"/>
          <p:nvPr/>
        </p:nvPicPr>
        <p:blipFill rotWithShape="1">
          <a:blip r:embed="rId3">
            <a:alphaModFix/>
          </a:blip>
          <a:srcRect/>
          <a:stretch/>
        </p:blipFill>
        <p:spPr>
          <a:xfrm>
            <a:off x="838200" y="2319710"/>
            <a:ext cx="3738741" cy="3042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65669b69cc_0_1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E3D22"/>
              </a:buClr>
              <a:buSzPct val="73333"/>
              <a:buFont typeface="Overlock"/>
              <a:buNone/>
            </a:pPr>
            <a:r>
              <a:rPr lang="en-US" b="1">
                <a:solidFill>
                  <a:srgbClr val="5E3D22"/>
                </a:solidFill>
                <a:latin typeface="Overlock"/>
                <a:ea typeface="Overlock"/>
                <a:cs typeface="Overlock"/>
                <a:sym typeface="Overlock"/>
              </a:rPr>
              <a:t>Deseo unirme a ustedes.  ¿Cómo se hace?</a:t>
            </a:r>
            <a:endParaRPr/>
          </a:p>
        </p:txBody>
      </p:sp>
      <p:sp>
        <p:nvSpPr>
          <p:cNvPr id="363" name="Google Shape;363;g165669b69cc_0_164"/>
          <p:cNvSpPr txBox="1">
            <a:spLocks noGrp="1"/>
          </p:cNvSpPr>
          <p:nvPr>
            <p:ph type="body" idx="1"/>
          </p:nvPr>
        </p:nvSpPr>
        <p:spPr>
          <a:xfrm>
            <a:off x="4811697" y="1690688"/>
            <a:ext cx="6898800" cy="4486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400"/>
              <a:buChar char="•"/>
            </a:pPr>
            <a:r>
              <a:rPr lang="en-US" sz="3400">
                <a:solidFill>
                  <a:srgbClr val="0C7837"/>
                </a:solidFill>
                <a:latin typeface="Overlock"/>
                <a:ea typeface="Overlock"/>
                <a:cs typeface="Overlock"/>
                <a:sym typeface="Overlock"/>
              </a:rPr>
              <a:t>Hable con su Profesor</a:t>
            </a:r>
            <a:endParaRPr sz="3400">
              <a:solidFill>
                <a:srgbClr val="0C7837"/>
              </a:solidFill>
              <a:latin typeface="Overlock"/>
              <a:ea typeface="Overlock"/>
              <a:cs typeface="Overlock"/>
              <a:sym typeface="Overlock"/>
            </a:endParaRPr>
          </a:p>
          <a:p>
            <a:pPr marL="228600" lvl="0" indent="-228600" algn="l" rtl="0">
              <a:lnSpc>
                <a:spcPct val="90000"/>
              </a:lnSpc>
              <a:spcBef>
                <a:spcPts val="1800"/>
              </a:spcBef>
              <a:spcAft>
                <a:spcPts val="0"/>
              </a:spcAft>
              <a:buClr>
                <a:srgbClr val="0C7837"/>
              </a:buClr>
              <a:buSzPts val="3400"/>
              <a:buChar char="•"/>
            </a:pPr>
            <a:r>
              <a:rPr lang="en-US" sz="3400">
                <a:solidFill>
                  <a:srgbClr val="0C7837"/>
                </a:solidFill>
                <a:latin typeface="Overlock"/>
                <a:ea typeface="Overlock"/>
                <a:cs typeface="Overlock"/>
                <a:sym typeface="Overlock"/>
              </a:rPr>
              <a:t>Se establece Unidad Doctrinal</a:t>
            </a:r>
            <a:endParaRPr/>
          </a:p>
          <a:p>
            <a:pPr marL="228600" lvl="0" indent="-228600" algn="l" rtl="0">
              <a:lnSpc>
                <a:spcPct val="90000"/>
              </a:lnSpc>
              <a:spcBef>
                <a:spcPts val="1800"/>
              </a:spcBef>
              <a:spcAft>
                <a:spcPts val="0"/>
              </a:spcAft>
              <a:buClr>
                <a:srgbClr val="0C7837"/>
              </a:buClr>
              <a:buSzPts val="3400"/>
              <a:buChar char="•"/>
            </a:pPr>
            <a:r>
              <a:rPr lang="en-US" sz="3400" b="0" i="1">
                <a:solidFill>
                  <a:srgbClr val="0C7837"/>
                </a:solidFill>
                <a:latin typeface="Overlock"/>
                <a:ea typeface="Overlock"/>
                <a:cs typeface="Overlock"/>
                <a:sym typeface="Overlock"/>
              </a:rPr>
              <a:t>&gt;&gt;Hermanos, les ruego por el nombre de nuestro Señor Jesucristo, que se pongan de acuerdo y que no haya divisiones entre ustedes, sino que estén perfectamente unidos en un mismo sentir y en un mismo parecer.&lt;&lt;  (1 Corintios 1:10)</a:t>
            </a:r>
            <a:endParaRPr sz="3400">
              <a:latin typeface="Overlock"/>
              <a:ea typeface="Overlock"/>
              <a:cs typeface="Overlock"/>
              <a:sym typeface="Overlock"/>
            </a:endParaRPr>
          </a:p>
        </p:txBody>
      </p:sp>
      <p:pic>
        <p:nvPicPr>
          <p:cNvPr id="364" name="Google Shape;364;g165669b69cc_0_164" descr="Logo&#10;&#10;Description automatically generated"/>
          <p:cNvPicPr preferRelativeResize="0"/>
          <p:nvPr/>
        </p:nvPicPr>
        <p:blipFill rotWithShape="1">
          <a:blip r:embed="rId3">
            <a:alphaModFix/>
          </a:blip>
          <a:srcRect/>
          <a:stretch/>
        </p:blipFill>
        <p:spPr>
          <a:xfrm>
            <a:off x="585345" y="2977683"/>
            <a:ext cx="3545222" cy="21475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endParaRPr/>
          </a:p>
        </p:txBody>
      </p:sp>
      <p:sp>
        <p:nvSpPr>
          <p:cNvPr id="370" name="Google Shape;370;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54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Overlock"/>
              <a:buNone/>
            </a:pPr>
            <a:r>
              <a:rPr lang="en-US" sz="8000">
                <a:latin typeface="Overlock"/>
                <a:ea typeface="Overlock"/>
                <a:cs typeface="Overlock"/>
                <a:sym typeface="Overlock"/>
              </a:rPr>
              <a:t>Mostremos Respeto…</a:t>
            </a:r>
            <a:endParaRPr sz="8000">
              <a:latin typeface="Overlock"/>
              <a:ea typeface="Overlock"/>
              <a:cs typeface="Overlock"/>
              <a:sym typeface="Overlock"/>
            </a:endParaRPr>
          </a:p>
        </p:txBody>
      </p:sp>
      <p:sp>
        <p:nvSpPr>
          <p:cNvPr id="111" name="Google Shape;1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8000"/>
              </a:buClr>
              <a:buSzPts val="5000"/>
              <a:buChar char="•"/>
            </a:pPr>
            <a:r>
              <a:rPr lang="en-US" sz="5000">
                <a:solidFill>
                  <a:srgbClr val="008000"/>
                </a:solidFill>
                <a:latin typeface="Overlock"/>
                <a:ea typeface="Overlock"/>
                <a:cs typeface="Overlock"/>
                <a:sym typeface="Overlock"/>
              </a:rPr>
              <a:t> Llegando preparados</a:t>
            </a:r>
            <a:endParaRPr/>
          </a:p>
          <a:p>
            <a:pPr marL="228600" lvl="0" indent="-228600" algn="l" rtl="0">
              <a:lnSpc>
                <a:spcPct val="90000"/>
              </a:lnSpc>
              <a:spcBef>
                <a:spcPts val="1000"/>
              </a:spcBef>
              <a:spcAft>
                <a:spcPts val="0"/>
              </a:spcAft>
              <a:buClr>
                <a:srgbClr val="008000"/>
              </a:buClr>
              <a:buSzPts val="5000"/>
              <a:buChar char="•"/>
            </a:pPr>
            <a:r>
              <a:rPr lang="en-US" sz="5000">
                <a:solidFill>
                  <a:srgbClr val="008000"/>
                </a:solidFill>
                <a:latin typeface="Overlock"/>
                <a:ea typeface="Overlock"/>
                <a:cs typeface="Overlock"/>
                <a:sym typeface="Overlock"/>
              </a:rPr>
              <a:t> Siendo puntuales</a:t>
            </a:r>
            <a:endParaRPr/>
          </a:p>
          <a:p>
            <a:pPr marL="228600" lvl="0" indent="-228600" algn="l" rtl="0">
              <a:lnSpc>
                <a:spcPct val="90000"/>
              </a:lnSpc>
              <a:spcBef>
                <a:spcPts val="1000"/>
              </a:spcBef>
              <a:spcAft>
                <a:spcPts val="0"/>
              </a:spcAft>
              <a:buClr>
                <a:srgbClr val="008000"/>
              </a:buClr>
              <a:buSzPts val="5000"/>
              <a:buChar char="•"/>
            </a:pPr>
            <a:r>
              <a:rPr lang="en-US" sz="5000">
                <a:solidFill>
                  <a:srgbClr val="008000"/>
                </a:solidFill>
                <a:latin typeface="Overlock"/>
                <a:ea typeface="Overlock"/>
                <a:cs typeface="Overlock"/>
                <a:sym typeface="Overlock"/>
              </a:rPr>
              <a:t> A los profesores que nos sirven </a:t>
            </a:r>
            <a:endParaRPr/>
          </a:p>
          <a:p>
            <a:pPr marL="228600" lvl="0" indent="-228600" algn="l" rtl="0">
              <a:lnSpc>
                <a:spcPct val="90000"/>
              </a:lnSpc>
              <a:spcBef>
                <a:spcPts val="1000"/>
              </a:spcBef>
              <a:spcAft>
                <a:spcPts val="0"/>
              </a:spcAft>
              <a:buClr>
                <a:srgbClr val="008000"/>
              </a:buClr>
              <a:buSzPts val="5000"/>
              <a:buChar char="•"/>
            </a:pPr>
            <a:r>
              <a:rPr lang="en-US" sz="5000">
                <a:solidFill>
                  <a:srgbClr val="008000"/>
                </a:solidFill>
                <a:latin typeface="Overlock"/>
                <a:ea typeface="Overlock"/>
                <a:cs typeface="Overlock"/>
                <a:sym typeface="Overlock"/>
              </a:rPr>
              <a:t> A los compañeros en clase</a:t>
            </a:r>
            <a:endParaRPr/>
          </a:p>
          <a:p>
            <a:pPr marL="228600" lvl="0" indent="-228600" algn="l" rtl="0">
              <a:lnSpc>
                <a:spcPct val="90000"/>
              </a:lnSpc>
              <a:spcBef>
                <a:spcPts val="1000"/>
              </a:spcBef>
              <a:spcAft>
                <a:spcPts val="0"/>
              </a:spcAft>
              <a:buClr>
                <a:srgbClr val="008000"/>
              </a:buClr>
              <a:buSzPts val="5000"/>
              <a:buChar char="•"/>
            </a:pPr>
            <a:r>
              <a:rPr lang="en-US" sz="5000">
                <a:solidFill>
                  <a:srgbClr val="008000"/>
                </a:solidFill>
                <a:latin typeface="Overlock"/>
                <a:ea typeface="Overlock"/>
                <a:cs typeface="Overlock"/>
                <a:sym typeface="Overlock"/>
              </a:rPr>
              <a:t> En el grupo de WhatsApp</a:t>
            </a:r>
            <a:endParaRPr sz="5000">
              <a:solidFill>
                <a:srgbClr val="008000"/>
              </a:solidFill>
              <a:latin typeface="Overlock"/>
              <a:ea typeface="Overlock"/>
              <a:cs typeface="Overlock"/>
              <a:sym typeface="Overlo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783336" y="1645921"/>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n-US" sz="10000"/>
              <a:t>Actividad </a:t>
            </a:r>
            <a:r>
              <a:rPr lang="en-US" sz="10000">
                <a:latin typeface="Overlock"/>
                <a:ea typeface="Overlock"/>
                <a:cs typeface="Overlock"/>
                <a:sym typeface="Overlock"/>
              </a:rPr>
              <a:t>del día</a:t>
            </a:r>
            <a:br>
              <a:rPr lang="en-US" sz="10000">
                <a:latin typeface="Arial"/>
                <a:ea typeface="Arial"/>
                <a:cs typeface="Arial"/>
                <a:sym typeface="Arial"/>
              </a:rPr>
            </a:br>
            <a:r>
              <a:rPr lang="en-US" sz="4800">
                <a:latin typeface="Overlock"/>
                <a:ea typeface="Overlock"/>
                <a:cs typeface="Overlock"/>
                <a:sym typeface="Overlock"/>
              </a:rPr>
              <a:t>(10 minutos)</a:t>
            </a:r>
            <a:br>
              <a:rPr lang="en-US" sz="4800">
                <a:latin typeface="Overlock"/>
                <a:ea typeface="Overlock"/>
                <a:cs typeface="Overlock"/>
                <a:sym typeface="Overlock"/>
              </a:rPr>
            </a:br>
            <a:br>
              <a:rPr lang="en-US" sz="4800">
                <a:latin typeface="Overlock"/>
                <a:ea typeface="Overlock"/>
                <a:cs typeface="Overlock"/>
                <a:sym typeface="Overlock"/>
              </a:rPr>
            </a:br>
            <a:endParaRPr sz="4800">
              <a:latin typeface="Overlock"/>
              <a:ea typeface="Overlock"/>
              <a:cs typeface="Overlock"/>
              <a:sym typeface="Overlo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8"/>
          <p:cNvSpPr txBox="1">
            <a:spLocks noGrp="1"/>
          </p:cNvSpPr>
          <p:nvPr>
            <p:ph type="title"/>
          </p:nvPr>
        </p:nvSpPr>
        <p:spPr>
          <a:xfrm>
            <a:off x="838200" y="365125"/>
            <a:ext cx="10515600" cy="190884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8000"/>
              </a:buClr>
              <a:buSzPct val="100000"/>
              <a:buFont typeface="Overlock"/>
              <a:buNone/>
            </a:pPr>
            <a:r>
              <a:rPr lang="en-US">
                <a:solidFill>
                  <a:srgbClr val="008000"/>
                </a:solidFill>
              </a:rPr>
              <a:t>Si un genio le concediera tres deseos, ¿qué le pedirían?</a:t>
            </a:r>
            <a:br>
              <a:rPr lang="en-US">
                <a:solidFill>
                  <a:srgbClr val="008000"/>
                </a:solidFill>
              </a:rPr>
            </a:br>
            <a:endParaRPr>
              <a:solidFill>
                <a:srgbClr val="008000"/>
              </a:solidFill>
            </a:endParaRPr>
          </a:p>
        </p:txBody>
      </p:sp>
      <p:pic>
        <p:nvPicPr>
          <p:cNvPr id="124" name="Google Shape;124;p8" descr="A picture containing sunset&#10;&#10;Description automatically generated"/>
          <p:cNvPicPr preferRelativeResize="0">
            <a:picLocks noGrp="1"/>
          </p:cNvPicPr>
          <p:nvPr>
            <p:ph type="body" idx="1"/>
          </p:nvPr>
        </p:nvPicPr>
        <p:blipFill rotWithShape="1">
          <a:blip r:embed="rId3">
            <a:alphaModFix/>
          </a:blip>
          <a:srcRect/>
          <a:stretch/>
        </p:blipFill>
        <p:spPr>
          <a:xfrm>
            <a:off x="2441333" y="1825625"/>
            <a:ext cx="7309334" cy="43513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50000">
              <a:srgbClr val="FAFAFA"/>
            </a:gs>
            <a:gs pos="100000">
              <a:srgbClr val="CECECE"/>
            </a:gs>
          </a:gsLst>
          <a:lin ang="5400000" scaled="0"/>
        </a:gradFill>
        <a:effectLst/>
      </p:bgPr>
    </p:bg>
    <p:spTree>
      <p:nvGrpSpPr>
        <p:cNvPr id="1" name="Shape 129"/>
        <p:cNvGrpSpPr/>
        <p:nvPr/>
      </p:nvGrpSpPr>
      <p:grpSpPr>
        <a:xfrm>
          <a:off x="0" y="0"/>
          <a:ext cx="0" cy="0"/>
          <a:chOff x="0" y="0"/>
          <a:chExt cx="0" cy="0"/>
        </a:xfrm>
      </p:grpSpPr>
      <p:sp>
        <p:nvSpPr>
          <p:cNvPr id="130" name="Google Shape;130;p9"/>
          <p:cNvSpPr/>
          <p:nvPr/>
        </p:nvSpPr>
        <p:spPr>
          <a:xfrm>
            <a:off x="0" y="0"/>
            <a:ext cx="12192000" cy="6858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sp>
        <p:nvSpPr>
          <p:cNvPr id="131" name="Google Shape;131;p9"/>
          <p:cNvSpPr/>
          <p:nvPr/>
        </p:nvSpPr>
        <p:spPr>
          <a:xfrm rot="-120000">
            <a:off x="815340" y="683404"/>
            <a:ext cx="10561320" cy="5404104"/>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2667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pic>
        <p:nvPicPr>
          <p:cNvPr id="132" name="Google Shape;132;p9"/>
          <p:cNvPicPr preferRelativeResize="0">
            <a:picLocks noGrp="1"/>
          </p:cNvPicPr>
          <p:nvPr>
            <p:ph type="body" idx="1"/>
          </p:nvPr>
        </p:nvPicPr>
        <p:blipFill rotWithShape="1">
          <a:blip r:embed="rId3">
            <a:alphaModFix/>
          </a:blip>
          <a:srcRect r="1" b="18567"/>
          <a:stretch/>
        </p:blipFill>
        <p:spPr>
          <a:xfrm rot="-120000">
            <a:off x="1137837" y="1003258"/>
            <a:ext cx="9916327" cy="47643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Google Shape;137;p10"/>
          <p:cNvPicPr preferRelativeResize="0"/>
          <p:nvPr/>
        </p:nvPicPr>
        <p:blipFill rotWithShape="1">
          <a:blip r:embed="rId3">
            <a:alphaModFix/>
          </a:blip>
          <a:srcRect/>
          <a:stretch/>
        </p:blipFill>
        <p:spPr>
          <a:xfrm>
            <a:off x="1" y="0"/>
            <a:ext cx="12192000" cy="7331122"/>
          </a:xfrm>
          <a:prstGeom prst="rect">
            <a:avLst/>
          </a:prstGeom>
          <a:noFill/>
          <a:ln>
            <a:noFill/>
          </a:ln>
        </p:spPr>
      </p:pic>
      <p:sp>
        <p:nvSpPr>
          <p:cNvPr id="138" name="Google Shape;138;p10"/>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411"/>
            </a:scheme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139" name="Google Shape;139;p10"/>
          <p:cNvSpPr txBox="1">
            <a:spLocks noGrp="1"/>
          </p:cNvSpPr>
          <p:nvPr>
            <p:ph type="title"/>
          </p:nvPr>
        </p:nvSpPr>
        <p:spPr>
          <a:xfrm>
            <a:off x="8022021" y="3231931"/>
            <a:ext cx="3852041" cy="183405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8000"/>
              </a:buClr>
              <a:buSzPct val="100000"/>
              <a:buFont typeface="Overlock"/>
              <a:buNone/>
            </a:pPr>
            <a:r>
              <a:rPr lang="en-US" sz="4800">
                <a:solidFill>
                  <a:srgbClr val="008000"/>
                </a:solidFill>
                <a:latin typeface="Overlock"/>
                <a:ea typeface="Overlock"/>
                <a:cs typeface="Overlock"/>
                <a:sym typeface="Overlock"/>
              </a:rPr>
              <a:t>Considerar  </a:t>
            </a:r>
            <a:br>
              <a:rPr lang="en-US" sz="4800">
                <a:solidFill>
                  <a:srgbClr val="008000"/>
                </a:solidFill>
                <a:latin typeface="Overlock"/>
                <a:ea typeface="Overlock"/>
                <a:cs typeface="Overlock"/>
                <a:sym typeface="Overlock"/>
              </a:rPr>
            </a:br>
            <a:r>
              <a:rPr lang="en-US" sz="4800">
                <a:solidFill>
                  <a:srgbClr val="008000"/>
                </a:solidFill>
                <a:latin typeface="Overlock"/>
                <a:ea typeface="Overlock"/>
                <a:cs typeface="Overlock"/>
                <a:sym typeface="Overlock"/>
              </a:rPr>
              <a:t>1 Reyes 5-10; </a:t>
            </a:r>
            <a:br>
              <a:rPr lang="en-US" sz="4800">
                <a:solidFill>
                  <a:srgbClr val="008000"/>
                </a:solidFill>
                <a:latin typeface="Overlock"/>
                <a:ea typeface="Overlock"/>
                <a:cs typeface="Overlock"/>
                <a:sym typeface="Overlock"/>
              </a:rPr>
            </a:br>
            <a:r>
              <a:rPr lang="en-US" sz="4800">
                <a:solidFill>
                  <a:srgbClr val="008000"/>
                </a:solidFill>
                <a:latin typeface="Overlock"/>
                <a:ea typeface="Overlock"/>
                <a:cs typeface="Overlock"/>
                <a:sym typeface="Overlock"/>
              </a:rPr>
              <a:t>2 Crónicas 2-9</a:t>
            </a:r>
            <a:endParaRPr/>
          </a:p>
        </p:txBody>
      </p:sp>
      <p:cxnSp>
        <p:nvCxnSpPr>
          <p:cNvPr id="140" name="Google Shape;140;p10"/>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613318"/>
              </a:buClr>
              <a:buSzPct val="100000"/>
              <a:buFont typeface="Overlock"/>
              <a:buNone/>
            </a:pPr>
            <a:r>
              <a:rPr lang="en-US" dirty="0">
                <a:solidFill>
                  <a:srgbClr val="613318"/>
                </a:solidFill>
              </a:rPr>
              <a:t>CONSIDERAR- 1 Reyes 5-10</a:t>
            </a:r>
            <a:br>
              <a:rPr lang="en-US" dirty="0">
                <a:solidFill>
                  <a:srgbClr val="613318"/>
                </a:solidFill>
              </a:rPr>
            </a:br>
            <a:endParaRPr dirty="0"/>
          </a:p>
        </p:txBody>
      </p:sp>
      <p:sp>
        <p:nvSpPr>
          <p:cNvPr id="147" name="Google Shape;147;p11"/>
          <p:cNvSpPr txBox="1">
            <a:spLocks noGrp="1"/>
          </p:cNvSpPr>
          <p:nvPr>
            <p:ph type="body" idx="1"/>
          </p:nvPr>
        </p:nvSpPr>
        <p:spPr>
          <a:xfrm>
            <a:off x="838200" y="2033337"/>
            <a:ext cx="9805988" cy="4143626"/>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008000"/>
              </a:buClr>
              <a:buSzPts val="4800"/>
              <a:buAutoNum type="arabicPeriod"/>
            </a:pPr>
            <a:r>
              <a:rPr lang="en-US" sz="4800">
                <a:solidFill>
                  <a:srgbClr val="008000"/>
                </a:solidFill>
              </a:rPr>
              <a:t>¿</a:t>
            </a:r>
            <a:r>
              <a:rPr lang="en-US" sz="4800" u="sng">
                <a:solidFill>
                  <a:srgbClr val="008000"/>
                </a:solidFill>
              </a:rPr>
              <a:t>Quiénes</a:t>
            </a:r>
            <a:r>
              <a:rPr lang="en-US" sz="4800">
                <a:solidFill>
                  <a:srgbClr val="008000"/>
                </a:solidFill>
              </a:rPr>
              <a:t> son los personajes de esta historia?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2981</Words>
  <Application>Microsoft Macintosh PowerPoint</Application>
  <PresentationFormat>Widescreen</PresentationFormat>
  <Paragraphs>216</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Overlock</vt:lpstr>
      <vt:lpstr>Courier New</vt:lpstr>
      <vt:lpstr>Arial</vt:lpstr>
      <vt:lpstr>Impact</vt:lpstr>
      <vt:lpstr>Office Theme</vt:lpstr>
      <vt:lpstr>PowerPoint Presentation</vt:lpstr>
      <vt:lpstr>PowerPoint Presentation</vt:lpstr>
      <vt:lpstr>Oremos</vt:lpstr>
      <vt:lpstr>Mostremos Respeto…</vt:lpstr>
      <vt:lpstr>Actividad del día (10 minutos)  </vt:lpstr>
      <vt:lpstr>Si un genio le concediera tres deseos, ¿qué le pedirían? </vt:lpstr>
      <vt:lpstr>PowerPoint Presentation</vt:lpstr>
      <vt:lpstr>Considerar   1 Reyes 5-10;  2 Crónicas 2-9</vt:lpstr>
      <vt:lpstr>CONSIDERAR- 1 Reyes 5-10 </vt:lpstr>
      <vt:lpstr>CONSIDERAR- 1 Reyes 5-10 </vt:lpstr>
      <vt:lpstr>CONSIDERAR- 1 Reyes 5-10 </vt:lpstr>
      <vt:lpstr>CONSIDERAR- 1 Reyes 5-10 </vt:lpstr>
      <vt:lpstr>CONSIDERAR- 1 Reyes 5-10 </vt:lpstr>
      <vt:lpstr>CONSIDERAR- 1 Reyes 5-10 </vt:lpstr>
      <vt:lpstr>CONSIDERAR- 1 Reyes 5-10 </vt:lpstr>
      <vt:lpstr>CONSOLIDAR 1 REYES 5-10</vt:lpstr>
      <vt:lpstr>CONSOLIDAR - 1 Reyes 5-10</vt:lpstr>
      <vt:lpstr>CONSOLIDAR - 1 Reyes 5-10</vt:lpstr>
      <vt:lpstr>CONSOLIDAR - 1 Reyes 5-10</vt:lpstr>
      <vt:lpstr>CONSOLIDAR - 1 Reyes 5-10</vt:lpstr>
      <vt:lpstr>CONSOLIDAR - 1 Reyes 5-10</vt:lpstr>
      <vt:lpstr>Temas Importantes: (20 minutos)  El Templo en el Nuevo Testamento</vt:lpstr>
      <vt:lpstr>PowerPoint Presentation</vt:lpstr>
      <vt:lpstr>El Templo en el N.T.</vt:lpstr>
      <vt:lpstr>Efesios 2:19-22</vt:lpstr>
      <vt:lpstr>Efesios 2:19-22</vt:lpstr>
      <vt:lpstr>1 Pedro 2:4-6</vt:lpstr>
      <vt:lpstr>1 Pedro 2:4-6</vt:lpstr>
      <vt:lpstr>PowerPoint Presentation</vt:lpstr>
      <vt:lpstr>El Propósito de Academia Cristo</vt:lpstr>
      <vt:lpstr>“Quiero juntar un grupo.  ¿Pueden orientarme?”</vt:lpstr>
      <vt:lpstr>Deseo unirme a ustedes.  ¿Cómo se hace?</vt:lpstr>
      <vt:lpstr>La Tarea</vt:lpstr>
      <vt:lpstr>PowerPoint Presentation</vt:lpstr>
      <vt:lpstr>PowerPoint Presentation</vt:lpstr>
      <vt:lpstr>El Propósito de Academia Cristo</vt:lpstr>
      <vt:lpstr>“Quiero juntar un grupo.  ¿Pueden orientarme?”</vt:lpstr>
      <vt:lpstr>Deseo unirme a ustedes.  ¿Cómo se hace?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juan david escobar amaya</cp:lastModifiedBy>
  <cp:revision>1</cp:revision>
  <dcterms:created xsi:type="dcterms:W3CDTF">2020-01-28T16:57:11Z</dcterms:created>
  <dcterms:modified xsi:type="dcterms:W3CDTF">2023-07-04T20:24:04Z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