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8" r:id="rId6"/>
    <p:sldId id="346" r:id="rId7"/>
    <p:sldId id="261" r:id="rId8"/>
    <p:sldId id="259" r:id="rId9"/>
    <p:sldId id="293" r:id="rId10"/>
    <p:sldId id="294" r:id="rId11"/>
    <p:sldId id="339" r:id="rId12"/>
    <p:sldId id="338" r:id="rId13"/>
    <p:sldId id="297" r:id="rId14"/>
    <p:sldId id="304" r:id="rId15"/>
    <p:sldId id="305" r:id="rId16"/>
    <p:sldId id="306" r:id="rId17"/>
    <p:sldId id="307" r:id="rId18"/>
    <p:sldId id="309" r:id="rId19"/>
    <p:sldId id="310" r:id="rId20"/>
    <p:sldId id="334" r:id="rId21"/>
    <p:sldId id="312" r:id="rId22"/>
    <p:sldId id="314" r:id="rId23"/>
    <p:sldId id="315" r:id="rId24"/>
    <p:sldId id="316" r:id="rId25"/>
    <p:sldId id="317" r:id="rId26"/>
    <p:sldId id="336" r:id="rId27"/>
    <p:sldId id="340" r:id="rId28"/>
    <p:sldId id="341" r:id="rId29"/>
    <p:sldId id="342" r:id="rId30"/>
    <p:sldId id="343" r:id="rId31"/>
    <p:sldId id="344" r:id="rId32"/>
    <p:sldId id="345" r:id="rId33"/>
    <p:sldId id="274" r:id="rId34"/>
    <p:sldId id="273" r:id="rId35"/>
    <p:sldId id="333"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7EA2A-C56D-4C2C-B3FE-BA8A1D7A9E5E}" v="242" dt="2020-02-23T23:23:21.828"/>
    <p1510:client id="{3FCFA3C6-EB45-4EFE-B084-DA2692E3470E}" v="3" dt="2021-10-02T23:04:49.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mons.wikimedia.org/wiki/File:Fish-hook.JP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ixabay.com/es/photos/post-it-lluvia-de-ideas-412990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Durante el ministerio de Jesús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No hay forma de llevar al paralítico con Jesús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Los fariseos dudan del poder de Jesús para perdonar y no entienden porque él se la pasa con pecadores.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Sí, los amigos del paralítico hallan una solución creativa para acercar a su amigo a Jesús.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Pues, Jesús sí demuestra su poder para perdonar pecados (y sanar a los enfermos), y su amor para con los pecadores.  Pero aun así los fariseos y maestros de la ley no le creen.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Jesús muestra su divina autoridad para perdonar pecados al sanar al hombre paralítico. También muestra que incluso los que fueron rechazados por la sociedad a causa de sus graves pecados tienen el perdón de pecados por la fe en él.</a:t>
            </a:r>
            <a:endParaRPr lang="en-US" sz="1200" kern="120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Al igual que los fariseos y escribas yo soy tentado a juzgar a otros como no merecedores de la salvación, cuando de hecho yo necesito la gracia y misericordia de Dios a través de Jesucristo al igual que ellos.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Aunque he pecado contra Dios innumerables veces y de muchas maneras, yo soy perdonado al igual que el hombre paralítico y que Mateo, el antiguo recaudador de impuestos.  Por medio de su palabra, Dios me ha llamado al arrepentimiento.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Que Dios me ayude a ver que e</a:t>
            </a: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 problema más grande en la vida (en la mía y en las vidas de los demás) no es la falta de dinero, ni la enfermedad, ni siquiera la muerte física, sino mis pecados que me condenarían a la muerte eterna.  </a:t>
            </a:r>
          </a:p>
          <a:p>
            <a:pPr marL="2057400" marR="0" lvl="4" indent="-228600" algn="l" defTabSz="914400" rtl="0" eaLnBrk="1" fontAlgn="auto" latinLnBrk="0" hangingPunct="1">
              <a:lnSpc>
                <a:spcPct val="107000"/>
              </a:lnSpc>
              <a:spcBef>
                <a:spcPts val="0"/>
              </a:spcBef>
              <a:spcAft>
                <a:spcPts val="800"/>
              </a:spcAft>
              <a:buClrTx/>
              <a:buSzTx/>
              <a:buFont typeface="+mj-lt"/>
              <a:buAutoNum type="alphaLcPeriod"/>
              <a:tabLst/>
              <a:defRPr/>
            </a:pPr>
            <a:r>
              <a:rPr lang="es-ES" sz="1200" kern="1200" dirty="0">
                <a:solidFill>
                  <a:schemeClr val="tx1"/>
                </a:solidFill>
                <a:effectLst/>
                <a:latin typeface="+mn-lt"/>
                <a:ea typeface="+mn-ea"/>
                <a:cs typeface="+mn-cs"/>
              </a:rPr>
              <a:t>Que Dios me ayude a proclamar el perdón de pecados en Jesucristo.  </a:t>
            </a:r>
          </a:p>
          <a:p>
            <a:pPr marL="2057400" marR="0" lvl="4" indent="-228600" algn="l" defTabSz="914400" rtl="0" eaLnBrk="1" fontAlgn="auto" latinLnBrk="0" hangingPunct="1">
              <a:lnSpc>
                <a:spcPct val="107000"/>
              </a:lnSpc>
              <a:spcBef>
                <a:spcPts val="0"/>
              </a:spcBef>
              <a:spcAft>
                <a:spcPts val="800"/>
              </a:spcAft>
              <a:buClrTx/>
              <a:buSzTx/>
              <a:buFont typeface="+mj-lt"/>
              <a:buAutoNum type="alphaLcPeriod"/>
              <a:tabLst/>
              <a:defRPr/>
            </a:pPr>
            <a:r>
              <a:rPr lang="es-ES" sz="1200" kern="1200" dirty="0">
                <a:solidFill>
                  <a:schemeClr val="tx1"/>
                </a:solidFill>
                <a:effectLst/>
                <a:latin typeface="+mn-lt"/>
                <a:ea typeface="+mn-ea"/>
                <a:cs typeface="+mn-cs"/>
              </a:rPr>
              <a:t>Que Dios me guíe a enfocarme en </a:t>
            </a:r>
            <a:r>
              <a:rPr lang="es-ES" dirty="0"/>
              <a:t>Jesús, y en el nuevo pacto, es decir, el pacto del perdón. La nueva vida en el Espíritu se desliga de la antigua mentalidad que se enfoca en observar la ley ceremonial del Antiguo Testamento. (v.33-39)  “…P</a:t>
            </a:r>
            <a:r>
              <a:rPr lang="es-ES" sz="1200" b="0" i="0" kern="1200" dirty="0">
                <a:solidFill>
                  <a:schemeClr val="tx1"/>
                </a:solidFill>
                <a:effectLst/>
                <a:latin typeface="+mn-lt"/>
                <a:ea typeface="+mn-ea"/>
                <a:cs typeface="+mn-cs"/>
              </a:rPr>
              <a:t>orque el reino de Dios no es cuestión de comida ni de bebida, sino de justicia, paz y gozo en el Espíritu Santo. (Romanos 14:17).  </a:t>
            </a:r>
          </a:p>
          <a:p>
            <a:pPr marL="2057400" marR="0" lvl="4" indent="-228600" algn="l" defTabSz="914400" rtl="0" eaLnBrk="1" fontAlgn="auto" latinLnBrk="0" hangingPunct="1">
              <a:lnSpc>
                <a:spcPct val="107000"/>
              </a:lnSpc>
              <a:spcBef>
                <a:spcPts val="0"/>
              </a:spcBef>
              <a:spcAft>
                <a:spcPts val="800"/>
              </a:spcAft>
              <a:buClrTx/>
              <a:buSzTx/>
              <a:buFont typeface="+mj-lt"/>
              <a:buAutoNum type="alphaLcPeriod"/>
              <a:tabLst/>
              <a:defRPr/>
            </a:pPr>
            <a:endParaRPr lang="es-ES" sz="1200" b="0" i="0" kern="1200" dirty="0">
              <a:solidFill>
                <a:schemeClr val="tx1"/>
              </a:solidFill>
              <a:effectLst/>
              <a:latin typeface="+mn-lt"/>
              <a:ea typeface="+mn-ea"/>
              <a:cs typeface="+mn-cs"/>
            </a:endParaRPr>
          </a:p>
          <a:p>
            <a:pPr marL="2057400" marR="0" lvl="4" indent="-228600" algn="l" defTabSz="914400" rtl="0" eaLnBrk="1" fontAlgn="auto" latinLnBrk="0" hangingPunct="1">
              <a:lnSpc>
                <a:spcPct val="107000"/>
              </a:lnSpc>
              <a:spcBef>
                <a:spcPts val="0"/>
              </a:spcBef>
              <a:spcAft>
                <a:spcPts val="800"/>
              </a:spcAft>
              <a:buClrTx/>
              <a:buSzTx/>
              <a:buFont typeface="+mj-lt"/>
              <a:buAutoNum type="alphaLcPeriod"/>
              <a:tabLst/>
              <a:defRPr/>
            </a:pPr>
            <a:endParaRPr lang="es-ES" sz="1200" b="0" i="0" kern="1200" dirty="0">
              <a:solidFill>
                <a:schemeClr val="tx1"/>
              </a:solidFill>
              <a:effectLst/>
              <a:latin typeface="+mn-lt"/>
              <a:ea typeface="+mn-ea"/>
              <a:cs typeface="+mn-cs"/>
            </a:endParaRPr>
          </a:p>
          <a:p>
            <a:pPr marL="1828800" marR="0" lvl="4" indent="0" algn="l" defTabSz="914400" rtl="0" eaLnBrk="1" fontAlgn="auto" latinLnBrk="0" hangingPunct="1">
              <a:lnSpc>
                <a:spcPct val="107000"/>
              </a:lnSpc>
              <a:spcBef>
                <a:spcPts val="0"/>
              </a:spcBef>
              <a:spcAft>
                <a:spcPts val="800"/>
              </a:spcAft>
              <a:buClrTx/>
              <a:buSzTx/>
              <a:buFont typeface="+mj-lt"/>
              <a:buNone/>
              <a:tabLst/>
              <a:defRPr/>
            </a:pPr>
            <a:r>
              <a:rPr lang="es-ES" sz="1200" b="0" i="0" kern="1200" dirty="0">
                <a:solidFill>
                  <a:schemeClr val="tx1"/>
                </a:solidFill>
                <a:effectLst/>
                <a:latin typeface="+mn-lt"/>
                <a:ea typeface="+mn-ea"/>
                <a:cs typeface="+mn-cs"/>
              </a:rPr>
              <a:t>Nota: </a:t>
            </a:r>
            <a:r>
              <a:rPr lang="es-ES" dirty="0"/>
              <a:t>Jesús no prohíbe ni manda que sus discípulos ayunen, sino simplemente afirma lo que harán. Puede haber buenas razones por la que los creyentes hoy en día quieran ayunar, pero de ninguna manera se atreverán a despreciar a otras personas que se nieguen a hacerlo. </a:t>
            </a:r>
            <a:endParaRPr lang="en-US" sz="1200" kern="1200" dirty="0">
              <a:solidFill>
                <a:schemeClr val="tx1"/>
              </a:solidFill>
              <a:effectLst/>
              <a:latin typeface="+mn-lt"/>
              <a:ea typeface="+mn-ea"/>
              <a:cs typeface="+mn-cs"/>
            </a:endParaRPr>
          </a:p>
          <a:p>
            <a:pPr marL="2057400" marR="0" lvl="4" indent="-228600">
              <a:lnSpc>
                <a:spcPct val="107000"/>
              </a:lnSpc>
              <a:spcBef>
                <a:spcPts val="0"/>
              </a:spcBef>
              <a:spcAft>
                <a:spcPts val="800"/>
              </a:spcAft>
              <a:buFont typeface="+mj-lt"/>
              <a:buAutoNum type="alphaLcPeriod"/>
            </a:pP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Con gente enferma.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Con gente que se enfoca solamente en lo físico y no en lo espiritual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Con “fariseos” modernos que quieren exigir “lo viejo,” o sea, dicen que observemos las leyes ceremoniales del Antiguo Testamento.</a:t>
            </a:r>
          </a:p>
          <a:p>
            <a:pPr marL="1828800" marR="0" lvl="4" indent="0">
              <a:lnSpc>
                <a:spcPct val="107000"/>
              </a:lnSpc>
              <a:spcBef>
                <a:spcPts val="0"/>
              </a:spcBef>
              <a:spcAft>
                <a:spcPts val="800"/>
              </a:spcAft>
              <a:buFont typeface="+mj-lt"/>
              <a:buNone/>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23</a:t>
            </a:fld>
            <a:endParaRPr lang="en-US"/>
          </a:p>
        </p:txBody>
      </p:sp>
    </p:spTree>
    <p:extLst>
      <p:ext uri="{BB962C8B-B14F-4D97-AF65-F5344CB8AC3E}">
        <p14:creationId xmlns:p14="http://schemas.microsoft.com/office/powerpoint/2010/main" val="87785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bienvenida</a:t>
            </a:r>
            <a:endParaRPr lang="en-US" dirty="0"/>
          </a:p>
          <a:p>
            <a:endParaRPr lang="es-EC" dirty="0"/>
          </a:p>
          <a:p>
            <a:r>
              <a:rPr lang="en-US"/>
              <a:t>https://get.pxhere.com/photo/beach-sunrise-ocean-clouds-morning-sky-cloud-horizon-sunset-sea-evening-dawn-sunlight-sun-dusk-calm-meteorological-phenomenon-1427037.jpg</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50175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kern="1200" dirty="0">
                <a:solidFill>
                  <a:schemeClr val="tx1"/>
                </a:solidFill>
                <a:effectLst/>
                <a:latin typeface="+mn-lt"/>
                <a:ea typeface="+mn-ea"/>
                <a:cs typeface="+mn-cs"/>
              </a:rPr>
              <a:t>A lo mejor ya estudiaron las 4 C en otro curso.  O a lo mejor es la primera vez.  Es un método sencillo para enseñar la palabra de Dios por medio historias bíblicas.</a:t>
            </a:r>
          </a:p>
          <a:p>
            <a:pPr lvl="1"/>
            <a:endParaRPr lang="es-E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Introducir las 4 C</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CAPTAR- La introducción, algo interesante que capte la atención y los pone a pensar en el tema del día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CONTAR- Contar la historia bíblica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CONSIDERAR- Unas preguntas que nos ayudan en considerar o repasar la historia: sus sucesos, los detalles, y el contexto de la historia. </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CONSOLIDAR- Con 5 preguntas vemos cómo la palabra de Dios se aplica a nosotros.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407054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https://commons.wikimedia.org/wiki/File:Fish-hook.JPG</a:t>
            </a:r>
            <a:endParaRPr lang="en-US" dirty="0"/>
          </a:p>
          <a:p>
            <a:endParaRPr lang="en-US" dirty="0"/>
          </a:p>
          <a:p>
            <a:pPr marL="1143000" marR="0" lvl="2" indent="-228600">
              <a:lnSpc>
                <a:spcPct val="107000"/>
              </a:lnSpc>
              <a:spcBef>
                <a:spcPts val="0"/>
              </a:spcBef>
              <a:spcAft>
                <a:spcPts val="0"/>
              </a:spcAft>
              <a:buFont typeface="+mj-lt"/>
              <a:buAutoNum type="romanLcPeriod"/>
              <a:tabLst>
                <a:tab pos="1600200" algn="l"/>
              </a:tabLst>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El Propósito de Captar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tabLst>
                <a:tab pos="2057400" algn="l"/>
              </a:tabLst>
            </a:pPr>
            <a:r>
              <a:rPr lang="es-ES" sz="1200" dirty="0">
                <a:effectLst/>
                <a:latin typeface="Calibri" panose="020F0502020204030204" pitchFamily="34" charset="0"/>
                <a:ea typeface="MS Mincho" panose="02020609040205080304" pitchFamily="49" charset="-128"/>
                <a:cs typeface="Calibri" panose="020F0502020204030204" pitchFamily="34" charset="0"/>
              </a:rPr>
              <a:t>Captar la atención de la gente.  Tiene que ser algo interesante.  Es el gancho, el anzuelo.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tabLst>
                <a:tab pos="2057400" algn="l"/>
              </a:tabLst>
            </a:pPr>
            <a:r>
              <a:rPr lang="es-ES" sz="1200" dirty="0">
                <a:effectLst/>
                <a:latin typeface="Calibri" panose="020F0502020204030204" pitchFamily="34" charset="0"/>
                <a:ea typeface="MS Mincho" panose="02020609040205080304" pitchFamily="49" charset="-128"/>
                <a:cs typeface="Calibri" panose="020F0502020204030204" pitchFamily="34" charset="0"/>
              </a:rPr>
              <a:t>Introducir el tema del día, y por eso, es importante primero leer y estudiar la historia primero.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1600200" algn="l"/>
              </a:tabLst>
            </a:pPr>
            <a:r>
              <a:rPr lang="es-ES" sz="1200" b="1" dirty="0">
                <a:effectLst/>
                <a:latin typeface="Calibri" panose="020F0502020204030204" pitchFamily="34" charset="0"/>
                <a:ea typeface="MS Mincho" panose="02020609040205080304" pitchFamily="49" charset="-128"/>
                <a:cs typeface="Calibri" panose="020F0502020204030204" pitchFamily="34" charset="0"/>
              </a:rPr>
              <a:t>Tomen en cuenta: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s-ES" sz="1200" dirty="0">
                <a:effectLst/>
                <a:latin typeface="Calibri" panose="020F0502020204030204" pitchFamily="34" charset="0"/>
                <a:ea typeface="MS Mincho" panose="02020609040205080304" pitchFamily="49" charset="-128"/>
                <a:cs typeface="Calibri" panose="020F0502020204030204" pitchFamily="34" charset="0"/>
              </a:rPr>
              <a:t>Algo que llama la atención de la audiencia.  El que guía tiene que conocer su audiencia: ¿De dónde son? ¿Qué intereses tienen?  ¿Qué nivel de conocimiento bíblico tienen?  ¿Cómo es su vida diaria- son de la ciudad o del campo?  Jesús, por ejemplo enseñaba con ilustraciones de la agricultura y la pesca. ¿Qué edad tienen? Algo que llame la atención a un adulto tal vez no vaya a llamar la atención de los niños.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s-ES" sz="1200" dirty="0">
                <a:effectLst/>
                <a:latin typeface="Calibri" panose="020F0502020204030204" pitchFamily="34" charset="0"/>
                <a:ea typeface="MS Mincho" panose="02020609040205080304" pitchFamily="49" charset="-128"/>
                <a:cs typeface="Calibri" panose="020F0502020204030204" pitchFamily="34" charset="0"/>
              </a:rPr>
              <a:t>Debe ser algo sencillo y directo.  Pero no puede ser algo que se pueda contestar con un simple ‘sí’ o ‘no’.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s-ES" sz="1200" dirty="0">
                <a:effectLst/>
                <a:latin typeface="Calibri" panose="020F0502020204030204" pitchFamily="34" charset="0"/>
                <a:ea typeface="MS Mincho" panose="02020609040205080304" pitchFamily="49" charset="-128"/>
                <a:cs typeface="Calibri" panose="020F0502020204030204" pitchFamily="34" charset="0"/>
              </a:rPr>
              <a:t>El “Captar” no tiene que ser algo de la Biblia.  Pero nos va a dirigir </a:t>
            </a:r>
            <a:r>
              <a:rPr lang="es-ES" sz="1200" i="1" dirty="0">
                <a:effectLst/>
                <a:latin typeface="Calibri" panose="020F0502020204030204" pitchFamily="34" charset="0"/>
                <a:ea typeface="MS Mincho" panose="02020609040205080304" pitchFamily="49" charset="-128"/>
                <a:cs typeface="Calibri" panose="020F0502020204030204" pitchFamily="34" charset="0"/>
              </a:rPr>
              <a:t>hacia</a:t>
            </a:r>
            <a:r>
              <a:rPr lang="es-ES" sz="1200" dirty="0">
                <a:effectLst/>
                <a:latin typeface="Calibri" panose="020F0502020204030204" pitchFamily="34" charset="0"/>
                <a:ea typeface="MS Mincho" panose="02020609040205080304" pitchFamily="49" charset="-128"/>
                <a:cs typeface="Calibri" panose="020F0502020204030204" pitchFamily="34" charset="0"/>
              </a:rPr>
              <a:t> la palabra de Dios.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800"/>
              </a:spcAft>
              <a:buFont typeface="Symbol" panose="05050102010706020507" pitchFamily="18" charset="2"/>
              <a:buChar char=""/>
            </a:pPr>
            <a:r>
              <a:rPr lang="es-ES" sz="1200" dirty="0">
                <a:effectLst/>
                <a:latin typeface="Calibri" panose="020F0502020204030204" pitchFamily="34" charset="0"/>
                <a:ea typeface="MS Mincho" panose="02020609040205080304" pitchFamily="49" charset="-128"/>
                <a:cs typeface="Calibri" panose="020F0502020204030204" pitchFamily="34" charset="0"/>
              </a:rPr>
              <a:t>Lo más importante es primero leer/estudiar la historia e identificar de qué se trata.  Así vamos a “Captar” la atención con algo relacionado al tema.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198600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Lluvia de ideas</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opinan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ustedes</a:t>
            </a:r>
            <a:r>
              <a:rPr lang="en-US" sz="1200" kern="1200" dirty="0">
                <a:solidFill>
                  <a:schemeClr val="tx1"/>
                </a:solidFill>
                <a:effectLst/>
                <a:latin typeface="+mn-lt"/>
                <a:ea typeface="+mn-ea"/>
                <a:cs typeface="+mn-cs"/>
              </a:rPr>
              <a:t>? </a:t>
            </a:r>
          </a:p>
          <a:p>
            <a:pPr lvl="2"/>
            <a:r>
              <a:rPr lang="es-419" sz="1200" kern="1200" dirty="0">
                <a:solidFill>
                  <a:schemeClr val="tx1"/>
                </a:solidFill>
                <a:effectLst/>
                <a:latin typeface="+mn-lt"/>
                <a:ea typeface="+mn-ea"/>
                <a:cs typeface="+mn-cs"/>
              </a:rPr>
              <a:t>Para llamar la atención, sería bueno empezar la lección…</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&lt;Tomen unos 5 minutos para escuchar ideas.&gt;</a:t>
            </a:r>
            <a:endParaRPr lang="en-US" sz="1200" kern="1200" dirty="0">
              <a:solidFill>
                <a:schemeClr val="tx1"/>
              </a:solidFill>
              <a:effectLst/>
              <a:latin typeface="+mn-lt"/>
              <a:ea typeface="+mn-ea"/>
              <a:cs typeface="+mn-cs"/>
            </a:endParaRPr>
          </a:p>
          <a:p>
            <a:endParaRPr lang="en-US" dirty="0"/>
          </a:p>
          <a:p>
            <a:r>
              <a:rPr lang="en-US" dirty="0">
                <a:hlinkClick r:id="rId3"/>
              </a:rPr>
              <a:t>https://pixabay.com/es/photos/post-it-lluvia-de-ideas-4129907/</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144907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Puente: </a:t>
            </a:r>
            <a:r>
              <a:rPr lang="es-ES" sz="1200" kern="1200" dirty="0">
                <a:solidFill>
                  <a:schemeClr val="tx1"/>
                </a:solidFill>
                <a:effectLst/>
                <a:latin typeface="+mn-lt"/>
                <a:ea typeface="+mn-ea"/>
                <a:cs typeface="+mn-cs"/>
              </a:rPr>
              <a:t>Cuando se trata de una serie de lecciones o historias bíblicas, muchas veces el “captar” sirve como una transición entre la lección anterior y la presente.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Algo de las últimas noticias.</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Si es posible muestre una imagen, un video, o un artículo. Por ejemplo, en la lección de hoy, tal vez empezaríamos con una noticia que recién salió acerca del matrimonio entre dos personas del mismo sexo.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dicho común de la cultura.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Jesús usa este método en Mateo 5:43-45</a:t>
            </a:r>
            <a:endParaRPr lang="en-US" sz="1200" kern="1200" dirty="0">
              <a:solidFill>
                <a:schemeClr val="tx1"/>
              </a:solidFill>
              <a:effectLst/>
              <a:latin typeface="+mn-lt"/>
              <a:ea typeface="+mn-ea"/>
              <a:cs typeface="+mn-cs"/>
            </a:endParaRPr>
          </a:p>
          <a:p>
            <a:pPr lvl="4"/>
            <a:r>
              <a:rPr lang="es-ES" sz="1200" kern="1200" baseline="30000" dirty="0">
                <a:solidFill>
                  <a:schemeClr val="tx1"/>
                </a:solidFill>
                <a:effectLst/>
                <a:latin typeface="+mn-lt"/>
                <a:ea typeface="+mn-ea"/>
                <a:cs typeface="+mn-cs"/>
              </a:rPr>
              <a:t>43 </a:t>
            </a:r>
            <a:r>
              <a:rPr lang="es-ES" sz="1200" kern="1200" dirty="0">
                <a:solidFill>
                  <a:schemeClr val="tx1"/>
                </a:solidFill>
                <a:effectLst/>
                <a:latin typeface="+mn-lt"/>
                <a:ea typeface="+mn-ea"/>
                <a:cs typeface="+mn-cs"/>
              </a:rPr>
              <a:t>»Oísteis que fue dicho: “Amarás a tu prójimo y odiarás a tu enemigo.”</a:t>
            </a:r>
            <a:r>
              <a:rPr lang="es-ES" sz="1200" kern="1200" baseline="30000" dirty="0">
                <a:solidFill>
                  <a:schemeClr val="tx1"/>
                </a:solidFill>
                <a:effectLst/>
                <a:latin typeface="+mn-lt"/>
                <a:ea typeface="+mn-ea"/>
                <a:cs typeface="+mn-cs"/>
              </a:rPr>
              <a:t>44 </a:t>
            </a:r>
            <a:r>
              <a:rPr lang="es-ES" sz="1200" kern="1200" dirty="0">
                <a:solidFill>
                  <a:schemeClr val="tx1"/>
                </a:solidFill>
                <a:effectLst/>
                <a:latin typeface="+mn-lt"/>
                <a:ea typeface="+mn-ea"/>
                <a:cs typeface="+mn-cs"/>
              </a:rPr>
              <a:t>Pero yo os digo: Amad a vuestros enemigos, bendecid a los que os maldicen, haced bien a los que os odian y orad por los que os ultrajan y os persiguen,</a:t>
            </a:r>
            <a:r>
              <a:rPr lang="es-ES" sz="1200" kern="1200" baseline="30000" dirty="0">
                <a:solidFill>
                  <a:schemeClr val="tx1"/>
                </a:solidFill>
                <a:effectLst/>
                <a:latin typeface="+mn-lt"/>
                <a:ea typeface="+mn-ea"/>
                <a:cs typeface="+mn-cs"/>
              </a:rPr>
              <a:t>45 </a:t>
            </a:r>
            <a:r>
              <a:rPr lang="es-ES" sz="1200" kern="1200" dirty="0">
                <a:solidFill>
                  <a:schemeClr val="tx1"/>
                </a:solidFill>
                <a:effectLst/>
                <a:latin typeface="+mn-lt"/>
                <a:ea typeface="+mn-ea"/>
                <a:cs typeface="+mn-cs"/>
              </a:rPr>
              <a:t>para que seáis hijos de vuestro Padre que está en los cielos, que hace salir su sol sobre malos y buenos y llover sobre justos e injustos.</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Presente una pregunta o una situación controversial para que tengan un </a:t>
            </a:r>
            <a:r>
              <a:rPr lang="es-ES" sz="1200" b="1" kern="1200" dirty="0" err="1">
                <a:solidFill>
                  <a:schemeClr val="tx1"/>
                </a:solidFill>
                <a:effectLst/>
                <a:latin typeface="+mn-lt"/>
                <a:ea typeface="+mn-ea"/>
                <a:cs typeface="+mn-cs"/>
              </a:rPr>
              <a:t>mini-debate</a:t>
            </a:r>
            <a:r>
              <a:rPr lang="es-E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anécdota que los haga pensar en el tema del día.</a:t>
            </a:r>
            <a:endParaRPr lang="en-US" sz="1200" kern="1200" dirty="0">
              <a:solidFill>
                <a:schemeClr val="tx1"/>
              </a:solidFill>
              <a:effectLst/>
              <a:latin typeface="+mn-lt"/>
              <a:ea typeface="+mn-ea"/>
              <a:cs typeface="+mn-cs"/>
            </a:endParaRPr>
          </a:p>
          <a:p>
            <a:pPr lvl="3"/>
            <a:r>
              <a:rPr lang="es-ES" sz="1200" kern="1200" dirty="0">
                <a:solidFill>
                  <a:schemeClr val="tx1"/>
                </a:solidFill>
                <a:effectLst/>
                <a:latin typeface="+mn-lt"/>
                <a:ea typeface="+mn-ea"/>
                <a:cs typeface="+mn-cs"/>
              </a:rPr>
              <a:t>Por ejemplo, podría hablar de relación entre el hombre y la mujer en el matrimonio: La mujer no es la cabeza del hombre, ni es inferior. Fue creada de una costilla, para estar a su lado, como ayuda idónea.</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dinámica de grupo.  Algo divertido, activo.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Tal vez haciendo una obra breve, un sketch grupal, por ejemplo, para mostrar cómo fueron creados el primer hombre y su mujer.</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estadística increíble</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para enseñar la historia del hombre que nació ciego, y fue sanado por Jesús (Juan 9), podrían compartir una estadística de la ceguedad hoy en día.  ¿Sabían que hoy en día calculan que hay unos 39 millones de personas ciegas en el mundo hoy?  ¿Conocen a alguien que no pueda ver? ¿Cómo llegaron a ser ciegos? ¿Nacieron ciegos?  ¿Algo les pasó?</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video de YouTube</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Comparte con ellos un meme o una imagen.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Hasta puede ser algo chistoso.  Pero debe haber una finalidad y una conexión con la historia bíblica.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poema o una obra de arte que tenga que ver con el tema del día.</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lección visible.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un puñado de polvo para enfatizar el material de que fue creado el primer ser humano.</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Hacer referencia a alguien famoso</a:t>
            </a:r>
            <a:r>
              <a:rPr lang="es-ES" sz="1200" kern="1200" dirty="0">
                <a:solidFill>
                  <a:schemeClr val="tx1"/>
                </a:solidFill>
                <a:effectLst/>
                <a:latin typeface="+mn-lt"/>
                <a:ea typeface="+mn-ea"/>
                <a:cs typeface="+mn-cs"/>
              </a:rPr>
              <a:t> – puede ser alguien de ahora o del pasado, 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589604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Puente: </a:t>
            </a:r>
            <a:r>
              <a:rPr lang="es-ES" sz="1200" kern="1200" dirty="0">
                <a:solidFill>
                  <a:schemeClr val="tx1"/>
                </a:solidFill>
                <a:effectLst/>
                <a:latin typeface="+mn-lt"/>
                <a:ea typeface="+mn-ea"/>
                <a:cs typeface="+mn-cs"/>
              </a:rPr>
              <a:t>Cuando se trata de una serie de lecciones o historias bíblicas, muchas veces el “captar” sirve como una transición entre la lección anterior y la presente.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Algo de las últimas noticias.</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Si es posible muestre una imagen, un video, o un artículo. Por ejemplo, en la lección de hoy, tal vez empezaríamos con una noticia que recién salió acerca del matrimonio entre dos personas del mismo sexo.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dicho común de la cultura.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Jesús usa este método en Mateo 5:43-45</a:t>
            </a:r>
            <a:endParaRPr lang="en-US" sz="1200" kern="1200" dirty="0">
              <a:solidFill>
                <a:schemeClr val="tx1"/>
              </a:solidFill>
              <a:effectLst/>
              <a:latin typeface="+mn-lt"/>
              <a:ea typeface="+mn-ea"/>
              <a:cs typeface="+mn-cs"/>
            </a:endParaRPr>
          </a:p>
          <a:p>
            <a:pPr lvl="4"/>
            <a:r>
              <a:rPr lang="es-ES" sz="1200" kern="1200" baseline="30000" dirty="0">
                <a:solidFill>
                  <a:schemeClr val="tx1"/>
                </a:solidFill>
                <a:effectLst/>
                <a:latin typeface="+mn-lt"/>
                <a:ea typeface="+mn-ea"/>
                <a:cs typeface="+mn-cs"/>
              </a:rPr>
              <a:t>43 </a:t>
            </a:r>
            <a:r>
              <a:rPr lang="es-ES" sz="1200" kern="1200" dirty="0">
                <a:solidFill>
                  <a:schemeClr val="tx1"/>
                </a:solidFill>
                <a:effectLst/>
                <a:latin typeface="+mn-lt"/>
                <a:ea typeface="+mn-ea"/>
                <a:cs typeface="+mn-cs"/>
              </a:rPr>
              <a:t>»Oísteis que fue dicho: “Amarás a tu prójimo y odiarás a tu enemigo.”</a:t>
            </a:r>
            <a:r>
              <a:rPr lang="es-ES" sz="1200" kern="1200" baseline="30000" dirty="0">
                <a:solidFill>
                  <a:schemeClr val="tx1"/>
                </a:solidFill>
                <a:effectLst/>
                <a:latin typeface="+mn-lt"/>
                <a:ea typeface="+mn-ea"/>
                <a:cs typeface="+mn-cs"/>
              </a:rPr>
              <a:t>44 </a:t>
            </a:r>
            <a:r>
              <a:rPr lang="es-ES" sz="1200" kern="1200" dirty="0">
                <a:solidFill>
                  <a:schemeClr val="tx1"/>
                </a:solidFill>
                <a:effectLst/>
                <a:latin typeface="+mn-lt"/>
                <a:ea typeface="+mn-ea"/>
                <a:cs typeface="+mn-cs"/>
              </a:rPr>
              <a:t>Pero yo os digo: Amad a vuestros enemigos, bendecid a los que os maldicen, haced bien a los que os odian y orad por los que os ultrajan y os persiguen,</a:t>
            </a:r>
            <a:r>
              <a:rPr lang="es-ES" sz="1200" kern="1200" baseline="30000" dirty="0">
                <a:solidFill>
                  <a:schemeClr val="tx1"/>
                </a:solidFill>
                <a:effectLst/>
                <a:latin typeface="+mn-lt"/>
                <a:ea typeface="+mn-ea"/>
                <a:cs typeface="+mn-cs"/>
              </a:rPr>
              <a:t>45 </a:t>
            </a:r>
            <a:r>
              <a:rPr lang="es-ES" sz="1200" kern="1200" dirty="0">
                <a:solidFill>
                  <a:schemeClr val="tx1"/>
                </a:solidFill>
                <a:effectLst/>
                <a:latin typeface="+mn-lt"/>
                <a:ea typeface="+mn-ea"/>
                <a:cs typeface="+mn-cs"/>
              </a:rPr>
              <a:t>para que seáis hijos de vuestro Padre que está en los cielos, que hace salir su sol sobre malos y buenos y llover sobre justos e injustos.</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Presente una pregunta o una situación controversial para que tengan un </a:t>
            </a:r>
            <a:r>
              <a:rPr lang="es-ES" sz="1200" b="1" kern="1200" dirty="0" err="1">
                <a:solidFill>
                  <a:schemeClr val="tx1"/>
                </a:solidFill>
                <a:effectLst/>
                <a:latin typeface="+mn-lt"/>
                <a:ea typeface="+mn-ea"/>
                <a:cs typeface="+mn-cs"/>
              </a:rPr>
              <a:t>mini-debate</a:t>
            </a:r>
            <a:r>
              <a:rPr lang="es-E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anécdota que los haga pensar en el tema del día.</a:t>
            </a:r>
            <a:endParaRPr lang="en-US" sz="1200" kern="1200" dirty="0">
              <a:solidFill>
                <a:schemeClr val="tx1"/>
              </a:solidFill>
              <a:effectLst/>
              <a:latin typeface="+mn-lt"/>
              <a:ea typeface="+mn-ea"/>
              <a:cs typeface="+mn-cs"/>
            </a:endParaRPr>
          </a:p>
          <a:p>
            <a:pPr lvl="3"/>
            <a:r>
              <a:rPr lang="es-ES" sz="1200" kern="1200" dirty="0">
                <a:solidFill>
                  <a:schemeClr val="tx1"/>
                </a:solidFill>
                <a:effectLst/>
                <a:latin typeface="+mn-lt"/>
                <a:ea typeface="+mn-ea"/>
                <a:cs typeface="+mn-cs"/>
              </a:rPr>
              <a:t>Por ejemplo, podría hablar de relación entre el hombre y la mujer en el matrimonio: La mujer no es la cabeza del hombre, ni es inferior. Fue creada de una costilla, para estar a su lado, como ayuda idónea.</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dinámica de grupo.  Algo divertido, activo.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Tal vez haciendo una obra breve, un sketch grupal, por ejemplo, para mostrar cómo fueron creados el primer hombre y su mujer.</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estadística increíble</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para enseñar la historia del hombre que nació ciego, y fue sanado por Jesús (Juan 9), podrían compartir una estadística de la ceguedad hoy en día.  ¿Sabían que hoy en día calculan que hay unos 39 millones de personas ciegas en el mundo hoy?  ¿Conocen a alguien que no pueda ver? ¿Cómo llegaron a ser ciegos? ¿Nacieron ciegos?  ¿Algo les pasó?</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video de YouTube</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Comparte con ellos un meme o una imagen.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Hasta puede ser algo chistoso.  Pero debe haber una finalidad y una conexión con la historia bíblica.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poema o una obra de arte que tenga que ver con el tema del día.</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lección visible.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un puñado de polvo para enfatizar el material de que fue creado el primer ser humano.</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Hacer referencia a alguien famoso</a:t>
            </a:r>
            <a:r>
              <a:rPr lang="es-ES" sz="1200" kern="1200" dirty="0">
                <a:solidFill>
                  <a:schemeClr val="tx1"/>
                </a:solidFill>
                <a:effectLst/>
                <a:latin typeface="+mn-lt"/>
                <a:ea typeface="+mn-ea"/>
                <a:cs typeface="+mn-cs"/>
              </a:rPr>
              <a:t> – puede ser alguien de ahora o del pasado, 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4217463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Los estudiantes van a elegir una de las 8 historias que vamos a tratar en este curso.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Jesús perdona pecados	Lucas 5:17-39</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 La alimentación de los 5000	Mateo 14:13-33</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El Rey llega a Jerusalén	Lucas 19:1-10, 29-44</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La primera cena del Señor   Mateo 26:17-29; Juan 13:31-14:7</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Getsemaní	Lucas 22:39-62</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Jesús es crucificado.	Lucas 23:13-34;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Jesús muere y es sepultado.	 Lucas 23:35-56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Jesús se levanta de entre los muertos	Lucas 24:1-12 • Juan 20:19-29</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Van a preparar las 4 C para su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Juntan a un grupo de personas, o por lo menos una persona.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Comparten la historia, buscando forma de grabar su presentación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Comparten el video de su proyecto con el profesor.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2225172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32</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kern="1200" dirty="0">
                <a:solidFill>
                  <a:schemeClr val="tx1"/>
                </a:solidFill>
                <a:effectLst/>
                <a:latin typeface="+mn-lt"/>
                <a:ea typeface="+mn-ea"/>
                <a:cs typeface="+mn-cs"/>
              </a:rPr>
              <a:t>“Jesús Escandaloso.”  </a:t>
            </a:r>
          </a:p>
          <a:p>
            <a:pPr lvl="1"/>
            <a:r>
              <a:rPr lang="es-ES" sz="1200" kern="1200" dirty="0">
                <a:solidFill>
                  <a:schemeClr val="tx1"/>
                </a:solidFill>
                <a:effectLst/>
                <a:latin typeface="+mn-lt"/>
                <a:ea typeface="+mn-ea"/>
                <a:cs typeface="+mn-cs"/>
              </a:rPr>
              <a:t>Jesús se la pasaba con pecadores escandalosos, gente rechazada por la sociedad y chocaba con los líderes religiosos del día- los fariseos y los maestros de la ley.</a:t>
            </a:r>
            <a:endParaRPr lang="en-US" sz="1200" kern="1200" dirty="0">
              <a:solidFill>
                <a:schemeClr val="tx1"/>
              </a:solidFill>
              <a:effectLst/>
              <a:latin typeface="+mn-lt"/>
              <a:ea typeface="+mn-ea"/>
              <a:cs typeface="+mn-cs"/>
            </a:endParaRPr>
          </a:p>
          <a:p>
            <a:pPr lvl="1"/>
            <a:endParaRPr lang="es-ES" sz="1200" b="1" kern="1200" dirty="0">
              <a:solidFill>
                <a:schemeClr val="tx1"/>
              </a:solidFill>
              <a:effectLst/>
              <a:latin typeface="+mn-lt"/>
              <a:ea typeface="+mn-ea"/>
              <a:cs typeface="+mn-cs"/>
            </a:endParaRPr>
          </a:p>
          <a:p>
            <a:pPr lvl="1"/>
            <a:r>
              <a:rPr lang="es-ES" sz="1200" b="1" kern="1200" dirty="0">
                <a:solidFill>
                  <a:schemeClr val="tx1"/>
                </a:solidFill>
                <a:effectLst/>
                <a:latin typeface="+mn-lt"/>
                <a:ea typeface="+mn-ea"/>
                <a:cs typeface="+mn-cs"/>
              </a:rPr>
              <a:t>Hagan una lista de pecadores escandalosos y de gente rechazada y menospreciada por la sociedad que aparecen en la vida de Jesús.  </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27962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7000"/>
              </a:lnSpc>
              <a:spcBef>
                <a:spcPts val="0"/>
              </a:spcBef>
              <a:spcAft>
                <a:spcPts val="0"/>
              </a:spcAft>
              <a:buClrTx/>
              <a:buSzTx/>
              <a:buFont typeface="+mj-lt"/>
              <a:buNone/>
              <a:tabLst/>
              <a:defRPr/>
            </a:pPr>
            <a:r>
              <a:rPr lang="es-ES" sz="1200" b="1" kern="1200" dirty="0">
                <a:solidFill>
                  <a:schemeClr val="tx1"/>
                </a:solidFill>
                <a:effectLst/>
                <a:latin typeface="+mn-lt"/>
                <a:ea typeface="+mn-ea"/>
                <a:cs typeface="+mn-cs"/>
              </a:rPr>
              <a:t>(Nota para el maestro: No es necesario mencionar todos estos, ni que sea una lista completa, pero damos algunos ejemplos aquí).  Hay que dejar que el grupo </a:t>
            </a:r>
            <a:r>
              <a:rPr lang="es-ES" sz="1200" b="1" kern="1200" dirty="0" err="1">
                <a:solidFill>
                  <a:schemeClr val="tx1"/>
                </a:solidFill>
                <a:effectLst/>
                <a:latin typeface="+mn-lt"/>
                <a:ea typeface="+mn-ea"/>
                <a:cs typeface="+mn-cs"/>
              </a:rPr>
              <a:t>contest</a:t>
            </a:r>
            <a:r>
              <a:rPr lang="es-ES" sz="1200" b="1" kern="1200" dirty="0">
                <a:solidFill>
                  <a:schemeClr val="tx1"/>
                </a:solidFill>
                <a:effectLst/>
                <a:latin typeface="+mn-lt"/>
                <a:ea typeface="+mn-ea"/>
                <a:cs typeface="+mn-cs"/>
              </a:rPr>
              <a:t> primero.  </a:t>
            </a:r>
            <a:endPar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p>
            <a:pPr marL="1143000" marR="0" lvl="2" indent="-228600">
              <a:lnSpc>
                <a:spcPct val="107000"/>
              </a:lnSpc>
              <a:spcBef>
                <a:spcPts val="0"/>
              </a:spcBef>
              <a:spcAft>
                <a:spcPts val="0"/>
              </a:spcAft>
              <a:buFont typeface="+mj-lt"/>
              <a:buAutoNum type="romanLcPeriod"/>
            </a:pPr>
            <a:endPar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Gente con defectos físicos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Leprosos (Mateo 8:1-4)</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Paralíticos y cojos (la lección de hoy)</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Una mujer con hemorragia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Ciegos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Sordos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Gente que la sociedad consideraría “loca”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Endemoniados (Mateo 8:28-34)</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María Magdalena había tenido siete demonios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Extranjeros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Oficial romano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Una mujer de Tiro y Sidón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Samaritanos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Gente rechazada por su pecado: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Mateo/Leví: cobrador de impuestos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Zaqueo: el jefe de los cobradores de impuestos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La mujer pecaminosa que ungió a Jesús (Lucas 7:36-50)</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La mujer samaritana en el pozo que había tenido a varios esposos y ahora está viviendo en unión libre. (Juan 4)</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La mujer atrapada en adulterio (Juan 8)</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Bien lo dice Jesús en la lección de hoy: «Los que están sanos no necesitan de un médico, sino los enfermos. </a:t>
            </a:r>
            <a:r>
              <a:rPr lang="es-ES" sz="1000" b="1" i="1" baseline="300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32 </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Yo no he venido a llamar al arrepentimiento a los justos, sino a los pecadores.»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116493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Jesús;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los fariseos y los doctores de la ley;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Los doctores de la ley,</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y </a:t>
            </a: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los escribas eran expertos en </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 </a:t>
            </a:r>
            <a:r>
              <a:rPr lang="es-ES_tradnl"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Torá</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Preservaban la ley</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Instruían a la ley gente en la ley</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También les llamaban ‘abogados’ y ‘maestros de la ley.’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Un paralítico y los hombres que cargaban su camilla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 multitud</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ES_tradnl"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Leví </a:t>
            </a: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es Mateo (Mateo 9:9)- cobrador de impuestos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marR="0" lvl="5" indent="-228600">
              <a:lnSpc>
                <a:spcPct val="107000"/>
              </a:lnSpc>
              <a:spcBef>
                <a:spcPts val="0"/>
              </a:spcBef>
              <a:spcAft>
                <a:spcPts val="80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Leví es un cobrador de impuestos (o publicano), una persona que tenía la ocupación de cobrar los impuestos indirectos tales como las cobranzas de cuotas, tarifas y aduanas. Por lo general, los judíos miraban a esas personas con desprecio porque trabajaban para los romanos que eran paganos. Además los publicanos tenían la reputación de ser deshonestos porque cobraban más de la cuenta.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 camilla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 mesa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De la parábola: Vestidos viejos y nuevos, el vino, los odres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Dentro de una casa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Donde se sentaban los cobradores de impuestos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 casa de Leví (Mateo)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495CA-8A48-4ED8-A394-4768D7AF656E}"/>
              </a:ext>
            </a:extLst>
          </p:cNvPr>
          <p:cNvPicPr>
            <a:picLocks noChangeAspect="1"/>
          </p:cNvPicPr>
          <p:nvPr/>
        </p:nvPicPr>
        <p:blipFill rotWithShape="1">
          <a:blip r:embed="rId2"/>
          <a:srcRect t="11842" b="3572"/>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dirty="0" err="1">
                <a:solidFill>
                  <a:schemeClr val="tx1">
                    <a:lumMod val="85000"/>
                    <a:lumOff val="15000"/>
                  </a:schemeClr>
                </a:solidFill>
                <a:latin typeface="Berlin Sans FB" panose="020E0602020502020306" pitchFamily="34" charset="0"/>
              </a:rPr>
              <a:t>Consolidar</a:t>
            </a:r>
            <a:r>
              <a:rPr lang="en-US" sz="4000" dirty="0">
                <a:solidFill>
                  <a:schemeClr val="tx1">
                    <a:lumMod val="85000"/>
                    <a:lumOff val="15000"/>
                  </a:schemeClr>
                </a:solidFill>
                <a:latin typeface="Berlin Sans FB" panose="020E0602020502020306" pitchFamily="34" charset="0"/>
              </a:rPr>
              <a:t>- Lucas 5:17-39</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hacer?</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5:17-39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ABD34-A442-4966-BF42-A76E9B67AF03}"/>
              </a:ext>
            </a:extLst>
          </p:cNvPr>
          <p:cNvPicPr>
            <a:picLocks noChangeAspect="1"/>
          </p:cNvPicPr>
          <p:nvPr/>
        </p:nvPicPr>
        <p:blipFill rotWithShape="1">
          <a:blip r:embed="rId3"/>
          <a:srcRect t="477" r="1" b="1"/>
          <a:stretch/>
        </p:blipFill>
        <p:spPr>
          <a:xfrm>
            <a:off x="-4243" y="10"/>
            <a:ext cx="12196243" cy="6857990"/>
          </a:xfrm>
          <a:prstGeom prst="rect">
            <a:avLst/>
          </a:prstGeom>
        </p:spPr>
      </p:pic>
      <p:sp>
        <p:nvSpPr>
          <p:cNvPr id="8" name="Rectangle 7">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Freeform: Shape 9">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1116701" y="2452526"/>
            <a:ext cx="4248318" cy="1952947"/>
          </a:xfrm>
          <a:noFill/>
        </p:spPr>
        <p:txBody>
          <a:bodyPr vert="horz" lIns="91440" tIns="45720" rIns="91440" bIns="45720" rtlCol="0" anchor="ctr">
            <a:normAutofit fontScale="90000"/>
          </a:bodyPr>
          <a:lstStyle/>
          <a:p>
            <a:pPr algn="ctr"/>
            <a:r>
              <a:rPr lang="en-US" sz="4000" dirty="0" err="1">
                <a:solidFill>
                  <a:srgbClr val="613318"/>
                </a:solidFill>
              </a:rPr>
              <a:t>Temas</a:t>
            </a:r>
            <a:r>
              <a:rPr lang="en-US" sz="4000" dirty="0">
                <a:solidFill>
                  <a:srgbClr val="613318"/>
                </a:solidFill>
              </a:rPr>
              <a:t> </a:t>
            </a:r>
            <a:r>
              <a:rPr lang="en-US" sz="4000" dirty="0" err="1">
                <a:solidFill>
                  <a:srgbClr val="613318"/>
                </a:solidFill>
              </a:rPr>
              <a:t>Importantes</a:t>
            </a:r>
            <a:r>
              <a:rPr lang="en-US" sz="4000" dirty="0">
                <a:solidFill>
                  <a:srgbClr val="613318"/>
                </a:solidFill>
              </a:rPr>
              <a:t>:</a:t>
            </a:r>
            <a:br>
              <a:rPr lang="en-US" sz="4000" dirty="0">
                <a:solidFill>
                  <a:srgbClr val="613318"/>
                </a:solidFill>
              </a:rPr>
            </a:br>
            <a:r>
              <a:rPr lang="en-US" sz="4000" dirty="0">
                <a:solidFill>
                  <a:srgbClr val="613318"/>
                </a:solidFill>
              </a:rPr>
              <a:t>Las 4 C</a:t>
            </a:r>
            <a:br>
              <a:rPr lang="en-US" sz="4000" dirty="0">
                <a:solidFill>
                  <a:srgbClr val="613318"/>
                </a:solidFill>
              </a:rPr>
            </a:br>
            <a:r>
              <a:rPr lang="en-US" sz="4000" dirty="0">
                <a:solidFill>
                  <a:srgbClr val="613318"/>
                </a:solidFill>
              </a:rPr>
              <a:t>(20 </a:t>
            </a:r>
            <a:r>
              <a:rPr lang="en-US" sz="4000" dirty="0" err="1">
                <a:solidFill>
                  <a:srgbClr val="613318"/>
                </a:solidFill>
              </a:rPr>
              <a:t>minutos</a:t>
            </a:r>
            <a:r>
              <a:rPr lang="en-US" sz="4000" dirty="0">
                <a:solidFill>
                  <a:srgbClr val="613318"/>
                </a:solidFill>
              </a:rPr>
              <a:t>)</a:t>
            </a:r>
          </a:p>
        </p:txBody>
      </p:sp>
      <p:sp>
        <p:nvSpPr>
          <p:cNvPr id="12" name="Freeform: Shape 11">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2C8816B-132C-4433-807D-BE8737D46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5609070"/>
            <a:ext cx="780052" cy="747280"/>
            <a:chOff x="7011922" y="4095164"/>
            <a:chExt cx="1203067" cy="1152523"/>
          </a:xfrm>
        </p:grpSpPr>
        <p:sp>
          <p:nvSpPr>
            <p:cNvPr id="17" name="Rectangle 16">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FE43375-339B-4A67-BEC7-44D202CA1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62597" y="5490560"/>
            <a:ext cx="803394" cy="855268"/>
            <a:chOff x="10246841" y="5975889"/>
            <a:chExt cx="1378553" cy="1467564"/>
          </a:xfrm>
        </p:grpSpPr>
        <p:sp>
          <p:nvSpPr>
            <p:cNvPr id="21" name="Rectangle 20">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9DECC1B-0AAB-435F-81AE-4C770DACC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85867" y="6047150"/>
            <a:ext cx="1636826" cy="818414"/>
            <a:chOff x="8085870" y="5837885"/>
            <a:chExt cx="2055357" cy="1027679"/>
          </a:xfrm>
        </p:grpSpPr>
        <p:sp>
          <p:nvSpPr>
            <p:cNvPr id="25" name="Rectangle 24">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BA56-F8BF-4537-B006-2DD3104B3D92}"/>
              </a:ext>
            </a:extLst>
          </p:cNvPr>
          <p:cNvSpPr>
            <a:spLocks noGrp="1"/>
          </p:cNvSpPr>
          <p:nvPr>
            <p:ph type="title"/>
          </p:nvPr>
        </p:nvSpPr>
        <p:spPr/>
        <p:txBody>
          <a:bodyPr/>
          <a:lstStyle/>
          <a:p>
            <a:r>
              <a:rPr lang="en-US" dirty="0">
                <a:solidFill>
                  <a:srgbClr val="613318"/>
                </a:solidFill>
              </a:rPr>
              <a:t>Las 4 C</a:t>
            </a:r>
          </a:p>
        </p:txBody>
      </p:sp>
      <p:sp>
        <p:nvSpPr>
          <p:cNvPr id="3" name="Content Placeholder 2">
            <a:extLst>
              <a:ext uri="{FF2B5EF4-FFF2-40B4-BE49-F238E27FC236}">
                <a16:creationId xmlns:a16="http://schemas.microsoft.com/office/drawing/2014/main" id="{E15EE537-AE8D-4EF0-BE3B-F53C5BA81C95}"/>
              </a:ext>
            </a:extLst>
          </p:cNvPr>
          <p:cNvSpPr>
            <a:spLocks noGrp="1"/>
          </p:cNvSpPr>
          <p:nvPr>
            <p:ph idx="1"/>
          </p:nvPr>
        </p:nvSpPr>
        <p:spPr/>
        <p:txBody>
          <a:bodyPr/>
          <a:lstStyle/>
          <a:p>
            <a:r>
              <a:rPr lang="en-US" dirty="0">
                <a:solidFill>
                  <a:srgbClr val="008000"/>
                </a:solidFill>
              </a:rPr>
              <a:t>CAPTAR</a:t>
            </a:r>
          </a:p>
          <a:p>
            <a:r>
              <a:rPr lang="en-US" dirty="0">
                <a:solidFill>
                  <a:srgbClr val="008000"/>
                </a:solidFill>
              </a:rPr>
              <a:t>CONTAR</a:t>
            </a:r>
          </a:p>
          <a:p>
            <a:r>
              <a:rPr lang="en-US" dirty="0">
                <a:solidFill>
                  <a:srgbClr val="008000"/>
                </a:solidFill>
              </a:rPr>
              <a:t>CONSIDERAR</a:t>
            </a:r>
          </a:p>
          <a:p>
            <a:r>
              <a:rPr lang="en-US" dirty="0">
                <a:solidFill>
                  <a:srgbClr val="008000"/>
                </a:solidFill>
              </a:rPr>
              <a:t>CONSOLIDAR</a:t>
            </a:r>
          </a:p>
        </p:txBody>
      </p:sp>
    </p:spTree>
    <p:extLst>
      <p:ext uri="{BB962C8B-B14F-4D97-AF65-F5344CB8AC3E}">
        <p14:creationId xmlns:p14="http://schemas.microsoft.com/office/powerpoint/2010/main" val="2417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A close up of a flower&#10;&#10;Description automatically generated">
            <a:extLst>
              <a:ext uri="{FF2B5EF4-FFF2-40B4-BE49-F238E27FC236}">
                <a16:creationId xmlns:a16="http://schemas.microsoft.com/office/drawing/2014/main" id="{1CA837AE-E12E-4309-9C9F-DFA05E5877D9}"/>
              </a:ext>
            </a:extLst>
          </p:cNvPr>
          <p:cNvPicPr>
            <a:picLocks noChangeAspect="1" noChangeArrowheads="1"/>
          </p:cNvPicPr>
          <p:nvPr/>
        </p:nvPicPr>
        <p:blipFill rotWithShape="1">
          <a:blip r:embed="rId3" cstate="print">
            <a:alphaModFix amt="35000"/>
            <a:extLst>
              <a:ext uri="{28A0092B-C50C-407E-A947-70E740481C1C}">
                <a14:useLocalDpi xmlns:a14="http://schemas.microsoft.com/office/drawing/2010/main" val="0"/>
              </a:ext>
            </a:extLst>
          </a:blip>
          <a:srcRect t="11448" r="1" b="1"/>
          <a:stretch/>
        </p:blipFill>
        <p:spPr bwMode="auto">
          <a:xfrm>
            <a:off x="-4243" y="10"/>
            <a:ext cx="12196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A160F0-5C93-41D3-817A-EBF580843E9D}"/>
              </a:ext>
            </a:extLst>
          </p:cNvPr>
          <p:cNvSpPr>
            <a:spLocks noGrp="1"/>
          </p:cNvSpPr>
          <p:nvPr>
            <p:ph type="title"/>
          </p:nvPr>
        </p:nvSpPr>
        <p:spPr>
          <a:xfrm>
            <a:off x="643467" y="321734"/>
            <a:ext cx="10905066" cy="1135737"/>
          </a:xfrm>
        </p:spPr>
        <p:txBody>
          <a:bodyPr>
            <a:normAutofit/>
          </a:bodyPr>
          <a:lstStyle/>
          <a:p>
            <a:r>
              <a:rPr lang="en-US" dirty="0">
                <a:solidFill>
                  <a:srgbClr val="613318"/>
                </a:solidFill>
              </a:rPr>
              <a:t>CAPTAR</a:t>
            </a:r>
          </a:p>
        </p:txBody>
      </p:sp>
      <p:sp>
        <p:nvSpPr>
          <p:cNvPr id="3" name="Content Placeholder 2">
            <a:extLst>
              <a:ext uri="{FF2B5EF4-FFF2-40B4-BE49-F238E27FC236}">
                <a16:creationId xmlns:a16="http://schemas.microsoft.com/office/drawing/2014/main" id="{05D01DA7-8883-4314-B311-6E0F5B2F2E30}"/>
              </a:ext>
            </a:extLst>
          </p:cNvPr>
          <p:cNvSpPr>
            <a:spLocks noGrp="1"/>
          </p:cNvSpPr>
          <p:nvPr>
            <p:ph idx="1"/>
          </p:nvPr>
        </p:nvSpPr>
        <p:spPr>
          <a:xfrm>
            <a:off x="643467" y="1782981"/>
            <a:ext cx="5721238" cy="4393982"/>
          </a:xfrm>
        </p:spPr>
        <p:txBody>
          <a:bodyPr>
            <a:normAutofit/>
          </a:bodyPr>
          <a:lstStyle/>
          <a:p>
            <a:r>
              <a:rPr lang="en-US" sz="4400" dirty="0" err="1">
                <a:solidFill>
                  <a:srgbClr val="008000"/>
                </a:solidFill>
              </a:rPr>
              <a:t>Captar</a:t>
            </a:r>
            <a:r>
              <a:rPr lang="en-US" sz="4400" dirty="0">
                <a:solidFill>
                  <a:srgbClr val="008000"/>
                </a:solidFill>
              </a:rPr>
              <a:t> la </a:t>
            </a:r>
            <a:r>
              <a:rPr lang="en-US" sz="4400" dirty="0" err="1">
                <a:solidFill>
                  <a:srgbClr val="008000"/>
                </a:solidFill>
              </a:rPr>
              <a:t>atención</a:t>
            </a:r>
            <a:r>
              <a:rPr lang="en-US" sz="4400" dirty="0">
                <a:solidFill>
                  <a:srgbClr val="008000"/>
                </a:solidFill>
              </a:rPr>
              <a:t> de la </a:t>
            </a:r>
            <a:r>
              <a:rPr lang="en-US" sz="4400" dirty="0" err="1">
                <a:solidFill>
                  <a:srgbClr val="008000"/>
                </a:solidFill>
              </a:rPr>
              <a:t>gente</a:t>
            </a:r>
            <a:endParaRPr lang="en-US" sz="4400" dirty="0">
              <a:solidFill>
                <a:srgbClr val="008000"/>
              </a:solidFill>
            </a:endParaRPr>
          </a:p>
          <a:p>
            <a:r>
              <a:rPr lang="en-US" sz="4400" dirty="0" err="1">
                <a:solidFill>
                  <a:srgbClr val="008000"/>
                </a:solidFill>
              </a:rPr>
              <a:t>Introducir</a:t>
            </a:r>
            <a:r>
              <a:rPr lang="en-US" sz="4400" dirty="0">
                <a:solidFill>
                  <a:srgbClr val="008000"/>
                </a:solidFill>
              </a:rPr>
              <a:t> el </a:t>
            </a:r>
            <a:r>
              <a:rPr lang="en-US" sz="4400" dirty="0" err="1">
                <a:solidFill>
                  <a:srgbClr val="008000"/>
                </a:solidFill>
              </a:rPr>
              <a:t>tema</a:t>
            </a:r>
            <a:r>
              <a:rPr lang="en-US" sz="4400" dirty="0">
                <a:solidFill>
                  <a:srgbClr val="008000"/>
                </a:solidFill>
              </a:rPr>
              <a:t> de la </a:t>
            </a:r>
            <a:r>
              <a:rPr lang="en-US" sz="4400" dirty="0" err="1">
                <a:solidFill>
                  <a:srgbClr val="008000"/>
                </a:solidFill>
              </a:rPr>
              <a:t>historia</a:t>
            </a:r>
            <a:endParaRPr lang="en-US" sz="4400" dirty="0">
              <a:solidFill>
                <a:srgbClr val="008000"/>
              </a:solidFill>
            </a:endParaRPr>
          </a:p>
        </p:txBody>
      </p:sp>
      <p:sp>
        <p:nvSpPr>
          <p:cNvPr id="41"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3B4B0ACC-A635-4E57-B40B-7565B010B953}"/>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7945" b="15447"/>
          <a:stretch/>
        </p:blipFill>
        <p:spPr>
          <a:xfrm>
            <a:off x="20" y="10"/>
            <a:ext cx="12191980" cy="6857990"/>
          </a:xfrm>
          <a:prstGeom prst="rect">
            <a:avLst/>
          </a:prstGeom>
        </p:spPr>
      </p:pic>
      <p:sp>
        <p:nvSpPr>
          <p:cNvPr id="14"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720AE4-0DD4-47D6-BFC2-C52AAED00CD1}"/>
              </a:ext>
            </a:extLst>
          </p:cNvPr>
          <p:cNvSpPr>
            <a:spLocks noGrp="1"/>
          </p:cNvSpPr>
          <p:nvPr>
            <p:ph type="title"/>
          </p:nvPr>
        </p:nvSpPr>
        <p:spPr>
          <a:xfrm>
            <a:off x="7851031" y="632990"/>
            <a:ext cx="4062643" cy="1043409"/>
          </a:xfrm>
        </p:spPr>
        <p:txBody>
          <a:bodyPr>
            <a:normAutofit/>
          </a:bodyPr>
          <a:lstStyle/>
          <a:p>
            <a:r>
              <a:rPr lang="en-US" sz="4000" dirty="0">
                <a:solidFill>
                  <a:srgbClr val="613318"/>
                </a:solidFill>
              </a:rPr>
              <a:t>Lluvia de ideas</a:t>
            </a:r>
          </a:p>
        </p:txBody>
      </p:sp>
      <p:sp>
        <p:nvSpPr>
          <p:cNvPr id="3" name="Content Placeholder 2">
            <a:extLst>
              <a:ext uri="{FF2B5EF4-FFF2-40B4-BE49-F238E27FC236}">
                <a16:creationId xmlns:a16="http://schemas.microsoft.com/office/drawing/2014/main" id="{E3FDE750-03B7-43A3-9517-29D3E5C7A05C}"/>
              </a:ext>
            </a:extLst>
          </p:cNvPr>
          <p:cNvSpPr>
            <a:spLocks noGrp="1"/>
          </p:cNvSpPr>
          <p:nvPr>
            <p:ph idx="1"/>
          </p:nvPr>
        </p:nvSpPr>
        <p:spPr>
          <a:xfrm>
            <a:off x="7621031" y="1774372"/>
            <a:ext cx="4062642" cy="2754086"/>
          </a:xfrm>
        </p:spPr>
        <p:txBody>
          <a:bodyPr anchor="t">
            <a:normAutofit fontScale="92500"/>
          </a:bodyPr>
          <a:lstStyle/>
          <a:p>
            <a:r>
              <a:rPr lang="en-US" sz="3500" dirty="0">
                <a:solidFill>
                  <a:srgbClr val="008000"/>
                </a:solidFill>
              </a:rPr>
              <a:t>¿</a:t>
            </a:r>
            <a:r>
              <a:rPr lang="en-US" sz="3500" dirty="0" err="1">
                <a:solidFill>
                  <a:srgbClr val="008000"/>
                </a:solidFill>
              </a:rPr>
              <a:t>Qué</a:t>
            </a:r>
            <a:r>
              <a:rPr lang="en-US" sz="3500" dirty="0">
                <a:solidFill>
                  <a:srgbClr val="008000"/>
                </a:solidFill>
              </a:rPr>
              <a:t> </a:t>
            </a:r>
            <a:r>
              <a:rPr lang="en-US" sz="3500" dirty="0" err="1">
                <a:solidFill>
                  <a:srgbClr val="008000"/>
                </a:solidFill>
              </a:rPr>
              <a:t>opinan</a:t>
            </a:r>
            <a:r>
              <a:rPr lang="en-US" sz="3500" dirty="0">
                <a:solidFill>
                  <a:srgbClr val="008000"/>
                </a:solidFill>
              </a:rPr>
              <a:t> </a:t>
            </a:r>
            <a:r>
              <a:rPr lang="en-US" sz="3500" dirty="0" err="1">
                <a:solidFill>
                  <a:srgbClr val="008000"/>
                </a:solidFill>
              </a:rPr>
              <a:t>ustedes</a:t>
            </a:r>
            <a:r>
              <a:rPr lang="en-US" sz="3500" dirty="0">
                <a:solidFill>
                  <a:srgbClr val="008000"/>
                </a:solidFill>
              </a:rPr>
              <a:t>? </a:t>
            </a:r>
          </a:p>
          <a:p>
            <a:r>
              <a:rPr lang="en-US" sz="3500" dirty="0">
                <a:solidFill>
                  <a:srgbClr val="008000"/>
                </a:solidFill>
              </a:rPr>
              <a:t>Para </a:t>
            </a:r>
            <a:r>
              <a:rPr lang="en-US" sz="3500" dirty="0" err="1">
                <a:solidFill>
                  <a:srgbClr val="008000"/>
                </a:solidFill>
              </a:rPr>
              <a:t>llamar</a:t>
            </a:r>
            <a:r>
              <a:rPr lang="en-US" sz="3500" dirty="0">
                <a:solidFill>
                  <a:srgbClr val="008000"/>
                </a:solidFill>
              </a:rPr>
              <a:t> la </a:t>
            </a:r>
            <a:r>
              <a:rPr lang="en-US" sz="3500" dirty="0" err="1">
                <a:solidFill>
                  <a:srgbClr val="008000"/>
                </a:solidFill>
              </a:rPr>
              <a:t>atención</a:t>
            </a:r>
            <a:r>
              <a:rPr lang="en-US" sz="3500" dirty="0">
                <a:solidFill>
                  <a:srgbClr val="008000"/>
                </a:solidFill>
              </a:rPr>
              <a:t>, </a:t>
            </a:r>
            <a:r>
              <a:rPr lang="en-US" sz="3500" dirty="0" err="1">
                <a:solidFill>
                  <a:srgbClr val="008000"/>
                </a:solidFill>
              </a:rPr>
              <a:t>sería</a:t>
            </a:r>
            <a:r>
              <a:rPr lang="en-US" sz="3500" dirty="0">
                <a:solidFill>
                  <a:srgbClr val="008000"/>
                </a:solidFill>
              </a:rPr>
              <a:t> </a:t>
            </a:r>
            <a:r>
              <a:rPr lang="en-US" sz="3500" dirty="0" err="1">
                <a:solidFill>
                  <a:srgbClr val="008000"/>
                </a:solidFill>
              </a:rPr>
              <a:t>bueno</a:t>
            </a:r>
            <a:r>
              <a:rPr lang="en-US" sz="3500" dirty="0">
                <a:solidFill>
                  <a:srgbClr val="008000"/>
                </a:solidFill>
              </a:rPr>
              <a:t> </a:t>
            </a:r>
            <a:r>
              <a:rPr lang="en-US" sz="3500" dirty="0" err="1">
                <a:solidFill>
                  <a:srgbClr val="008000"/>
                </a:solidFill>
              </a:rPr>
              <a:t>empezar</a:t>
            </a:r>
            <a:r>
              <a:rPr lang="en-US" sz="3500" dirty="0">
                <a:solidFill>
                  <a:srgbClr val="008000"/>
                </a:solidFill>
              </a:rPr>
              <a:t> la </a:t>
            </a:r>
            <a:r>
              <a:rPr lang="en-US" sz="3500" dirty="0" err="1">
                <a:solidFill>
                  <a:srgbClr val="008000"/>
                </a:solidFill>
              </a:rPr>
              <a:t>lección</a:t>
            </a:r>
            <a:r>
              <a:rPr lang="en-US" sz="3500" dirty="0">
                <a:solidFill>
                  <a:srgbClr val="008000"/>
                </a:solidFill>
              </a:rPr>
              <a:t>…</a:t>
            </a:r>
          </a:p>
          <a:p>
            <a:endParaRPr lang="en-US" sz="1800" dirty="0"/>
          </a:p>
        </p:txBody>
      </p:sp>
    </p:spTree>
    <p:extLst>
      <p:ext uri="{BB962C8B-B14F-4D97-AF65-F5344CB8AC3E}">
        <p14:creationId xmlns:p14="http://schemas.microsoft.com/office/powerpoint/2010/main" val="3464163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674B-EB5A-4DB8-B865-2EAB40DB717C}"/>
              </a:ext>
            </a:extLst>
          </p:cNvPr>
          <p:cNvSpPr>
            <a:spLocks noGrp="1"/>
          </p:cNvSpPr>
          <p:nvPr>
            <p:ph type="title"/>
          </p:nvPr>
        </p:nvSpPr>
        <p:spPr/>
        <p:txBody>
          <a:bodyPr/>
          <a:lstStyle/>
          <a:p>
            <a:r>
              <a:rPr lang="en-US" dirty="0">
                <a:solidFill>
                  <a:srgbClr val="613318"/>
                </a:solidFill>
              </a:rPr>
              <a:t>Ideas para “</a:t>
            </a:r>
            <a:r>
              <a:rPr lang="en-US" dirty="0" err="1">
                <a:solidFill>
                  <a:srgbClr val="613318"/>
                </a:solidFill>
              </a:rPr>
              <a:t>Captar</a:t>
            </a:r>
            <a:r>
              <a:rPr lang="en-US" dirty="0">
                <a:solidFill>
                  <a:srgbClr val="613318"/>
                </a:solidFill>
              </a:rPr>
              <a:t>”</a:t>
            </a:r>
          </a:p>
        </p:txBody>
      </p:sp>
      <p:sp>
        <p:nvSpPr>
          <p:cNvPr id="3" name="Content Placeholder 2">
            <a:extLst>
              <a:ext uri="{FF2B5EF4-FFF2-40B4-BE49-F238E27FC236}">
                <a16:creationId xmlns:a16="http://schemas.microsoft.com/office/drawing/2014/main" id="{8D820ED9-061D-4947-9097-BF4050C07A26}"/>
              </a:ext>
            </a:extLst>
          </p:cNvPr>
          <p:cNvSpPr>
            <a:spLocks noGrp="1"/>
          </p:cNvSpPr>
          <p:nvPr>
            <p:ph idx="1"/>
          </p:nvPr>
        </p:nvSpPr>
        <p:spPr/>
        <p:txBody>
          <a:bodyPr>
            <a:normAutofit/>
          </a:bodyPr>
          <a:lstStyle/>
          <a:p>
            <a:pPr lvl="2"/>
            <a:r>
              <a:rPr lang="es-ES" sz="3600" b="1" dirty="0">
                <a:solidFill>
                  <a:srgbClr val="008000"/>
                </a:solidFill>
                <a:latin typeface="Berlin Sans FB Demi" panose="020E0802020502020306" pitchFamily="34" charset="0"/>
              </a:rPr>
              <a:t>Puente: </a:t>
            </a:r>
          </a:p>
          <a:p>
            <a:pPr lvl="2"/>
            <a:r>
              <a:rPr lang="es-ES" sz="3600" b="1" dirty="0">
                <a:solidFill>
                  <a:srgbClr val="008000"/>
                </a:solidFill>
                <a:latin typeface="Berlin Sans FB Demi" panose="020E0802020502020306" pitchFamily="34" charset="0"/>
              </a:rPr>
              <a:t>Algo de las últimas noticias.</a:t>
            </a:r>
            <a:endParaRPr lang="en-US" sz="3600" dirty="0">
              <a:solidFill>
                <a:srgbClr val="008000"/>
              </a:solidFill>
              <a:latin typeface="Berlin Sans FB Demi" panose="020E0802020502020306" pitchFamily="34" charset="0"/>
            </a:endParaRPr>
          </a:p>
          <a:p>
            <a:pPr lvl="2"/>
            <a:r>
              <a:rPr lang="es-ES" sz="3600" b="1" dirty="0">
                <a:solidFill>
                  <a:srgbClr val="008000"/>
                </a:solidFill>
                <a:latin typeface="Berlin Sans FB Demi" panose="020E0802020502020306" pitchFamily="34" charset="0"/>
              </a:rPr>
              <a:t>Un dicho común de la cultura.  </a:t>
            </a:r>
            <a:endParaRPr lang="en-US" sz="3600" dirty="0">
              <a:solidFill>
                <a:srgbClr val="008000"/>
              </a:solidFill>
              <a:latin typeface="Berlin Sans FB Demi" panose="020E0802020502020306" pitchFamily="34" charset="0"/>
            </a:endParaRPr>
          </a:p>
          <a:p>
            <a:pPr lvl="2"/>
            <a:r>
              <a:rPr lang="es-ES" sz="3600" b="1" dirty="0">
                <a:solidFill>
                  <a:srgbClr val="008000"/>
                </a:solidFill>
                <a:latin typeface="Berlin Sans FB Demi" panose="020E0802020502020306" pitchFamily="34" charset="0"/>
              </a:rPr>
              <a:t>Presente una pregunta o una situación controversial para que tengan un </a:t>
            </a:r>
            <a:r>
              <a:rPr lang="es-ES" sz="3600" b="1" dirty="0" err="1">
                <a:solidFill>
                  <a:srgbClr val="008000"/>
                </a:solidFill>
                <a:latin typeface="Berlin Sans FB Demi" panose="020E0802020502020306" pitchFamily="34" charset="0"/>
              </a:rPr>
              <a:t>mini-debate</a:t>
            </a:r>
            <a:r>
              <a:rPr lang="es-ES" sz="3600" b="1" dirty="0">
                <a:solidFill>
                  <a:srgbClr val="008000"/>
                </a:solidFill>
                <a:latin typeface="Berlin Sans FB Demi" panose="020E0802020502020306" pitchFamily="34" charset="0"/>
              </a:rPr>
              <a:t>.  </a:t>
            </a:r>
            <a:endParaRPr lang="en-US" sz="3600" dirty="0">
              <a:solidFill>
                <a:srgbClr val="008000"/>
              </a:solidFill>
              <a:latin typeface="Berlin Sans FB Demi" panose="020E0802020502020306" pitchFamily="34" charset="0"/>
            </a:endParaRPr>
          </a:p>
          <a:p>
            <a:pPr lvl="2"/>
            <a:r>
              <a:rPr lang="es-ES" sz="3600" b="1" dirty="0">
                <a:solidFill>
                  <a:srgbClr val="008000"/>
                </a:solidFill>
                <a:latin typeface="Berlin Sans FB Demi" panose="020E0802020502020306" pitchFamily="34" charset="0"/>
              </a:rPr>
              <a:t>Una anécdota que los haga pensar en el tema del día.</a:t>
            </a:r>
            <a:endParaRPr lang="en-US" sz="3600" dirty="0">
              <a:solidFill>
                <a:srgbClr val="008000"/>
              </a:solidFill>
              <a:latin typeface="Berlin Sans FB Demi" panose="020E0802020502020306" pitchFamily="34" charset="0"/>
            </a:endParaRPr>
          </a:p>
        </p:txBody>
      </p:sp>
    </p:spTree>
    <p:extLst>
      <p:ext uri="{BB962C8B-B14F-4D97-AF65-F5344CB8AC3E}">
        <p14:creationId xmlns:p14="http://schemas.microsoft.com/office/powerpoint/2010/main" val="91500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674B-EB5A-4DB8-B865-2EAB40DB717C}"/>
              </a:ext>
            </a:extLst>
          </p:cNvPr>
          <p:cNvSpPr>
            <a:spLocks noGrp="1"/>
          </p:cNvSpPr>
          <p:nvPr>
            <p:ph type="title"/>
          </p:nvPr>
        </p:nvSpPr>
        <p:spPr/>
        <p:txBody>
          <a:bodyPr/>
          <a:lstStyle/>
          <a:p>
            <a:r>
              <a:rPr lang="en-US" dirty="0">
                <a:solidFill>
                  <a:srgbClr val="613318"/>
                </a:solidFill>
              </a:rPr>
              <a:t>Ideas para “</a:t>
            </a:r>
            <a:r>
              <a:rPr lang="en-US" dirty="0" err="1">
                <a:solidFill>
                  <a:srgbClr val="613318"/>
                </a:solidFill>
              </a:rPr>
              <a:t>Captar</a:t>
            </a:r>
            <a:r>
              <a:rPr lang="en-US" dirty="0">
                <a:solidFill>
                  <a:srgbClr val="613318"/>
                </a:solidFill>
              </a:rPr>
              <a:t>”</a:t>
            </a:r>
          </a:p>
        </p:txBody>
      </p:sp>
      <p:sp>
        <p:nvSpPr>
          <p:cNvPr id="3" name="Content Placeholder 2">
            <a:extLst>
              <a:ext uri="{FF2B5EF4-FFF2-40B4-BE49-F238E27FC236}">
                <a16:creationId xmlns:a16="http://schemas.microsoft.com/office/drawing/2014/main" id="{8D820ED9-061D-4947-9097-BF4050C07A26}"/>
              </a:ext>
            </a:extLst>
          </p:cNvPr>
          <p:cNvSpPr>
            <a:spLocks noGrp="1"/>
          </p:cNvSpPr>
          <p:nvPr>
            <p:ph idx="1"/>
          </p:nvPr>
        </p:nvSpPr>
        <p:spPr/>
        <p:txBody>
          <a:bodyPr>
            <a:noAutofit/>
          </a:bodyPr>
          <a:lstStyle/>
          <a:p>
            <a:pPr lvl="2"/>
            <a:r>
              <a:rPr lang="es-ES" sz="3500" b="1" dirty="0">
                <a:solidFill>
                  <a:srgbClr val="008000"/>
                </a:solidFill>
                <a:latin typeface="Berlin Sans FB Demi" panose="020E0802020502020306" pitchFamily="34" charset="0"/>
              </a:rPr>
              <a:t>Una dinámica de grupo.  Algo divertido, activo.  </a:t>
            </a:r>
            <a:endParaRPr lang="en-US" sz="3500" dirty="0">
              <a:solidFill>
                <a:srgbClr val="008000"/>
              </a:solidFill>
              <a:latin typeface="Berlin Sans FB Demi" panose="020E0802020502020306" pitchFamily="34" charset="0"/>
            </a:endParaRPr>
          </a:p>
          <a:p>
            <a:pPr lvl="2"/>
            <a:r>
              <a:rPr lang="es-ES" sz="3500" b="1" dirty="0">
                <a:solidFill>
                  <a:srgbClr val="008000"/>
                </a:solidFill>
                <a:latin typeface="Berlin Sans FB Demi" panose="020E0802020502020306" pitchFamily="34" charset="0"/>
              </a:rPr>
              <a:t>Una estadística increíble</a:t>
            </a:r>
            <a:endParaRPr lang="en-US" sz="3500" dirty="0">
              <a:solidFill>
                <a:srgbClr val="008000"/>
              </a:solidFill>
              <a:latin typeface="Berlin Sans FB Demi" panose="020E0802020502020306" pitchFamily="34" charset="0"/>
            </a:endParaRPr>
          </a:p>
          <a:p>
            <a:pPr lvl="2"/>
            <a:r>
              <a:rPr lang="es-ES" sz="3500" b="1" dirty="0">
                <a:solidFill>
                  <a:srgbClr val="008000"/>
                </a:solidFill>
                <a:latin typeface="Berlin Sans FB Demi" panose="020E0802020502020306" pitchFamily="34" charset="0"/>
              </a:rPr>
              <a:t>Un video de YouTube</a:t>
            </a:r>
            <a:endParaRPr lang="en-US" sz="3500" dirty="0">
              <a:solidFill>
                <a:srgbClr val="008000"/>
              </a:solidFill>
              <a:latin typeface="Berlin Sans FB Demi" panose="020E0802020502020306" pitchFamily="34" charset="0"/>
            </a:endParaRPr>
          </a:p>
          <a:p>
            <a:pPr lvl="2"/>
            <a:r>
              <a:rPr lang="es-ES" sz="3500" b="1" dirty="0">
                <a:solidFill>
                  <a:srgbClr val="008000"/>
                </a:solidFill>
                <a:latin typeface="Berlin Sans FB Demi" panose="020E0802020502020306" pitchFamily="34" charset="0"/>
              </a:rPr>
              <a:t>Comparte con ellos un meme o una imagen.  </a:t>
            </a:r>
            <a:endParaRPr lang="en-US" sz="3500" dirty="0">
              <a:solidFill>
                <a:srgbClr val="008000"/>
              </a:solidFill>
              <a:latin typeface="Berlin Sans FB Demi" panose="020E0802020502020306" pitchFamily="34" charset="0"/>
            </a:endParaRPr>
          </a:p>
          <a:p>
            <a:pPr lvl="2"/>
            <a:r>
              <a:rPr lang="es-ES" sz="3500" b="1" dirty="0">
                <a:solidFill>
                  <a:srgbClr val="008000"/>
                </a:solidFill>
                <a:latin typeface="Berlin Sans FB Demi" panose="020E0802020502020306" pitchFamily="34" charset="0"/>
              </a:rPr>
              <a:t>Un poema o una obra de arte que tenga que ver con el tema del día.</a:t>
            </a:r>
            <a:endParaRPr lang="en-US" sz="3500" dirty="0">
              <a:solidFill>
                <a:srgbClr val="008000"/>
              </a:solidFill>
              <a:latin typeface="Berlin Sans FB Demi" panose="020E0802020502020306" pitchFamily="34" charset="0"/>
            </a:endParaRPr>
          </a:p>
          <a:p>
            <a:pPr lvl="2"/>
            <a:r>
              <a:rPr lang="es-ES" sz="3500" b="1" dirty="0">
                <a:solidFill>
                  <a:srgbClr val="008000"/>
                </a:solidFill>
                <a:latin typeface="Berlin Sans FB Demi" panose="020E0802020502020306" pitchFamily="34" charset="0"/>
              </a:rPr>
              <a:t>Una lección visible.  </a:t>
            </a:r>
            <a:endParaRPr lang="en-US" sz="3500" dirty="0">
              <a:solidFill>
                <a:srgbClr val="008000"/>
              </a:solidFill>
              <a:latin typeface="Berlin Sans FB Demi" panose="020E0802020502020306" pitchFamily="34" charset="0"/>
            </a:endParaRPr>
          </a:p>
          <a:p>
            <a:pPr lvl="2"/>
            <a:r>
              <a:rPr lang="es-ES" sz="3500" b="1" dirty="0">
                <a:solidFill>
                  <a:srgbClr val="008000"/>
                </a:solidFill>
                <a:latin typeface="Berlin Sans FB Demi" panose="020E0802020502020306" pitchFamily="34" charset="0"/>
              </a:rPr>
              <a:t>Hacer referencia a alguien famoso</a:t>
            </a:r>
            <a:endParaRPr lang="en-US" sz="3500" dirty="0">
              <a:solidFill>
                <a:srgbClr val="008000"/>
              </a:solidFill>
              <a:latin typeface="Berlin Sans FB Demi" panose="020E0802020502020306" pitchFamily="34" charset="0"/>
            </a:endParaRPr>
          </a:p>
        </p:txBody>
      </p:sp>
    </p:spTree>
    <p:extLst>
      <p:ext uri="{BB962C8B-B14F-4D97-AF65-F5344CB8AC3E}">
        <p14:creationId xmlns:p14="http://schemas.microsoft.com/office/powerpoint/2010/main" val="398510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EC8-557B-471A-9523-1658AEE89954}"/>
              </a:ext>
            </a:extLst>
          </p:cNvPr>
          <p:cNvSpPr>
            <a:spLocks noGrp="1"/>
          </p:cNvSpPr>
          <p:nvPr>
            <p:ph type="title"/>
          </p:nvPr>
        </p:nvSpPr>
        <p:spPr/>
        <p:txBody>
          <a:bodyPr/>
          <a:lstStyle/>
          <a:p>
            <a:r>
              <a:rPr lang="en-US" dirty="0">
                <a:solidFill>
                  <a:srgbClr val="008000"/>
                </a:solidFill>
              </a:rPr>
              <a:t>Proyecto Final</a:t>
            </a:r>
          </a:p>
        </p:txBody>
      </p:sp>
      <p:sp>
        <p:nvSpPr>
          <p:cNvPr id="3" name="Content Placeholder 2">
            <a:extLst>
              <a:ext uri="{FF2B5EF4-FFF2-40B4-BE49-F238E27FC236}">
                <a16:creationId xmlns:a16="http://schemas.microsoft.com/office/drawing/2014/main" id="{179C729E-5030-4A36-8B89-724B4F65D68F}"/>
              </a:ext>
            </a:extLst>
          </p:cNvPr>
          <p:cNvSpPr>
            <a:spLocks noGrp="1"/>
          </p:cNvSpPr>
          <p:nvPr>
            <p:ph idx="1"/>
          </p:nvPr>
        </p:nvSpPr>
        <p:spPr/>
        <p:txBody>
          <a:bodyPr>
            <a:normAutofit fontScale="92500"/>
          </a:bodyPr>
          <a:lstStyle/>
          <a:p>
            <a:pPr lvl="1">
              <a:lnSpc>
                <a:spcPct val="107000"/>
              </a:lnSpc>
              <a:spcBef>
                <a:spcPts val="0"/>
              </a:spcBef>
            </a:pPr>
            <a:r>
              <a:rPr lang="es-E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rPr>
              <a:t>Los estudiantes van a elegir una de las 8 historias que vamos a tratar en este curso.  </a:t>
            </a:r>
            <a:endParaRPr lang="en-U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endParaRPr>
          </a:p>
          <a:p>
            <a:pPr lvl="1">
              <a:lnSpc>
                <a:spcPct val="107000"/>
              </a:lnSpc>
              <a:spcBef>
                <a:spcPts val="0"/>
              </a:spcBef>
            </a:pPr>
            <a:r>
              <a:rPr lang="es-E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rPr>
              <a:t>Van a preparar las 4 C para su historia.</a:t>
            </a:r>
            <a:endParaRPr lang="en-U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endParaRPr>
          </a:p>
          <a:p>
            <a:pPr lvl="1">
              <a:lnSpc>
                <a:spcPct val="107000"/>
              </a:lnSpc>
              <a:spcBef>
                <a:spcPts val="0"/>
              </a:spcBef>
            </a:pPr>
            <a:r>
              <a:rPr lang="es-E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rPr>
              <a:t>Juntan a un grupo de personas, o por lo menos una persona.</a:t>
            </a:r>
            <a:endParaRPr lang="en-U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endParaRPr>
          </a:p>
          <a:p>
            <a:pPr lvl="1">
              <a:lnSpc>
                <a:spcPct val="107000"/>
              </a:lnSpc>
              <a:spcBef>
                <a:spcPts val="0"/>
              </a:spcBef>
            </a:pPr>
            <a:r>
              <a:rPr lang="es-E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rPr>
              <a:t>Comparten la historia, buscando forma de grabar su presentación</a:t>
            </a:r>
            <a:endParaRPr lang="en-U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endParaRPr>
          </a:p>
          <a:p>
            <a:pPr lvl="1">
              <a:lnSpc>
                <a:spcPct val="107000"/>
              </a:lnSpc>
              <a:spcBef>
                <a:spcPts val="0"/>
              </a:spcBef>
            </a:pPr>
            <a:r>
              <a:rPr lang="es-E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rPr>
              <a:t>Comparten el video de su proyecto con el profesor.  </a:t>
            </a:r>
            <a:endParaRPr lang="en-US" sz="3500" dirty="0">
              <a:solidFill>
                <a:srgbClr val="613318"/>
              </a:solidFill>
              <a:latin typeface="Berlin Sans FB Demi" panose="020E0802020502020306" pitchFamily="34" charset="0"/>
              <a:ea typeface="MS Mincho" panose="02020609040205080304" pitchFamily="49" charset="-128"/>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58661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l="-1" r="-5949"/>
          <a:stretch/>
        </p:blipFill>
        <p:spPr>
          <a:xfrm>
            <a:off x="0" y="0"/>
            <a:ext cx="12949881" cy="6858000"/>
          </a:xfrm>
        </p:spPr>
      </p:pic>
      <p:sp>
        <p:nvSpPr>
          <p:cNvPr id="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Rectangle 5"/>
          <p:cNvSpPr/>
          <p:nvPr/>
        </p:nvSpPr>
        <p:spPr>
          <a:xfrm>
            <a:off x="8263595" y="4047523"/>
            <a:ext cx="4093161" cy="830997"/>
          </a:xfrm>
          <a:prstGeom prst="rect">
            <a:avLst/>
          </a:prstGeom>
        </p:spPr>
        <p:txBody>
          <a:bodyPr wrap="square">
            <a:spAutoFit/>
          </a:bodyPr>
          <a:lstStyle/>
          <a:p>
            <a:r>
              <a:rPr lang="en-US" sz="4800" dirty="0">
                <a:solidFill>
                  <a:srgbClr val="613318"/>
                </a:solidFill>
                <a:latin typeface="Berlin Sans FB" panose="020E0602020502020306" pitchFamily="34" charset="0"/>
              </a:rPr>
              <a:t>¡</a:t>
            </a:r>
            <a:r>
              <a:rPr lang="en-US" sz="4800" dirty="0" err="1">
                <a:solidFill>
                  <a:srgbClr val="613318"/>
                </a:solidFill>
                <a:latin typeface="Berlin Sans FB" panose="020E0602020502020306" pitchFamily="34" charset="0"/>
              </a:rPr>
              <a:t>Bienvenidos</a:t>
            </a:r>
            <a:r>
              <a:rPr lang="en-US" sz="4800" dirty="0">
                <a:solidFill>
                  <a:srgbClr val="613318"/>
                </a:solidFill>
                <a:latin typeface="Berlin Sans FB" panose="020E0602020502020306" pitchFamily="34" charset="0"/>
              </a:rPr>
              <a:t>!</a:t>
            </a:r>
            <a:endParaRPr lang="en-US" sz="4800" dirty="0"/>
          </a:p>
        </p:txBody>
      </p:sp>
    </p:spTree>
    <p:extLst>
      <p:ext uri="{BB962C8B-B14F-4D97-AF65-F5344CB8AC3E}">
        <p14:creationId xmlns:p14="http://schemas.microsoft.com/office/powerpoint/2010/main" val="2841149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fontScale="92500" lnSpcReduction="20000"/>
          </a:bodyPr>
          <a:lstStyle/>
          <a:p>
            <a:r>
              <a:rPr lang="es-ES" b="1" dirty="0">
                <a:solidFill>
                  <a:srgbClr val="008000"/>
                </a:solidFill>
              </a:rPr>
              <a:t>Ver</a:t>
            </a:r>
            <a:r>
              <a:rPr lang="es-ES" dirty="0">
                <a:solidFill>
                  <a:srgbClr val="008000"/>
                </a:solidFill>
              </a:rPr>
              <a:t> el siguiente video para la lección 2 </a:t>
            </a:r>
          </a:p>
          <a:p>
            <a:r>
              <a:rPr lang="es-ES" b="1" dirty="0">
                <a:solidFill>
                  <a:srgbClr val="008000"/>
                </a:solidFill>
              </a:rPr>
              <a:t>Leer Mateo 14:13-35</a:t>
            </a:r>
            <a:r>
              <a:rPr lang="es-ES" dirty="0">
                <a:solidFill>
                  <a:srgbClr val="008000"/>
                </a:solidFill>
              </a:rPr>
              <a:t> en sus Biblias</a:t>
            </a:r>
            <a:endParaRPr lang="en-US" dirty="0">
              <a:solidFill>
                <a:srgbClr val="008000"/>
              </a:solidFill>
            </a:endParaRPr>
          </a:p>
          <a:p>
            <a:endParaRPr lang="en-US" sz="2000" dirty="0">
              <a:solidFill>
                <a:srgbClr val="000000"/>
              </a:solidFill>
              <a:latin typeface="+mn-lt"/>
            </a:endParaRPr>
          </a:p>
        </p:txBody>
      </p:sp>
    </p:spTree>
    <p:extLst>
      <p:ext uri="{BB962C8B-B14F-4D97-AF65-F5344CB8AC3E}">
        <p14:creationId xmlns:p14="http://schemas.microsoft.com/office/powerpoint/2010/main" val="283577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Imagen que contiene Diagrama&#10;&#10;Descripción generada automáticamente">
            <a:extLst>
              <a:ext uri="{FF2B5EF4-FFF2-40B4-BE49-F238E27FC236}">
                <a16:creationId xmlns:a16="http://schemas.microsoft.com/office/drawing/2014/main" id="{A0F7836A-CE75-4F53-A645-F6458C68428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3122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759161" y="815907"/>
            <a:ext cx="10697593" cy="5632311"/>
          </a:xfrm>
          <a:prstGeom prst="rect">
            <a:avLst/>
          </a:prstGeom>
          <a:noFill/>
        </p:spPr>
        <p:txBody>
          <a:bodyPr wrap="square" rtlCol="0">
            <a:spAutoFit/>
          </a:bodyPr>
          <a:lstStyle/>
          <a:p>
            <a:pPr algn="ctr"/>
            <a:r>
              <a:rPr lang="en-US" sz="6000" dirty="0">
                <a:solidFill>
                  <a:srgbClr val="613318"/>
                </a:solidFill>
                <a:latin typeface="Berlin Sans FB Demi" panose="020E0802020502020306" pitchFamily="34" charset="0"/>
              </a:rPr>
              <a:t>La Biblia: </a:t>
            </a:r>
          </a:p>
          <a:p>
            <a:pPr algn="ctr"/>
            <a:r>
              <a:rPr lang="en-US" sz="6000" dirty="0">
                <a:solidFill>
                  <a:srgbClr val="613318"/>
                </a:solidFill>
                <a:latin typeface="Berlin Sans FB Demi" panose="020E0802020502020306" pitchFamily="34" charset="0"/>
              </a:rPr>
              <a:t>La </a:t>
            </a:r>
            <a:r>
              <a:rPr lang="en-US" sz="6000" dirty="0" err="1">
                <a:solidFill>
                  <a:srgbClr val="613318"/>
                </a:solidFill>
                <a:latin typeface="Berlin Sans FB Demi" panose="020E0802020502020306" pitchFamily="34" charset="0"/>
              </a:rPr>
              <a:t>Obra</a:t>
            </a:r>
            <a:r>
              <a:rPr lang="en-US" sz="6000" dirty="0">
                <a:solidFill>
                  <a:srgbClr val="613318"/>
                </a:solidFill>
                <a:latin typeface="Berlin Sans FB Demi" panose="020E0802020502020306" pitchFamily="34" charset="0"/>
              </a:rPr>
              <a:t> del Salvador</a:t>
            </a:r>
          </a:p>
          <a:p>
            <a:pPr algn="ctr"/>
            <a:r>
              <a:rPr lang="en-US" sz="6000" dirty="0" err="1">
                <a:solidFill>
                  <a:srgbClr val="613318"/>
                </a:solidFill>
                <a:latin typeface="Berlin Sans FB Demi" panose="020E0802020502020306" pitchFamily="34" charset="0"/>
              </a:rPr>
              <a:t>Lección</a:t>
            </a:r>
            <a:r>
              <a:rPr lang="en-US" sz="6000" dirty="0">
                <a:solidFill>
                  <a:srgbClr val="613318"/>
                </a:solidFill>
                <a:latin typeface="Berlin Sans FB Demi" panose="020E0802020502020306" pitchFamily="34" charset="0"/>
              </a:rPr>
              <a:t> 1: Jesús </a:t>
            </a:r>
            <a:r>
              <a:rPr lang="en-US" sz="6000" dirty="0" err="1">
                <a:solidFill>
                  <a:srgbClr val="613318"/>
                </a:solidFill>
                <a:latin typeface="Berlin Sans FB Demi" panose="020E0802020502020306" pitchFamily="34" charset="0"/>
              </a:rPr>
              <a:t>Perdona</a:t>
            </a:r>
            <a:r>
              <a:rPr lang="en-US" sz="6000" dirty="0">
                <a:solidFill>
                  <a:srgbClr val="613318"/>
                </a:solidFill>
                <a:latin typeface="Berlin Sans FB Demi" panose="020E0802020502020306" pitchFamily="34" charset="0"/>
              </a:rPr>
              <a:t> </a:t>
            </a:r>
            <a:r>
              <a:rPr lang="en-US" sz="6000" dirty="0" err="1">
                <a:solidFill>
                  <a:srgbClr val="613318"/>
                </a:solidFill>
                <a:latin typeface="Berlin Sans FB Demi" panose="020E0802020502020306" pitchFamily="34" charset="0"/>
              </a:rPr>
              <a:t>Pecados</a:t>
            </a:r>
            <a:r>
              <a:rPr lang="en-US" sz="6000" dirty="0">
                <a:solidFill>
                  <a:srgbClr val="613318"/>
                </a:solidFill>
                <a:latin typeface="Berlin Sans FB Demi" panose="020E0802020502020306" pitchFamily="34" charset="0"/>
              </a:rPr>
              <a:t> y </a:t>
            </a:r>
            <a:r>
              <a:rPr lang="en-US" sz="6000" dirty="0" err="1">
                <a:solidFill>
                  <a:srgbClr val="613318"/>
                </a:solidFill>
                <a:latin typeface="Berlin Sans FB Demi" panose="020E0802020502020306" pitchFamily="34" charset="0"/>
              </a:rPr>
              <a:t>Sus</a:t>
            </a:r>
            <a:r>
              <a:rPr lang="en-US" sz="6000" dirty="0">
                <a:solidFill>
                  <a:srgbClr val="613318"/>
                </a:solidFill>
                <a:latin typeface="Berlin Sans FB Demi" panose="020E0802020502020306" pitchFamily="34" charset="0"/>
              </a:rPr>
              <a:t> </a:t>
            </a:r>
            <a:r>
              <a:rPr lang="en-US" sz="6000" dirty="0" err="1">
                <a:solidFill>
                  <a:srgbClr val="613318"/>
                </a:solidFill>
                <a:latin typeface="Berlin Sans FB Demi" panose="020E0802020502020306" pitchFamily="34" charset="0"/>
              </a:rPr>
              <a:t>Conversaciones</a:t>
            </a:r>
            <a:endParaRPr lang="en-US" sz="6000" dirty="0">
              <a:solidFill>
                <a:srgbClr val="613318"/>
              </a:solidFill>
              <a:latin typeface="Berlin Sans FB Demi" panose="020E0802020502020306" pitchFamily="34" charset="0"/>
            </a:endParaRPr>
          </a:p>
          <a:p>
            <a:pPr algn="ctr"/>
            <a:r>
              <a:rPr lang="en-US" sz="6000" dirty="0">
                <a:solidFill>
                  <a:srgbClr val="613318"/>
                </a:solidFill>
                <a:latin typeface="Berlin Sans FB Demi" panose="020E0802020502020306" pitchFamily="34" charset="0"/>
              </a:rPr>
              <a:t>Lucas 5:17-39</a:t>
            </a:r>
          </a:p>
          <a:p>
            <a:pPr algn="ctr"/>
            <a:endParaRPr lang="en-US" sz="6000" dirty="0">
              <a:solidFill>
                <a:srgbClr val="613318"/>
              </a:solidFill>
              <a:latin typeface="Berlin Sans FB Demi" panose="020E0802020502020306" pitchFamily="34" charset="0"/>
            </a:endParaRP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a:xfrm>
            <a:off x="838200" y="1690688"/>
            <a:ext cx="10515600" cy="4486275"/>
          </a:xfrm>
        </p:spPr>
        <p:txBody>
          <a:bodyPr>
            <a:normAutofit fontScale="62500" lnSpcReduction="20000"/>
          </a:bodyPr>
          <a:lstStyle/>
          <a:p>
            <a:pPr marL="0" lvl="0" indent="0" algn="just">
              <a:buNone/>
            </a:pPr>
            <a:r>
              <a:rPr lang="es-ES" dirty="0">
                <a:solidFill>
                  <a:srgbClr val="008000"/>
                </a:solidFill>
              </a:rPr>
              <a:t>Amado Señor y Salvador Jesús, tú sabes que yo preferiría estar siempre saludable y no sufrir accidentes ni enfermedades. Pero a mí también me van a suceder esas cosas. Yo sé que tú puedes ayudarme cuando tenga lesiones o enfermedades. Pero, Cristo Jesús, no permitas que yo olvide que lo más importante es tener el perdón de mis pecados. No importa lo que me pueda ocurrir en esta vida, con mis pecados perdonados tengo la seguridad de una morada en el cielo contigo. Dame la fe, por medio de tu palabra, para confiar siempre en ti.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2"/>
            <a:ext cx="10515600" cy="3408216"/>
          </a:xfrm>
        </p:spPr>
        <p:txBody>
          <a:bodyPr>
            <a:noAutofit/>
          </a:bodyPr>
          <a:lstStyle/>
          <a:p>
            <a:pPr algn="ctr"/>
            <a:r>
              <a:rPr lang="es-EC" sz="8800" dirty="0">
                <a:solidFill>
                  <a:srgbClr val="613318"/>
                </a:solidFill>
                <a:cs typeface="Arial" panose="020B0604020202020204" pitchFamily="34" charset="0"/>
              </a:rPr>
              <a:t>Actividad de Repaso</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“Jesús Escandaloso”</a:t>
            </a:r>
            <a:endParaRPr lang="en-US" sz="4800" dirty="0">
              <a:solidFill>
                <a:srgbClr val="613318"/>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14A5-3031-4B61-9951-CB4344062753}"/>
              </a:ext>
            </a:extLst>
          </p:cNvPr>
          <p:cNvSpPr>
            <a:spLocks noGrp="1"/>
          </p:cNvSpPr>
          <p:nvPr>
            <p:ph type="title"/>
          </p:nvPr>
        </p:nvSpPr>
        <p:spPr/>
        <p:txBody>
          <a:bodyPr/>
          <a:lstStyle/>
          <a:p>
            <a:r>
              <a:rPr lang="en-US" dirty="0">
                <a:solidFill>
                  <a:srgbClr val="613318"/>
                </a:solidFill>
              </a:rPr>
              <a:t>“Los </a:t>
            </a:r>
            <a:r>
              <a:rPr lang="en-US" dirty="0" err="1">
                <a:solidFill>
                  <a:srgbClr val="613318"/>
                </a:solidFill>
              </a:rPr>
              <a:t>enfermos</a:t>
            </a:r>
            <a:r>
              <a:rPr lang="en-US" dirty="0">
                <a:solidFill>
                  <a:srgbClr val="613318"/>
                </a:solidFill>
              </a:rPr>
              <a:t>”</a:t>
            </a:r>
          </a:p>
        </p:txBody>
      </p:sp>
      <p:sp>
        <p:nvSpPr>
          <p:cNvPr id="3" name="Content Placeholder 2">
            <a:extLst>
              <a:ext uri="{FF2B5EF4-FFF2-40B4-BE49-F238E27FC236}">
                <a16:creationId xmlns:a16="http://schemas.microsoft.com/office/drawing/2014/main" id="{0185C045-353C-4159-85C4-1A2EEF3E523D}"/>
              </a:ext>
            </a:extLst>
          </p:cNvPr>
          <p:cNvSpPr>
            <a:spLocks noGrp="1"/>
          </p:cNvSpPr>
          <p:nvPr>
            <p:ph idx="1"/>
          </p:nvPr>
        </p:nvSpPr>
        <p:spPr/>
        <p:txBody>
          <a:bodyPr>
            <a:normAutofit fontScale="92500" lnSpcReduction="10000"/>
          </a:bodyPr>
          <a:lstStyle/>
          <a:p>
            <a:pPr marL="914400" indent="-914400">
              <a:lnSpc>
                <a:spcPct val="107000"/>
              </a:lnSpc>
              <a:spcBef>
                <a:spcPts val="0"/>
              </a:spcBef>
              <a:buFont typeface="+mj-lt"/>
              <a:buAutoNum type="arabicPeriod"/>
            </a:pPr>
            <a:r>
              <a:rPr lang="es-ES" sz="5000" i="1" dirty="0">
                <a:solidFill>
                  <a:srgbClr val="008000"/>
                </a:solidFill>
                <a:latin typeface="Berlin Sans FB Demi" panose="020E0802020502020306" pitchFamily="34" charset="0"/>
                <a:ea typeface="MS Mincho" panose="02020609040205080304" pitchFamily="49" charset="-128"/>
                <a:cs typeface="Calibri" panose="020F0502020204030204" pitchFamily="34" charset="0"/>
              </a:rPr>
              <a:t>Gente con defectos físicos</a:t>
            </a:r>
            <a:endParaRPr lang="en-US" sz="5000" dirty="0">
              <a:solidFill>
                <a:srgbClr val="008000"/>
              </a:solidFill>
              <a:latin typeface="Berlin Sans FB Demi" panose="020E0802020502020306" pitchFamily="34" charset="0"/>
              <a:ea typeface="MS Mincho" panose="02020609040205080304" pitchFamily="49" charset="-128"/>
              <a:cs typeface="Times New Roman" panose="02020603050405020304" pitchFamily="18" charset="0"/>
            </a:endParaRPr>
          </a:p>
          <a:p>
            <a:pPr marL="914400" indent="-914400">
              <a:lnSpc>
                <a:spcPct val="107000"/>
              </a:lnSpc>
              <a:spcBef>
                <a:spcPts val="0"/>
              </a:spcBef>
              <a:buFont typeface="+mj-lt"/>
              <a:buAutoNum type="arabicPeriod"/>
            </a:pPr>
            <a:r>
              <a:rPr lang="es-ES" sz="5000" i="1" dirty="0">
                <a:solidFill>
                  <a:srgbClr val="008000"/>
                </a:solidFill>
                <a:latin typeface="Berlin Sans FB Demi" panose="020E0802020502020306" pitchFamily="34" charset="0"/>
                <a:ea typeface="MS Mincho" panose="02020609040205080304" pitchFamily="49" charset="-128"/>
                <a:cs typeface="Calibri" panose="020F0502020204030204" pitchFamily="34" charset="0"/>
              </a:rPr>
              <a:t>Gente que la sociedad consideraría “loca”</a:t>
            </a:r>
            <a:endParaRPr lang="en-US" sz="5000" dirty="0">
              <a:solidFill>
                <a:srgbClr val="008000"/>
              </a:solidFill>
              <a:latin typeface="Berlin Sans FB Demi" panose="020E0802020502020306" pitchFamily="34" charset="0"/>
              <a:ea typeface="MS Mincho" panose="02020609040205080304" pitchFamily="49" charset="-128"/>
              <a:cs typeface="Times New Roman" panose="02020603050405020304" pitchFamily="18" charset="0"/>
            </a:endParaRPr>
          </a:p>
          <a:p>
            <a:pPr marL="914400" indent="-914400">
              <a:lnSpc>
                <a:spcPct val="107000"/>
              </a:lnSpc>
              <a:spcBef>
                <a:spcPts val="0"/>
              </a:spcBef>
              <a:buFont typeface="+mj-lt"/>
              <a:buAutoNum type="arabicPeriod"/>
            </a:pPr>
            <a:r>
              <a:rPr lang="es-ES" sz="5000" i="1" dirty="0">
                <a:solidFill>
                  <a:srgbClr val="008000"/>
                </a:solidFill>
                <a:latin typeface="Berlin Sans FB Demi" panose="020E0802020502020306" pitchFamily="34" charset="0"/>
                <a:ea typeface="MS Mincho" panose="02020609040205080304" pitchFamily="49" charset="-128"/>
                <a:cs typeface="Calibri" panose="020F0502020204030204" pitchFamily="34" charset="0"/>
              </a:rPr>
              <a:t>Extranjeros</a:t>
            </a:r>
            <a:endParaRPr lang="en-US" sz="5000" dirty="0">
              <a:solidFill>
                <a:srgbClr val="008000"/>
              </a:solidFill>
              <a:latin typeface="Berlin Sans FB Demi" panose="020E0802020502020306" pitchFamily="34" charset="0"/>
              <a:ea typeface="MS Mincho" panose="02020609040205080304" pitchFamily="49" charset="-128"/>
              <a:cs typeface="Times New Roman" panose="02020603050405020304" pitchFamily="18" charset="0"/>
            </a:endParaRPr>
          </a:p>
          <a:p>
            <a:pPr marL="914400" indent="-914400">
              <a:lnSpc>
                <a:spcPct val="107000"/>
              </a:lnSpc>
              <a:spcBef>
                <a:spcPts val="0"/>
              </a:spcBef>
              <a:buFont typeface="+mj-lt"/>
              <a:buAutoNum type="arabicPeriod"/>
            </a:pPr>
            <a:r>
              <a:rPr lang="es-ES" sz="5000" i="1" dirty="0">
                <a:solidFill>
                  <a:srgbClr val="008000"/>
                </a:solidFill>
                <a:latin typeface="Berlin Sans FB Demi" panose="020E0802020502020306" pitchFamily="34" charset="0"/>
                <a:ea typeface="MS Mincho" panose="02020609040205080304" pitchFamily="49" charset="-128"/>
                <a:cs typeface="Calibri" panose="020F0502020204030204" pitchFamily="34" charset="0"/>
              </a:rPr>
              <a:t>Gente rechazada por causa de su pecado</a:t>
            </a:r>
            <a:endParaRPr lang="en-US" sz="5000" dirty="0">
              <a:solidFill>
                <a:srgbClr val="008000"/>
              </a:solidFill>
              <a:latin typeface="Berlin Sans FB Demi" panose="020E0802020502020306"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82716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E57CB7-F090-4CFE-BEC9-22476C4C8F3A}"/>
              </a:ext>
            </a:extLst>
          </p:cNvPr>
          <p:cNvPicPr>
            <a:picLocks noChangeAspect="1"/>
          </p:cNvPicPr>
          <p:nvPr/>
        </p:nvPicPr>
        <p:blipFill rotWithShape="1">
          <a:blip r:embed="rId2"/>
          <a:srcRect b="10714"/>
          <a:stretch/>
        </p:blipFill>
        <p:spPr>
          <a:xfrm>
            <a:off x="20" y="10"/>
            <a:ext cx="12191980" cy="6857990"/>
          </a:xfrm>
          <a:prstGeom prst="rect">
            <a:avLst/>
          </a:prstGeom>
        </p:spPr>
      </p:pic>
      <p:sp>
        <p:nvSpPr>
          <p:cNvPr id="14"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dirty="0" err="1">
                <a:solidFill>
                  <a:schemeClr val="tx1">
                    <a:lumMod val="85000"/>
                    <a:lumOff val="15000"/>
                  </a:schemeClr>
                </a:solidFill>
                <a:latin typeface="Berlin Sans FB" panose="020E0602020502020306" pitchFamily="34" charset="0"/>
              </a:rPr>
              <a:t>Considerar</a:t>
            </a:r>
            <a:r>
              <a:rPr lang="en-US" sz="4000" dirty="0">
                <a:solidFill>
                  <a:schemeClr val="tx1">
                    <a:lumMod val="85000"/>
                    <a:lumOff val="15000"/>
                  </a:schemeClr>
                </a:solidFill>
                <a:latin typeface="Berlin Sans FB" panose="020E0602020502020306" pitchFamily="34" charset="0"/>
              </a:rPr>
              <a:t> – Lucas 5:17-39</a:t>
            </a:r>
          </a:p>
        </p:txBody>
      </p:sp>
      <p:cxnSp>
        <p:nvCxnSpPr>
          <p:cNvPr id="15"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0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B66A7-0B09-4C8D-99A4-A97B4414BB81}">
  <ds:schemaRefs>
    <ds:schemaRef ds:uri="http://schemas.microsoft.com/sharepoint/v3/contenttype/forms"/>
  </ds:schemaRefs>
</ds:datastoreItem>
</file>

<file path=customXml/itemProps2.xml><?xml version="1.0" encoding="utf-8"?>
<ds:datastoreItem xmlns:ds="http://schemas.openxmlformats.org/officeDocument/2006/customXml" ds:itemID="{4A48A486-974D-4E38-9FBE-C17F308B91E8}">
  <ds:schemaRefs>
    <ds:schemaRef ds:uri="http://schemas.openxmlformats.org/package/2006/metadata/core-properties"/>
    <ds:schemaRef ds:uri="d9dd568f-92e7-4aa1-8e50-87aa9ffea924"/>
    <ds:schemaRef ds:uri="http://www.w3.org/XML/1998/namespace"/>
    <ds:schemaRef ds:uri="http://purl.org/dc/terms/"/>
    <ds:schemaRef ds:uri="http://purl.org/dc/dcmitype/"/>
    <ds:schemaRef ds:uri="c29a6dd2-512b-4752-8473-975d37cb7242"/>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75A8FE0-2A8C-4723-992C-51F721592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TotalTime>
  <Words>2126</Words>
  <Application>Microsoft Office PowerPoint</Application>
  <PresentationFormat>Panorámica</PresentationFormat>
  <Paragraphs>261</Paragraphs>
  <Slides>33</Slides>
  <Notes>28</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Office Theme</vt:lpstr>
      <vt:lpstr>Presentación de PowerPoint</vt:lpstr>
      <vt:lpstr>Presentación de PowerPoint</vt:lpstr>
      <vt:lpstr>Presentación de PowerPoint</vt:lpstr>
      <vt:lpstr>Presentación de PowerPoint</vt:lpstr>
      <vt:lpstr>Oremos</vt:lpstr>
      <vt:lpstr>Mostremos Respeto…</vt:lpstr>
      <vt:lpstr>Actividad de Repaso (10 minutos)  “Jesús Escandaloso”</vt:lpstr>
      <vt:lpstr>“Los enfermos”</vt:lpstr>
      <vt:lpstr>Considerar – Lucas 5:17-39</vt:lpstr>
      <vt:lpstr>Considerar – Lucas 5:17-39</vt:lpstr>
      <vt:lpstr>Considerar – Lucas 5:17-39</vt:lpstr>
      <vt:lpstr>Considerar – Lucas 5:17-39</vt:lpstr>
      <vt:lpstr>Considerar – Lucas 5:17-39</vt:lpstr>
      <vt:lpstr>Considerar – Lucas 5:17-39</vt:lpstr>
      <vt:lpstr>Considerar – Lucas 5:17-39</vt:lpstr>
      <vt:lpstr>Considerar – Lucas 5:17-39</vt:lpstr>
      <vt:lpstr>Consolidar- Lucas 5:17-39</vt:lpstr>
      <vt:lpstr>Consolidar- Lucas 5:17-39</vt:lpstr>
      <vt:lpstr>Consolidar- Lucas 5:17-39</vt:lpstr>
      <vt:lpstr>Consolidar- Lucas 5:17-39</vt:lpstr>
      <vt:lpstr>Consolidar- Lucas 5:17-39</vt:lpstr>
      <vt:lpstr>Consolidar- Lucas 5:17-39</vt:lpstr>
      <vt:lpstr>Temas Importantes: Las 4 C (20 minutos)</vt:lpstr>
      <vt:lpstr>Las 4 C</vt:lpstr>
      <vt:lpstr>CAPTAR</vt:lpstr>
      <vt:lpstr>Lluvia de ideas</vt:lpstr>
      <vt:lpstr>Ideas para “Captar”</vt:lpstr>
      <vt:lpstr>Ideas para “Captar”</vt:lpstr>
      <vt:lpstr>Proyecto Final</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12</cp:revision>
  <dcterms:created xsi:type="dcterms:W3CDTF">2020-02-23T00:24:39Z</dcterms:created>
  <dcterms:modified xsi:type="dcterms:W3CDTF">2021-10-02T23:05:04Z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