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97" r:id="rId3"/>
    <p:sldId id="298" r:id="rId4"/>
    <p:sldId id="299" r:id="rId5"/>
    <p:sldId id="332" r:id="rId6"/>
    <p:sldId id="260" r:id="rId7"/>
    <p:sldId id="385" r:id="rId8"/>
    <p:sldId id="386" r:id="rId9"/>
    <p:sldId id="387" r:id="rId10"/>
    <p:sldId id="388" r:id="rId11"/>
    <p:sldId id="389" r:id="rId12"/>
    <p:sldId id="347" r:id="rId13"/>
    <p:sldId id="390" r:id="rId14"/>
    <p:sldId id="391" r:id="rId15"/>
    <p:sldId id="393" r:id="rId16"/>
    <p:sldId id="392" r:id="rId17"/>
    <p:sldId id="394" r:id="rId18"/>
    <p:sldId id="395" r:id="rId19"/>
    <p:sldId id="396" r:id="rId20"/>
    <p:sldId id="348" r:id="rId21"/>
    <p:sldId id="397" r:id="rId22"/>
    <p:sldId id="398" r:id="rId23"/>
    <p:sldId id="263" r:id="rId24"/>
    <p:sldId id="264" r:id="rId25"/>
    <p:sldId id="265" r:id="rId26"/>
    <p:sldId id="399" r:id="rId27"/>
    <p:sldId id="266" r:id="rId28"/>
    <p:sldId id="267" r:id="rId29"/>
    <p:sldId id="350" r:id="rId30"/>
    <p:sldId id="349" r:id="rId31"/>
    <p:sldId id="351" r:id="rId32"/>
    <p:sldId id="352" r:id="rId33"/>
    <p:sldId id="353" r:id="rId34"/>
    <p:sldId id="354" r:id="rId35"/>
    <p:sldId id="383" r:id="rId36"/>
    <p:sldId id="285" r:id="rId37"/>
    <p:sldId id="384" r:id="rId38"/>
    <p:sldId id="287" r:id="rId39"/>
    <p:sldId id="276" r:id="rId40"/>
    <p:sldId id="277" r:id="rId41"/>
    <p:sldId id="279" r:id="rId42"/>
    <p:sldId id="280" r:id="rId43"/>
    <p:sldId id="281" r:id="rId44"/>
    <p:sldId id="400" r:id="rId45"/>
    <p:sldId id="282" r:id="rId46"/>
    <p:sldId id="283" r:id="rId47"/>
    <p:sldId id="284" r:id="rId48"/>
  </p:sldIdLst>
  <p:sldSz cx="12192000" cy="6858000"/>
  <p:notesSz cx="6858000" cy="9144000"/>
  <p:embeddedFontLst>
    <p:embeddedFont>
      <p:font typeface="Adelle Sans Devanagari" panose="02000503000000020004" pitchFamily="2" charset="-78"/>
      <p:regular r:id="rId50"/>
      <p:bold r:id="rId51"/>
    </p:embeddedFont>
    <p:embeddedFont>
      <p:font typeface="Calibri" panose="020F0502020204030204" pitchFamily="34" charset="0"/>
      <p:regular r:id="rId52"/>
      <p:bold r:id="rId53"/>
      <p:italic r:id="rId54"/>
      <p:boldItalic r:id="rId55"/>
    </p:embeddedFont>
    <p:embeddedFont>
      <p:font typeface="Overlock" panose="02000506030000020004" pitchFamily="2" charset="77"/>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gfXcSfPgLvS4zvsiop5B3yoiUm5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5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124"/>
    <p:restoredTop sz="35185"/>
  </p:normalViewPr>
  <p:slideViewPr>
    <p:cSldViewPr snapToGrid="0">
      <p:cViewPr varScale="1">
        <p:scale>
          <a:sx n="34" d="100"/>
          <a:sy n="34" d="100"/>
        </p:scale>
        <p:origin x="4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exels.com/photo/cell-phone-hands-touchscreen-writing-1542099/"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lickr.com/photos/jmcfall/4676992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ristopalabradevida.com/fondo-biblico/"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commons.wikimedia.org/wiki/File:Hanging_Gardens_of_Babylon_by_Ferdinand_Knab_(1886).png"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Saludos </a:t>
            </a:r>
            <a:r>
              <a:rPr lang="es-ES" sz="1800" i="1" dirty="0">
                <a:solidFill>
                  <a:srgbClr val="00B050"/>
                </a:solidFill>
                <a:effectLst/>
                <a:latin typeface="Calibri" panose="020F0502020204030204" pitchFamily="34" charset="0"/>
                <a:ea typeface="Times New Roman" panose="02020603050405020304" pitchFamily="18" charset="0"/>
              </a:rPr>
              <a:t>Abre el curso 10 minutos antes para empezar con los saludos temprano.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Bienvenida </a:t>
            </a:r>
            <a:r>
              <a:rPr lang="es-ES" sz="1800" i="1" dirty="0">
                <a:solidFill>
                  <a:srgbClr val="00B050"/>
                </a:solidFill>
                <a:effectLst/>
                <a:latin typeface="Calibri" panose="020F0502020204030204" pitchFamily="34" charset="0"/>
                <a:ea typeface="Times New Roman" panose="02020603050405020304" pitchFamily="18" charset="0"/>
              </a:rPr>
              <a:t>Después de saludos personales, se puede compartir una bienvenida a la lección: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En la última lección, vimos la dureza corazón de los israelitas, la destrucción de Jerusalén y como el pueblo fue llevado en cautiverio por los babilonios.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Hoy vamos a ver que a pesar de que muchos de los Israelitas habían abandonado al Señor, hubo algunos todavía fieles al Dios verdadero.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Un de ellos era Daniel (</a:t>
            </a:r>
            <a:r>
              <a:rPr lang="es-ES" sz="1800" dirty="0" err="1">
                <a:solidFill>
                  <a:srgbClr val="000000"/>
                </a:solidFill>
                <a:effectLst/>
                <a:latin typeface="Calibri" panose="020F0502020204030204" pitchFamily="34" charset="0"/>
                <a:ea typeface="Times New Roman" panose="02020603050405020304" pitchFamily="18" charset="0"/>
              </a:rPr>
              <a:t>Beltsasar</a:t>
            </a:r>
            <a:r>
              <a:rPr lang="es-ES" sz="1800" dirty="0">
                <a:solidFill>
                  <a:srgbClr val="000000"/>
                </a:solidFill>
                <a:effectLst/>
                <a:latin typeface="Calibri" panose="020F0502020204030204" pitchFamily="34" charset="0"/>
                <a:ea typeface="Times New Roman" panose="02020603050405020304" pitchFamily="18" charset="0"/>
              </a:rPr>
              <a:t>) quién el Rey Darío escogió ser un administrador en su reino. Hoy vamos a ver cómo Dios bendijo y protegió a Daniel mientras estaba en un pueblo extranjero e idolatra. Dios protege a nosotros también mientras caminamos cómo extranjeros en este mundo, siendo hijos de Dios y herederos del cielo.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0000"/>
                </a:solidFill>
                <a:effectLst/>
                <a:latin typeface="Calibri" panose="020F0502020204030204" pitchFamily="34" charset="0"/>
                <a:ea typeface="Times New Roman" panose="02020603050405020304" pitchFamily="18" charset="0"/>
              </a:rPr>
              <a:t>Cómo tu maestro (a), oro la Palabras de Salmo 19:14: </a:t>
            </a:r>
            <a:r>
              <a:rPr lang="es-ES" sz="1800" b="1" dirty="0">
                <a:solidFill>
                  <a:srgbClr val="000000"/>
                </a:solidFill>
                <a:effectLst/>
                <a:latin typeface="Calibri" panose="020F0502020204030204" pitchFamily="34" charset="0"/>
                <a:ea typeface="Times New Roman" panose="02020603050405020304" pitchFamily="18" charset="0"/>
              </a:rPr>
              <a:t>Sean, pues, aceptables anti ti mis palabras y mis pensamientos, oh Señor, roca mía y redentor mío.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101" name="Google Shape;1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Capítulo 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err="1">
                <a:effectLst/>
                <a:latin typeface="Calibri" panose="020F0502020204030204" pitchFamily="34" charset="0"/>
                <a:ea typeface="Calibri" panose="020F0502020204030204" pitchFamily="34" charset="0"/>
                <a:cs typeface="Times New Roman" panose="02020603050405020304" pitchFamily="18" charset="0"/>
              </a:rPr>
              <a:t>Nabu-co-donosor</a:t>
            </a:r>
            <a:r>
              <a:rPr lang="es-ES" sz="1800" dirty="0">
                <a:effectLst/>
                <a:latin typeface="Calibri" panose="020F0502020204030204" pitchFamily="34" charset="0"/>
                <a:ea typeface="Calibri" panose="020F0502020204030204" pitchFamily="34" charset="0"/>
                <a:cs typeface="Times New Roman" panose="02020603050405020304" pitchFamily="18" charset="0"/>
              </a:rPr>
              <a:t> se vuelve loco, vive como un animal por un tiempo, y Dios le devuelve su razón.  Hasta el Rey hace una oración al Dios verdadero.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1312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Capítulo 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Unos 30 años después, Durante una fiesta unos dedos aparecieron y escribieron, “Mené, Mené,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Tekel</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Parsín</a:t>
            </a:r>
            <a:r>
              <a:rPr lang="es-ES" sz="1800" dirty="0">
                <a:effectLst/>
                <a:latin typeface="Calibri" panose="020F0502020204030204" pitchFamily="34" charset="0"/>
                <a:ea typeface="Calibri" panose="020F0502020204030204" pitchFamily="34" charset="0"/>
                <a:cs typeface="Times New Roman" panose="02020603050405020304" pitchFamily="18" charset="0"/>
              </a:rPr>
              <a:t>.”  Dios le da la interpretación a Daniel.  Dios tumba el reino babilonio esa misma noche y se establece el reino de Media y Persia.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75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Contar: </a:t>
            </a:r>
            <a:r>
              <a:rPr lang="es-ES" sz="1800" i="1" dirty="0">
                <a:solidFill>
                  <a:srgbClr val="00B050"/>
                </a:solidFill>
                <a:effectLst/>
                <a:latin typeface="Calibri" panose="020F0502020204030204" pitchFamily="34" charset="0"/>
                <a:ea typeface="Times New Roman" panose="02020603050405020304" pitchFamily="18" charset="0"/>
              </a:rPr>
              <a:t>Explique que ahora va a repasar la historia de 1 Reyes 18 y 19 y que demostrará como contar una historia bíblica. Deseamos que los oyentes sepan la historia. También deseamos contar la historia sin explicar, sin añadir comentarios, sin dar opiniones…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i="1" dirty="0">
                <a:solidFill>
                  <a:srgbClr val="00B050"/>
                </a:solidFill>
                <a:effectLst/>
                <a:latin typeface="Calibri" panose="020F0502020204030204" pitchFamily="34" charset="0"/>
                <a:ea typeface="Times New Roman" panose="02020603050405020304" pitchFamily="18" charset="0"/>
              </a:rPr>
              <a:t>Trate de tener la historia memorizada. Concéntrese en contar la historia con sus propias palabras, PERO asegúrese de que los detalles sean precisos.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12</a:t>
            </a:fld>
            <a:endParaRPr lang="en-US"/>
          </a:p>
        </p:txBody>
      </p:sp>
    </p:spTree>
    <p:extLst>
      <p:ext uri="{BB962C8B-B14F-4D97-AF65-F5344CB8AC3E}">
        <p14:creationId xmlns:p14="http://schemas.microsoft.com/office/powerpoint/2010/main" val="2723977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Daniel 6 </a:t>
            </a:r>
            <a:r>
              <a:rPr lang="es-ES" sz="1800" b="1" dirty="0">
                <a:effectLst/>
                <a:latin typeface="Calibri" panose="020F0502020204030204" pitchFamily="34" charset="0"/>
                <a:ea typeface="Times New Roman" panose="02020603050405020304" pitchFamily="18" charset="0"/>
              </a:rPr>
              <a:t>(Adaptado de Dios Habla Hoy)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El rey Darío decidió nombrar ciento veinte gobernadores regionales para que se encargaran de las distintas partes del reino. Al frente de ellos puso tres supervisores, para que vigilaran la administración de los gobernadores y uno de los supervisores era Daniel, quien pronto se distinguió de los otros supervisores y jefes regionales por su gran capacidad; por eso el rey pensó en ponerlo al frente del gobierno de la nación.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6001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Times New Roman" panose="02020603050405020304" pitchFamily="18" charset="0"/>
              </a:rPr>
              <a:t>Los supervisores y gobernadores buscaron entonces un motivo para acusarlo de mala administración del reino, pero como Daniel era un hombre honrado, no le encontraron ninguna falta; por lo tanto no pudieron presentar ningún cargo contra él. Sin embargo, siguieron pensando en el asunto, y dijeron: </a:t>
            </a:r>
            <a:r>
              <a:rPr lang="es-ES" sz="1800" b="1" dirty="0">
                <a:effectLst/>
                <a:latin typeface="Calibri" panose="020F0502020204030204" pitchFamily="34" charset="0"/>
                <a:ea typeface="Times New Roman" panose="02020603050405020304" pitchFamily="18" charset="0"/>
              </a:rPr>
              <a:t>«No encontraremos ningún motivo para acusar a Daniel, a no ser algo que tenga que ver con su religión.»</a:t>
            </a:r>
          </a:p>
          <a:p>
            <a:pPr marL="0" marR="0">
              <a:spcBef>
                <a:spcPts val="0"/>
              </a:spcBef>
              <a:spcAft>
                <a:spcPts val="0"/>
              </a:spcAft>
            </a:pPr>
            <a:endParaRPr lang="es-ES" sz="1800" b="1"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Así pues, los supervisores y gobernadores se pusieron de acuerdo para ir a hablar con el rey Darío, y cuando estuvieron en su presencia le dijeron: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Calibri" panose="020F0502020204030204" pitchFamily="34" charset="0"/>
              </a:rPr>
              <a:t>—¡Que viva Su Majestad para siempre! Todas las autoridades que gobiernan la nación han tenido una junta, en la que acordaron la publicación de un decreto real ordenando que, durante treinta días, nadie dirija una súplica a ningún dios ni hombre, sino sólo a Su Majestad. El que no obedezca, deberá ser arrojado al foso de los leones. Por lo tanto, confirme Su Majestad el decreto, y fírmelo para que no pueda ser modificado, conforme a la ley de los medos y los persas, que no puede ser anulada.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583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effectLst/>
                <a:latin typeface="Times New Roman" panose="02020603050405020304" pitchFamily="18" charset="0"/>
                <a:ea typeface="Times New Roman" panose="02020603050405020304" pitchFamily="18" charset="0"/>
                <a:cs typeface="Calibri" panose="020F0502020204030204" pitchFamily="34" charset="0"/>
              </a:rPr>
              <a:t>Ante esto, el rey Darío firmó el decreto. Y cuando Daniel supo que el decreto había sido firmado, se fue a su casa, abrió las ventanas de su dormitorio, el cual estaba orientado hacia Jerusalén, y se arrodilló para orar y alabar a Dios. Esto lo hacía tres veces al día, tal como siempre lo había hecho. Entonces aquellos hombres entraron juntos en la casa de Daniel, y lo encontraron orando y alabando a su Dios. </a:t>
            </a:r>
            <a:r>
              <a:rPr lang="en-US" dirty="0">
                <a:effectLst/>
              </a:rPr>
              <a:t>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4214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En seguida fueron a ver al rey para hablarle del decreto, y le dijeron: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Calibri" panose="020F0502020204030204" pitchFamily="34" charset="0"/>
              </a:rPr>
              <a:t>—Su Majestad ha publicado un decreto, según el cual, aquel que durante estos treinta días dirija una súplica a cualquier dios o a cualquier hombre que no sea Su Majestad, será arrojado al foso de los leones, ¿no es verdad?</a:t>
            </a:r>
          </a:p>
          <a:p>
            <a:pPr marL="0" marR="0">
              <a:spcBef>
                <a:spcPts val="0"/>
              </a:spcBef>
              <a:spcAft>
                <a:spcPts val="0"/>
              </a:spcAft>
            </a:pPr>
            <a:endParaRPr lang="es-ES" sz="18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Calibri" panose="020F0502020204030204" pitchFamily="34" charset="0"/>
              </a:rPr>
              <a:t>—Así es —respondió el rey—.</a:t>
            </a:r>
            <a:r>
              <a:rPr lang="es-ES" sz="1800" dirty="0">
                <a:effectLst/>
                <a:latin typeface="Calibri" panose="020F0502020204030204" pitchFamily="34" charset="0"/>
                <a:ea typeface="Calibri" panose="020F0502020204030204" pitchFamily="34" charset="0"/>
                <a:cs typeface="Calibri" panose="020F0502020204030204" pitchFamily="34" charset="0"/>
              </a:rPr>
              <a:t> Y el decreto debe cumplirse conforme a la ley de los medos y los persas, que no puede ser anulada.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Entonces ellos siguieron diciendo: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Calibri" panose="020F0502020204030204" pitchFamily="34" charset="0"/>
              </a:rPr>
              <a:t>—Pues Daniel, uno de esos judíos desterrados, no muestra ningún respeto por Su Majestad ni por el decreto publicado, ya que lo hemos visto hacer su oración tres veces al día.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Al oír esto, el rey quedó muy triste, y buscó la manera de salvar a Daniel. Hasta la hora de ponerse el sol hizo todo lo posible para salvarlo, pero aquellos hombres se presentaron otra vez al rey y le dijeron: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Calibri" panose="020F0502020204030204" pitchFamily="34" charset="0"/>
              </a:rPr>
              <a:t>—Su Majestad sabe bien que, según la ley de los medos y los persas, ninguna prohibición o decreto firmado por el rey puede ser anulado.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443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Entonces el rey ordenó que trajeran a Daniel y lo echaran al foso de los leones. Pero antes que se cumpliera la sentencia, el rey le dijo a Daniel: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Calibri" panose="020F0502020204030204" pitchFamily="34" charset="0"/>
              </a:rPr>
              <a:t>—¡Que tu Dios, a quien sirves con tanta fidelidad, te salve!</a:t>
            </a:r>
          </a:p>
          <a:p>
            <a:pPr marL="0" marR="0">
              <a:spcBef>
                <a:spcPts val="0"/>
              </a:spcBef>
              <a:spcAft>
                <a:spcPts val="0"/>
              </a:spcAft>
            </a:pPr>
            <a:endParaRPr lang="es-ES" sz="18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dirty="0">
                <a:effectLst/>
                <a:latin typeface="Calibri" panose="020F0502020204030204" pitchFamily="34" charset="0"/>
                <a:ea typeface="Calibri" panose="020F0502020204030204" pitchFamily="34" charset="0"/>
                <a:cs typeface="Calibri" panose="020F0502020204030204" pitchFamily="34" charset="0"/>
              </a:rPr>
              <a:t>En cuanto Daniel estuvo en el foso, trajeron una piedra y la pusieron sobre la boca del foso, y el rey la selló con su sello real y con el sello de las altas personalidades de su gobierno, para que también en el caso de Daniel se cumpliera estrictamente lo establecido por la ley. Después el rey se fue a su palacio y se acostó sin cenar y sin entregarse a sus distracciones habituales; además, no pudo dormir en toda la noche.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8755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Tan pronto como amaneció, se levantó y fue a toda prisa al foso de los leones. Cuando el rey estuvo cerca, llamó con voz triste a Daniel, diciendo: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Calibri" panose="020F0502020204030204" pitchFamily="34" charset="0"/>
              </a:rPr>
              <a:t>—Daniel, siervo del Dios viviente, ¿pudo tu Dios, a quien sirves con tanta fidelidad, librarte de los leones?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Y Daniel le respondió:</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Calibri" panose="020F0502020204030204" pitchFamily="34" charset="0"/>
              </a:rPr>
              <a:t>—¡Que viva Su Majestad para siempre! Mi Dios envió su ángel, el cual cerró la boca de los leones para que no me hicieran ningún daño, pues Dios sabe que soy inocente y que no he hecho nada malo contra Su Majestad.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Entonces el rey se alegró mucho y ordenó que sacaran del foso a Daniel. Cuando lo sacaron, no le encontraron ninguna herida, porque tuvo confianza en su Dios. Después, por orden del rey, fueron traídos los hombres que habían acusado a Daniel, y junto con sus mujeres y sus hijos fueron echados al foso de los leones; y aún no habían llegado al fondo cuando ya los leones se habían lanzado sobre ellos y los habían despedazado.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29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Entonces el rey Darío escribió a la gente de todas las naciones y lenguas de la tierra, diciéndoles: «Deseo a ustedes paz y prosperidad, y ordeno y mando que en todo mi imperio se respete y reverencie al Dios de Daniel.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2800" b="0" i="0" u="none" strike="noStrike" dirty="0" err="1">
                <a:solidFill>
                  <a:srgbClr val="000000"/>
                </a:solidFill>
                <a:effectLst/>
                <a:latin typeface="+mn-lt"/>
              </a:rPr>
              <a:t>Porque</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él</a:t>
            </a:r>
            <a:r>
              <a:rPr lang="en-US" sz="2800" b="0" i="0" u="none" strike="noStrike" dirty="0">
                <a:solidFill>
                  <a:srgbClr val="000000"/>
                </a:solidFill>
                <a:effectLst/>
                <a:latin typeface="+mn-lt"/>
              </a:rPr>
              <a:t> es </a:t>
            </a:r>
            <a:r>
              <a:rPr lang="en-US" sz="2800" b="0" i="0" u="none" strike="noStrike" dirty="0" err="1">
                <a:solidFill>
                  <a:srgbClr val="000000"/>
                </a:solidFill>
                <a:effectLst/>
                <a:latin typeface="+mn-lt"/>
              </a:rPr>
              <a:t>el</a:t>
            </a:r>
            <a:r>
              <a:rPr lang="en-US" sz="2800" b="0" i="0" u="none" strike="noStrike" dirty="0">
                <a:solidFill>
                  <a:srgbClr val="000000"/>
                </a:solidFill>
                <a:effectLst/>
                <a:latin typeface="+mn-lt"/>
              </a:rPr>
              <a:t> Dios vivo,</a:t>
            </a:r>
            <a:br>
              <a:rPr lang="en-US" sz="2800" dirty="0">
                <a:latin typeface="+mn-lt"/>
              </a:rPr>
            </a:br>
            <a:r>
              <a:rPr lang="en-US" sz="2800" b="0" i="0" u="none" strike="noStrike" dirty="0">
                <a:solidFill>
                  <a:srgbClr val="000000"/>
                </a:solidFill>
                <a:effectLst/>
                <a:latin typeface="+mn-lt"/>
              </a:rPr>
              <a:t>    y </a:t>
            </a:r>
            <a:r>
              <a:rPr lang="en-US" sz="2800" b="0" i="0" u="none" strike="noStrike" dirty="0" err="1">
                <a:solidFill>
                  <a:srgbClr val="000000"/>
                </a:solidFill>
                <a:effectLst/>
                <a:latin typeface="+mn-lt"/>
              </a:rPr>
              <a:t>permanece</a:t>
            </a:r>
            <a:r>
              <a:rPr lang="en-US" sz="2800" b="0" i="0" u="none" strike="noStrike" dirty="0">
                <a:solidFill>
                  <a:srgbClr val="000000"/>
                </a:solidFill>
                <a:effectLst/>
                <a:latin typeface="+mn-lt"/>
              </a:rPr>
              <a:t> para </a:t>
            </a:r>
            <a:r>
              <a:rPr lang="en-US" sz="2800" b="0" i="0" u="none" strike="noStrike" dirty="0" err="1">
                <a:solidFill>
                  <a:srgbClr val="000000"/>
                </a:solidFill>
                <a:effectLst/>
                <a:latin typeface="+mn-lt"/>
              </a:rPr>
              <a:t>siempre</a:t>
            </a:r>
            <a:r>
              <a:rPr lang="en-US" sz="2800" b="0" i="0" u="none" strike="noStrike" dirty="0">
                <a:solidFill>
                  <a:srgbClr val="000000"/>
                </a:solidFill>
                <a:effectLst/>
                <a:latin typeface="+mn-lt"/>
              </a:rPr>
              <a:t>.</a:t>
            </a:r>
            <a:br>
              <a:rPr lang="en-US" sz="2800" dirty="0">
                <a:latin typeface="+mn-lt"/>
              </a:rPr>
            </a:br>
            <a:r>
              <a:rPr lang="en-US" sz="2800" b="0" i="0" u="none" strike="noStrike" dirty="0" err="1">
                <a:solidFill>
                  <a:srgbClr val="000000"/>
                </a:solidFill>
                <a:effectLst/>
                <a:latin typeface="+mn-lt"/>
              </a:rPr>
              <a:t>Su</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reino</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jamás</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será</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destruido</a:t>
            </a:r>
            <a:r>
              <a:rPr lang="en-US" sz="2800" b="0" i="0" u="none" strike="noStrike" dirty="0">
                <a:solidFill>
                  <a:srgbClr val="000000"/>
                </a:solidFill>
                <a:effectLst/>
                <a:latin typeface="+mn-lt"/>
              </a:rPr>
              <a:t>,</a:t>
            </a:r>
            <a:br>
              <a:rPr lang="en-US" sz="2800" dirty="0">
                <a:latin typeface="+mn-lt"/>
              </a:rPr>
            </a:br>
            <a:r>
              <a:rPr lang="en-US" sz="2800" b="0" i="0" u="none" strike="noStrike" dirty="0">
                <a:solidFill>
                  <a:srgbClr val="000000"/>
                </a:solidFill>
                <a:effectLst/>
                <a:latin typeface="+mn-lt"/>
              </a:rPr>
              <a:t>    y </a:t>
            </a:r>
            <a:r>
              <a:rPr lang="en-US" sz="2800" b="0" i="0" u="none" strike="noStrike" dirty="0" err="1">
                <a:solidFill>
                  <a:srgbClr val="000000"/>
                </a:solidFill>
                <a:effectLst/>
                <a:latin typeface="+mn-lt"/>
              </a:rPr>
              <a:t>su</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dominio</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jamás</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tendrá</a:t>
            </a:r>
            <a:r>
              <a:rPr lang="en-US" sz="2800" b="0" i="0" u="none" strike="noStrike" dirty="0">
                <a:solidFill>
                  <a:srgbClr val="000000"/>
                </a:solidFill>
                <a:effectLst/>
                <a:latin typeface="+mn-lt"/>
              </a:rPr>
              <a:t> fin.</a:t>
            </a:r>
            <a:br>
              <a:rPr lang="en-US" sz="2800" dirty="0">
                <a:latin typeface="+mn-lt"/>
              </a:rPr>
            </a:br>
            <a:r>
              <a:rPr lang="en-US" sz="2800" b="1" i="0" u="none" strike="noStrike" baseline="30000" dirty="0">
                <a:solidFill>
                  <a:srgbClr val="000000"/>
                </a:solidFill>
                <a:effectLst/>
                <a:latin typeface="+mn-lt"/>
              </a:rPr>
              <a:t>27 </a:t>
            </a:r>
            <a:r>
              <a:rPr lang="en-US" sz="2800" b="0" i="0" u="none" strike="noStrike" dirty="0" err="1">
                <a:solidFill>
                  <a:srgbClr val="000000"/>
                </a:solidFill>
                <a:effectLst/>
                <a:latin typeface="+mn-lt"/>
              </a:rPr>
              <a:t>Él</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rescata</a:t>
            </a:r>
            <a:r>
              <a:rPr lang="en-US" sz="2800" b="0" i="0" u="none" strike="noStrike" dirty="0">
                <a:solidFill>
                  <a:srgbClr val="000000"/>
                </a:solidFill>
                <a:effectLst/>
                <a:latin typeface="+mn-lt"/>
              </a:rPr>
              <a:t> y </a:t>
            </a:r>
            <a:r>
              <a:rPr lang="en-US" sz="2800" b="0" i="0" u="none" strike="noStrike" dirty="0" err="1">
                <a:solidFill>
                  <a:srgbClr val="000000"/>
                </a:solidFill>
                <a:effectLst/>
                <a:latin typeface="+mn-lt"/>
              </a:rPr>
              <a:t>salva</a:t>
            </a:r>
            <a:r>
              <a:rPr lang="en-US" sz="2800" b="0" i="0" u="none" strike="noStrike" dirty="0">
                <a:solidFill>
                  <a:srgbClr val="000000"/>
                </a:solidFill>
                <a:effectLst/>
                <a:latin typeface="+mn-lt"/>
              </a:rPr>
              <a:t>;</a:t>
            </a:r>
            <a:br>
              <a:rPr lang="en-US" sz="2800" dirty="0">
                <a:latin typeface="+mn-lt"/>
              </a:rPr>
            </a:b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hace</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señales</a:t>
            </a:r>
            <a:r>
              <a:rPr lang="en-US" sz="2800" b="0" i="0" u="none" strike="noStrike" dirty="0">
                <a:solidFill>
                  <a:srgbClr val="000000"/>
                </a:solidFill>
                <a:effectLst/>
                <a:latin typeface="+mn-lt"/>
              </a:rPr>
              <a:t> y </a:t>
            </a:r>
            <a:r>
              <a:rPr lang="en-US" sz="2800" b="0" i="0" u="none" strike="noStrike" dirty="0" err="1">
                <a:solidFill>
                  <a:srgbClr val="000000"/>
                </a:solidFill>
                <a:effectLst/>
                <a:latin typeface="+mn-lt"/>
              </a:rPr>
              <a:t>maravillas</a:t>
            </a:r>
            <a:br>
              <a:rPr lang="en-US" sz="2800" dirty="0">
                <a:latin typeface="+mn-lt"/>
              </a:rPr>
            </a:b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en</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los</a:t>
            </a:r>
            <a:r>
              <a:rPr lang="en-US" sz="2800" b="0" i="0" u="none" strike="noStrike" dirty="0">
                <a:solidFill>
                  <a:srgbClr val="000000"/>
                </a:solidFill>
                <a:effectLst/>
                <a:latin typeface="+mn-lt"/>
              </a:rPr>
              <a:t> </a:t>
            </a:r>
            <a:r>
              <a:rPr lang="en-US" sz="2800" b="0" i="0" u="none" strike="noStrike" dirty="0" err="1">
                <a:solidFill>
                  <a:srgbClr val="000000"/>
                </a:solidFill>
                <a:effectLst/>
                <a:latin typeface="+mn-lt"/>
              </a:rPr>
              <a:t>cielos</a:t>
            </a:r>
            <a:r>
              <a:rPr lang="en-US" sz="2800" b="0" i="0" u="none" strike="noStrike" dirty="0">
                <a:solidFill>
                  <a:srgbClr val="000000"/>
                </a:solidFill>
                <a:effectLst/>
                <a:latin typeface="+mn-lt"/>
              </a:rPr>
              <a:t> y </a:t>
            </a:r>
            <a:r>
              <a:rPr lang="en-US" sz="2800" b="0" i="0" u="none" strike="noStrike" dirty="0" err="1">
                <a:solidFill>
                  <a:srgbClr val="000000"/>
                </a:solidFill>
                <a:effectLst/>
                <a:latin typeface="+mn-lt"/>
              </a:rPr>
              <a:t>en</a:t>
            </a:r>
            <a:r>
              <a:rPr lang="en-US" sz="2800" b="0" i="0" u="none" strike="noStrike" dirty="0">
                <a:solidFill>
                  <a:srgbClr val="000000"/>
                </a:solidFill>
                <a:effectLst/>
                <a:latin typeface="+mn-lt"/>
              </a:rPr>
              <a:t> la tierra.</a:t>
            </a:r>
            <a:br>
              <a:rPr lang="en-US" sz="2800" dirty="0">
                <a:latin typeface="+mn-lt"/>
              </a:rPr>
            </a:br>
            <a:r>
              <a:rPr lang="en-US" sz="2800" b="0" i="0" u="none" strike="noStrike" dirty="0">
                <a:solidFill>
                  <a:srgbClr val="000000"/>
                </a:solidFill>
                <a:effectLst/>
                <a:latin typeface="+mn-lt"/>
              </a:rPr>
              <a:t>¡Ha </a:t>
            </a:r>
            <a:r>
              <a:rPr lang="en-US" sz="2800" b="0" i="0" u="none" strike="noStrike" dirty="0" err="1">
                <a:solidFill>
                  <a:srgbClr val="000000"/>
                </a:solidFill>
                <a:effectLst/>
                <a:latin typeface="+mn-lt"/>
              </a:rPr>
              <a:t>salvado</a:t>
            </a:r>
            <a:r>
              <a:rPr lang="en-US" sz="2800" b="0" i="0" u="none" strike="noStrike" dirty="0">
                <a:solidFill>
                  <a:srgbClr val="000000"/>
                </a:solidFill>
                <a:effectLst/>
                <a:latin typeface="+mn-lt"/>
              </a:rPr>
              <a:t> a Daniel</a:t>
            </a:r>
            <a:br>
              <a:rPr lang="en-US" sz="2800" dirty="0">
                <a:latin typeface="+mn-lt"/>
              </a:rPr>
            </a:br>
            <a:r>
              <a:rPr lang="en-US" sz="2800" b="0" i="0" u="none" strike="noStrike" dirty="0">
                <a:solidFill>
                  <a:srgbClr val="000000"/>
                </a:solidFill>
                <a:effectLst/>
                <a:latin typeface="+mn-lt"/>
              </a:rPr>
              <a:t>    de las </a:t>
            </a:r>
            <a:r>
              <a:rPr lang="en-US" sz="2800" b="0" i="0" u="none" strike="noStrike" dirty="0" err="1">
                <a:solidFill>
                  <a:srgbClr val="000000"/>
                </a:solidFill>
                <a:effectLst/>
                <a:latin typeface="+mn-lt"/>
              </a:rPr>
              <a:t>garras</a:t>
            </a:r>
            <a:r>
              <a:rPr lang="en-US" sz="2800" b="0" i="0" u="none" strike="noStrike" dirty="0">
                <a:solidFill>
                  <a:srgbClr val="000000"/>
                </a:solidFill>
                <a:effectLst/>
                <a:latin typeface="+mn-lt"/>
              </a:rPr>
              <a:t> de </a:t>
            </a:r>
            <a:r>
              <a:rPr lang="en-US" sz="2800" b="0" i="0" u="none" strike="noStrike" dirty="0" err="1">
                <a:solidFill>
                  <a:srgbClr val="000000"/>
                </a:solidFill>
                <a:effectLst/>
                <a:latin typeface="+mn-lt"/>
              </a:rPr>
              <a:t>los</a:t>
            </a:r>
            <a:r>
              <a:rPr lang="en-US" sz="2800" b="0" i="0" u="none" strike="noStrike" dirty="0">
                <a:solidFill>
                  <a:srgbClr val="000000"/>
                </a:solidFill>
                <a:effectLst/>
                <a:latin typeface="+mn-lt"/>
              </a:rPr>
              <a:t> leones!</a:t>
            </a:r>
            <a:endParaRPr lang="en-US" sz="18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Calibri" panose="020F0502020204030204" pitchFamily="34" charset="0"/>
              </a:rPr>
              <a:t>Y Daniel siguió siendo una alta personalidad del gobierno en el reinado de Darío, y también en el reinado de Ciro, rey de Persia.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998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Calibri" panose="020F0502020204030204" pitchFamily="34" charset="0"/>
                <a:ea typeface="Times New Roman" panose="02020603050405020304" pitchFamily="18" charset="0"/>
              </a:rPr>
              <a:t>Oración </a:t>
            </a:r>
            <a:r>
              <a:rPr lang="es-ES" sz="1800" i="1" dirty="0">
                <a:solidFill>
                  <a:srgbClr val="00B050"/>
                </a:solidFill>
                <a:effectLst/>
                <a:latin typeface="Calibri" panose="020F0502020204030204" pitchFamily="34" charset="0"/>
                <a:ea typeface="Times New Roman" panose="02020603050405020304" pitchFamily="18" charset="0"/>
              </a:rPr>
              <a:t>Hermanos, empezaremos con una oración</a:t>
            </a:r>
            <a:r>
              <a:rPr lang="es-ES" sz="1800"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Padre</a:t>
            </a:r>
            <a:r>
              <a:rPr lang="es-ES" sz="1800" dirty="0">
                <a:effectLst/>
                <a:latin typeface="Calibri" panose="020F0502020204030204" pitchFamily="34" charset="0"/>
                <a:ea typeface="Calibri" panose="020F0502020204030204" pitchFamily="34" charset="0"/>
                <a:cs typeface="Arial" panose="020B0604020202020204" pitchFamily="34" charset="0"/>
              </a:rPr>
              <a:t> celestial, fortaléceme en la hora de tentación para que siga tu voluntad aun cuando gente poderosa quiere que te desobedezca y que te niegue. Tú no me negaste; tú mandaste tu único Hijo para atribuirme su vida santa y rescatarme de mis pecados y del castigo que merecía. Fortaléceme de tal manera que no niegue a mi Salvador. Amén.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3" name="Google Shape;10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Calibri" panose="020F0502020204030204" pitchFamily="34" charset="0"/>
                <a:ea typeface="Times New Roman" panose="02020603050405020304" pitchFamily="18" charset="0"/>
              </a:rPr>
              <a:t>Considerar </a:t>
            </a:r>
            <a:r>
              <a:rPr lang="es-ES" sz="1800" i="1" dirty="0">
                <a:solidFill>
                  <a:srgbClr val="00B050"/>
                </a:solidFill>
                <a:effectLst/>
                <a:latin typeface="Calibri" panose="020F0502020204030204" pitchFamily="34" charset="0"/>
                <a:ea typeface="Times New Roman" panose="02020603050405020304" pitchFamily="18" charset="0"/>
              </a:rPr>
              <a:t>Estas preguntas son muy útiles para estudiar cualquier historia bíblica, en un grupo o solo. Es la oración de Academia Cristo que ustedes las usen con sus propios familiares, conocidos y en un Grupo Sembrador (un grupo de evangelismo) un día.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20</a:t>
            </a:fld>
            <a:endParaRPr lang="en-US"/>
          </a:p>
        </p:txBody>
      </p:sp>
    </p:spTree>
    <p:extLst>
      <p:ext uri="{BB962C8B-B14F-4D97-AF65-F5344CB8AC3E}">
        <p14:creationId xmlns:p14="http://schemas.microsoft.com/office/powerpoint/2010/main" val="206433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Actividad de Grupos Pequeños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772795" algn="l"/>
              </a:tabLst>
            </a:pPr>
            <a:r>
              <a:rPr lang="es-ES" sz="1800" i="1" dirty="0">
                <a:solidFill>
                  <a:srgbClr val="000000"/>
                </a:solidFill>
                <a:effectLst/>
                <a:latin typeface="Calibri" panose="020F0502020204030204" pitchFamily="34" charset="0"/>
                <a:ea typeface="Times New Roman" panose="02020603050405020304" pitchFamily="18" charset="0"/>
              </a:rPr>
              <a:t>Cómo las preguntas de Considerar son el enfoque de este curso, deseamos dar los estudiantes tiempo para practicarlos sin la ayuda del profesor. Explique a los estudiantes que van a platicar las preguntas de Considerar en grupos pequeños. Elije un guía para cada grupo que va a leer las preguntas. La meta es tener las mismas repuestas como el profesor cuando regresan a la sala principal de Zoom. Recuerden los estudiantes de las preguntas antes de que empiecen. Dar los estudiantes 8 minutos para esta actividad. Si necesites ayuda con la logística de crear salas pequeñas en Zoom, se puede pedir ayuda del Director Académico de Academia Cristo. </a:t>
            </a:r>
            <a:endParaRPr lang="en-US" sz="1800" dirty="0">
              <a:effectLst/>
              <a:latin typeface="Times New Roman" panose="02020603050405020304" pitchFamily="18" charset="0"/>
              <a:ea typeface="Times New Roman" panose="02020603050405020304" pitchFamily="18" charset="0"/>
            </a:endParaRPr>
          </a:p>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894122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6326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1. ¿Quiénes son los personajes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Rey Darí</a:t>
            </a:r>
            <a:r>
              <a:rPr lang="es-E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 el Rey de Persia que conquistó los babilonios (6:1)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Ciento veinte sátrapas y tres administradores (6:1)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Daniel, nombrado uno de los tres administradores/gobernadores sobre los 120 sátrapas.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ángel de Dios (6:22) </a:t>
            </a:r>
            <a:endParaRPr lang="en-US" sz="1800" dirty="0">
              <a:effectLst/>
              <a:latin typeface="Times New Roman" panose="02020603050405020304" pitchFamily="18" charset="0"/>
              <a:ea typeface="Times New Roman" panose="02020603050405020304" pitchFamily="18" charset="0"/>
            </a:endParaRPr>
          </a:p>
          <a:p>
            <a:pPr marL="228600" marR="0" lvl="0" indent="-152400" algn="l" rtl="0">
              <a:lnSpc>
                <a:spcPct val="100000"/>
              </a:lnSpc>
              <a:spcBef>
                <a:spcPts val="800"/>
              </a:spcBef>
              <a:spcAft>
                <a:spcPts val="0"/>
              </a:spcAft>
              <a:buClr>
                <a:schemeClr val="dk1"/>
              </a:buClr>
              <a:buSzPts val="1200"/>
              <a:buFont typeface="Calibri"/>
              <a:buNone/>
            </a:pPr>
            <a:endParaRPr dirty="0"/>
          </a:p>
        </p:txBody>
      </p:sp>
      <p:sp>
        <p:nvSpPr>
          <p:cNvPr id="147" name="Google Shape;1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2. ¿Cuáles son los objetos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edicto/decreto que firmó el rey prohibiendo orar a cualquier dios que no sea el rey mismo durante 30 días (6:9)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casa, dormitorio y las ventanas abiertas de Daniel (6:10)</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foso de los leones (6:16)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piedra que taparon la boca del foso, sellada con el anillo del rey (6:17-18)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Los leones, sus bocas cerradas (6:22)</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Los huesos de los que falsamente lo habían acusado a Daniel y sus familias (6:24)</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decreto de Darío alabando al Dios de Daniel (6:25)</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800"/>
              </a:spcBef>
              <a:spcAft>
                <a:spcPts val="0"/>
              </a:spcAft>
              <a:buNone/>
            </a:pPr>
            <a:endParaRPr dirty="0"/>
          </a:p>
        </p:txBody>
      </p:sp>
      <p:sp>
        <p:nvSpPr>
          <p:cNvPr id="154" name="Google Shape;1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3. ¿Dónde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Babilonia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palacio del rey, la casa de Daniel, y el foso de leones</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800"/>
              </a:spcBef>
              <a:spcAft>
                <a:spcPts val="0"/>
              </a:spcAft>
              <a:buNone/>
            </a:pPr>
            <a:endParaRPr dirty="0"/>
          </a:p>
        </p:txBody>
      </p:sp>
      <p:sp>
        <p:nvSpPr>
          <p:cNvPr id="161" name="Google Shape;16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596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4. ¿Cuándo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6000"/>
              </a:lnSpc>
              <a:spcBef>
                <a:spcPts val="0"/>
              </a:spcBef>
              <a:spcAft>
                <a:spcPts val="80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Durante el reino de Darío</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800"/>
              </a:spcBef>
              <a:spcAft>
                <a:spcPts val="0"/>
              </a:spcAft>
              <a:buNone/>
            </a:pPr>
            <a:endParaRPr dirty="0"/>
          </a:p>
        </p:txBody>
      </p:sp>
      <p:sp>
        <p:nvSpPr>
          <p:cNvPr id="169" name="Google Shape;1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5. ¿Cuál es el problema?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Daniel les cae mal a los otros oficiales (a lo mejor por no ser corrupto, por su fe, y por ser extranjero, también). Surgen envidias y quieren deshacerse de él.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Es ilegal orar al Dios verdadero. </a:t>
            </a: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¿Qué hará Daniel, quien tiene la costumbre de orar tres veces a su Dios con la ventana abierta?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¿Daniel sobrevivirá el foso de los leones?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176" name="Google Shape;17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6. ¿Se soluciona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Dios salva a Daniel. Los enemigos son echados a los leones. El nombre de Dios es glorificado.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191" name="Google Shape;19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30</a:t>
            </a:fld>
            <a:endParaRPr lang="en-US"/>
          </a:p>
        </p:txBody>
      </p:sp>
    </p:spTree>
    <p:extLst>
      <p:ext uri="{BB962C8B-B14F-4D97-AF65-F5344CB8AC3E}">
        <p14:creationId xmlns:p14="http://schemas.microsoft.com/office/powerpoint/2010/main" val="958325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Aun en tierra extranjera y hostil, Dios protegió y bendijo a Daniel, quien, por obra del Espíritu Santo, permaneció fiel.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15" name="Google Shape;2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2. ¿Qué pecado veo en esta historia y confieso en mi vida?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pecado de ir en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pos</a:t>
            </a:r>
            <a:r>
              <a:rPr lang="es-ES" sz="1800" dirty="0">
                <a:effectLst/>
                <a:latin typeface="Calibri" panose="020F0502020204030204" pitchFamily="34" charset="0"/>
                <a:ea typeface="Calibri" panose="020F0502020204030204" pitchFamily="34" charset="0"/>
                <a:cs typeface="Times New Roman" panose="02020603050405020304" pitchFamily="18" charset="0"/>
              </a:rPr>
              <a:t> a los deseos de la gente que va en contra de la voluntad de Dios.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cobardía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Faltarles el respecto a los gobernantes de este mundo.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por el otro lado, poner mi confianza en la política y creer que los políticos van a salvarnos.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Clr>
                <a:schemeClr val="dk1"/>
              </a:buClr>
              <a:buSzPts val="1200"/>
              <a:buFont typeface="Arial"/>
              <a:buNone/>
            </a:pPr>
            <a:endParaRPr dirty="0"/>
          </a:p>
        </p:txBody>
      </p:sp>
      <p:sp>
        <p:nvSpPr>
          <p:cNvPr id="222" name="Google Shape;2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Dios ya nos ha salvado del león rugiente que busca devorarnos (Satanás). 1 Pedro 5:8  </a:t>
            </a:r>
            <a:r>
              <a:rPr lang="en-US" sz="2800" b="1" i="0" u="none" strike="noStrike" baseline="30000" dirty="0">
                <a:solidFill>
                  <a:srgbClr val="000000"/>
                </a:solidFill>
                <a:effectLst/>
                <a:latin typeface="system-ui"/>
              </a:rPr>
              <a:t>8 </a:t>
            </a:r>
            <a:r>
              <a:rPr lang="en-US" sz="2800" b="0" i="0" u="none" strike="noStrike" dirty="0" err="1">
                <a:solidFill>
                  <a:srgbClr val="000000"/>
                </a:solidFill>
                <a:effectLst/>
                <a:latin typeface="system-ui"/>
              </a:rPr>
              <a:t>Practiquen</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el</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dominio</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propio</a:t>
            </a:r>
            <a:r>
              <a:rPr lang="en-US" sz="2800" b="0" i="0" u="none" strike="noStrike" dirty="0">
                <a:solidFill>
                  <a:srgbClr val="000000"/>
                </a:solidFill>
                <a:effectLst/>
                <a:latin typeface="system-ui"/>
              </a:rPr>
              <a:t> y </a:t>
            </a:r>
            <a:r>
              <a:rPr lang="en-US" sz="2800" b="0" i="0" u="none" strike="noStrike" dirty="0" err="1">
                <a:solidFill>
                  <a:srgbClr val="000000"/>
                </a:solidFill>
                <a:effectLst/>
                <a:latin typeface="system-ui"/>
              </a:rPr>
              <a:t>manténganse</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alerta</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Su</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enemigo</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el</a:t>
            </a:r>
            <a:r>
              <a:rPr lang="en-US" sz="2800" b="0" i="0" u="none" strike="noStrike" dirty="0">
                <a:solidFill>
                  <a:srgbClr val="000000"/>
                </a:solidFill>
                <a:effectLst/>
                <a:latin typeface="system-ui"/>
              </a:rPr>
              <a:t> diablo </a:t>
            </a:r>
            <a:r>
              <a:rPr lang="en-US" sz="2800" b="0" i="0" u="none" strike="noStrike" dirty="0" err="1">
                <a:solidFill>
                  <a:srgbClr val="000000"/>
                </a:solidFill>
                <a:effectLst/>
                <a:latin typeface="system-ui"/>
              </a:rPr>
              <a:t>ronda</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como</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león</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rugiente</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buscando</a:t>
            </a:r>
            <a:r>
              <a:rPr lang="en-US" sz="2800" b="0" i="0" u="none" strike="noStrike" dirty="0">
                <a:solidFill>
                  <a:srgbClr val="000000"/>
                </a:solidFill>
                <a:effectLst/>
                <a:latin typeface="system-ui"/>
              </a:rPr>
              <a:t> a </a:t>
            </a:r>
            <a:r>
              <a:rPr lang="en-US" sz="2800" b="0" i="0" u="none" strike="noStrike" dirty="0" err="1">
                <a:solidFill>
                  <a:srgbClr val="000000"/>
                </a:solidFill>
                <a:effectLst/>
                <a:latin typeface="system-ui"/>
              </a:rPr>
              <a:t>quién</a:t>
            </a:r>
            <a:r>
              <a:rPr lang="en-US" sz="2800" b="0" i="0" u="none" strike="noStrike" dirty="0">
                <a:solidFill>
                  <a:srgbClr val="000000"/>
                </a:solidFill>
                <a:effectLst/>
                <a:latin typeface="system-ui"/>
              </a:rPr>
              <a:t> </a:t>
            </a:r>
            <a:r>
              <a:rPr lang="en-US" sz="2800" b="0" i="0" u="none" strike="noStrike" dirty="0" err="1">
                <a:solidFill>
                  <a:srgbClr val="000000"/>
                </a:solidFill>
                <a:effectLst/>
                <a:latin typeface="system-ui"/>
              </a:rPr>
              <a:t>devorar</a:t>
            </a:r>
            <a:r>
              <a:rPr lang="en-US" sz="2800" b="0" i="0" u="none" strike="noStrike" dirty="0">
                <a:solidFill>
                  <a:srgbClr val="000000"/>
                </a:solidFill>
                <a:effectLst/>
                <a:latin typeface="system-ui"/>
              </a:rPr>
              <a:t>.</a:t>
            </a: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Bien Dice Pablo: « 17 Pero el Señor estuvo a mi lado y me dio fuerzas para que por medio de mí se llevara a cabo la predicación del mensaje y lo oyeran todos los paganos. Y fui librado de la boca del león. 18 El Señor me librará de todo mal y me preservará para su reino celestial. A él sea la gloria por los siglos de los siglos. Amén.» (2 Timoteo 4:17-18)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Dios dirige los asuntos de su creación para que todo haga su voluntad y obre para el bien de su iglesia. Jeremías observa: “Señor, yo sé que el hombre no es dueño de su destino, que no le es dado al caminante dirigir sus propios pasos”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Jer</a:t>
            </a:r>
            <a:r>
              <a:rPr lang="es-ES" sz="1800" dirty="0">
                <a:effectLst/>
                <a:latin typeface="Calibri" panose="020F0502020204030204" pitchFamily="34" charset="0"/>
                <a:ea typeface="Calibri" panose="020F0502020204030204" pitchFamily="34" charset="0"/>
                <a:cs typeface="Times New Roman" panose="02020603050405020304" pitchFamily="18" charset="0"/>
              </a:rPr>
              <a:t>. 10:23). Las cosas no ocurren por casualidad en este mundo, Dios gobierna los asuntos de este mundo.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800"/>
              </a:spcBef>
              <a:spcAft>
                <a:spcPts val="0"/>
              </a:spcAft>
              <a:buClr>
                <a:schemeClr val="dk1"/>
              </a:buClr>
              <a:buSzPts val="1200"/>
              <a:buFont typeface="Arial"/>
              <a:buNone/>
            </a:pPr>
            <a:endParaRPr dirty="0"/>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4. ¿Qué pediré que Dios obre en mí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Dios nos dé la fuerza para obedecerle aun cuando otros nos presionan a desobedecerle.) Dios pudo haber permitido que los leones mataran a Daniel, y aun así hubiera bendecido a Daniel al traerle al cielo. A veces los cristianos son lastimados o incluso matados porque permanecen fieles al verdadero Dios.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Usar esta historia con creyentes bajo ataque, siendo perseguidos.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800"/>
              </a:spcBef>
              <a:spcAft>
                <a:spcPts val="0"/>
              </a:spcAft>
              <a:buNone/>
            </a:pPr>
            <a:endParaRPr dirty="0"/>
          </a:p>
        </p:txBody>
      </p:sp>
      <p:sp>
        <p:nvSpPr>
          <p:cNvPr id="236" name="Google Shape;23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334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https://www.pexels.com/photo/cell-phone-hands-touchscreen-writing-1542099/</a:t>
            </a:r>
            <a:endParaRPr/>
          </a:p>
          <a:p>
            <a:pPr marL="0" lvl="0" indent="0" algn="l" rtl="0">
              <a:spcBef>
                <a:spcPts val="0"/>
              </a:spcBef>
              <a:spcAft>
                <a:spcPts val="0"/>
              </a:spcAft>
              <a:buNone/>
            </a:pPr>
            <a:endParaRPr/>
          </a:p>
        </p:txBody>
      </p:sp>
      <p:sp>
        <p:nvSpPr>
          <p:cNvPr id="304" name="Google Shape;30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1" u="none" strike="noStrike" kern="1200" dirty="0">
                <a:solidFill>
                  <a:schemeClr val="tx1">
                    <a:lumMod val="50000"/>
                  </a:schemeClr>
                </a:solidFill>
                <a:effectLst/>
                <a:latin typeface="+mn-lt"/>
                <a:ea typeface="+mn-ea"/>
                <a:cs typeface="+mn-cs"/>
              </a:rPr>
              <a:t>El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bendiga</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guarde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Haga</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resplandecer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t>
            </a:r>
            <a:r>
              <a:rPr lang="en-US" sz="1200" b="1" i="1" u="none" strike="noStrike" kern="1200" dirty="0" err="1">
                <a:solidFill>
                  <a:schemeClr val="tx1">
                    <a:lumMod val="50000"/>
                  </a:schemeClr>
                </a:solidFill>
                <a:effectLst/>
                <a:latin typeface="+mn-lt"/>
                <a:ea typeface="+mn-ea"/>
                <a:cs typeface="+mn-cs"/>
              </a:rPr>
              <a:t>sobre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tenga</a:t>
            </a:r>
            <a:r>
              <a:rPr lang="en-US" sz="1200" b="1" i="1" u="none" strike="noStrike" kern="1200" dirty="0">
                <a:solidFill>
                  <a:schemeClr val="tx1">
                    <a:lumMod val="50000"/>
                  </a:schemeClr>
                </a:solidFill>
                <a:effectLst/>
                <a:latin typeface="+mn-lt"/>
                <a:ea typeface="+mn-ea"/>
                <a:cs typeface="+mn-cs"/>
              </a:rPr>
              <a:t> de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misericordia. Vuelve </a:t>
            </a:r>
            <a:r>
              <a:rPr lang="en-US" sz="1200" b="1" i="1" u="none" strike="noStrike" kern="1200" dirty="0" err="1">
                <a:solidFill>
                  <a:schemeClr val="tx1">
                    <a:lumMod val="50000"/>
                  </a:schemeClr>
                </a:solidFill>
                <a:effectLst/>
                <a:latin typeface="+mn-lt"/>
                <a:ea typeface="+mn-ea"/>
                <a:cs typeface="+mn-cs"/>
              </a:rPr>
              <a:t>el</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Señor</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su</a:t>
            </a:r>
            <a:r>
              <a:rPr lang="en-US" sz="1200" b="1" i="1" u="none" strike="noStrike" kern="1200" dirty="0">
                <a:solidFill>
                  <a:schemeClr val="tx1">
                    <a:lumMod val="50000"/>
                  </a:schemeClr>
                </a:solidFill>
                <a:effectLst/>
                <a:latin typeface="+mn-lt"/>
                <a:ea typeface="+mn-ea"/>
                <a:cs typeface="+mn-cs"/>
              </a:rPr>
              <a:t> rostro a </a:t>
            </a:r>
            <a:r>
              <a:rPr lang="en-US" sz="1200" b="1" i="1" u="none" strike="noStrike" kern="1200" dirty="0" err="1">
                <a:solidFill>
                  <a:schemeClr val="tx1">
                    <a:lumMod val="50000"/>
                  </a:schemeClr>
                </a:solidFill>
                <a:effectLst/>
                <a:latin typeface="+mn-lt"/>
                <a:ea typeface="+mn-ea"/>
                <a:cs typeface="+mn-cs"/>
              </a:rPr>
              <a:t>ti</a:t>
            </a:r>
            <a:r>
              <a:rPr lang="en-US" sz="1200" b="1" i="1" u="none" strike="noStrike" kern="1200" dirty="0">
                <a:solidFill>
                  <a:schemeClr val="tx1">
                    <a:lumMod val="50000"/>
                  </a:schemeClr>
                </a:solidFill>
                <a:effectLst/>
                <a:latin typeface="+mn-lt"/>
                <a:ea typeface="+mn-ea"/>
                <a:cs typeface="+mn-cs"/>
              </a:rPr>
              <a:t>, y </a:t>
            </a:r>
            <a:r>
              <a:rPr lang="en-US" sz="1200" b="1" i="1" u="none" strike="noStrike" kern="1200" dirty="0" err="1">
                <a:solidFill>
                  <a:schemeClr val="tx1">
                    <a:lumMod val="50000"/>
                  </a:schemeClr>
                </a:solidFill>
                <a:effectLst/>
                <a:latin typeface="+mn-lt"/>
                <a:ea typeface="+mn-ea"/>
                <a:cs typeface="+mn-cs"/>
              </a:rPr>
              <a:t>te</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conceda</a:t>
            </a:r>
            <a:r>
              <a:rPr lang="en-US" sz="1200" b="1" i="1" u="none" strike="noStrike" kern="1200" dirty="0">
                <a:solidFill>
                  <a:schemeClr val="tx1">
                    <a:lumMod val="50000"/>
                  </a:schemeClr>
                </a:solidFill>
                <a:effectLst/>
                <a:latin typeface="+mn-lt"/>
                <a:ea typeface="+mn-ea"/>
                <a:cs typeface="+mn-cs"/>
              </a:rPr>
              <a:t> la </a:t>
            </a:r>
            <a:r>
              <a:rPr lang="en-US" sz="1200" b="1" i="1" u="none" strike="noStrike" kern="1200" dirty="0" err="1">
                <a:solidFill>
                  <a:schemeClr val="tx1">
                    <a:lumMod val="50000"/>
                  </a:schemeClr>
                </a:solidFill>
                <a:effectLst/>
                <a:latin typeface="+mn-lt"/>
                <a:ea typeface="+mn-ea"/>
                <a:cs typeface="+mn-cs"/>
              </a:rPr>
              <a:t>paz</a:t>
            </a:r>
            <a:r>
              <a:rPr lang="en-US" sz="1200" b="1" i="1" u="none" strike="noStrike" kern="1200" dirty="0">
                <a:solidFill>
                  <a:schemeClr val="tx1">
                    <a:lumMod val="50000"/>
                  </a:schemeClr>
                </a:solidFill>
                <a:effectLst/>
                <a:latin typeface="+mn-lt"/>
                <a:ea typeface="+mn-ea"/>
                <a:cs typeface="+mn-cs"/>
              </a:rPr>
              <a:t>. </a:t>
            </a:r>
            <a:r>
              <a:rPr lang="en-US" sz="1200" b="1" i="1" u="none" strike="noStrike" kern="1200" dirty="0" err="1">
                <a:solidFill>
                  <a:schemeClr val="tx1">
                    <a:lumMod val="50000"/>
                  </a:schemeClr>
                </a:solidFill>
                <a:effectLst/>
                <a:latin typeface="+mn-lt"/>
                <a:ea typeface="+mn-ea"/>
                <a:cs typeface="+mn-cs"/>
              </a:rPr>
              <a:t>Amén</a:t>
            </a:r>
            <a:r>
              <a:rPr lang="en-US" sz="1200" b="1" i="1" u="none" strike="noStrike" kern="1200" dirty="0">
                <a:solidFill>
                  <a:schemeClr val="tx1">
                    <a:lumMod val="50000"/>
                  </a:schemeClr>
                </a:solidFill>
                <a:effectLst/>
                <a:latin typeface="+mn-lt"/>
                <a:ea typeface="+mn-ea"/>
                <a:cs typeface="+mn-cs"/>
              </a:rPr>
              <a:t>.</a:t>
            </a:r>
            <a:endParaRPr lang="es-ES" sz="1200" kern="1200" dirty="0">
              <a:solidFill>
                <a:schemeClr val="tx1">
                  <a:lumMod val="50000"/>
                </a:schemeClr>
              </a:solidFill>
              <a:effectLst/>
              <a:latin typeface="+mn-lt"/>
              <a:ea typeface="+mn-ea"/>
              <a:cs typeface="+mn-cs"/>
            </a:endParaRPr>
          </a:p>
          <a:p>
            <a:pPr marL="457200" lvl="1"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68" name="Google Shape;26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Despedidas</a:t>
            </a:r>
            <a:endParaRPr/>
          </a:p>
        </p:txBody>
      </p:sp>
      <p:sp>
        <p:nvSpPr>
          <p:cNvPr id="324" name="Google Shape;32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8" name="Google Shape;2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Objetivos </a:t>
            </a:r>
            <a:r>
              <a:rPr lang="es-ES" sz="1800" i="1" dirty="0">
                <a:solidFill>
                  <a:srgbClr val="00B050"/>
                </a:solidFill>
                <a:effectLst/>
                <a:latin typeface="Calibri" panose="020F0502020204030204" pitchFamily="34" charset="0"/>
                <a:ea typeface="Times New Roman" panose="02020603050405020304" pitchFamily="18" charset="0"/>
              </a:rPr>
              <a:t>Presentar los objetivos de la Lección 5.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 sz="1800" b="1" dirty="0">
                <a:solidFill>
                  <a:srgbClr val="000000"/>
                </a:solidFill>
                <a:effectLst/>
                <a:latin typeface="Calibri" panose="020F0502020204030204" pitchFamily="34" charset="0"/>
                <a:ea typeface="Times New Roman" panose="02020603050405020304" pitchFamily="18" charset="0"/>
              </a:rPr>
              <a:t>Lección 5: Daniel en el Foso de los Leones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Usar el método de las 4 “C” para leer y entender Jeremías 36-37; 2 Reyes 25:1-21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Practicar el paso de “Considerar” en grupos pequeños</a:t>
            </a:r>
            <a:endParaRPr lang="en-US" sz="1800" dirty="0">
              <a:effectLst/>
              <a:latin typeface="Times New Roman" panose="02020603050405020304" pitchFamily="18" charset="0"/>
              <a:ea typeface="Times New Roman" panose="02020603050405020304" pitchFamily="18" charset="0"/>
            </a:endParaRPr>
          </a:p>
          <a:p>
            <a:pPr marL="457200" lvl="1" indent="0" algn="l" rtl="0">
              <a:spcBef>
                <a:spcPts val="0"/>
              </a:spcBef>
              <a:spcAft>
                <a:spcPts val="0"/>
              </a:spcAft>
              <a:buNone/>
            </a:pPr>
            <a:endParaRPr dirty="0"/>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51028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3. El Exilio en Babilonia</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Babilonios conquistaron Jerusalén.  A muchos se los llevaron como cautivos a Babilonia.  Estas instrucciones Dios les dio por medio del profeta Jeremías:</a:t>
            </a:r>
          </a:p>
          <a:p>
            <a:pPr marL="342900" marR="0" lvl="0" indent="-342900">
              <a:spcBef>
                <a:spcPts val="0"/>
              </a:spcBef>
              <a:spcAft>
                <a:spcPts val="0"/>
              </a:spcAft>
              <a:buFont typeface="Symbol"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Times New Roman" panose="02020603050405020304" pitchFamily="18" charset="0"/>
                <a:ea typeface="Times New Roman" panose="02020603050405020304" pitchFamily="18" charset="0"/>
              </a:rPr>
              <a:t>Jeremías 29:4-11 «Así ha dicho el Señor de los ejércitos y Dios de Israel, a todos los cautivos que permití que fueran llevados de Jerusalén a Babilonia: 5 “Construyan casas, y habítenlas; planten huertos y coman de sus frutos. 6 Cásense, y tengan hijos e hijas; den mujeres a sus hijos, y maridos a sus hijas, para que tengan hijos e hijas; y multiplíquense allá. ¡No se reduzcan en número! 7 Procuren la paz de la ciudad a la que permití que fueran llevados. Rueguen al Señor por ella, porque si ella tiene paz, también tendrán paz ustedes.”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 sea, Dios dice que </a:t>
            </a:r>
            <a:r>
              <a:rPr lang="en-US" dirty="0" err="1"/>
              <a:t>los</a:t>
            </a:r>
            <a:r>
              <a:rPr lang="en-US" dirty="0"/>
              <a:t> </a:t>
            </a:r>
            <a:r>
              <a:rPr lang="en-US" dirty="0" err="1"/>
              <a:t>va</a:t>
            </a:r>
            <a:r>
              <a:rPr lang="en-US" dirty="0"/>
              <a:t> a </a:t>
            </a:r>
            <a:r>
              <a:rPr lang="en-US" dirty="0" err="1"/>
              <a:t>bendecir</a:t>
            </a:r>
            <a:r>
              <a:rPr lang="en-US" dirty="0"/>
              <a:t> </a:t>
            </a:r>
            <a:r>
              <a:rPr lang="en-US" dirty="0" err="1"/>
              <a:t>allí</a:t>
            </a:r>
            <a:r>
              <a:rPr lang="en-US" dirty="0"/>
              <a:t> </a:t>
            </a:r>
            <a:r>
              <a:rPr lang="en-US" dirty="0" err="1"/>
              <a:t>en</a:t>
            </a:r>
            <a:r>
              <a:rPr lang="en-US" dirty="0"/>
              <a:t> </a:t>
            </a:r>
            <a:r>
              <a:rPr lang="en-US" dirty="0" err="1"/>
              <a:t>Babilonia</a:t>
            </a:r>
            <a:r>
              <a:rPr lang="en-US" dirty="0"/>
              <a:t>.  Que </a:t>
            </a:r>
            <a:r>
              <a:rPr lang="en-US" dirty="0" err="1"/>
              <a:t>hagan</a:t>
            </a:r>
            <a:r>
              <a:rPr lang="en-US" dirty="0"/>
              <a:t> sus </a:t>
            </a:r>
            <a:r>
              <a:rPr lang="en-US" dirty="0" err="1"/>
              <a:t>vidas</a:t>
            </a:r>
            <a:r>
              <a:rPr lang="en-US"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ea typeface="Calibri"/>
                <a:cs typeface="Calibri"/>
                <a:sym typeface="Calibri"/>
              </a:rPr>
              <a:t>Los </a:t>
            </a:r>
            <a:r>
              <a:rPr lang="en-US" sz="1200" b="1" dirty="0" err="1">
                <a:solidFill>
                  <a:schemeClr val="dk1"/>
                </a:solidFill>
                <a:latin typeface="Calibri"/>
                <a:ea typeface="Calibri"/>
                <a:cs typeface="Calibri"/>
                <a:sym typeface="Calibri"/>
              </a:rPr>
              <a:t>judíos</a:t>
            </a:r>
            <a:r>
              <a:rPr lang="en-US" sz="1200" b="1" dirty="0">
                <a:solidFill>
                  <a:schemeClr val="dk1"/>
                </a:solidFill>
                <a:latin typeface="Calibri"/>
                <a:ea typeface="Calibri"/>
                <a:cs typeface="Calibri"/>
                <a:sym typeface="Calibri"/>
              </a:rPr>
              <a:t> </a:t>
            </a:r>
            <a:r>
              <a:rPr lang="en-US" sz="1200" b="1" dirty="0" err="1">
                <a:solidFill>
                  <a:schemeClr val="dk1"/>
                </a:solidFill>
                <a:latin typeface="Calibri"/>
                <a:ea typeface="Calibri"/>
                <a:cs typeface="Calibri"/>
                <a:sym typeface="Calibri"/>
              </a:rPr>
              <a:t>exiliados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hicieron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caso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Prosperaron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pero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aun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así</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anhelaban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regresar</a:t>
            </a:r>
            <a:r>
              <a:rPr lang="en-US" sz="1200" dirty="0">
                <a:solidFill>
                  <a:schemeClr val="dk1"/>
                </a:solidFill>
                <a:latin typeface="Calibri"/>
                <a:ea typeface="Calibri"/>
                <a:cs typeface="Calibri"/>
                <a:sym typeface="Calibri"/>
              </a:rPr>
              <a:t> a </a:t>
            </a:r>
            <a:r>
              <a:rPr lang="en-US" sz="1200" dirty="0" err="1">
                <a:solidFill>
                  <a:schemeClr val="dk1"/>
                </a:solidFill>
                <a:latin typeface="Calibri"/>
                <a:ea typeface="Calibri"/>
                <a:cs typeface="Calibri"/>
                <a:sym typeface="Calibri"/>
              </a:rPr>
              <a:t>su</a:t>
            </a:r>
            <a:r>
              <a:rPr lang="en-US" sz="1200" dirty="0">
                <a:solidFill>
                  <a:schemeClr val="dk1"/>
                </a:solidFill>
                <a:latin typeface="Calibri"/>
                <a:ea typeface="Calibri"/>
                <a:cs typeface="Calibri"/>
                <a:sym typeface="Calibri"/>
              </a:rPr>
              <a:t> tierra. </a:t>
            </a:r>
            <a:r>
              <a:rPr lang="en-US" sz="1200" dirty="0" err="1">
                <a:solidFill>
                  <a:schemeClr val="dk1"/>
                </a:solidFill>
                <a:latin typeface="Calibri"/>
                <a:ea typeface="Calibri"/>
                <a:cs typeface="Calibri"/>
                <a:sym typeface="Calibri"/>
              </a:rPr>
              <a:t>Había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muchos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cambios</a:t>
            </a:r>
            <a:r>
              <a:rPr lang="en-US" sz="1200" dirty="0">
                <a:solidFill>
                  <a:schemeClr val="dk1"/>
                </a:solidFill>
                <a:latin typeface="Calibri"/>
                <a:ea typeface="Calibri"/>
                <a:cs typeface="Calibri"/>
                <a:sym typeface="Calibri"/>
              </a:rPr>
              <a:t> para </a:t>
            </a:r>
            <a:r>
              <a:rPr lang="en-US" sz="1200" dirty="0" err="1">
                <a:solidFill>
                  <a:schemeClr val="dk1"/>
                </a:solidFill>
                <a:latin typeface="Calibri"/>
                <a:ea typeface="Calibri"/>
                <a:cs typeface="Calibri"/>
                <a:sym typeface="Calibri"/>
              </a:rPr>
              <a:t>ellos</a:t>
            </a:r>
            <a:r>
              <a:rPr lang="en-US" sz="1200" dirty="0">
                <a:solidFill>
                  <a:schemeClr val="dk1"/>
                </a:solidFill>
                <a:latin typeface="Calibri"/>
                <a:ea typeface="Calibri"/>
                <a:cs typeface="Calibri"/>
                <a:sym typeface="Calibri"/>
              </a:rPr>
              <a:t>.  El </a:t>
            </a:r>
            <a:r>
              <a:rPr lang="en-US" sz="1200" dirty="0" err="1">
                <a:solidFill>
                  <a:schemeClr val="dk1"/>
                </a:solidFill>
                <a:latin typeface="Calibri"/>
                <a:ea typeface="Calibri"/>
                <a:cs typeface="Calibri"/>
                <a:sym typeface="Calibri"/>
              </a:rPr>
              <a:t>arameo</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empezó</a:t>
            </a:r>
            <a:r>
              <a:rPr lang="en-US" sz="1200" dirty="0">
                <a:solidFill>
                  <a:schemeClr val="dk1"/>
                </a:solidFill>
                <a:latin typeface="Calibri"/>
                <a:ea typeface="Calibri"/>
                <a:cs typeface="Calibri"/>
                <a:sym typeface="Calibri"/>
              </a:rPr>
              <a:t> a ser la </a:t>
            </a:r>
            <a:r>
              <a:rPr lang="en-US" sz="1200" dirty="0" err="1">
                <a:solidFill>
                  <a:schemeClr val="dk1"/>
                </a:solidFill>
                <a:latin typeface="Calibri"/>
                <a:ea typeface="Calibri"/>
                <a:cs typeface="Calibri"/>
                <a:sym typeface="Calibri"/>
              </a:rPr>
              <a:t>lengua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más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común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lugar</a:t>
            </a:r>
            <a:r>
              <a:rPr lang="en-US" sz="1200" dirty="0">
                <a:solidFill>
                  <a:schemeClr val="dk1"/>
                </a:solidFill>
                <a:latin typeface="Calibri"/>
                <a:ea typeface="Calibri"/>
                <a:cs typeface="Calibri"/>
                <a:sym typeface="Calibri"/>
              </a:rPr>
              <a:t> del </a:t>
            </a:r>
            <a:r>
              <a:rPr lang="en-US" sz="1200" dirty="0" err="1">
                <a:solidFill>
                  <a:schemeClr val="dk1"/>
                </a:solidFill>
                <a:latin typeface="Calibri"/>
                <a:ea typeface="Calibri"/>
                <a:cs typeface="Calibri"/>
                <a:sym typeface="Calibri"/>
              </a:rPr>
              <a:t>hebreo</a:t>
            </a:r>
            <a:r>
              <a:rPr lang="en-US" sz="1200" dirty="0">
                <a:solidFill>
                  <a:schemeClr val="dk1"/>
                </a:solidFill>
                <a:latin typeface="Calibri"/>
                <a:ea typeface="Calibri"/>
                <a:cs typeface="Calibri"/>
                <a:sym typeface="Calibri"/>
              </a:rPr>
              <a:t> puro).  Daniel y Esdras </a:t>
            </a:r>
            <a:r>
              <a:rPr lang="en-US" sz="1200" dirty="0" err="1">
                <a:solidFill>
                  <a:schemeClr val="dk1"/>
                </a:solidFill>
                <a:latin typeface="Calibri"/>
                <a:ea typeface="Calibri"/>
                <a:cs typeface="Calibri"/>
                <a:sym typeface="Calibri"/>
              </a:rPr>
              <a:t>fueron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escritos</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una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parte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hebreo</a:t>
            </a:r>
            <a:r>
              <a:rPr lang="en-US" sz="1200" dirty="0">
                <a:solidFill>
                  <a:schemeClr val="dk1"/>
                </a:solidFill>
                <a:latin typeface="Calibri"/>
                <a:ea typeface="Calibri"/>
                <a:cs typeface="Calibri"/>
                <a:sym typeface="Calibri"/>
              </a:rPr>
              <a:t>, y </a:t>
            </a:r>
            <a:r>
              <a:rPr lang="en-US" sz="1200" dirty="0" err="1">
                <a:solidFill>
                  <a:schemeClr val="dk1"/>
                </a:solidFill>
                <a:latin typeface="Calibri"/>
                <a:ea typeface="Calibri"/>
                <a:cs typeface="Calibri"/>
                <a:sym typeface="Calibri"/>
              </a:rPr>
              <a:t>otra</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parte</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arameo</a:t>
            </a:r>
            <a:r>
              <a:rPr lang="en-US" sz="1200" dirty="0">
                <a:solidFill>
                  <a:schemeClr val="dk1"/>
                </a:solidFill>
                <a:latin typeface="Calibri"/>
                <a:ea typeface="Calibri"/>
                <a:cs typeface="Calibri"/>
                <a:sym typeface="Calibri"/>
              </a:rPr>
              <a:t>.  (Daniel 2:4—7:28; Esdras 4:8—6:18 </a:t>
            </a:r>
            <a:r>
              <a:rPr lang="en-US" sz="1200" dirty="0" err="1">
                <a:solidFill>
                  <a:schemeClr val="dk1"/>
                </a:solidFill>
                <a:latin typeface="Calibri"/>
                <a:ea typeface="Calibri"/>
                <a:cs typeface="Calibri"/>
                <a:sym typeface="Calibri"/>
              </a:rPr>
              <a:t>están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en</a:t>
            </a:r>
            <a:r>
              <a:rPr lang="en-US" sz="1200" dirty="0">
                <a:solidFill>
                  <a:schemeClr val="dk1"/>
                </a:solidFill>
                <a:latin typeface="Calibri"/>
                <a:ea typeface="Calibri"/>
                <a:cs typeface="Calibri"/>
                <a:sym typeface="Calibri"/>
              </a:rPr>
              <a:t> </a:t>
            </a:r>
            <a:r>
              <a:rPr lang="en-US" sz="1200" dirty="0" err="1">
                <a:solidFill>
                  <a:schemeClr val="dk1"/>
                </a:solidFill>
                <a:latin typeface="Calibri"/>
                <a:ea typeface="Calibri"/>
                <a:cs typeface="Calibri"/>
                <a:sym typeface="Calibri"/>
              </a:rPr>
              <a:t>arameo</a:t>
            </a:r>
            <a:r>
              <a:rPr lang="en-US" sz="1200" dirty="0">
                <a:solidFill>
                  <a:schemeClr val="dk1"/>
                </a:solidFill>
                <a:latin typeface="Calibri"/>
                <a:ea typeface="Calibri"/>
                <a:cs typeface="Calibri"/>
                <a:sym typeface="Calibri"/>
              </a:rPr>
              <a:t>)</a:t>
            </a:r>
          </a:p>
          <a:p>
            <a:pPr marL="0" lvl="0" indent="0" algn="l" rtl="0">
              <a:spcBef>
                <a:spcPts val="0"/>
              </a:spcBef>
              <a:spcAft>
                <a:spcPts val="0"/>
              </a:spcAft>
              <a:buNone/>
            </a:pPr>
            <a:endParaRPr dirty="0"/>
          </a:p>
        </p:txBody>
      </p:sp>
      <p:sp>
        <p:nvSpPr>
          <p:cNvPr id="244" name="Google Shape;24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ciudad de Babilonia ya tenía más de mil años en ese entonces.  Ocupaba los dos lados del río Éufrates.  Tenía muros protectores.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58" name="Google Shape;2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sz="1800" dirty="0">
                <a:effectLst/>
                <a:latin typeface="Times New Roman" panose="02020603050405020304" pitchFamily="18" charset="0"/>
                <a:ea typeface="Times New Roman" panose="02020603050405020304" pitchFamily="18" charset="0"/>
              </a:rPr>
              <a:t>El zigurat era el templo al dios principal de Babilonia, Marduk.</a:t>
            </a:r>
            <a:r>
              <a:rPr lang="en-US" dirty="0">
                <a:effectLst/>
              </a:rPr>
              <a:t> </a:t>
            </a:r>
            <a:endParaRPr u="sng" dirty="0">
              <a:solidFill>
                <a:schemeClr val="hlink"/>
              </a:solidFill>
              <a:hlinkClick r:id="rId3"/>
            </a:endParaRPr>
          </a:p>
          <a:p>
            <a:pPr marL="0" lvl="0" indent="0" algn="l" rtl="0">
              <a:spcBef>
                <a:spcPts val="0"/>
              </a:spcBef>
              <a:spcAft>
                <a:spcPts val="0"/>
              </a:spcAft>
              <a:buNone/>
            </a:pPr>
            <a:endParaRPr u="sng" dirty="0">
              <a:solidFill>
                <a:schemeClr val="hlink"/>
              </a:solidFill>
              <a:hlinkClick r:id="rId3"/>
            </a:endParaRPr>
          </a:p>
          <a:p>
            <a:pPr marL="0" lvl="0" indent="0" algn="l" rtl="0">
              <a:spcBef>
                <a:spcPts val="0"/>
              </a:spcBef>
              <a:spcAft>
                <a:spcPts val="0"/>
              </a:spcAft>
              <a:buNone/>
            </a:pPr>
            <a:r>
              <a:rPr lang="en-US" u="sng" dirty="0">
                <a:solidFill>
                  <a:schemeClr val="hlink"/>
                </a:solidFill>
                <a:hlinkClick r:id="rId3"/>
              </a:rPr>
              <a:t>https://www.flickr.com/photos/jmcfall/46769923</a:t>
            </a:r>
            <a:endParaRPr dirty="0"/>
          </a:p>
        </p:txBody>
      </p:sp>
      <p:sp>
        <p:nvSpPr>
          <p:cNvPr id="267" name="Google Shape;26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¿Han escuchado de los Jardines Colgantes de Babilonia?  Se consideran una de las Siete Maravillas del Mundo Antiguo.  </a:t>
            </a:r>
          </a:p>
          <a:p>
            <a:pPr marL="342900" marR="0" lvl="0" indent="-342900">
              <a:spcBef>
                <a:spcPts val="0"/>
              </a:spcBef>
              <a:spcAft>
                <a:spcPts val="0"/>
              </a:spcAft>
              <a:buFont typeface="Symbol"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babilonios eran conocidos por su sabiduría, astronomía, y conocimiento científico.  Daniel y sus tres amigos también fueron preparados como “magos” o sabios.  Es muy posible que, por medio de Daniel y otros exiliados, los babilonios y los persas llegaron a conocer las profecías del Mesías.  De esta forma puede ser que los magos, procedentes del oriente, hayan reconocido la señal de una nueva estrella como la señal del nacimiento del Salvador más de quinientos años después.(Lección 23, Fondo Bíblico por Dr. Glen Thompson, disponible aquí: </a:t>
            </a:r>
            <a:r>
              <a:rPr lang="es-ES" sz="1800" u="none" strike="noStrik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https://cristopalabradevida.com/fondo-biblico/</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r>
              <a:rPr lang="en-US" u="sng" dirty="0">
                <a:solidFill>
                  <a:schemeClr val="hlink"/>
                </a:solidFill>
                <a:hlinkClick r:id="rId4"/>
              </a:rPr>
              <a:t>https://commons.wikimedia.org/wiki/File:Hanging_Gardens_of_Babylon_by_Ferdinand_Knab_(1886).png</a:t>
            </a:r>
            <a:endParaRPr dirty="0"/>
          </a:p>
        </p:txBody>
      </p:sp>
      <p:sp>
        <p:nvSpPr>
          <p:cNvPr id="273" name="Google Shape;273;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En esta historia Daniel, un creyente fiel, trabajaba en gobierno en una nación pagana.  Hoy en día, ¿pueden los creyentes servir en gobierno? </a:t>
            </a:r>
          </a:p>
          <a:p>
            <a:pPr marL="342900" marR="0" lvl="0" indent="-342900">
              <a:spcBef>
                <a:spcPts val="0"/>
              </a:spcBef>
              <a:spcAft>
                <a:spcPts val="0"/>
              </a:spcAft>
              <a:buFont typeface="Symbol"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8" name="Google Shape;23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6529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iglesia y el estado (gobierno civil) tienen diferentes cabezas, misiones, y medios de operación.</a:t>
            </a:r>
          </a:p>
          <a:p>
            <a:pPr marL="342900" marR="0" lvl="0" indent="-342900">
              <a:spcBef>
                <a:spcPts val="0"/>
              </a:spcBef>
              <a:spcAft>
                <a:spcPts val="0"/>
              </a:spcAft>
              <a:buFont typeface="Symbol"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Sí, es posible que sus trabajos se mezclen en algunos puntos (cuidar a los pobres, enfermos, ancianos, y huérfanos, la educación serían unos ejemplos). Pero no hay que confundir el asunto.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83" name="Google Shape;28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Oraremos por los gobernantes, sin importar lo buenos o malos que sean (1 Timoteo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Le debemos respeto (e impuestos) al gobierno (“den al César lo que es del César”).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Las leyes del gobierno se nos aplican a nosotros. Solo si piden que pequemos vamos a desobedecer las leyes. (Romanos 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90" name="Google Shape;29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Los cristianos se pueden involucrar en la política; su motivo será el deseo de servir a los conciudadanos en respuesta al amor de Dios por nosotros. Las Confesiones Luteranas dicen: </a:t>
            </a:r>
          </a:p>
          <a:p>
            <a:pPr marL="342900" marR="0" lvl="0" indent="-342900">
              <a:spcBef>
                <a:spcPts val="0"/>
              </a:spcBef>
              <a:spcAft>
                <a:spcPts val="0"/>
              </a:spcAft>
              <a:buFont typeface="Symbol"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Respecto al estado y al gobierno civil se enseña que toda autoridad en el mundo, todo gobierno ordenado y las leyes fueron creados e instituidos por Dios para el buen orden. Se enseña que los cristianos, sin incurrir en pecado, pueden tomar parte en el gobierno y en el oficio de príncipes y jueces; asimismo, decidir y sentenciar según las leyes imperiales y otras leyes vigentes, castigar con la espada a los malhechores, tomar parte en guerras justas, comprar y vender, prestar juramento cuando se exija, tener propiedad, contraer matrimonio; etc. (Confesión de Augsburgo Artículo XVI: 1,2)</a:t>
            </a:r>
          </a:p>
          <a:p>
            <a:pPr marL="342900" marR="0" lvl="0" indent="-342900">
              <a:spcBef>
                <a:spcPts val="0"/>
              </a:spcBef>
              <a:spcAft>
                <a:spcPts val="0"/>
              </a:spcAft>
              <a:buFont typeface="Symbol"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s-ES" sz="1800" dirty="0">
                <a:effectLst/>
                <a:latin typeface="Calibri" panose="020F0502020204030204" pitchFamily="34" charset="0"/>
                <a:ea typeface="MS Mincho" panose="02020609040205080304" pitchFamily="49" charset="-128"/>
                <a:cs typeface="Times New Roman" panose="02020603050405020304" pitchFamily="18" charset="0"/>
              </a:rPr>
              <a:t>Capítulo 29, </a:t>
            </a:r>
            <a:r>
              <a:rPr lang="es-ES" sz="1800" i="1" dirty="0">
                <a:effectLst/>
                <a:latin typeface="Calibri" panose="020F0502020204030204" pitchFamily="34" charset="0"/>
                <a:ea typeface="MS Mincho" panose="02020609040205080304" pitchFamily="49" charset="-128"/>
                <a:cs typeface="Times New Roman" panose="02020603050405020304" pitchFamily="18" charset="0"/>
              </a:rPr>
              <a:t>De Tal Manera Amó Dios al Mundo, </a:t>
            </a:r>
            <a:r>
              <a:rPr lang="es-ES" sz="1800" dirty="0">
                <a:effectLst/>
                <a:latin typeface="Calibri" panose="020F0502020204030204" pitchFamily="34" charset="0"/>
                <a:ea typeface="MS Mincho" panose="02020609040205080304" pitchFamily="49" charset="-128"/>
                <a:cs typeface="Times New Roman" panose="02020603050405020304" pitchFamily="18" charset="0"/>
              </a:rPr>
              <a:t>Prof. Lyle Lange</a:t>
            </a:r>
            <a:endParaRPr lang="en-US" sz="1800" dirty="0">
              <a:effectLst/>
              <a:latin typeface="Calibri" panose="020F0502020204030204" pitchFamily="34" charset="0"/>
              <a:ea typeface="MS Mincho" panose="02020609040205080304" pitchFamily="49" charset="-128"/>
              <a:cs typeface="Times New Roman" panose="02020603050405020304" pitchFamily="18" charset="0"/>
            </a:endParaRPr>
          </a:p>
          <a:p>
            <a:pPr marL="0" lvl="0" indent="0" algn="l" rtl="0">
              <a:spcBef>
                <a:spcPts val="0"/>
              </a:spcBef>
              <a:spcAft>
                <a:spcPts val="0"/>
              </a:spcAft>
              <a:buNone/>
            </a:pPr>
            <a:endParaRPr dirty="0"/>
          </a:p>
        </p:txBody>
      </p:sp>
      <p:sp>
        <p:nvSpPr>
          <p:cNvPr id="297" name="Google Shape;29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800" b="1" dirty="0">
                <a:solidFill>
                  <a:srgbClr val="000000"/>
                </a:solidFill>
                <a:effectLst/>
                <a:latin typeface="Calibri" panose="020F0502020204030204" pitchFamily="34" charset="0"/>
                <a:ea typeface="Times New Roman" panose="02020603050405020304" pitchFamily="18" charset="0"/>
              </a:rPr>
              <a:t>Captar </a:t>
            </a:r>
            <a:r>
              <a:rPr lang="es-ES" sz="1800" i="1" dirty="0">
                <a:solidFill>
                  <a:srgbClr val="00B050"/>
                </a:solidFill>
                <a:effectLst/>
                <a:latin typeface="Calibri" panose="020F0502020204030204" pitchFamily="34" charset="0"/>
                <a:ea typeface="Times New Roman" panose="02020603050405020304" pitchFamily="18" charset="0"/>
              </a:rPr>
              <a:t>Un “Captar” es la introducción. Es algo interesante que capte la atención y los pone a pensar en el tema del día</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5</a:t>
            </a:fld>
            <a:endParaRPr lang="en-US"/>
          </a:p>
        </p:txBody>
      </p:sp>
    </p:spTree>
    <p:extLst>
      <p:ext uri="{BB962C8B-B14F-4D97-AF65-F5344CB8AC3E}">
        <p14:creationId xmlns:p14="http://schemas.microsoft.com/office/powerpoint/2010/main" val="316183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Capítulo 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Ya muchos judíos fueron llevados cautivos a Babilonia.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Un grupo de jóvenes judíos (4 de ellos son nombrados: Daniel, Ananías, Misael, Azarías) llegó a recibir capacitación para servir en el reino babilonio.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 Había también una prueba de alimentos – los jóvenes de Judá no querían recibir la comida y vino del rey – querían verduras y agua.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A estos cuatro jóvenes, Dios los dotó de sabiduría e inteligencia.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375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Capítulo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Rey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Nabu-co-donosor</a:t>
            </a:r>
            <a:r>
              <a:rPr lang="es-ES" sz="1800" dirty="0">
                <a:effectLst/>
                <a:latin typeface="Calibri" panose="020F0502020204030204" pitchFamily="34" charset="0"/>
                <a:ea typeface="Calibri" panose="020F0502020204030204" pitchFamily="34" charset="0"/>
                <a:cs typeface="Times New Roman" panose="02020603050405020304" pitchFamily="18" charset="0"/>
              </a:rPr>
              <a:t> tuvo un sueño, Dios le reveló la interpretación a Daniel y así les salvó la vida.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El sueño fue una profecía del plan global que Dios tenía para las naciones (Babilonia, Medo-Persia, Grecia, Roma, y el Reino Eterno que despedaza a todos los demás)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342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a:spcBef>
                <a:spcPts val="0"/>
              </a:spcBef>
              <a:spcAft>
                <a:spcPts val="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Capítulo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¡ESTE ES EL TEXTO PARA EL PROYECTO FINAL!  </a:t>
            </a:r>
            <a:r>
              <a:rPr lang="es-ES" sz="1800" dirty="0">
                <a:effectLst/>
                <a:latin typeface="Calibri" panose="020F0502020204030204" pitchFamily="34" charset="0"/>
                <a:ea typeface="Calibri" panose="020F0502020204030204" pitchFamily="34" charset="0"/>
                <a:cs typeface="Times New Roman" panose="02020603050405020304" pitchFamily="18" charset="0"/>
              </a:rPr>
              <a:t>El capítulo 3 nos narra la historia de tres judíos quienes tenían responsabilidades sobre los negocios de la provincia de Babilonia.  Ellos reciben la orden de adorar una estatua de oro bajo la amenaza de ser echados a un horno de fuego ardiente.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140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6000"/>
              <a:buFont typeface="Overlock"/>
              <a:buNone/>
              <a:defRPr sz="6000">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571500" algn="l">
              <a:lnSpc>
                <a:spcPct val="90000"/>
              </a:lnSpc>
              <a:spcBef>
                <a:spcPts val="1000"/>
              </a:spcBef>
              <a:spcAft>
                <a:spcPts val="0"/>
              </a:spcAft>
              <a:buClr>
                <a:schemeClr val="dk1"/>
              </a:buClr>
              <a:buSzPts val="5400"/>
              <a:buChar char="•"/>
              <a:defRPr sz="5400">
                <a:latin typeface="Overlock"/>
                <a:ea typeface="Overlock"/>
                <a:cs typeface="Overlock"/>
                <a:sym typeface="Overlock"/>
              </a:defRPr>
            </a:lvl1pPr>
            <a:lvl2pPr marL="914400" lvl="1" indent="-533400" algn="l">
              <a:lnSpc>
                <a:spcPct val="90000"/>
              </a:lnSpc>
              <a:spcBef>
                <a:spcPts val="500"/>
              </a:spcBef>
              <a:spcAft>
                <a:spcPts val="0"/>
              </a:spcAft>
              <a:buClr>
                <a:schemeClr val="dk1"/>
              </a:buClr>
              <a:buSzPts val="4800"/>
              <a:buChar char="•"/>
              <a:defRPr sz="4800">
                <a:latin typeface="Overlock"/>
                <a:ea typeface="Overlock"/>
                <a:cs typeface="Overlock"/>
                <a:sym typeface="Overlock"/>
              </a:defRPr>
            </a:lvl2pPr>
            <a:lvl3pPr marL="1371600" lvl="2" indent="-508000" algn="l">
              <a:lnSpc>
                <a:spcPct val="90000"/>
              </a:lnSpc>
              <a:spcBef>
                <a:spcPts val="500"/>
              </a:spcBef>
              <a:spcAft>
                <a:spcPts val="0"/>
              </a:spcAft>
              <a:buClr>
                <a:schemeClr val="dk1"/>
              </a:buClr>
              <a:buSzPts val="4400"/>
              <a:buChar char="•"/>
              <a:defRPr sz="4400">
                <a:latin typeface="Overlock"/>
                <a:ea typeface="Overlock"/>
                <a:cs typeface="Overlock"/>
                <a:sym typeface="Overlock"/>
              </a:defRPr>
            </a:lvl3pPr>
            <a:lvl4pPr marL="1828800" lvl="3"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4pPr>
            <a:lvl5pPr marL="2286000" lvl="4" indent="-482600" algn="l">
              <a:lnSpc>
                <a:spcPct val="90000"/>
              </a:lnSpc>
              <a:spcBef>
                <a:spcPts val="500"/>
              </a:spcBef>
              <a:spcAft>
                <a:spcPts val="0"/>
              </a:spcAft>
              <a:buClr>
                <a:schemeClr val="dk1"/>
              </a:buClr>
              <a:buSzPts val="4000"/>
              <a:buChar char="•"/>
              <a:defRPr sz="4000">
                <a:latin typeface="Overlock"/>
                <a:ea typeface="Overlock"/>
                <a:cs typeface="Overlock"/>
                <a:sym typeface="Overlock"/>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38"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 name="Google Shape;32;p39" descr="A close up of a sign&#10;&#10;Description automatically generated"/>
          <p:cNvPicPr preferRelativeResize="0"/>
          <p:nvPr/>
        </p:nvPicPr>
        <p:blipFill rotWithShape="1">
          <a:blip r:embed="rId2">
            <a:alphaModFix/>
          </a:blip>
          <a:srcRect/>
          <a:stretch/>
        </p:blipFill>
        <p:spPr>
          <a:xfrm>
            <a:off x="10727866" y="5930283"/>
            <a:ext cx="1464133" cy="9239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7"/>
          <p:cNvSpPr>
            <a:spLocks noGrp="1"/>
          </p:cNvSpPr>
          <p:nvPr>
            <p:ph type="pic" idx="2"/>
          </p:nvPr>
        </p:nvSpPr>
        <p:spPr>
          <a:xfrm>
            <a:off x="5183188" y="987425"/>
            <a:ext cx="6172200" cy="4873625"/>
          </a:xfrm>
          <a:prstGeom prst="rect">
            <a:avLst/>
          </a:prstGeom>
          <a:noFill/>
          <a:ln>
            <a:noFill/>
          </a:ln>
        </p:spPr>
      </p:sp>
      <p:sp>
        <p:nvSpPr>
          <p:cNvPr id="70" name="Google Shape;70;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400"/>
              <a:buFont typeface="Overlock"/>
              <a:buNone/>
              <a:defRPr sz="5400" b="0" i="0" u="none" strike="noStrike" cap="none">
                <a:solidFill>
                  <a:schemeClr val="dk1"/>
                </a:solidFill>
                <a:latin typeface="Overlock"/>
                <a:ea typeface="Overlock"/>
                <a:cs typeface="Overlock"/>
                <a:sym typeface="Overlo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571500" algn="l" rtl="0">
              <a:lnSpc>
                <a:spcPct val="90000"/>
              </a:lnSpc>
              <a:spcBef>
                <a:spcPts val="1000"/>
              </a:spcBef>
              <a:spcAft>
                <a:spcPts val="0"/>
              </a:spcAft>
              <a:buClr>
                <a:schemeClr val="dk1"/>
              </a:buClr>
              <a:buSzPts val="5400"/>
              <a:buFont typeface="Arial"/>
              <a:buChar char="•"/>
              <a:defRPr sz="5400" b="0" i="0" u="none" strike="noStrike" cap="none">
                <a:solidFill>
                  <a:schemeClr val="dk1"/>
                </a:solidFill>
                <a:latin typeface="Overlock"/>
                <a:ea typeface="Overlock"/>
                <a:cs typeface="Overlock"/>
                <a:sym typeface="Overlock"/>
              </a:defRPr>
            </a:lvl1pPr>
            <a:lvl2pPr marL="914400" marR="0" lvl="1" indent="-533400" algn="l" rtl="0">
              <a:lnSpc>
                <a:spcPct val="90000"/>
              </a:lnSpc>
              <a:spcBef>
                <a:spcPts val="500"/>
              </a:spcBef>
              <a:spcAft>
                <a:spcPts val="0"/>
              </a:spcAft>
              <a:buClr>
                <a:schemeClr val="dk1"/>
              </a:buClr>
              <a:buSzPts val="4800"/>
              <a:buFont typeface="Arial"/>
              <a:buChar char="•"/>
              <a:defRPr sz="4800" b="0" i="0" u="none" strike="noStrike" cap="none">
                <a:solidFill>
                  <a:schemeClr val="dk1"/>
                </a:solidFill>
                <a:latin typeface="Overlock"/>
                <a:ea typeface="Overlock"/>
                <a:cs typeface="Overlock"/>
                <a:sym typeface="Overlock"/>
              </a:defRPr>
            </a:lvl2pPr>
            <a:lvl3pPr marL="1371600" marR="0" lvl="2" indent="-508000" algn="l" rtl="0">
              <a:lnSpc>
                <a:spcPct val="90000"/>
              </a:lnSpc>
              <a:spcBef>
                <a:spcPts val="500"/>
              </a:spcBef>
              <a:spcAft>
                <a:spcPts val="0"/>
              </a:spcAft>
              <a:buClr>
                <a:schemeClr val="dk1"/>
              </a:buClr>
              <a:buSzPts val="4400"/>
              <a:buFont typeface="Arial"/>
              <a:buChar char="•"/>
              <a:defRPr sz="4400" b="0" i="0" u="none" strike="noStrike" cap="none">
                <a:solidFill>
                  <a:schemeClr val="dk1"/>
                </a:solidFill>
                <a:latin typeface="Overlock"/>
                <a:ea typeface="Overlock"/>
                <a:cs typeface="Overlock"/>
                <a:sym typeface="Overlock"/>
              </a:defRPr>
            </a:lvl3pPr>
            <a:lvl4pPr marL="1828800" marR="0" lvl="3"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4pPr>
            <a:lvl5pPr marL="2286000" marR="0" lvl="4" indent="-482600" algn="l" rtl="0">
              <a:lnSpc>
                <a:spcPct val="90000"/>
              </a:lnSpc>
              <a:spcBef>
                <a:spcPts val="500"/>
              </a:spcBef>
              <a:spcAft>
                <a:spcPts val="0"/>
              </a:spcAft>
              <a:buClr>
                <a:schemeClr val="dk1"/>
              </a:buClr>
              <a:buSzPts val="4000"/>
              <a:buFont typeface="Arial"/>
              <a:buChar char="•"/>
              <a:defRPr sz="4000" b="0" i="0" u="none" strike="noStrike" cap="none">
                <a:solidFill>
                  <a:schemeClr val="dk1"/>
                </a:solidFill>
                <a:latin typeface="Overlock"/>
                <a:ea typeface="Overlock"/>
                <a:cs typeface="Overlock"/>
                <a:sym typeface="Overloc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104" name="Google Shape;104;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105" name="Google Shape;105;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Title 2">
            <a:extLst>
              <a:ext uri="{FF2B5EF4-FFF2-40B4-BE49-F238E27FC236}">
                <a16:creationId xmlns:a16="http://schemas.microsoft.com/office/drawing/2014/main" id="{26E7F963-F616-65E8-2B93-12951CBADD92}"/>
              </a:ext>
            </a:extLst>
          </p:cNvPr>
          <p:cNvSpPr>
            <a:spLocks noGrp="1"/>
          </p:cNvSpPr>
          <p:nvPr>
            <p:ph type="title"/>
          </p:nvPr>
        </p:nvSpPr>
        <p:spPr>
          <a:xfrm>
            <a:off x="838200" y="1027906"/>
            <a:ext cx="10515600" cy="1325563"/>
          </a:xfrm>
        </p:spPr>
        <p:txBody>
          <a:bodyPr>
            <a:normAutofit fontScale="90000"/>
          </a:bodyPr>
          <a:lstStyle/>
          <a:p>
            <a:r>
              <a:rPr lang="en-US" dirty="0"/>
              <a:t>Daniel</a:t>
            </a:r>
            <a:br>
              <a:rPr lang="en-US" dirty="0"/>
            </a:br>
            <a:r>
              <a:rPr lang="en-US" dirty="0" err="1"/>
              <a:t>Capítulo</a:t>
            </a:r>
            <a:r>
              <a:rPr lang="en-US" dirty="0"/>
              <a:t> 4</a:t>
            </a:r>
          </a:p>
        </p:txBody>
      </p:sp>
      <p:pic>
        <p:nvPicPr>
          <p:cNvPr id="7170" name="Picture 2" descr="The Most High Is Sovereign over the Kingdoms of Men - World Mission Society  Church of God">
            <a:extLst>
              <a:ext uri="{FF2B5EF4-FFF2-40B4-BE49-F238E27FC236}">
                <a16:creationId xmlns:a16="http://schemas.microsoft.com/office/drawing/2014/main" id="{DC1E9A27-07AC-73D9-5020-C9C7F14ED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0" y="592068"/>
            <a:ext cx="7499350" cy="523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06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Title 2">
            <a:extLst>
              <a:ext uri="{FF2B5EF4-FFF2-40B4-BE49-F238E27FC236}">
                <a16:creationId xmlns:a16="http://schemas.microsoft.com/office/drawing/2014/main" id="{26E7F963-F616-65E8-2B93-12951CBADD92}"/>
              </a:ext>
            </a:extLst>
          </p:cNvPr>
          <p:cNvSpPr>
            <a:spLocks noGrp="1"/>
          </p:cNvSpPr>
          <p:nvPr>
            <p:ph type="title"/>
          </p:nvPr>
        </p:nvSpPr>
        <p:spPr>
          <a:xfrm>
            <a:off x="838200" y="1027906"/>
            <a:ext cx="10515600" cy="1325563"/>
          </a:xfrm>
        </p:spPr>
        <p:txBody>
          <a:bodyPr>
            <a:normAutofit fontScale="90000"/>
          </a:bodyPr>
          <a:lstStyle/>
          <a:p>
            <a:r>
              <a:rPr lang="en-US" dirty="0"/>
              <a:t>Daniel</a:t>
            </a:r>
            <a:br>
              <a:rPr lang="en-US" dirty="0"/>
            </a:br>
            <a:r>
              <a:rPr lang="en-US" dirty="0" err="1"/>
              <a:t>Capítulo</a:t>
            </a:r>
            <a:r>
              <a:rPr lang="en-US" dirty="0"/>
              <a:t> 5</a:t>
            </a:r>
          </a:p>
        </p:txBody>
      </p:sp>
      <p:pic>
        <p:nvPicPr>
          <p:cNvPr id="9218" name="Picture 2" descr="The Writing On The Wall : Daniel 5 (Biblical Stories Explained) - YouTube">
            <a:extLst>
              <a:ext uri="{FF2B5EF4-FFF2-40B4-BE49-F238E27FC236}">
                <a16:creationId xmlns:a16="http://schemas.microsoft.com/office/drawing/2014/main" id="{4ED70196-545E-B4DE-8122-CCAFCB83F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144" y="1027906"/>
            <a:ext cx="8008055" cy="4504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370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046988"/>
          </a:xfrm>
          <a:prstGeom prst="rect">
            <a:avLst/>
          </a:prstGeom>
          <a:noFill/>
        </p:spPr>
        <p:txBody>
          <a:bodyPr wrap="square" rtlCol="0">
            <a:spAutoFit/>
          </a:bodyPr>
          <a:lstStyle/>
          <a:p>
            <a:r>
              <a:rPr lang="en-US" sz="4800" b="1" dirty="0" err="1"/>
              <a:t>Captar</a:t>
            </a:r>
            <a:endParaRPr lang="en-US" sz="4800" b="1" dirty="0"/>
          </a:p>
          <a:p>
            <a:r>
              <a:rPr lang="en-US" sz="4800" b="1" dirty="0" err="1"/>
              <a:t>Contar</a:t>
            </a:r>
            <a:r>
              <a:rPr lang="en-US" sz="4800" b="1" dirty="0"/>
              <a:t>: </a:t>
            </a:r>
            <a:r>
              <a:rPr lang="en-US" sz="4800" dirty="0"/>
              <a:t>Se </a:t>
            </a:r>
            <a:r>
              <a:rPr lang="en-US" sz="4800" dirty="0" err="1"/>
              <a:t>cuenta</a:t>
            </a:r>
            <a:r>
              <a:rPr lang="en-US" sz="4800" dirty="0"/>
              <a:t> la </a:t>
            </a:r>
            <a:r>
              <a:rPr lang="en-US" sz="4800" dirty="0" err="1"/>
              <a:t>historia</a:t>
            </a:r>
            <a:r>
              <a:rPr lang="en-US" sz="4800" dirty="0"/>
              <a:t> </a:t>
            </a:r>
            <a:r>
              <a:rPr lang="en-US" sz="4800" dirty="0" err="1"/>
              <a:t>bíblica</a:t>
            </a:r>
            <a:r>
              <a:rPr lang="en-US" sz="4800" dirty="0"/>
              <a:t> </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1693681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rius Promotes Daniel Stock Photo - Download Image Now - Nebuchadnezzar  II, Abednego, Angel - iStock">
            <a:extLst>
              <a:ext uri="{FF2B5EF4-FFF2-40B4-BE49-F238E27FC236}">
                <a16:creationId xmlns:a16="http://schemas.microsoft.com/office/drawing/2014/main" id="{F4C47B92-ED29-1D16-6B38-E8CF3DFCF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017"/>
            <a:ext cx="9067800" cy="670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61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nday: The Plot Against Daniel | Sabbath School Net">
            <a:extLst>
              <a:ext uri="{FF2B5EF4-FFF2-40B4-BE49-F238E27FC236}">
                <a16:creationId xmlns:a16="http://schemas.microsoft.com/office/drawing/2014/main" id="{3B5DF9D3-F589-E146-341E-EB4479D28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228219"/>
            <a:ext cx="9335765" cy="6324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68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Bibleimages :: Daniel in the den of lions :: When Daniel refuses to  stop praying to God he is … | Daniel in the lion's den, Bible pictures,  Daniel and the lions">
            <a:extLst>
              <a:ext uri="{FF2B5EF4-FFF2-40B4-BE49-F238E27FC236}">
                <a16:creationId xmlns:a16="http://schemas.microsoft.com/office/drawing/2014/main" id="{AC155919-FB79-1B43-02D8-FF3CEDDFB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1449"/>
            <a:ext cx="8724900" cy="654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9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lot against Daniel – Emeka Ofili">
            <a:extLst>
              <a:ext uri="{FF2B5EF4-FFF2-40B4-BE49-F238E27FC236}">
                <a16:creationId xmlns:a16="http://schemas.microsoft.com/office/drawing/2014/main" id="{A8483283-A7E0-D124-D741-D6EFC1444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07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aniel 6:1-28 - Daniel in the Lion's Den « Brad's Music RoomBrad's Music  Room">
            <a:extLst>
              <a:ext uri="{FF2B5EF4-FFF2-40B4-BE49-F238E27FC236}">
                <a16:creationId xmlns:a16="http://schemas.microsoft.com/office/drawing/2014/main" id="{DC44BC00-A3D1-DEDB-E615-F9C3988CF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850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rophets and Kings, by Ellen G. White. Chapter 44: In the Lions' Den">
            <a:extLst>
              <a:ext uri="{FF2B5EF4-FFF2-40B4-BE49-F238E27FC236}">
                <a16:creationId xmlns:a16="http://schemas.microsoft.com/office/drawing/2014/main" id="{BBB56261-2D83-DC42-41E3-D6CAE7C9D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867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white background&#10;&#10;Description automatically generated">
            <a:extLst>
              <a:ext uri="{FF2B5EF4-FFF2-40B4-BE49-F238E27FC236}">
                <a16:creationId xmlns:a16="http://schemas.microsoft.com/office/drawing/2014/main" id="{EED137B8-C1FA-4505-976B-D0B34E8DB907}"/>
              </a:ext>
            </a:extLst>
          </p:cNvPr>
          <p:cNvPicPr>
            <a:picLocks noChangeAspect="1"/>
          </p:cNvPicPr>
          <p:nvPr/>
        </p:nvPicPr>
        <p:blipFill>
          <a:blip r:embed="rId3"/>
          <a:stretch>
            <a:fillRect/>
          </a:stretch>
        </p:blipFill>
        <p:spPr>
          <a:xfrm>
            <a:off x="1409700" y="160425"/>
            <a:ext cx="7581900" cy="6537150"/>
          </a:xfrm>
          <a:prstGeom prst="rect">
            <a:avLst/>
          </a:prstGeom>
        </p:spPr>
      </p:pic>
    </p:spTree>
    <p:extLst>
      <p:ext uri="{BB962C8B-B14F-4D97-AF65-F5344CB8AC3E}">
        <p14:creationId xmlns:p14="http://schemas.microsoft.com/office/powerpoint/2010/main" val="2131815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613318"/>
              </a:buClr>
              <a:buSzPts val="6000"/>
              <a:buFont typeface="Overlock"/>
              <a:buNone/>
            </a:pPr>
            <a:r>
              <a:rPr lang="en-US" sz="4400" dirty="0" err="1">
                <a:solidFill>
                  <a:srgbClr val="613318"/>
                </a:solidFill>
              </a:rPr>
              <a:t>Oremos</a:t>
            </a:r>
            <a:endParaRPr sz="4400" dirty="0">
              <a:solidFill>
                <a:srgbClr val="61331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r>
              <a:rPr lang="en-US" sz="4800" b="1" dirty="0"/>
              <a:t>: </a:t>
            </a:r>
            <a:r>
              <a:rPr lang="en-US" sz="4800" dirty="0"/>
              <a:t>Con seis </a:t>
            </a:r>
            <a:r>
              <a:rPr lang="en-US" sz="4800" dirty="0" err="1"/>
              <a:t>preguntas</a:t>
            </a:r>
            <a:r>
              <a:rPr lang="en-US" sz="4800" dirty="0"/>
              <a:t>, </a:t>
            </a:r>
            <a:r>
              <a:rPr lang="en-US" sz="4800" dirty="0" err="1"/>
              <a:t>repasamos</a:t>
            </a:r>
            <a:r>
              <a:rPr lang="en-US" sz="4800" dirty="0"/>
              <a:t> </a:t>
            </a:r>
            <a:r>
              <a:rPr lang="en-US" sz="4800" dirty="0" err="1"/>
              <a:t>los</a:t>
            </a:r>
            <a:r>
              <a:rPr lang="en-US" sz="4800" dirty="0"/>
              <a:t> </a:t>
            </a:r>
            <a:r>
              <a:rPr lang="en-US" sz="4800" dirty="0" err="1"/>
              <a:t>hechos</a:t>
            </a:r>
            <a:r>
              <a:rPr lang="en-US" sz="4800" dirty="0"/>
              <a:t> de la </a:t>
            </a:r>
            <a:r>
              <a:rPr lang="en-US" sz="4800" dirty="0" err="1"/>
              <a:t>historia</a:t>
            </a:r>
            <a:r>
              <a:rPr lang="en-US" sz="4800" dirty="0"/>
              <a:t> </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3099039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4"/>
          <p:cNvSpPr txBox="1"/>
          <p:nvPr/>
        </p:nvSpPr>
        <p:spPr>
          <a:xfrm>
            <a:off x="1155949" y="842061"/>
            <a:ext cx="98801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err="1">
                <a:solidFill>
                  <a:srgbClr val="008000"/>
                </a:solidFill>
                <a:latin typeface="Overlock"/>
                <a:ea typeface="Overlock"/>
                <a:cs typeface="Overlock"/>
                <a:sym typeface="Overlock"/>
              </a:rPr>
              <a:t>Lección</a:t>
            </a:r>
            <a:r>
              <a:rPr lang="en-US" sz="4000" b="1" i="0" u="none" strike="noStrike" cap="none" dirty="0">
                <a:solidFill>
                  <a:srgbClr val="008000"/>
                </a:solidFill>
                <a:latin typeface="Overlock"/>
                <a:ea typeface="Overlock"/>
                <a:cs typeface="Overlock"/>
                <a:sym typeface="Overlock"/>
              </a:rPr>
              <a:t> </a:t>
            </a:r>
            <a:r>
              <a:rPr lang="en-US" sz="4000" b="1" dirty="0">
                <a:solidFill>
                  <a:srgbClr val="008000"/>
                </a:solidFill>
                <a:latin typeface="Overlock"/>
                <a:ea typeface="Overlock"/>
                <a:cs typeface="Overlock"/>
                <a:sym typeface="Overlock"/>
              </a:rPr>
              <a:t>5: Daniel </a:t>
            </a:r>
            <a:r>
              <a:rPr lang="en-US" sz="4000" b="1" dirty="0" err="1">
                <a:solidFill>
                  <a:srgbClr val="008000"/>
                </a:solidFill>
                <a:latin typeface="Overlock"/>
                <a:ea typeface="Overlock"/>
                <a:cs typeface="Overlock"/>
                <a:sym typeface="Overlock"/>
              </a:rPr>
              <a:t>en</a:t>
            </a:r>
            <a:r>
              <a:rPr lang="en-US" sz="4000" b="1" dirty="0">
                <a:solidFill>
                  <a:srgbClr val="008000"/>
                </a:solidFill>
                <a:latin typeface="Overlock"/>
                <a:ea typeface="Overlock"/>
                <a:cs typeface="Overlock"/>
                <a:sym typeface="Overlock"/>
              </a:rPr>
              <a:t> </a:t>
            </a:r>
            <a:r>
              <a:rPr lang="en-US" sz="4000" b="1" dirty="0" err="1">
                <a:solidFill>
                  <a:srgbClr val="008000"/>
                </a:solidFill>
                <a:latin typeface="Overlock"/>
                <a:ea typeface="Overlock"/>
                <a:cs typeface="Overlock"/>
                <a:sym typeface="Overlock"/>
              </a:rPr>
              <a:t>el</a:t>
            </a:r>
            <a:r>
              <a:rPr lang="en-US" sz="4000" b="1" dirty="0">
                <a:solidFill>
                  <a:srgbClr val="008000"/>
                </a:solidFill>
                <a:latin typeface="Overlock"/>
                <a:ea typeface="Overlock"/>
                <a:cs typeface="Overlock"/>
                <a:sym typeface="Overlock"/>
              </a:rPr>
              <a:t> </a:t>
            </a:r>
            <a:r>
              <a:rPr lang="en-US" sz="4000" b="1" dirty="0" err="1">
                <a:solidFill>
                  <a:srgbClr val="008000"/>
                </a:solidFill>
                <a:latin typeface="Overlock"/>
                <a:ea typeface="Overlock"/>
                <a:cs typeface="Overlock"/>
                <a:sym typeface="Overlock"/>
              </a:rPr>
              <a:t>Foso</a:t>
            </a:r>
            <a:r>
              <a:rPr lang="en-US" sz="4000" b="1" dirty="0">
                <a:solidFill>
                  <a:srgbClr val="008000"/>
                </a:solidFill>
                <a:latin typeface="Overlock"/>
                <a:ea typeface="Overlock"/>
                <a:cs typeface="Overlock"/>
                <a:sym typeface="Overlock"/>
              </a:rPr>
              <a:t> de </a:t>
            </a:r>
            <a:r>
              <a:rPr lang="en-US" sz="4000" b="1" dirty="0" err="1">
                <a:solidFill>
                  <a:srgbClr val="008000"/>
                </a:solidFill>
                <a:latin typeface="Overlock"/>
                <a:ea typeface="Overlock"/>
                <a:cs typeface="Overlock"/>
                <a:sym typeface="Overlock"/>
              </a:rPr>
              <a:t>los</a:t>
            </a:r>
            <a:r>
              <a:rPr lang="en-US" sz="4000" b="1" dirty="0">
                <a:solidFill>
                  <a:srgbClr val="008000"/>
                </a:solidFill>
                <a:latin typeface="Overlock"/>
                <a:ea typeface="Overlock"/>
                <a:cs typeface="Overlock"/>
                <a:sym typeface="Overlock"/>
              </a:rPr>
              <a:t> Leones</a:t>
            </a:r>
          </a:p>
          <a:p>
            <a:pPr marL="0" marR="0" lvl="0" indent="0" algn="ctr" rtl="0">
              <a:spcBef>
                <a:spcPts val="0"/>
              </a:spcBef>
              <a:spcAft>
                <a:spcPts val="0"/>
              </a:spcAft>
              <a:buNone/>
            </a:pPr>
            <a:r>
              <a:rPr lang="en-US" sz="4000" b="1" dirty="0">
                <a:solidFill>
                  <a:srgbClr val="008000"/>
                </a:solidFill>
                <a:latin typeface="Overlock"/>
                <a:ea typeface="Overlock"/>
                <a:sym typeface="Overlock"/>
              </a:rPr>
              <a:t>(Daniel 6)</a:t>
            </a:r>
            <a:r>
              <a:rPr lang="en-US" sz="4000" b="1" dirty="0">
                <a:ea typeface="Overlock"/>
              </a:rPr>
              <a:t> </a:t>
            </a:r>
            <a:endParaRPr dirty="0"/>
          </a:p>
        </p:txBody>
      </p:sp>
      <p:graphicFrame>
        <p:nvGraphicFramePr>
          <p:cNvPr id="2" name="Table 3">
            <a:extLst>
              <a:ext uri="{FF2B5EF4-FFF2-40B4-BE49-F238E27FC236}">
                <a16:creationId xmlns:a16="http://schemas.microsoft.com/office/drawing/2014/main" id="{62775FCF-27D4-CA13-F99C-AE70EFF2196D}"/>
              </a:ext>
            </a:extLst>
          </p:cNvPr>
          <p:cNvGraphicFramePr>
            <a:graphicFrameLocks noGrp="1"/>
          </p:cNvGraphicFramePr>
          <p:nvPr/>
        </p:nvGraphicFramePr>
        <p:xfrm>
          <a:off x="811617" y="2399906"/>
          <a:ext cx="10568763" cy="2773680"/>
        </p:xfrm>
        <a:graphic>
          <a:graphicData uri="http://schemas.openxmlformats.org/drawingml/2006/table">
            <a:tbl>
              <a:tblPr firstRow="1" bandRow="1">
                <a:tableStyleId>{93296810-A885-4BE3-A3E7-6D5BEEA58F35}</a:tableStyleId>
              </a:tblPr>
              <a:tblGrid>
                <a:gridCol w="869466">
                  <a:extLst>
                    <a:ext uri="{9D8B030D-6E8A-4147-A177-3AD203B41FA5}">
                      <a16:colId xmlns:a16="http://schemas.microsoft.com/office/drawing/2014/main" val="3243105785"/>
                    </a:ext>
                  </a:extLst>
                </a:gridCol>
                <a:gridCol w="9699297">
                  <a:extLst>
                    <a:ext uri="{9D8B030D-6E8A-4147-A177-3AD203B41FA5}">
                      <a16:colId xmlns:a16="http://schemas.microsoft.com/office/drawing/2014/main" val="1424929427"/>
                    </a:ext>
                  </a:extLst>
                </a:gridCol>
              </a:tblGrid>
              <a:tr h="0">
                <a:tc gridSpan="2">
                  <a:txBody>
                    <a:bodyPr/>
                    <a:lstStyle/>
                    <a:p>
                      <a:pPr algn="ctr"/>
                      <a:r>
                        <a:rPr lang="en-US" sz="3600" b="0" dirty="0" err="1">
                          <a:solidFill>
                            <a:schemeClr val="tx1"/>
                          </a:solidFill>
                        </a:rPr>
                        <a:t>Objetivos</a:t>
                      </a:r>
                      <a:endParaRPr lang="en-US" sz="3600" b="0" dirty="0">
                        <a:solidFill>
                          <a:schemeClr val="tx1"/>
                        </a:solidFill>
                      </a:endParaRPr>
                    </a:p>
                  </a:txBody>
                  <a:tcPr/>
                </a:tc>
                <a:tc hMerge="1">
                  <a:txBody>
                    <a:bodyPr/>
                    <a:lstStyle/>
                    <a:p>
                      <a:pPr algn="ctr"/>
                      <a:r>
                        <a:rPr lang="en-US" sz="3600" dirty="0">
                          <a:solidFill>
                            <a:schemeClr val="tx1"/>
                          </a:solidFill>
                        </a:rPr>
                        <a:t>Objectives</a:t>
                      </a:r>
                    </a:p>
                  </a:txBody>
                  <a:tcPr/>
                </a:tc>
                <a:extLst>
                  <a:ext uri="{0D108BD9-81ED-4DB2-BD59-A6C34878D82A}">
                    <a16:rowId xmlns:a16="http://schemas.microsoft.com/office/drawing/2014/main" val="2204196420"/>
                  </a:ext>
                </a:extLst>
              </a:tr>
              <a:tr h="757708">
                <a:tc>
                  <a:txBody>
                    <a:bodyPr/>
                    <a:lstStyle/>
                    <a:p>
                      <a:pPr algn="ctr"/>
                      <a:r>
                        <a:rPr lang="en-US" sz="3600" dirty="0"/>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t>Usar </a:t>
                      </a:r>
                      <a:r>
                        <a:rPr lang="en-US" sz="3200" dirty="0" err="1"/>
                        <a:t>el</a:t>
                      </a:r>
                      <a:r>
                        <a:rPr lang="en-US" sz="3200" dirty="0"/>
                        <a:t> </a:t>
                      </a:r>
                      <a:r>
                        <a:rPr lang="en-US" sz="3200" dirty="0" err="1"/>
                        <a:t>método</a:t>
                      </a:r>
                      <a:r>
                        <a:rPr lang="en-US" sz="3200" dirty="0"/>
                        <a:t> de las 4 “C” para leer y </a:t>
                      </a:r>
                      <a:r>
                        <a:rPr lang="en-US" sz="3200" dirty="0" err="1"/>
                        <a:t>entender</a:t>
                      </a:r>
                      <a:r>
                        <a:rPr lang="en-US" sz="3200" dirty="0"/>
                        <a:t> Daniel 6</a:t>
                      </a:r>
                    </a:p>
                  </a:txBody>
                  <a:tcPr/>
                </a:tc>
                <a:extLst>
                  <a:ext uri="{0D108BD9-81ED-4DB2-BD59-A6C34878D82A}">
                    <a16:rowId xmlns:a16="http://schemas.microsoft.com/office/drawing/2014/main" val="3034287435"/>
                  </a:ext>
                </a:extLst>
              </a:tr>
              <a:tr h="757708">
                <a:tc>
                  <a:txBody>
                    <a:bodyPr/>
                    <a:lstStyle/>
                    <a:p>
                      <a:pPr algn="ctr"/>
                      <a:r>
                        <a:rPr lang="en-US" sz="3600" dirty="0"/>
                        <a:t>2</a:t>
                      </a:r>
                    </a:p>
                  </a:txBody>
                  <a:tcPr/>
                </a:tc>
                <a:tc>
                  <a:txBody>
                    <a:bodyPr/>
                    <a:lstStyle/>
                    <a:p>
                      <a:r>
                        <a:rPr lang="en-US" sz="3200" b="0" dirty="0" err="1"/>
                        <a:t>Practicar</a:t>
                      </a:r>
                      <a:r>
                        <a:rPr lang="en-US" sz="3200" b="0" dirty="0"/>
                        <a:t> </a:t>
                      </a:r>
                      <a:r>
                        <a:rPr lang="en-US" sz="3200" b="0" dirty="0" err="1"/>
                        <a:t>el</a:t>
                      </a:r>
                      <a:r>
                        <a:rPr lang="en-US" sz="3200" b="0" dirty="0"/>
                        <a:t> paso de “</a:t>
                      </a:r>
                      <a:r>
                        <a:rPr lang="en-US" sz="3200" b="0" dirty="0" err="1"/>
                        <a:t>Considerar</a:t>
                      </a:r>
                      <a:r>
                        <a:rPr lang="en-US" sz="3200" b="0" dirty="0"/>
                        <a:t>” </a:t>
                      </a:r>
                      <a:r>
                        <a:rPr lang="en-US" sz="3200" b="0" dirty="0" err="1"/>
                        <a:t>en</a:t>
                      </a:r>
                      <a:r>
                        <a:rPr lang="en-US" sz="3200" b="0" dirty="0"/>
                        <a:t> </a:t>
                      </a:r>
                      <a:r>
                        <a:rPr lang="en-US" sz="3200" b="0" dirty="0" err="1"/>
                        <a:t>grupos</a:t>
                      </a:r>
                      <a:r>
                        <a:rPr lang="en-US" sz="3200" b="0" dirty="0"/>
                        <a:t> </a:t>
                      </a:r>
                      <a:r>
                        <a:rPr lang="en-US" sz="3200" b="0" dirty="0" err="1"/>
                        <a:t>pequeños</a:t>
                      </a:r>
                      <a:r>
                        <a:rPr lang="en-US" sz="3200" b="0" dirty="0"/>
                        <a:t> </a:t>
                      </a:r>
                    </a:p>
                  </a:txBody>
                  <a:tcPr/>
                </a:tc>
                <a:extLst>
                  <a:ext uri="{0D108BD9-81ED-4DB2-BD59-A6C34878D82A}">
                    <a16:rowId xmlns:a16="http://schemas.microsoft.com/office/drawing/2014/main" val="898567834"/>
                  </a:ext>
                </a:extLst>
              </a:tr>
            </a:tbl>
          </a:graphicData>
        </a:graphic>
      </p:graphicFrame>
    </p:spTree>
    <p:extLst>
      <p:ext uri="{BB962C8B-B14F-4D97-AF65-F5344CB8AC3E}">
        <p14:creationId xmlns:p14="http://schemas.microsoft.com/office/powerpoint/2010/main" val="1613791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and black text on a white background&#10;&#10;Description automatically generated">
            <a:extLst>
              <a:ext uri="{FF2B5EF4-FFF2-40B4-BE49-F238E27FC236}">
                <a16:creationId xmlns:a16="http://schemas.microsoft.com/office/drawing/2014/main" id="{58CDB82D-4E8B-A4CB-698F-E3499FA1846E}"/>
              </a:ext>
            </a:extLst>
          </p:cNvPr>
          <p:cNvPicPr>
            <a:picLocks noChangeAspect="1"/>
          </p:cNvPicPr>
          <p:nvPr/>
        </p:nvPicPr>
        <p:blipFill>
          <a:blip r:embed="rId3"/>
          <a:stretch>
            <a:fillRect/>
          </a:stretch>
        </p:blipFill>
        <p:spPr>
          <a:xfrm>
            <a:off x="1600200" y="149266"/>
            <a:ext cx="8302668" cy="6559468"/>
          </a:xfrm>
          <a:prstGeom prst="rect">
            <a:avLst/>
          </a:prstGeom>
        </p:spPr>
      </p:pic>
    </p:spTree>
    <p:extLst>
      <p:ext uri="{BB962C8B-B14F-4D97-AF65-F5344CB8AC3E}">
        <p14:creationId xmlns:p14="http://schemas.microsoft.com/office/powerpoint/2010/main" val="2180282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Considerar</a:t>
            </a:r>
            <a:r>
              <a:rPr lang="en-US" sz="4400" dirty="0">
                <a:solidFill>
                  <a:srgbClr val="008000"/>
                </a:solidFill>
              </a:rPr>
              <a:t> – Daniel 6</a:t>
            </a:r>
            <a:endParaRPr sz="4400" dirty="0"/>
          </a:p>
        </p:txBody>
      </p:sp>
      <p:sp>
        <p:nvSpPr>
          <p:cNvPr id="150" name="Google Shape;150;p10"/>
          <p:cNvSpPr txBox="1">
            <a:spLocks noGrp="1"/>
          </p:cNvSpPr>
          <p:nvPr>
            <p:ph type="body" idx="1"/>
          </p:nvPr>
        </p:nvSpPr>
        <p:spPr>
          <a:xfrm>
            <a:off x="838200" y="1690688"/>
            <a:ext cx="980598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1. ¿</a:t>
            </a:r>
            <a:r>
              <a:rPr lang="en-US" sz="4000" u="sng" dirty="0" err="1">
                <a:solidFill>
                  <a:srgbClr val="613318"/>
                </a:solidFill>
              </a:rPr>
              <a:t>Quiénes</a:t>
            </a:r>
            <a:r>
              <a:rPr lang="en-US" sz="4000" dirty="0">
                <a:solidFill>
                  <a:srgbClr val="613318"/>
                </a:solidFill>
              </a:rPr>
              <a:t> son </a:t>
            </a:r>
            <a:r>
              <a:rPr lang="en-US" sz="4000" dirty="0" err="1">
                <a:solidFill>
                  <a:srgbClr val="613318"/>
                </a:solidFill>
              </a:rPr>
              <a:t>los</a:t>
            </a:r>
            <a:r>
              <a:rPr lang="en-US" sz="4000" dirty="0">
                <a:solidFill>
                  <a:srgbClr val="613318"/>
                </a:solidFill>
              </a:rPr>
              <a:t> </a:t>
            </a:r>
            <a:r>
              <a:rPr lang="en-US" sz="4000" dirty="0" err="1">
                <a:solidFill>
                  <a:srgbClr val="613318"/>
                </a:solidFill>
              </a:rPr>
              <a:t>personajes</a:t>
            </a:r>
            <a:r>
              <a:rPr lang="en-US" sz="4000" dirty="0">
                <a:solidFill>
                  <a:srgbClr val="613318"/>
                </a:solidFill>
              </a:rPr>
              <a:t>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endParaRPr sz="4000" dirty="0"/>
          </a:p>
        </p:txBody>
      </p:sp>
      <p:pic>
        <p:nvPicPr>
          <p:cNvPr id="3" name="Picture 2" descr="A close-up of black text&#10;&#10;Description automatically generated">
            <a:extLst>
              <a:ext uri="{FF2B5EF4-FFF2-40B4-BE49-F238E27FC236}">
                <a16:creationId xmlns:a16="http://schemas.microsoft.com/office/drawing/2014/main" id="{837D6317-153B-7409-5310-D397C00AF28A}"/>
              </a:ext>
            </a:extLst>
          </p:cNvPr>
          <p:cNvPicPr>
            <a:picLocks noChangeAspect="1"/>
          </p:cNvPicPr>
          <p:nvPr/>
        </p:nvPicPr>
        <p:blipFill>
          <a:blip r:embed="rId3"/>
          <a:stretch>
            <a:fillRect/>
          </a:stretch>
        </p:blipFill>
        <p:spPr>
          <a:xfrm>
            <a:off x="205439" y="3238500"/>
            <a:ext cx="11781122" cy="24225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Considerar</a:t>
            </a:r>
            <a:r>
              <a:rPr lang="en-US" sz="4400" dirty="0">
                <a:solidFill>
                  <a:srgbClr val="008000"/>
                </a:solidFill>
              </a:rPr>
              <a:t> – Daniel 6</a:t>
            </a:r>
            <a:endParaRPr sz="4400" dirty="0"/>
          </a:p>
        </p:txBody>
      </p:sp>
      <p:sp>
        <p:nvSpPr>
          <p:cNvPr id="157" name="Google Shape;157;p11"/>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2. ¿</a:t>
            </a:r>
            <a:r>
              <a:rPr lang="en-US" sz="4000" u="sng" dirty="0" err="1">
                <a:solidFill>
                  <a:srgbClr val="613318"/>
                </a:solidFill>
              </a:rPr>
              <a:t>Cuáles</a:t>
            </a:r>
            <a:r>
              <a:rPr lang="en-US" sz="4000" dirty="0">
                <a:solidFill>
                  <a:srgbClr val="613318"/>
                </a:solidFill>
              </a:rPr>
              <a:t> son </a:t>
            </a:r>
            <a:r>
              <a:rPr lang="en-US" sz="4000" dirty="0" err="1">
                <a:solidFill>
                  <a:srgbClr val="613318"/>
                </a:solidFill>
              </a:rPr>
              <a:t>los</a:t>
            </a:r>
            <a:r>
              <a:rPr lang="en-US" sz="4000" dirty="0">
                <a:solidFill>
                  <a:srgbClr val="613318"/>
                </a:solidFill>
              </a:rPr>
              <a:t> </a:t>
            </a:r>
            <a:r>
              <a:rPr lang="en-US" sz="4000" u="sng" dirty="0" err="1">
                <a:solidFill>
                  <a:srgbClr val="613318"/>
                </a:solidFill>
              </a:rPr>
              <a:t>objetos</a:t>
            </a:r>
            <a:r>
              <a:rPr lang="en-US" sz="4000" dirty="0">
                <a:solidFill>
                  <a:srgbClr val="613318"/>
                </a:solidFill>
              </a:rPr>
              <a:t>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endParaRPr sz="4000" dirty="0"/>
          </a:p>
        </p:txBody>
      </p:sp>
      <p:pic>
        <p:nvPicPr>
          <p:cNvPr id="3" name="Picture 2" descr="A white text with black text&#10;&#10;Description automatically generated">
            <a:extLst>
              <a:ext uri="{FF2B5EF4-FFF2-40B4-BE49-F238E27FC236}">
                <a16:creationId xmlns:a16="http://schemas.microsoft.com/office/drawing/2014/main" id="{5D75A1BB-4879-8990-B2EE-61B70E04EADD}"/>
              </a:ext>
            </a:extLst>
          </p:cNvPr>
          <p:cNvPicPr>
            <a:picLocks noChangeAspect="1"/>
          </p:cNvPicPr>
          <p:nvPr/>
        </p:nvPicPr>
        <p:blipFill>
          <a:blip r:embed="rId3"/>
          <a:stretch>
            <a:fillRect/>
          </a:stretch>
        </p:blipFill>
        <p:spPr>
          <a:xfrm>
            <a:off x="490066" y="2716212"/>
            <a:ext cx="10863734" cy="377666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a:solidFill>
                  <a:srgbClr val="008000"/>
                </a:solidFill>
              </a:rPr>
              <a:t>Considerar – Daniel 6</a:t>
            </a:r>
            <a:endParaRPr/>
          </a:p>
        </p:txBody>
      </p:sp>
      <p:sp>
        <p:nvSpPr>
          <p:cNvPr id="164" name="Google Shape;164;p12"/>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a:solidFill>
                  <a:srgbClr val="613318"/>
                </a:solidFill>
              </a:rPr>
              <a:t>3. ¿</a:t>
            </a:r>
            <a:r>
              <a:rPr lang="en-US" u="sng">
                <a:solidFill>
                  <a:srgbClr val="613318"/>
                </a:solidFill>
              </a:rPr>
              <a:t>Dónde</a:t>
            </a:r>
            <a:r>
              <a:rPr lang="en-US">
                <a:solidFill>
                  <a:srgbClr val="613318"/>
                </a:solidFill>
              </a:rPr>
              <a:t> ocurrió esta historia? </a:t>
            </a:r>
            <a:endParaRPr/>
          </a:p>
        </p:txBody>
      </p:sp>
      <p:pic>
        <p:nvPicPr>
          <p:cNvPr id="4" name="Picture 3">
            <a:extLst>
              <a:ext uri="{FF2B5EF4-FFF2-40B4-BE49-F238E27FC236}">
                <a16:creationId xmlns:a16="http://schemas.microsoft.com/office/drawing/2014/main" id="{9FB97613-29F8-17FD-7B96-3191DADDE2D6}"/>
              </a:ext>
            </a:extLst>
          </p:cNvPr>
          <p:cNvPicPr>
            <a:picLocks noChangeAspect="1"/>
          </p:cNvPicPr>
          <p:nvPr/>
        </p:nvPicPr>
        <p:blipFill>
          <a:blip r:embed="rId3"/>
          <a:stretch>
            <a:fillRect/>
          </a:stretch>
        </p:blipFill>
        <p:spPr>
          <a:xfrm>
            <a:off x="61200" y="3271043"/>
            <a:ext cx="12069600" cy="132556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5;p12">
            <a:extLst>
              <a:ext uri="{FF2B5EF4-FFF2-40B4-BE49-F238E27FC236}">
                <a16:creationId xmlns:a16="http://schemas.microsoft.com/office/drawing/2014/main" id="{BD92A8F0-70CB-7FD5-5631-3CE3F7E78AA7}"/>
              </a:ext>
            </a:extLst>
          </p:cNvPr>
          <p:cNvPicPr preferRelativeResize="0"/>
          <p:nvPr/>
        </p:nvPicPr>
        <p:blipFill rotWithShape="1">
          <a:blip r:embed="rId3">
            <a:alphaModFix/>
          </a:blip>
          <a:srcRect/>
          <a:stretch/>
        </p:blipFill>
        <p:spPr>
          <a:xfrm>
            <a:off x="0" y="-38100"/>
            <a:ext cx="12192000" cy="7726681"/>
          </a:xfrm>
          <a:prstGeom prst="rect">
            <a:avLst/>
          </a:prstGeom>
          <a:noFill/>
          <a:ln>
            <a:noFill/>
          </a:ln>
        </p:spPr>
      </p:pic>
    </p:spTree>
    <p:extLst>
      <p:ext uri="{BB962C8B-B14F-4D97-AF65-F5344CB8AC3E}">
        <p14:creationId xmlns:p14="http://schemas.microsoft.com/office/powerpoint/2010/main" val="195332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Considerar</a:t>
            </a:r>
            <a:r>
              <a:rPr lang="en-US" sz="4400" dirty="0">
                <a:solidFill>
                  <a:srgbClr val="008000"/>
                </a:solidFill>
              </a:rPr>
              <a:t> – Daniel 6</a:t>
            </a:r>
            <a:endParaRPr sz="4400" dirty="0"/>
          </a:p>
        </p:txBody>
      </p:sp>
      <p:sp>
        <p:nvSpPr>
          <p:cNvPr id="172" name="Google Shape;172;p13"/>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4. ¿</a:t>
            </a:r>
            <a:r>
              <a:rPr lang="en-US" sz="4000" u="sng" dirty="0" err="1">
                <a:solidFill>
                  <a:srgbClr val="613318"/>
                </a:solidFill>
              </a:rPr>
              <a:t>Cuándo</a:t>
            </a:r>
            <a:r>
              <a:rPr lang="en-US" sz="4000" dirty="0">
                <a:solidFill>
                  <a:srgbClr val="613318"/>
                </a:solidFill>
              </a:rPr>
              <a:t> </a:t>
            </a:r>
            <a:r>
              <a:rPr lang="en-US" sz="4000" dirty="0" err="1">
                <a:solidFill>
                  <a:srgbClr val="613318"/>
                </a:solidFill>
              </a:rPr>
              <a:t>ocurrió</a:t>
            </a:r>
            <a:r>
              <a:rPr lang="en-US" sz="4000" dirty="0">
                <a:solidFill>
                  <a:srgbClr val="613318"/>
                </a:solidFill>
              </a:rPr>
              <a:t>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a:t>
            </a:r>
            <a:endParaRPr sz="4000" dirty="0"/>
          </a:p>
        </p:txBody>
      </p:sp>
      <p:pic>
        <p:nvPicPr>
          <p:cNvPr id="3" name="Picture 2">
            <a:extLst>
              <a:ext uri="{FF2B5EF4-FFF2-40B4-BE49-F238E27FC236}">
                <a16:creationId xmlns:a16="http://schemas.microsoft.com/office/drawing/2014/main" id="{70ED7D67-94EE-17E4-12CF-94DCA4DA6035}"/>
              </a:ext>
            </a:extLst>
          </p:cNvPr>
          <p:cNvPicPr>
            <a:picLocks noChangeAspect="1"/>
          </p:cNvPicPr>
          <p:nvPr/>
        </p:nvPicPr>
        <p:blipFill>
          <a:blip r:embed="rId3"/>
          <a:stretch>
            <a:fillRect/>
          </a:stretch>
        </p:blipFill>
        <p:spPr>
          <a:xfrm>
            <a:off x="1192696" y="3282950"/>
            <a:ext cx="6078054" cy="7556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Considerar</a:t>
            </a:r>
            <a:r>
              <a:rPr lang="en-US" sz="4400" dirty="0">
                <a:solidFill>
                  <a:srgbClr val="008000"/>
                </a:solidFill>
              </a:rPr>
              <a:t> – Daniel 6</a:t>
            </a:r>
            <a:endParaRPr sz="4400" dirty="0"/>
          </a:p>
        </p:txBody>
      </p:sp>
      <p:sp>
        <p:nvSpPr>
          <p:cNvPr id="179" name="Google Shape;179;p14"/>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5. ¿</a:t>
            </a:r>
            <a:r>
              <a:rPr lang="en-US" sz="4000" u="sng" dirty="0" err="1">
                <a:solidFill>
                  <a:srgbClr val="613318"/>
                </a:solidFill>
              </a:rPr>
              <a:t>Cuál</a:t>
            </a:r>
            <a:r>
              <a:rPr lang="en-US" sz="4000" dirty="0">
                <a:solidFill>
                  <a:srgbClr val="613318"/>
                </a:solidFill>
              </a:rPr>
              <a:t> es </a:t>
            </a:r>
            <a:r>
              <a:rPr lang="en-US" sz="4000" dirty="0" err="1">
                <a:solidFill>
                  <a:srgbClr val="613318"/>
                </a:solidFill>
              </a:rPr>
              <a:t>el</a:t>
            </a:r>
            <a:r>
              <a:rPr lang="en-US" sz="4000" dirty="0">
                <a:solidFill>
                  <a:srgbClr val="613318"/>
                </a:solidFill>
              </a:rPr>
              <a:t> </a:t>
            </a:r>
            <a:r>
              <a:rPr lang="en-US" sz="4000" dirty="0" err="1">
                <a:solidFill>
                  <a:srgbClr val="613318"/>
                </a:solidFill>
              </a:rPr>
              <a:t>problema</a:t>
            </a:r>
            <a:r>
              <a:rPr lang="en-US" sz="4000" dirty="0">
                <a:solidFill>
                  <a:srgbClr val="613318"/>
                </a:solidFill>
              </a:rPr>
              <a:t>? </a:t>
            </a:r>
            <a:endParaRPr sz="4000" dirty="0"/>
          </a:p>
        </p:txBody>
      </p:sp>
      <p:pic>
        <p:nvPicPr>
          <p:cNvPr id="3" name="Picture 2" descr="A black text on a white background&#10;&#10;Description automatically generated">
            <a:extLst>
              <a:ext uri="{FF2B5EF4-FFF2-40B4-BE49-F238E27FC236}">
                <a16:creationId xmlns:a16="http://schemas.microsoft.com/office/drawing/2014/main" id="{CA0D9F12-DA4A-9BAD-CB21-A24ED84A3EAD}"/>
              </a:ext>
            </a:extLst>
          </p:cNvPr>
          <p:cNvPicPr>
            <a:picLocks noChangeAspect="1"/>
          </p:cNvPicPr>
          <p:nvPr/>
        </p:nvPicPr>
        <p:blipFill>
          <a:blip r:embed="rId3"/>
          <a:stretch>
            <a:fillRect/>
          </a:stretch>
        </p:blipFill>
        <p:spPr>
          <a:xfrm>
            <a:off x="838200" y="2773362"/>
            <a:ext cx="10793674" cy="252319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ct val="100000"/>
              <a:buFont typeface="Overlock"/>
              <a:buNone/>
            </a:pPr>
            <a:r>
              <a:rPr lang="en-US" sz="4400" dirty="0" err="1">
                <a:solidFill>
                  <a:srgbClr val="008000"/>
                </a:solidFill>
              </a:rPr>
              <a:t>Considerar</a:t>
            </a:r>
            <a:r>
              <a:rPr lang="en-US" sz="4400" dirty="0">
                <a:solidFill>
                  <a:srgbClr val="008000"/>
                </a:solidFill>
              </a:rPr>
              <a:t> – Daniel 6</a:t>
            </a:r>
            <a:endParaRPr sz="4400" dirty="0"/>
          </a:p>
        </p:txBody>
      </p:sp>
      <p:sp>
        <p:nvSpPr>
          <p:cNvPr id="194" name="Google Shape;194;p17"/>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4800"/>
              <a:buNone/>
            </a:pPr>
            <a:r>
              <a:rPr lang="en-US" sz="4000" dirty="0">
                <a:solidFill>
                  <a:srgbClr val="613318"/>
                </a:solidFill>
              </a:rPr>
              <a:t>6. ¿</a:t>
            </a:r>
            <a:r>
              <a:rPr lang="en-US" sz="4000" u="sng" dirty="0">
                <a:solidFill>
                  <a:srgbClr val="613318"/>
                </a:solidFill>
              </a:rPr>
              <a:t>Se </a:t>
            </a:r>
            <a:r>
              <a:rPr lang="en-US" sz="4000" u="sng" dirty="0" err="1">
                <a:solidFill>
                  <a:srgbClr val="613318"/>
                </a:solidFill>
              </a:rPr>
              <a:t>soluciona</a:t>
            </a:r>
            <a:r>
              <a:rPr lang="en-US" sz="4000" u="sng" dirty="0">
                <a:solidFill>
                  <a:srgbClr val="613318"/>
                </a:solidFill>
              </a:rPr>
              <a:t> </a:t>
            </a:r>
            <a:r>
              <a:rPr lang="en-US" sz="4000" dirty="0" err="1">
                <a:solidFill>
                  <a:srgbClr val="613318"/>
                </a:solidFill>
              </a:rPr>
              <a:t>el</a:t>
            </a:r>
            <a:r>
              <a:rPr lang="en-US" sz="4000" dirty="0">
                <a:solidFill>
                  <a:srgbClr val="613318"/>
                </a:solidFill>
              </a:rPr>
              <a:t> </a:t>
            </a:r>
            <a:r>
              <a:rPr lang="en-US" sz="4000" dirty="0" err="1">
                <a:solidFill>
                  <a:srgbClr val="613318"/>
                </a:solidFill>
              </a:rPr>
              <a:t>problema</a:t>
            </a:r>
            <a:r>
              <a:rPr lang="en-US" sz="4000" dirty="0">
                <a:solidFill>
                  <a:srgbClr val="613318"/>
                </a:solidFill>
              </a:rPr>
              <a:t>? </a:t>
            </a:r>
            <a:endParaRPr sz="4000" dirty="0"/>
          </a:p>
        </p:txBody>
      </p:sp>
      <p:pic>
        <p:nvPicPr>
          <p:cNvPr id="3" name="Picture 2" descr="A black text on a white background&#10;&#10;Description automatically generated">
            <a:extLst>
              <a:ext uri="{FF2B5EF4-FFF2-40B4-BE49-F238E27FC236}">
                <a16:creationId xmlns:a16="http://schemas.microsoft.com/office/drawing/2014/main" id="{916BA26E-FA7C-360D-203F-6B01C7CF3910}"/>
              </a:ext>
            </a:extLst>
          </p:cNvPr>
          <p:cNvPicPr>
            <a:picLocks noChangeAspect="1"/>
          </p:cNvPicPr>
          <p:nvPr/>
        </p:nvPicPr>
        <p:blipFill>
          <a:blip r:embed="rId3"/>
          <a:stretch>
            <a:fillRect/>
          </a:stretch>
        </p:blipFill>
        <p:spPr>
          <a:xfrm>
            <a:off x="838200" y="2887664"/>
            <a:ext cx="9373821" cy="212566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p:nvPr/>
        </p:nvSpPr>
        <p:spPr>
          <a:xfrm>
            <a:off x="687046" y="2047152"/>
            <a:ext cx="10610608" cy="23236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rgbClr val="613318"/>
                </a:solidFill>
                <a:latin typeface="Overlock"/>
                <a:ea typeface="Overlock"/>
                <a:cs typeface="Overlock"/>
                <a:sym typeface="Overlock"/>
              </a:rPr>
              <a:t>La Biblia: </a:t>
            </a:r>
            <a:r>
              <a:rPr lang="en-US" sz="4400" dirty="0">
                <a:solidFill>
                  <a:srgbClr val="613318"/>
                </a:solidFill>
                <a:latin typeface="Overlock"/>
                <a:ea typeface="Overlock"/>
                <a:cs typeface="Overlock"/>
                <a:sym typeface="Overlock"/>
              </a:rPr>
              <a:t>Una </a:t>
            </a:r>
            <a:r>
              <a:rPr lang="en-US" sz="4400" dirty="0" err="1">
                <a:solidFill>
                  <a:srgbClr val="613318"/>
                </a:solidFill>
                <a:latin typeface="Overlock"/>
                <a:ea typeface="Overlock"/>
                <a:cs typeface="Overlock"/>
                <a:sym typeface="Overlock"/>
              </a:rPr>
              <a:t>Nación</a:t>
            </a:r>
            <a:r>
              <a:rPr lang="en-US" sz="4400" dirty="0">
                <a:solidFill>
                  <a:srgbClr val="613318"/>
                </a:solidFill>
                <a:latin typeface="Overlock"/>
                <a:ea typeface="Overlock"/>
                <a:cs typeface="Overlock"/>
                <a:sym typeface="Overlock"/>
              </a:rPr>
              <a:t> </a:t>
            </a:r>
            <a:r>
              <a:rPr lang="en-US" sz="4400" dirty="0" err="1">
                <a:solidFill>
                  <a:srgbClr val="613318"/>
                </a:solidFill>
                <a:latin typeface="Overlock"/>
                <a:ea typeface="Overlock"/>
                <a:cs typeface="Overlock"/>
                <a:sym typeface="Overlock"/>
              </a:rPr>
              <a:t>Caída</a:t>
            </a:r>
            <a:endParaRPr sz="4400" dirty="0"/>
          </a:p>
          <a:p>
            <a:pPr marL="0" marR="0" lvl="0" indent="0" algn="ctr" rtl="0">
              <a:spcBef>
                <a:spcPts val="0"/>
              </a:spcBef>
              <a:spcAft>
                <a:spcPts val="0"/>
              </a:spcAft>
              <a:buNone/>
            </a:pPr>
            <a:endParaRPr sz="4400" b="0" i="0" u="none" strike="noStrike" cap="none" dirty="0">
              <a:solidFill>
                <a:srgbClr val="613318"/>
              </a:solidFill>
              <a:latin typeface="Overlock"/>
              <a:ea typeface="Overlock"/>
              <a:cs typeface="Overlock"/>
              <a:sym typeface="Overlock"/>
            </a:endParaRPr>
          </a:p>
          <a:p>
            <a:pPr marL="0" marR="0" lvl="0" indent="0" algn="ctr" rtl="0">
              <a:spcBef>
                <a:spcPts val="0"/>
              </a:spcBef>
              <a:spcAft>
                <a:spcPts val="0"/>
              </a:spcAft>
              <a:buNone/>
            </a:pPr>
            <a:endParaRPr sz="5700" b="0" i="0" u="none" strike="noStrike" cap="none" dirty="0">
              <a:solidFill>
                <a:srgbClr val="613318"/>
              </a:solidFill>
              <a:latin typeface="Overlock"/>
              <a:ea typeface="Overlock"/>
              <a:cs typeface="Overlock"/>
              <a:sym typeface="Overlock"/>
            </a:endParaRPr>
          </a:p>
        </p:txBody>
      </p:sp>
      <p:sp>
        <p:nvSpPr>
          <p:cNvPr id="99" name="Google Shape;99;p4"/>
          <p:cNvSpPr txBox="1"/>
          <p:nvPr/>
        </p:nvSpPr>
        <p:spPr>
          <a:xfrm>
            <a:off x="471893" y="3147433"/>
            <a:ext cx="10817908" cy="24467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dirty="0" err="1">
                <a:solidFill>
                  <a:srgbClr val="008000"/>
                </a:solidFill>
                <a:latin typeface="Overlock"/>
                <a:ea typeface="Overlock"/>
                <a:cs typeface="Overlock"/>
                <a:sym typeface="Overlock"/>
              </a:rPr>
              <a:t>Lección</a:t>
            </a:r>
            <a:r>
              <a:rPr lang="en-US" sz="4800" b="1" i="0" u="none" strike="noStrike" cap="none" dirty="0">
                <a:solidFill>
                  <a:srgbClr val="008000"/>
                </a:solidFill>
                <a:latin typeface="Overlock"/>
                <a:ea typeface="Overlock"/>
                <a:cs typeface="Overlock"/>
                <a:sym typeface="Overlock"/>
              </a:rPr>
              <a:t> </a:t>
            </a:r>
            <a:r>
              <a:rPr lang="en-US" sz="4800" b="1" dirty="0">
                <a:solidFill>
                  <a:srgbClr val="008000"/>
                </a:solidFill>
                <a:latin typeface="Overlock"/>
                <a:ea typeface="Overlock"/>
                <a:cs typeface="Overlock"/>
                <a:sym typeface="Overlock"/>
              </a:rPr>
              <a:t>5: Daniel </a:t>
            </a:r>
            <a:r>
              <a:rPr lang="en-US" sz="4800" b="1" dirty="0" err="1">
                <a:solidFill>
                  <a:srgbClr val="008000"/>
                </a:solidFill>
                <a:latin typeface="Overlock"/>
                <a:ea typeface="Overlock"/>
                <a:cs typeface="Overlock"/>
                <a:sym typeface="Overlock"/>
              </a:rPr>
              <a:t>en</a:t>
            </a:r>
            <a:r>
              <a:rPr lang="en-US" sz="4800" b="1" dirty="0">
                <a:solidFill>
                  <a:srgbClr val="008000"/>
                </a:solidFill>
                <a:latin typeface="Overlock"/>
                <a:ea typeface="Overlock"/>
                <a:cs typeface="Overlock"/>
                <a:sym typeface="Overlock"/>
              </a:rPr>
              <a:t> </a:t>
            </a:r>
            <a:r>
              <a:rPr lang="en-US" sz="4800" b="1" dirty="0" err="1">
                <a:solidFill>
                  <a:srgbClr val="008000"/>
                </a:solidFill>
                <a:latin typeface="Overlock"/>
                <a:ea typeface="Overlock"/>
                <a:cs typeface="Overlock"/>
                <a:sym typeface="Overlock"/>
              </a:rPr>
              <a:t>el</a:t>
            </a:r>
            <a:r>
              <a:rPr lang="en-US" sz="4800" b="1" dirty="0">
                <a:solidFill>
                  <a:srgbClr val="008000"/>
                </a:solidFill>
                <a:latin typeface="Overlock"/>
                <a:ea typeface="Overlock"/>
                <a:cs typeface="Overlock"/>
                <a:sym typeface="Overlock"/>
              </a:rPr>
              <a:t> </a:t>
            </a:r>
            <a:r>
              <a:rPr lang="en-US" sz="4800" b="1" dirty="0" err="1">
                <a:solidFill>
                  <a:srgbClr val="008000"/>
                </a:solidFill>
                <a:latin typeface="Overlock"/>
                <a:ea typeface="Overlock"/>
                <a:cs typeface="Overlock"/>
                <a:sym typeface="Overlock"/>
              </a:rPr>
              <a:t>Foso</a:t>
            </a:r>
            <a:r>
              <a:rPr lang="en-US" sz="4800" b="1" dirty="0">
                <a:solidFill>
                  <a:srgbClr val="008000"/>
                </a:solidFill>
                <a:latin typeface="Overlock"/>
                <a:ea typeface="Overlock"/>
                <a:cs typeface="Overlock"/>
                <a:sym typeface="Overlock"/>
              </a:rPr>
              <a:t> de </a:t>
            </a:r>
            <a:r>
              <a:rPr lang="en-US" sz="4800" b="1" dirty="0" err="1">
                <a:solidFill>
                  <a:srgbClr val="008000"/>
                </a:solidFill>
                <a:latin typeface="Overlock"/>
                <a:ea typeface="Overlock"/>
                <a:cs typeface="Overlock"/>
                <a:sym typeface="Overlock"/>
              </a:rPr>
              <a:t>los</a:t>
            </a:r>
            <a:r>
              <a:rPr lang="en-US" sz="4800" b="1" dirty="0">
                <a:solidFill>
                  <a:srgbClr val="008000"/>
                </a:solidFill>
                <a:latin typeface="Overlock"/>
                <a:ea typeface="Overlock"/>
                <a:cs typeface="Overlock"/>
                <a:sym typeface="Overlock"/>
              </a:rPr>
              <a:t> Leones</a:t>
            </a:r>
          </a:p>
          <a:p>
            <a:pPr marL="0" marR="0" lvl="0" indent="0" algn="ctr" rtl="0">
              <a:spcBef>
                <a:spcPts val="0"/>
              </a:spcBef>
              <a:spcAft>
                <a:spcPts val="0"/>
              </a:spcAft>
              <a:buNone/>
            </a:pPr>
            <a:r>
              <a:rPr lang="en-US" sz="4800" b="1" i="0" u="none" strike="noStrike" cap="none" dirty="0">
                <a:solidFill>
                  <a:srgbClr val="008000"/>
                </a:solidFill>
                <a:latin typeface="Overlock"/>
                <a:ea typeface="Overlock"/>
                <a:cs typeface="Overlock"/>
                <a:sym typeface="Overlock"/>
              </a:rPr>
              <a:t>Daniel 6</a:t>
            </a:r>
            <a:endParaRPr sz="4800" b="1" i="0" u="none" strike="noStrike" cap="none" dirty="0">
              <a:solidFill>
                <a:srgbClr val="008000"/>
              </a:solidFill>
              <a:latin typeface="Overlock"/>
              <a:ea typeface="Overlock"/>
              <a:cs typeface="Overlock"/>
              <a:sym typeface="Overlock"/>
            </a:endParaRPr>
          </a:p>
          <a:p>
            <a:pPr marL="0" marR="0" lvl="0" indent="0" algn="ctr" rtl="0">
              <a:spcBef>
                <a:spcPts val="0"/>
              </a:spcBef>
              <a:spcAft>
                <a:spcPts val="0"/>
              </a:spcAft>
              <a:buNone/>
            </a:pPr>
            <a:r>
              <a:rPr lang="en-US" sz="5700" b="0" i="0" u="none" strike="noStrike" cap="none" dirty="0">
                <a:solidFill>
                  <a:srgbClr val="008000"/>
                </a:solidFill>
                <a:latin typeface="Overlock"/>
                <a:ea typeface="Overlock"/>
                <a:cs typeface="Overlock"/>
                <a:sym typeface="Overlock"/>
              </a:rPr>
              <a:t> </a:t>
            </a:r>
            <a:endParaRPr dirty="0"/>
          </a:p>
        </p:txBody>
      </p:sp>
      <p:cxnSp>
        <p:nvCxnSpPr>
          <p:cNvPr id="3" name="Straight Connector 2">
            <a:extLst>
              <a:ext uri="{FF2B5EF4-FFF2-40B4-BE49-F238E27FC236}">
                <a16:creationId xmlns:a16="http://schemas.microsoft.com/office/drawing/2014/main" id="{E96F8332-AE81-9C95-D720-6F9AE31F6AED}"/>
              </a:ext>
            </a:extLst>
          </p:cNvPr>
          <p:cNvCxnSpPr/>
          <p:nvPr/>
        </p:nvCxnSpPr>
        <p:spPr>
          <a:xfrm>
            <a:off x="1577788" y="2958351"/>
            <a:ext cx="8606118" cy="0"/>
          </a:xfrm>
          <a:prstGeom prst="line">
            <a:avLst/>
          </a:prstGeom>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422400"/>
            <a:ext cx="10850880" cy="5262979"/>
          </a:xfrm>
          <a:prstGeom prst="rect">
            <a:avLst/>
          </a:prstGeom>
          <a:noFill/>
        </p:spPr>
        <p:txBody>
          <a:bodyPr wrap="square" rtlCol="0">
            <a:spAutoFit/>
          </a:bodyPr>
          <a:lstStyle/>
          <a:p>
            <a:r>
              <a:rPr lang="en-US" sz="4800" b="1" dirty="0" err="1"/>
              <a:t>Captar</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r>
              <a:rPr lang="en-US" sz="4800" b="1" dirty="0"/>
              <a:t>: </a:t>
            </a:r>
            <a:r>
              <a:rPr lang="en-US" sz="4800" dirty="0"/>
              <a:t>Con cuatro </a:t>
            </a:r>
            <a:r>
              <a:rPr lang="en-US" sz="4800" dirty="0" err="1"/>
              <a:t>preguntas</a:t>
            </a:r>
            <a:r>
              <a:rPr lang="en-US" sz="4800" dirty="0"/>
              <a:t>, </a:t>
            </a:r>
            <a:r>
              <a:rPr lang="en-US" sz="4800" dirty="0" err="1"/>
              <a:t>resaltamos</a:t>
            </a:r>
            <a:r>
              <a:rPr lang="en-US" sz="4800" dirty="0"/>
              <a:t> </a:t>
            </a:r>
            <a:r>
              <a:rPr lang="en-US" sz="4800" dirty="0" err="1"/>
              <a:t>el</a:t>
            </a:r>
            <a:r>
              <a:rPr lang="en-US" sz="4800" dirty="0"/>
              <a:t> </a:t>
            </a:r>
            <a:r>
              <a:rPr lang="en-US" sz="4800" dirty="0" err="1"/>
              <a:t>pecado</a:t>
            </a:r>
            <a:r>
              <a:rPr lang="en-US" sz="4800" dirty="0"/>
              <a:t>, las </a:t>
            </a:r>
            <a:r>
              <a:rPr lang="en-US" sz="4800" dirty="0" err="1"/>
              <a:t>buenas</a:t>
            </a:r>
            <a:r>
              <a:rPr lang="en-US" sz="4800" dirty="0"/>
              <a:t> </a:t>
            </a:r>
            <a:r>
              <a:rPr lang="en-US" sz="4800" dirty="0" err="1"/>
              <a:t>noticias</a:t>
            </a:r>
            <a:r>
              <a:rPr lang="en-US" sz="4800" dirty="0"/>
              <a:t> de Dios, y la </a:t>
            </a:r>
            <a:r>
              <a:rPr lang="en-US" sz="4800" dirty="0" err="1"/>
              <a:t>aplicación</a:t>
            </a:r>
            <a:r>
              <a:rPr lang="en-US" sz="4800" dirty="0"/>
              <a:t> para </a:t>
            </a:r>
            <a:r>
              <a:rPr lang="en-US" sz="4800" dirty="0" err="1"/>
              <a:t>nuestras</a:t>
            </a:r>
            <a:r>
              <a:rPr lang="en-US" sz="4800" dirty="0"/>
              <a:t> </a:t>
            </a:r>
            <a:r>
              <a:rPr lang="en-US" sz="4800" dirty="0" err="1"/>
              <a:t>vidas</a:t>
            </a:r>
            <a:endParaRPr lang="en-US" sz="4800" b="1" dirty="0"/>
          </a:p>
        </p:txBody>
      </p:sp>
    </p:spTree>
    <p:extLst>
      <p:ext uri="{BB962C8B-B14F-4D97-AF65-F5344CB8AC3E}">
        <p14:creationId xmlns:p14="http://schemas.microsoft.com/office/powerpoint/2010/main" val="1460422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Consolidar</a:t>
            </a:r>
            <a:r>
              <a:rPr lang="en-US" sz="4400" dirty="0">
                <a:solidFill>
                  <a:srgbClr val="008000"/>
                </a:solidFill>
              </a:rPr>
              <a:t>- Daniel 6</a:t>
            </a:r>
            <a:endParaRPr sz="4400" dirty="0"/>
          </a:p>
        </p:txBody>
      </p:sp>
      <p:sp>
        <p:nvSpPr>
          <p:cNvPr id="218" name="Google Shape;218;p19"/>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1. ¿</a:t>
            </a:r>
            <a:r>
              <a:rPr lang="en-US" sz="4000" dirty="0" err="1">
                <a:solidFill>
                  <a:srgbClr val="613318"/>
                </a:solidFill>
              </a:rPr>
              <a:t>Cuál</a:t>
            </a:r>
            <a:r>
              <a:rPr lang="en-US" sz="4000" dirty="0">
                <a:solidFill>
                  <a:srgbClr val="613318"/>
                </a:solidFill>
              </a:rPr>
              <a:t> es </a:t>
            </a:r>
            <a:r>
              <a:rPr lang="en-US" sz="4000" dirty="0" err="1">
                <a:solidFill>
                  <a:srgbClr val="613318"/>
                </a:solidFill>
              </a:rPr>
              <a:t>el</a:t>
            </a:r>
            <a:r>
              <a:rPr lang="en-US" sz="4000" dirty="0">
                <a:solidFill>
                  <a:srgbClr val="613318"/>
                </a:solidFill>
              </a:rPr>
              <a:t> punto principal de la </a:t>
            </a:r>
            <a:r>
              <a:rPr lang="en-US" sz="4000" dirty="0" err="1">
                <a:solidFill>
                  <a:srgbClr val="613318"/>
                </a:solidFill>
              </a:rPr>
              <a:t>historia</a:t>
            </a:r>
            <a:r>
              <a:rPr lang="en-US" sz="4000" dirty="0">
                <a:solidFill>
                  <a:srgbClr val="613318"/>
                </a:solidFill>
              </a:rPr>
              <a:t>?</a:t>
            </a:r>
            <a:endParaRPr sz="4000" dirty="0"/>
          </a:p>
        </p:txBody>
      </p:sp>
      <p:sp>
        <p:nvSpPr>
          <p:cNvPr id="3" name="TextBox 2">
            <a:extLst>
              <a:ext uri="{FF2B5EF4-FFF2-40B4-BE49-F238E27FC236}">
                <a16:creationId xmlns:a16="http://schemas.microsoft.com/office/drawing/2014/main" id="{80843986-7D02-BC7A-BC73-1F2D4CC49546}"/>
              </a:ext>
            </a:extLst>
          </p:cNvPr>
          <p:cNvSpPr txBox="1"/>
          <p:nvPr/>
        </p:nvSpPr>
        <p:spPr>
          <a:xfrm>
            <a:off x="1262062" y="3167390"/>
            <a:ext cx="9667876" cy="1938992"/>
          </a:xfrm>
          <a:prstGeom prst="rect">
            <a:avLst/>
          </a:prstGeom>
          <a:noFill/>
        </p:spPr>
        <p:txBody>
          <a:bodyPr wrap="square">
            <a:spAutoFit/>
          </a:bodyPr>
          <a:lstStyle/>
          <a:p>
            <a:pPr marR="0" lvl="0">
              <a:spcBef>
                <a:spcPts val="0"/>
              </a:spcBef>
              <a:spcAft>
                <a:spcPts val="0"/>
              </a:spcAft>
            </a:pPr>
            <a:r>
              <a:rPr lang="es-ES" sz="4000" b="1" dirty="0">
                <a:effectLst/>
                <a:latin typeface="Calibri" panose="020F0502020204030204" pitchFamily="34" charset="0"/>
                <a:ea typeface="Times New Roman" panose="02020603050405020304" pitchFamily="18" charset="0"/>
              </a:rPr>
              <a:t>Aun en tierra extranjera y hostil, Dios protegió y bendijo a Daniel, quien, por obra del Espíritu Santo, permaneció fiel. </a:t>
            </a:r>
            <a:endParaRPr lang="en-US" sz="4000" b="1"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5" name="Google Shape;225;p20"/>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13318"/>
              </a:buClr>
              <a:buSzPts val="5400"/>
              <a:buNone/>
            </a:pPr>
            <a:r>
              <a:rPr lang="en-US" sz="4000" dirty="0">
                <a:solidFill>
                  <a:srgbClr val="613318"/>
                </a:solidFill>
              </a:rPr>
              <a:t>2. ¿</a:t>
            </a:r>
            <a:r>
              <a:rPr lang="en-US" sz="4000" dirty="0" err="1">
                <a:solidFill>
                  <a:srgbClr val="613318"/>
                </a:solidFill>
              </a:rPr>
              <a:t>Qué</a:t>
            </a:r>
            <a:r>
              <a:rPr lang="en-US" sz="4000" dirty="0">
                <a:solidFill>
                  <a:srgbClr val="613318"/>
                </a:solidFill>
              </a:rPr>
              <a:t> </a:t>
            </a:r>
            <a:r>
              <a:rPr lang="en-US" sz="4000" u="sng" dirty="0" err="1">
                <a:solidFill>
                  <a:srgbClr val="613318"/>
                </a:solidFill>
              </a:rPr>
              <a:t>pecado</a:t>
            </a:r>
            <a:r>
              <a:rPr lang="en-US" sz="4000" dirty="0">
                <a:solidFill>
                  <a:srgbClr val="613318"/>
                </a:solidFill>
              </a:rPr>
              <a:t> </a:t>
            </a:r>
            <a:r>
              <a:rPr lang="en-US" sz="4000" dirty="0" err="1">
                <a:solidFill>
                  <a:srgbClr val="613318"/>
                </a:solidFill>
              </a:rPr>
              <a:t>veo</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y </a:t>
            </a:r>
            <a:r>
              <a:rPr lang="en-US" sz="4000" dirty="0" err="1">
                <a:solidFill>
                  <a:srgbClr val="613318"/>
                </a:solidFill>
              </a:rPr>
              <a:t>confieso</a:t>
            </a:r>
            <a:r>
              <a:rPr lang="en-US" sz="4000" dirty="0">
                <a:solidFill>
                  <a:srgbClr val="613318"/>
                </a:solidFill>
              </a:rPr>
              <a:t> </a:t>
            </a:r>
            <a:r>
              <a:rPr lang="en-US" sz="4000" dirty="0" err="1">
                <a:solidFill>
                  <a:srgbClr val="613318"/>
                </a:solidFill>
              </a:rPr>
              <a:t>en</a:t>
            </a:r>
            <a:r>
              <a:rPr lang="en-US" sz="4000" dirty="0">
                <a:solidFill>
                  <a:srgbClr val="613318"/>
                </a:solidFill>
              </a:rPr>
              <a:t> mi </a:t>
            </a:r>
            <a:r>
              <a:rPr lang="en-US" sz="4000" dirty="0" err="1">
                <a:solidFill>
                  <a:srgbClr val="613318"/>
                </a:solidFill>
              </a:rPr>
              <a:t>vida</a:t>
            </a:r>
            <a:r>
              <a:rPr lang="en-US" sz="4000" dirty="0">
                <a:solidFill>
                  <a:srgbClr val="613318"/>
                </a:solidFill>
              </a:rPr>
              <a:t>?</a:t>
            </a:r>
            <a:endParaRPr dirty="0"/>
          </a:p>
        </p:txBody>
      </p:sp>
      <p:sp>
        <p:nvSpPr>
          <p:cNvPr id="4" name="Google Shape;217;p19">
            <a:extLst>
              <a:ext uri="{FF2B5EF4-FFF2-40B4-BE49-F238E27FC236}">
                <a16:creationId xmlns:a16="http://schemas.microsoft.com/office/drawing/2014/main" id="{AD9291D9-8C4B-B798-08F6-5BA39AE4807D}"/>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Consolidar</a:t>
            </a:r>
            <a:r>
              <a:rPr lang="en-US" sz="4400" dirty="0">
                <a:solidFill>
                  <a:srgbClr val="008000"/>
                </a:solidFill>
              </a:rPr>
              <a:t> - Daniel 6</a:t>
            </a:r>
            <a:endParaRPr sz="4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2" name="Google Shape;232;p21"/>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indent="0">
              <a:spcBef>
                <a:spcPts val="0"/>
              </a:spcBef>
              <a:buClr>
                <a:srgbClr val="613318"/>
              </a:buClr>
              <a:buNone/>
            </a:pPr>
            <a:r>
              <a:rPr lang="en-US" sz="4000" dirty="0">
                <a:solidFill>
                  <a:srgbClr val="613318"/>
                </a:solidFill>
              </a:rPr>
              <a:t>3. ¿</a:t>
            </a:r>
            <a:r>
              <a:rPr lang="en-US" sz="4000" dirty="0" err="1">
                <a:solidFill>
                  <a:srgbClr val="613318"/>
                </a:solidFill>
              </a:rPr>
              <a:t>En</a:t>
            </a:r>
            <a:r>
              <a:rPr lang="en-US" sz="4000" dirty="0">
                <a:solidFill>
                  <a:srgbClr val="613318"/>
                </a:solidFill>
              </a:rPr>
              <a:t> que versos y palabras de </a:t>
            </a:r>
            <a:r>
              <a:rPr lang="en-US" sz="4000" dirty="0" err="1">
                <a:solidFill>
                  <a:srgbClr val="613318"/>
                </a:solidFill>
              </a:rPr>
              <a:t>esta</a:t>
            </a:r>
            <a:r>
              <a:rPr lang="en-US" sz="4000" dirty="0">
                <a:solidFill>
                  <a:srgbClr val="613318"/>
                </a:solidFill>
              </a:rPr>
              <a:t> </a:t>
            </a:r>
            <a:r>
              <a:rPr lang="en-US" sz="4000" dirty="0" err="1">
                <a:solidFill>
                  <a:srgbClr val="613318"/>
                </a:solidFill>
              </a:rPr>
              <a:t>historia</a:t>
            </a:r>
            <a:r>
              <a:rPr lang="en-US" sz="4000" dirty="0">
                <a:solidFill>
                  <a:srgbClr val="613318"/>
                </a:solidFill>
              </a:rPr>
              <a:t> </a:t>
            </a:r>
            <a:r>
              <a:rPr lang="en-US" sz="4000" dirty="0" err="1">
                <a:solidFill>
                  <a:srgbClr val="613318"/>
                </a:solidFill>
              </a:rPr>
              <a:t>veo</a:t>
            </a:r>
            <a:r>
              <a:rPr lang="en-US" sz="4000" dirty="0">
                <a:solidFill>
                  <a:srgbClr val="613318"/>
                </a:solidFill>
              </a:rPr>
              <a:t> </a:t>
            </a:r>
            <a:r>
              <a:rPr lang="en-US" sz="4000" dirty="0" err="1">
                <a:solidFill>
                  <a:srgbClr val="613318"/>
                </a:solidFill>
              </a:rPr>
              <a:t>el</a:t>
            </a:r>
            <a:r>
              <a:rPr lang="en-US" sz="4000" dirty="0">
                <a:solidFill>
                  <a:srgbClr val="613318"/>
                </a:solidFill>
              </a:rPr>
              <a:t> amor de Dios para </a:t>
            </a:r>
            <a:r>
              <a:rPr lang="en-US" sz="4000" dirty="0" err="1">
                <a:solidFill>
                  <a:srgbClr val="613318"/>
                </a:solidFill>
              </a:rPr>
              <a:t>conmigo</a:t>
            </a:r>
            <a:r>
              <a:rPr lang="en-US" sz="4000" dirty="0">
                <a:solidFill>
                  <a:srgbClr val="613318"/>
                </a:solidFill>
              </a:rPr>
              <a:t>? </a:t>
            </a:r>
            <a:endParaRPr lang="en-US" sz="4000" dirty="0"/>
          </a:p>
          <a:p>
            <a:pPr marL="0" lvl="0" indent="0" algn="l" rtl="0">
              <a:lnSpc>
                <a:spcPct val="90000"/>
              </a:lnSpc>
              <a:spcBef>
                <a:spcPts val="0"/>
              </a:spcBef>
              <a:spcAft>
                <a:spcPts val="0"/>
              </a:spcAft>
              <a:buClr>
                <a:srgbClr val="613318"/>
              </a:buClr>
              <a:buSzPts val="5400"/>
              <a:buNone/>
            </a:pPr>
            <a:endParaRPr dirty="0"/>
          </a:p>
        </p:txBody>
      </p:sp>
      <p:sp>
        <p:nvSpPr>
          <p:cNvPr id="4" name="Google Shape;217;p19">
            <a:extLst>
              <a:ext uri="{FF2B5EF4-FFF2-40B4-BE49-F238E27FC236}">
                <a16:creationId xmlns:a16="http://schemas.microsoft.com/office/drawing/2014/main" id="{6B8685A9-2986-01CC-DC7D-E937E72D7879}"/>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Consolidar</a:t>
            </a:r>
            <a:r>
              <a:rPr lang="en-US" sz="4400" dirty="0">
                <a:solidFill>
                  <a:srgbClr val="008000"/>
                </a:solidFill>
              </a:rPr>
              <a:t>- Daniel 6</a:t>
            </a:r>
            <a:endParaRPr sz="4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22"/>
          <p:cNvSpPr txBox="1">
            <a:spLocks noGrp="1"/>
          </p:cNvSpPr>
          <p:nvPr>
            <p:ph type="body" idx="1"/>
          </p:nvPr>
        </p:nvSpPr>
        <p:spPr>
          <a:xfrm>
            <a:off x="838200" y="1690688"/>
            <a:ext cx="10091738" cy="4486275"/>
          </a:xfrm>
          <a:prstGeom prst="rect">
            <a:avLst/>
          </a:prstGeom>
          <a:noFill/>
          <a:ln>
            <a:noFill/>
          </a:ln>
        </p:spPr>
        <p:txBody>
          <a:bodyPr spcFirstLastPara="1" wrap="square" lIns="91425" tIns="45700" rIns="91425" bIns="45700" anchor="t" anchorCtr="0">
            <a:noAutofit/>
          </a:bodyPr>
          <a:lstStyle/>
          <a:p>
            <a:pPr marL="0" indent="0">
              <a:spcBef>
                <a:spcPts val="0"/>
              </a:spcBef>
              <a:buClr>
                <a:srgbClr val="613318"/>
              </a:buClr>
              <a:buNone/>
            </a:pPr>
            <a:r>
              <a:rPr lang="en-US" sz="4000" dirty="0">
                <a:solidFill>
                  <a:srgbClr val="613318"/>
                </a:solidFill>
              </a:rPr>
              <a:t>4. ¿</a:t>
            </a:r>
            <a:r>
              <a:rPr lang="en-US" sz="4000" dirty="0" err="1">
                <a:solidFill>
                  <a:srgbClr val="613318"/>
                </a:solidFill>
              </a:rPr>
              <a:t>Qué</a:t>
            </a:r>
            <a:r>
              <a:rPr lang="en-US" sz="4000" dirty="0">
                <a:solidFill>
                  <a:srgbClr val="613318"/>
                </a:solidFill>
              </a:rPr>
              <a:t> </a:t>
            </a:r>
            <a:r>
              <a:rPr lang="en-US" sz="4000" dirty="0" err="1">
                <a:solidFill>
                  <a:srgbClr val="613318"/>
                </a:solidFill>
              </a:rPr>
              <a:t>pediré</a:t>
            </a:r>
            <a:r>
              <a:rPr lang="en-US" sz="4000" dirty="0">
                <a:solidFill>
                  <a:srgbClr val="613318"/>
                </a:solidFill>
              </a:rPr>
              <a:t> que Dios </a:t>
            </a:r>
            <a:r>
              <a:rPr lang="en-US" sz="4000" dirty="0" err="1">
                <a:solidFill>
                  <a:srgbClr val="613318"/>
                </a:solidFill>
              </a:rPr>
              <a:t>obre</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mí</a:t>
            </a:r>
            <a:r>
              <a:rPr lang="en-US" sz="4000" dirty="0">
                <a:solidFill>
                  <a:srgbClr val="613318"/>
                </a:solidFill>
              </a:rPr>
              <a:t> para </a:t>
            </a:r>
            <a:r>
              <a:rPr lang="en-US" sz="4000" dirty="0" err="1">
                <a:solidFill>
                  <a:srgbClr val="613318"/>
                </a:solidFill>
              </a:rPr>
              <a:t>poner</a:t>
            </a:r>
            <a:r>
              <a:rPr lang="en-US" sz="4000" dirty="0">
                <a:solidFill>
                  <a:srgbClr val="613318"/>
                </a:solidFill>
              </a:rPr>
              <a:t> </a:t>
            </a:r>
            <a:r>
              <a:rPr lang="en-US" sz="4000" dirty="0" err="1">
                <a:solidFill>
                  <a:srgbClr val="613318"/>
                </a:solidFill>
              </a:rPr>
              <a:t>en</a:t>
            </a:r>
            <a:r>
              <a:rPr lang="en-US" sz="4000" dirty="0">
                <a:solidFill>
                  <a:srgbClr val="613318"/>
                </a:solidFill>
              </a:rPr>
              <a:t> </a:t>
            </a:r>
            <a:r>
              <a:rPr lang="en-US" sz="4000" dirty="0" err="1">
                <a:solidFill>
                  <a:srgbClr val="613318"/>
                </a:solidFill>
              </a:rPr>
              <a:t>práctica</a:t>
            </a:r>
            <a:r>
              <a:rPr lang="en-US" sz="4000" dirty="0">
                <a:solidFill>
                  <a:srgbClr val="613318"/>
                </a:solidFill>
              </a:rPr>
              <a:t> </a:t>
            </a:r>
            <a:r>
              <a:rPr lang="en-US" sz="4000" dirty="0" err="1">
                <a:solidFill>
                  <a:srgbClr val="613318"/>
                </a:solidFill>
              </a:rPr>
              <a:t>esta</a:t>
            </a:r>
            <a:r>
              <a:rPr lang="en-US" sz="4000" dirty="0">
                <a:solidFill>
                  <a:srgbClr val="613318"/>
                </a:solidFill>
              </a:rPr>
              <a:t> palabra de Dios?</a:t>
            </a:r>
          </a:p>
          <a:p>
            <a:pPr marL="0" lvl="0" indent="0" algn="l" rtl="0">
              <a:lnSpc>
                <a:spcPct val="90000"/>
              </a:lnSpc>
              <a:spcBef>
                <a:spcPts val="0"/>
              </a:spcBef>
              <a:spcAft>
                <a:spcPts val="0"/>
              </a:spcAft>
              <a:buClr>
                <a:srgbClr val="613318"/>
              </a:buClr>
              <a:buSzPts val="5400"/>
              <a:buNone/>
            </a:pPr>
            <a:endParaRPr sz="4000" dirty="0">
              <a:solidFill>
                <a:srgbClr val="613318"/>
              </a:solidFill>
            </a:endParaRPr>
          </a:p>
          <a:p>
            <a:pPr marL="0" lvl="0" indent="0" algn="l" rtl="0">
              <a:lnSpc>
                <a:spcPct val="90000"/>
              </a:lnSpc>
              <a:spcBef>
                <a:spcPts val="1000"/>
              </a:spcBef>
              <a:spcAft>
                <a:spcPts val="0"/>
              </a:spcAft>
              <a:buClr>
                <a:schemeClr val="dk1"/>
              </a:buClr>
              <a:buSzPts val="4000"/>
              <a:buNone/>
            </a:pPr>
            <a:endParaRPr sz="4000" dirty="0"/>
          </a:p>
          <a:p>
            <a:pPr marL="0" lvl="0" indent="0" algn="l" rtl="0">
              <a:lnSpc>
                <a:spcPct val="90000"/>
              </a:lnSpc>
              <a:spcBef>
                <a:spcPts val="1000"/>
              </a:spcBef>
              <a:spcAft>
                <a:spcPts val="0"/>
              </a:spcAft>
              <a:buClr>
                <a:schemeClr val="dk1"/>
              </a:buClr>
              <a:buSzPts val="4000"/>
              <a:buNone/>
            </a:pPr>
            <a:r>
              <a:rPr lang="en-US" sz="4000" dirty="0"/>
              <a:t> </a:t>
            </a:r>
            <a:endParaRPr dirty="0"/>
          </a:p>
        </p:txBody>
      </p:sp>
      <p:sp>
        <p:nvSpPr>
          <p:cNvPr id="4" name="Google Shape;217;p19">
            <a:extLst>
              <a:ext uri="{FF2B5EF4-FFF2-40B4-BE49-F238E27FC236}">
                <a16:creationId xmlns:a16="http://schemas.microsoft.com/office/drawing/2014/main" id="{3F8BD97F-8A19-1193-F8E7-D1F7C012E5B6}"/>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Consolidar</a:t>
            </a:r>
            <a:r>
              <a:rPr lang="en-US" sz="4400" dirty="0">
                <a:solidFill>
                  <a:srgbClr val="008000"/>
                </a:solidFill>
              </a:rPr>
              <a:t>- Daniel 6</a:t>
            </a:r>
            <a:endParaRPr sz="4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F8A0-30CD-DA04-42D5-F7F91E88BEC3}"/>
              </a:ext>
            </a:extLst>
          </p:cNvPr>
          <p:cNvSpPr>
            <a:spLocks noGrp="1"/>
          </p:cNvSpPr>
          <p:nvPr>
            <p:ph type="title"/>
          </p:nvPr>
        </p:nvSpPr>
        <p:spPr>
          <a:xfrm>
            <a:off x="7714488" y="1169797"/>
            <a:ext cx="10515600" cy="1325563"/>
          </a:xfrm>
        </p:spPr>
        <p:txBody>
          <a:bodyPr>
            <a:normAutofit fontScale="90000"/>
          </a:bodyPr>
          <a:lstStyle/>
          <a:p>
            <a:r>
              <a:rPr lang="en-US" dirty="0" err="1"/>
              <a:t>Preguntas</a:t>
            </a:r>
            <a:r>
              <a:rPr lang="en-US" dirty="0"/>
              <a:t>? </a:t>
            </a:r>
            <a:br>
              <a:rPr lang="en-US" dirty="0"/>
            </a:br>
            <a:r>
              <a:rPr lang="en-US" dirty="0" err="1"/>
              <a:t>Comentarios</a:t>
            </a:r>
            <a:r>
              <a:rPr lang="en-US" dirty="0"/>
              <a:t>? </a:t>
            </a:r>
          </a:p>
        </p:txBody>
      </p:sp>
      <p:pic>
        <p:nvPicPr>
          <p:cNvPr id="5" name="Picture 4" descr="A person and a group of lions&#10;&#10;Description automatically generated">
            <a:extLst>
              <a:ext uri="{FF2B5EF4-FFF2-40B4-BE49-F238E27FC236}">
                <a16:creationId xmlns:a16="http://schemas.microsoft.com/office/drawing/2014/main" id="{1737EA45-17CD-6FD8-C3DF-E835A2CA6F11}"/>
              </a:ext>
            </a:extLst>
          </p:cNvPr>
          <p:cNvPicPr>
            <a:picLocks noChangeAspect="1"/>
          </p:cNvPicPr>
          <p:nvPr/>
        </p:nvPicPr>
        <p:blipFill>
          <a:blip r:embed="rId3"/>
          <a:stretch>
            <a:fillRect/>
          </a:stretch>
        </p:blipFill>
        <p:spPr>
          <a:xfrm>
            <a:off x="856488" y="0"/>
            <a:ext cx="6858000" cy="6858000"/>
          </a:xfrm>
          <a:prstGeom prst="rect">
            <a:avLst/>
          </a:prstGeom>
        </p:spPr>
      </p:pic>
    </p:spTree>
    <p:extLst>
      <p:ext uri="{BB962C8B-B14F-4D97-AF65-F5344CB8AC3E}">
        <p14:creationId xmlns:p14="http://schemas.microsoft.com/office/powerpoint/2010/main" val="330840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7" name="Google Shape;307;p32" descr="A picture containing indoor, table, sitting, desk&#10;&#10;Description automatically generated"/>
          <p:cNvPicPr preferRelativeResize="0"/>
          <p:nvPr/>
        </p:nvPicPr>
        <p:blipFill rotWithShape="1">
          <a:blip r:embed="rId3">
            <a:alphaModFix/>
          </a:blip>
          <a:srcRect l="9833" r="3089" b="-2"/>
          <a:stretch/>
        </p:blipFill>
        <p:spPr>
          <a:xfrm>
            <a:off x="3245637" y="-1"/>
            <a:ext cx="8946363" cy="6858000"/>
          </a:xfrm>
          <a:custGeom>
            <a:avLst/>
            <a:gdLst/>
            <a:ahLst/>
            <a:cxnLst/>
            <a:rect l="l" t="t" r="r" b="b"/>
            <a:pathLst>
              <a:path w="8946363" h="6858000" extrusionOk="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ln>
            <a:noFill/>
          </a:ln>
        </p:spPr>
      </p:pic>
      <p:sp>
        <p:nvSpPr>
          <p:cNvPr id="308" name="Google Shape;308;p32"/>
          <p:cNvSpPr/>
          <p:nvPr/>
        </p:nvSpPr>
        <p:spPr>
          <a:xfrm>
            <a:off x="0" y="-1"/>
            <a:ext cx="4455672" cy="6858000"/>
          </a:xfrm>
          <a:custGeom>
            <a:avLst/>
            <a:gdLst/>
            <a:ahLst/>
            <a:cxnLst/>
            <a:rect l="l" t="t" r="r" b="b"/>
            <a:pathLst>
              <a:path w="4455672" h="6858000" extrusionOk="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9" name="Google Shape;309;p32"/>
          <p:cNvSpPr/>
          <p:nvPr/>
        </p:nvSpPr>
        <p:spPr>
          <a:xfrm>
            <a:off x="0" y="0"/>
            <a:ext cx="4446528" cy="6858000"/>
          </a:xfrm>
          <a:custGeom>
            <a:avLst/>
            <a:gdLst/>
            <a:ahLst/>
            <a:cxnLst/>
            <a:rect l="l" t="t" r="r" b="b"/>
            <a:pathLst>
              <a:path w="4446528" h="6858000" extrusionOk="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0" name="Google Shape;310;p32"/>
          <p:cNvSpPr txBox="1">
            <a:spLocks noGrp="1"/>
          </p:cNvSpPr>
          <p:nvPr>
            <p:ph type="title"/>
          </p:nvPr>
        </p:nvSpPr>
        <p:spPr>
          <a:xfrm>
            <a:off x="371094" y="1161288"/>
            <a:ext cx="3438144" cy="12390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000"/>
              </a:buClr>
              <a:buSzPts val="6600"/>
              <a:buFont typeface="Overlock"/>
              <a:buNone/>
            </a:pPr>
            <a:r>
              <a:rPr lang="en-US" sz="4400" dirty="0">
                <a:solidFill>
                  <a:srgbClr val="008000"/>
                </a:solidFill>
                <a:latin typeface="Overlock"/>
                <a:ea typeface="Overlock"/>
                <a:cs typeface="Overlock"/>
                <a:sym typeface="Overlock"/>
              </a:rPr>
              <a:t>La </a:t>
            </a:r>
            <a:r>
              <a:rPr lang="en-US" sz="4400" dirty="0" err="1">
                <a:solidFill>
                  <a:srgbClr val="008000"/>
                </a:solidFill>
                <a:latin typeface="Overlock"/>
                <a:ea typeface="Overlock"/>
                <a:cs typeface="Overlock"/>
                <a:sym typeface="Overlock"/>
              </a:rPr>
              <a:t>Tarea</a:t>
            </a:r>
            <a:endParaRPr sz="4400" dirty="0">
              <a:solidFill>
                <a:srgbClr val="008000"/>
              </a:solidFill>
              <a:latin typeface="Overlock"/>
              <a:ea typeface="Overlock"/>
              <a:cs typeface="Overlock"/>
              <a:sym typeface="Overlock"/>
            </a:endParaRPr>
          </a:p>
        </p:txBody>
      </p:sp>
      <p:sp>
        <p:nvSpPr>
          <p:cNvPr id="311" name="Google Shape;311;p32"/>
          <p:cNvSpPr/>
          <p:nvPr/>
        </p:nvSpPr>
        <p:spPr>
          <a:xfrm>
            <a:off x="0" y="1420961"/>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2" name="Google Shape;312;p32"/>
          <p:cNvSpPr/>
          <p:nvPr/>
        </p:nvSpPr>
        <p:spPr>
          <a:xfrm>
            <a:off x="414181" y="2443480"/>
            <a:ext cx="338328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3" name="Google Shape;313;p32"/>
          <p:cNvSpPr txBox="1">
            <a:spLocks noGrp="1"/>
          </p:cNvSpPr>
          <p:nvPr>
            <p:ph type="body" idx="2"/>
          </p:nvPr>
        </p:nvSpPr>
        <p:spPr>
          <a:xfrm>
            <a:off x="371094" y="2718054"/>
            <a:ext cx="3438906" cy="320725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rgbClr val="613318"/>
              </a:buClr>
              <a:buSzPts val="3600"/>
              <a:buChar char="•"/>
            </a:pPr>
            <a:r>
              <a:rPr lang="en-US" sz="3200" dirty="0">
                <a:solidFill>
                  <a:srgbClr val="6D5037"/>
                </a:solidFill>
                <a:latin typeface="Adelle Sans Devanagari" panose="02000503000000020004" pitchFamily="2" charset="-78"/>
                <a:cs typeface="Adelle Sans Devanagari" panose="02000503000000020004" pitchFamily="2" charset="-78"/>
              </a:rPr>
              <a:t>Ver </a:t>
            </a:r>
            <a:r>
              <a:rPr lang="en-US" sz="3200" dirty="0" err="1">
                <a:solidFill>
                  <a:srgbClr val="6D5037"/>
                </a:solidFill>
                <a:latin typeface="Adelle Sans Devanagari" panose="02000503000000020004" pitchFamily="2" charset="-78"/>
                <a:cs typeface="Adelle Sans Devanagari" panose="02000503000000020004" pitchFamily="2" charset="-78"/>
              </a:rPr>
              <a:t>el</a:t>
            </a:r>
            <a:r>
              <a:rPr lang="en-US" sz="3200" dirty="0">
                <a:solidFill>
                  <a:srgbClr val="6D5037"/>
                </a:solidFill>
                <a:latin typeface="Adelle Sans Devanagari" panose="02000503000000020004" pitchFamily="2" charset="-78"/>
                <a:cs typeface="Adelle Sans Devanagari" panose="02000503000000020004" pitchFamily="2" charset="-78"/>
              </a:rPr>
              <a:t> video 6</a:t>
            </a:r>
            <a:endParaRPr sz="3200" dirty="0">
              <a:solidFill>
                <a:srgbClr val="6D5037"/>
              </a:solidFill>
              <a:latin typeface="Adelle Sans Devanagari" panose="02000503000000020004" pitchFamily="2" charset="-78"/>
              <a:cs typeface="Adelle Sans Devanagari" panose="02000503000000020004" pitchFamily="2" charset="-78"/>
            </a:endParaRPr>
          </a:p>
          <a:p>
            <a:pPr marL="228600" indent="-228600">
              <a:buClr>
                <a:srgbClr val="613318"/>
              </a:buClr>
              <a:buSzPts val="3600"/>
            </a:pPr>
            <a:r>
              <a:rPr lang="en-US" sz="3200" dirty="0">
                <a:solidFill>
                  <a:srgbClr val="6D5037"/>
                </a:solidFill>
                <a:latin typeface="Adelle Sans Devanagari" panose="02000503000000020004" pitchFamily="2" charset="-78"/>
                <a:cs typeface="Adelle Sans Devanagari" panose="02000503000000020004" pitchFamily="2" charset="-78"/>
              </a:rPr>
              <a:t>Leer </a:t>
            </a:r>
            <a:r>
              <a:rPr lang="en-US" sz="3200" dirty="0" err="1">
                <a:solidFill>
                  <a:srgbClr val="6D5037"/>
                </a:solidFill>
                <a:latin typeface="Adelle Sans Devanagari" panose="02000503000000020004" pitchFamily="2" charset="-78"/>
                <a:cs typeface="Adelle Sans Devanagari" panose="02000503000000020004" pitchFamily="2" charset="-78"/>
              </a:rPr>
              <a:t>el</a:t>
            </a:r>
            <a:r>
              <a:rPr lang="en-US" sz="3200" dirty="0">
                <a:solidFill>
                  <a:srgbClr val="6D5037"/>
                </a:solidFill>
                <a:latin typeface="Adelle Sans Devanagari" panose="02000503000000020004" pitchFamily="2" charset="-78"/>
                <a:cs typeface="Adelle Sans Devanagari" panose="02000503000000020004" pitchFamily="2" charset="-78"/>
              </a:rPr>
              <a:t> </a:t>
            </a:r>
            <a:r>
              <a:rPr lang="en-US" sz="3200" dirty="0" err="1">
                <a:solidFill>
                  <a:srgbClr val="6D5037"/>
                </a:solidFill>
                <a:latin typeface="Adelle Sans Devanagari" panose="02000503000000020004" pitchFamily="2" charset="-78"/>
                <a:cs typeface="Adelle Sans Devanagari" panose="02000503000000020004" pitchFamily="2" charset="-78"/>
              </a:rPr>
              <a:t>libro</a:t>
            </a:r>
            <a:r>
              <a:rPr lang="en-US" sz="3200" dirty="0">
                <a:solidFill>
                  <a:srgbClr val="6D5037"/>
                </a:solidFill>
                <a:latin typeface="Adelle Sans Devanagari" panose="02000503000000020004" pitchFamily="2" charset="-78"/>
                <a:cs typeface="Adelle Sans Devanagari" panose="02000503000000020004" pitchFamily="2" charset="-78"/>
              </a:rPr>
              <a:t> de Ester </a:t>
            </a:r>
            <a:r>
              <a:rPr lang="en-US" sz="3200" dirty="0" err="1">
                <a:solidFill>
                  <a:srgbClr val="6D5037"/>
                </a:solidFill>
                <a:latin typeface="Adelle Sans Devanagari" panose="02000503000000020004" pitchFamily="2" charset="-78"/>
                <a:cs typeface="Adelle Sans Devanagari" panose="02000503000000020004" pitchFamily="2" charset="-78"/>
              </a:rPr>
              <a:t>en</a:t>
            </a:r>
            <a:r>
              <a:rPr lang="en-US" sz="3200" dirty="0">
                <a:solidFill>
                  <a:srgbClr val="6D5037"/>
                </a:solidFill>
                <a:latin typeface="Adelle Sans Devanagari" panose="02000503000000020004" pitchFamily="2" charset="-78"/>
                <a:cs typeface="Adelle Sans Devanagari" panose="02000503000000020004" pitchFamily="2" charset="-78"/>
              </a:rPr>
              <a:t> sus </a:t>
            </a:r>
            <a:r>
              <a:rPr lang="en-US" sz="3200" dirty="0" err="1">
                <a:solidFill>
                  <a:srgbClr val="6D5037"/>
                </a:solidFill>
                <a:latin typeface="Adelle Sans Devanagari" panose="02000503000000020004" pitchFamily="2" charset="-78"/>
                <a:cs typeface="Adelle Sans Devanagari" panose="02000503000000020004" pitchFamily="2" charset="-78"/>
              </a:rPr>
              <a:t>Biblias</a:t>
            </a:r>
            <a:r>
              <a:rPr lang="en-US" sz="3200" dirty="0">
                <a:solidFill>
                  <a:srgbClr val="6D5037"/>
                </a:solidFill>
                <a:latin typeface="Adelle Sans Devanagari" panose="02000503000000020004" pitchFamily="2" charset="-78"/>
                <a:cs typeface="Adelle Sans Devanagari" panose="02000503000000020004" pitchFamily="2" charset="-78"/>
              </a:rPr>
              <a:t>, </a:t>
            </a:r>
            <a:r>
              <a:rPr lang="es-MX" sz="3200" dirty="0">
                <a:solidFill>
                  <a:srgbClr val="6D5037"/>
                </a:solidFill>
                <a:effectLst/>
                <a:latin typeface="Adelle Sans Devanagari" panose="02000503000000020004" pitchFamily="2" charset="-78"/>
                <a:ea typeface="Times New Roman" panose="02020603050405020304" pitchFamily="18" charset="0"/>
                <a:cs typeface="Adelle Sans Devanagari" panose="02000503000000020004" pitchFamily="2" charset="-78"/>
              </a:rPr>
              <a:t>y vamos a poner nuestra atención en Ester 4:15-5:9, 7:1-8:12</a:t>
            </a:r>
            <a:endParaRPr lang="en-US" sz="3200" dirty="0">
              <a:solidFill>
                <a:srgbClr val="6D5037"/>
              </a:solidFill>
              <a:effectLst/>
              <a:latin typeface="Adelle Sans Devanagari" panose="02000503000000020004" pitchFamily="2" charset="-78"/>
              <a:ea typeface="Times New Roman" panose="02020603050405020304" pitchFamily="18" charset="0"/>
              <a:cs typeface="Adelle Sans Devanagari" panose="02000503000000020004" pitchFamily="2" charset="-78"/>
            </a:endParaRPr>
          </a:p>
          <a:p>
            <a:pPr marL="228600" lvl="0" indent="-228600" algn="l" rtl="0">
              <a:lnSpc>
                <a:spcPct val="90000"/>
              </a:lnSpc>
              <a:spcBef>
                <a:spcPts val="1000"/>
              </a:spcBef>
              <a:spcAft>
                <a:spcPts val="0"/>
              </a:spcAft>
              <a:buClr>
                <a:srgbClr val="613318"/>
              </a:buClr>
              <a:buSzPts val="3600"/>
              <a:buChar char="•"/>
            </a:pPr>
            <a:endParaRPr sz="4000" dirty="0">
              <a:solidFill>
                <a:srgbClr val="613318"/>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4098" name="Picture 2" descr="Women Praying Together Images – Browse 27,299 Stock Photos, Vectors, and  Video | Adobe Stock">
            <a:extLst>
              <a:ext uri="{FF2B5EF4-FFF2-40B4-BE49-F238E27FC236}">
                <a16:creationId xmlns:a16="http://schemas.microsoft.com/office/drawing/2014/main" id="{9B8C0851-8843-8195-5F07-CFA25BE59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16" y="-170580"/>
            <a:ext cx="12502298" cy="8334865"/>
          </a:xfrm>
          <a:prstGeom prst="rect">
            <a:avLst/>
          </a:prstGeom>
          <a:noFill/>
          <a:extLst>
            <a:ext uri="{909E8E84-426E-40DD-AFC4-6F175D3DCCD1}">
              <a14:hiddenFill xmlns:a14="http://schemas.microsoft.com/office/drawing/2010/main">
                <a:solidFill>
                  <a:srgbClr val="FFFFFF"/>
                </a:solidFill>
              </a14:hiddenFill>
            </a:ext>
          </a:extLst>
        </p:spPr>
      </p:pic>
      <p:sp>
        <p:nvSpPr>
          <p:cNvPr id="271" name="Google Shape;271;p27"/>
          <p:cNvSpPr txBox="1">
            <a:spLocks noGrp="1"/>
          </p:cNvSpPr>
          <p:nvPr>
            <p:ph type="body" idx="1"/>
          </p:nvPr>
        </p:nvSpPr>
        <p:spPr>
          <a:xfrm>
            <a:off x="325582" y="660437"/>
            <a:ext cx="3797448" cy="857988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8000"/>
              <a:buNone/>
            </a:pPr>
            <a:r>
              <a:rPr lang="en-US" b="1" dirty="0">
                <a:solidFill>
                  <a:schemeClr val="tx1"/>
                </a:solidFill>
                <a:latin typeface="Overlock"/>
                <a:ea typeface="Overlock"/>
                <a:cs typeface="Overlock"/>
                <a:sym typeface="Overlock"/>
              </a:rPr>
              <a:t>La </a:t>
            </a:r>
            <a:r>
              <a:rPr lang="en-US" b="1" dirty="0" err="1">
                <a:solidFill>
                  <a:schemeClr val="tx1"/>
                </a:solidFill>
              </a:rPr>
              <a:t>Bendición</a:t>
            </a:r>
            <a:r>
              <a:rPr lang="en-US" b="1" dirty="0">
                <a:solidFill>
                  <a:schemeClr val="tx1"/>
                </a:solidFill>
              </a:rPr>
              <a:t> </a:t>
            </a:r>
            <a:endParaRPr b="1" dirty="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Overlock"/>
              <a:buNone/>
            </a:pPr>
            <a:endParaRPr/>
          </a:p>
        </p:txBody>
      </p:sp>
      <p:sp>
        <p:nvSpPr>
          <p:cNvPr id="327" name="Google Shape;327;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28" name="Google Shape;328;p34"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3"/>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000"/>
              </a:buClr>
              <a:buSzPts val="8800"/>
              <a:buFont typeface="Overlock"/>
              <a:buNone/>
            </a:pPr>
            <a:r>
              <a:rPr lang="en-US" sz="4400" dirty="0">
                <a:solidFill>
                  <a:srgbClr val="008000"/>
                </a:solidFill>
                <a:latin typeface="Overlock"/>
                <a:ea typeface="Overlock"/>
                <a:cs typeface="Overlock"/>
                <a:sym typeface="Overlock"/>
              </a:rPr>
              <a:t>El </a:t>
            </a:r>
            <a:r>
              <a:rPr lang="en-US" sz="4400" dirty="0" err="1">
                <a:solidFill>
                  <a:srgbClr val="008000"/>
                </a:solidFill>
                <a:latin typeface="Overlock"/>
                <a:ea typeface="Overlock"/>
                <a:cs typeface="Overlock"/>
                <a:sym typeface="Overlock"/>
              </a:rPr>
              <a:t>Exilio</a:t>
            </a:r>
            <a:r>
              <a:rPr lang="en-US" sz="4400" dirty="0">
                <a:solidFill>
                  <a:srgbClr val="008000"/>
                </a:solidFill>
                <a:latin typeface="Overlock"/>
                <a:ea typeface="Overlock"/>
                <a:cs typeface="Overlock"/>
                <a:sym typeface="Overlock"/>
              </a:rPr>
              <a:t> </a:t>
            </a:r>
            <a:r>
              <a:rPr lang="en-US" sz="4400" dirty="0" err="1">
                <a:solidFill>
                  <a:srgbClr val="008000"/>
                </a:solidFill>
                <a:latin typeface="Overlock"/>
                <a:ea typeface="Overlock"/>
                <a:cs typeface="Overlock"/>
                <a:sym typeface="Overlock"/>
              </a:rPr>
              <a:t>en</a:t>
            </a:r>
            <a:r>
              <a:rPr lang="en-US" sz="4400" dirty="0">
                <a:solidFill>
                  <a:srgbClr val="008000"/>
                </a:solidFill>
                <a:latin typeface="Overlock"/>
                <a:ea typeface="Overlock"/>
                <a:cs typeface="Overlock"/>
                <a:sym typeface="Overlock"/>
              </a:rPr>
              <a:t> </a:t>
            </a:r>
            <a:r>
              <a:rPr lang="en-US" sz="4400" dirty="0" err="1">
                <a:solidFill>
                  <a:srgbClr val="008000"/>
                </a:solidFill>
                <a:latin typeface="Overlock"/>
                <a:ea typeface="Overlock"/>
                <a:cs typeface="Overlock"/>
                <a:sym typeface="Overlock"/>
              </a:rPr>
              <a:t>Babilonia</a:t>
            </a:r>
            <a:endParaRPr sz="4000" dirty="0">
              <a:solidFill>
                <a:srgbClr val="613318"/>
              </a:solidFill>
              <a:latin typeface="Overlock"/>
              <a:ea typeface="Overlock"/>
              <a:cs typeface="Overlock"/>
              <a:sym typeface="Overlo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4"/>
          <p:cNvSpPr txBox="1"/>
          <p:nvPr/>
        </p:nvSpPr>
        <p:spPr>
          <a:xfrm>
            <a:off x="1155949" y="842061"/>
            <a:ext cx="98801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err="1">
                <a:solidFill>
                  <a:srgbClr val="008000"/>
                </a:solidFill>
                <a:latin typeface="Overlock"/>
                <a:ea typeface="Overlock"/>
                <a:cs typeface="Overlock"/>
                <a:sym typeface="Overlock"/>
              </a:rPr>
              <a:t>Lección</a:t>
            </a:r>
            <a:r>
              <a:rPr lang="en-US" sz="4000" b="1" i="0" u="none" strike="noStrike" cap="none" dirty="0">
                <a:solidFill>
                  <a:srgbClr val="008000"/>
                </a:solidFill>
                <a:latin typeface="Overlock"/>
                <a:ea typeface="Overlock"/>
                <a:cs typeface="Overlock"/>
                <a:sym typeface="Overlock"/>
              </a:rPr>
              <a:t> </a:t>
            </a:r>
            <a:r>
              <a:rPr lang="en-US" sz="4000" b="1" dirty="0">
                <a:solidFill>
                  <a:srgbClr val="008000"/>
                </a:solidFill>
                <a:latin typeface="Overlock"/>
                <a:ea typeface="Overlock"/>
                <a:cs typeface="Overlock"/>
                <a:sym typeface="Overlock"/>
              </a:rPr>
              <a:t>5: Daniel </a:t>
            </a:r>
            <a:r>
              <a:rPr lang="en-US" sz="4000" b="1" dirty="0" err="1">
                <a:solidFill>
                  <a:srgbClr val="008000"/>
                </a:solidFill>
                <a:latin typeface="Overlock"/>
                <a:ea typeface="Overlock"/>
                <a:cs typeface="Overlock"/>
                <a:sym typeface="Overlock"/>
              </a:rPr>
              <a:t>en</a:t>
            </a:r>
            <a:r>
              <a:rPr lang="en-US" sz="4000" b="1" dirty="0">
                <a:solidFill>
                  <a:srgbClr val="008000"/>
                </a:solidFill>
                <a:latin typeface="Overlock"/>
                <a:ea typeface="Overlock"/>
                <a:cs typeface="Overlock"/>
                <a:sym typeface="Overlock"/>
              </a:rPr>
              <a:t> </a:t>
            </a:r>
            <a:r>
              <a:rPr lang="en-US" sz="4000" b="1" dirty="0" err="1">
                <a:solidFill>
                  <a:srgbClr val="008000"/>
                </a:solidFill>
                <a:latin typeface="Overlock"/>
                <a:ea typeface="Overlock"/>
                <a:cs typeface="Overlock"/>
                <a:sym typeface="Overlock"/>
              </a:rPr>
              <a:t>el</a:t>
            </a:r>
            <a:r>
              <a:rPr lang="en-US" sz="4000" b="1" dirty="0">
                <a:solidFill>
                  <a:srgbClr val="008000"/>
                </a:solidFill>
                <a:latin typeface="Overlock"/>
                <a:ea typeface="Overlock"/>
                <a:cs typeface="Overlock"/>
                <a:sym typeface="Overlock"/>
              </a:rPr>
              <a:t> </a:t>
            </a:r>
            <a:r>
              <a:rPr lang="en-US" sz="4000" b="1" dirty="0" err="1">
                <a:solidFill>
                  <a:srgbClr val="008000"/>
                </a:solidFill>
                <a:latin typeface="Overlock"/>
                <a:ea typeface="Overlock"/>
                <a:cs typeface="Overlock"/>
                <a:sym typeface="Overlock"/>
              </a:rPr>
              <a:t>Foso</a:t>
            </a:r>
            <a:r>
              <a:rPr lang="en-US" sz="4000" b="1" dirty="0">
                <a:solidFill>
                  <a:srgbClr val="008000"/>
                </a:solidFill>
                <a:latin typeface="Overlock"/>
                <a:ea typeface="Overlock"/>
                <a:cs typeface="Overlock"/>
                <a:sym typeface="Overlock"/>
              </a:rPr>
              <a:t> de </a:t>
            </a:r>
            <a:r>
              <a:rPr lang="en-US" sz="4000" b="1" dirty="0" err="1">
                <a:solidFill>
                  <a:srgbClr val="008000"/>
                </a:solidFill>
                <a:latin typeface="Overlock"/>
                <a:ea typeface="Overlock"/>
                <a:cs typeface="Overlock"/>
                <a:sym typeface="Overlock"/>
              </a:rPr>
              <a:t>los</a:t>
            </a:r>
            <a:r>
              <a:rPr lang="en-US" sz="4000" b="1" dirty="0">
                <a:solidFill>
                  <a:srgbClr val="008000"/>
                </a:solidFill>
                <a:latin typeface="Overlock"/>
                <a:ea typeface="Overlock"/>
                <a:cs typeface="Overlock"/>
                <a:sym typeface="Overlock"/>
              </a:rPr>
              <a:t> Leones</a:t>
            </a:r>
          </a:p>
          <a:p>
            <a:pPr marL="0" marR="0" lvl="0" indent="0" algn="ctr" rtl="0">
              <a:spcBef>
                <a:spcPts val="0"/>
              </a:spcBef>
              <a:spcAft>
                <a:spcPts val="0"/>
              </a:spcAft>
              <a:buNone/>
            </a:pPr>
            <a:r>
              <a:rPr lang="en-US" sz="4000" b="1" dirty="0">
                <a:solidFill>
                  <a:srgbClr val="008000"/>
                </a:solidFill>
                <a:latin typeface="Overlock"/>
                <a:ea typeface="Overlock"/>
                <a:sym typeface="Overlock"/>
              </a:rPr>
              <a:t>(Daniel 6)</a:t>
            </a:r>
            <a:r>
              <a:rPr lang="en-US" sz="4000" b="1" dirty="0">
                <a:ea typeface="Overlock"/>
              </a:rPr>
              <a:t> </a:t>
            </a:r>
            <a:endParaRPr dirty="0"/>
          </a:p>
        </p:txBody>
      </p:sp>
      <p:graphicFrame>
        <p:nvGraphicFramePr>
          <p:cNvPr id="2" name="Table 3">
            <a:extLst>
              <a:ext uri="{FF2B5EF4-FFF2-40B4-BE49-F238E27FC236}">
                <a16:creationId xmlns:a16="http://schemas.microsoft.com/office/drawing/2014/main" id="{62775FCF-27D4-CA13-F99C-AE70EFF2196D}"/>
              </a:ext>
            </a:extLst>
          </p:cNvPr>
          <p:cNvGraphicFramePr>
            <a:graphicFrameLocks noGrp="1"/>
          </p:cNvGraphicFramePr>
          <p:nvPr>
            <p:extLst>
              <p:ext uri="{D42A27DB-BD31-4B8C-83A1-F6EECF244321}">
                <p14:modId xmlns:p14="http://schemas.microsoft.com/office/powerpoint/2010/main" val="4230323829"/>
              </p:ext>
            </p:extLst>
          </p:nvPr>
        </p:nvGraphicFramePr>
        <p:xfrm>
          <a:off x="811617" y="2399906"/>
          <a:ext cx="10568763" cy="2773680"/>
        </p:xfrm>
        <a:graphic>
          <a:graphicData uri="http://schemas.openxmlformats.org/drawingml/2006/table">
            <a:tbl>
              <a:tblPr firstRow="1" bandRow="1">
                <a:tableStyleId>{93296810-A885-4BE3-A3E7-6D5BEEA58F35}</a:tableStyleId>
              </a:tblPr>
              <a:tblGrid>
                <a:gridCol w="869466">
                  <a:extLst>
                    <a:ext uri="{9D8B030D-6E8A-4147-A177-3AD203B41FA5}">
                      <a16:colId xmlns:a16="http://schemas.microsoft.com/office/drawing/2014/main" val="3243105785"/>
                    </a:ext>
                  </a:extLst>
                </a:gridCol>
                <a:gridCol w="9699297">
                  <a:extLst>
                    <a:ext uri="{9D8B030D-6E8A-4147-A177-3AD203B41FA5}">
                      <a16:colId xmlns:a16="http://schemas.microsoft.com/office/drawing/2014/main" val="1424929427"/>
                    </a:ext>
                  </a:extLst>
                </a:gridCol>
              </a:tblGrid>
              <a:tr h="0">
                <a:tc gridSpan="2">
                  <a:txBody>
                    <a:bodyPr/>
                    <a:lstStyle/>
                    <a:p>
                      <a:pPr algn="ctr"/>
                      <a:r>
                        <a:rPr lang="en-US" sz="3600" b="0" dirty="0" err="1">
                          <a:solidFill>
                            <a:schemeClr val="tx1"/>
                          </a:solidFill>
                        </a:rPr>
                        <a:t>Objetivos</a:t>
                      </a:r>
                      <a:endParaRPr lang="en-US" sz="3600" b="0" dirty="0">
                        <a:solidFill>
                          <a:schemeClr val="tx1"/>
                        </a:solidFill>
                      </a:endParaRPr>
                    </a:p>
                  </a:txBody>
                  <a:tcPr/>
                </a:tc>
                <a:tc hMerge="1">
                  <a:txBody>
                    <a:bodyPr/>
                    <a:lstStyle/>
                    <a:p>
                      <a:pPr algn="ctr"/>
                      <a:r>
                        <a:rPr lang="en-US" sz="3600" dirty="0">
                          <a:solidFill>
                            <a:schemeClr val="tx1"/>
                          </a:solidFill>
                        </a:rPr>
                        <a:t>Objectives</a:t>
                      </a:r>
                    </a:p>
                  </a:txBody>
                  <a:tcPr/>
                </a:tc>
                <a:extLst>
                  <a:ext uri="{0D108BD9-81ED-4DB2-BD59-A6C34878D82A}">
                    <a16:rowId xmlns:a16="http://schemas.microsoft.com/office/drawing/2014/main" val="2204196420"/>
                  </a:ext>
                </a:extLst>
              </a:tr>
              <a:tr h="757708">
                <a:tc>
                  <a:txBody>
                    <a:bodyPr/>
                    <a:lstStyle/>
                    <a:p>
                      <a:pPr algn="ctr"/>
                      <a:r>
                        <a:rPr lang="en-US" sz="3600" dirty="0"/>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a:t>Usar </a:t>
                      </a:r>
                      <a:r>
                        <a:rPr lang="en-US" sz="3200" dirty="0" err="1"/>
                        <a:t>el</a:t>
                      </a:r>
                      <a:r>
                        <a:rPr lang="en-US" sz="3200" dirty="0"/>
                        <a:t> </a:t>
                      </a:r>
                      <a:r>
                        <a:rPr lang="en-US" sz="3200" dirty="0" err="1"/>
                        <a:t>método</a:t>
                      </a:r>
                      <a:r>
                        <a:rPr lang="en-US" sz="3200" dirty="0"/>
                        <a:t> de las 4 “C” para leer y </a:t>
                      </a:r>
                      <a:r>
                        <a:rPr lang="en-US" sz="3200" dirty="0" err="1"/>
                        <a:t>entender</a:t>
                      </a:r>
                      <a:r>
                        <a:rPr lang="en-US" sz="3200" dirty="0"/>
                        <a:t> Daniel 6</a:t>
                      </a:r>
                    </a:p>
                  </a:txBody>
                  <a:tcPr/>
                </a:tc>
                <a:extLst>
                  <a:ext uri="{0D108BD9-81ED-4DB2-BD59-A6C34878D82A}">
                    <a16:rowId xmlns:a16="http://schemas.microsoft.com/office/drawing/2014/main" val="3034287435"/>
                  </a:ext>
                </a:extLst>
              </a:tr>
              <a:tr h="757708">
                <a:tc>
                  <a:txBody>
                    <a:bodyPr/>
                    <a:lstStyle/>
                    <a:p>
                      <a:pPr algn="ctr"/>
                      <a:r>
                        <a:rPr lang="en-US" sz="3600" dirty="0"/>
                        <a:t>2</a:t>
                      </a:r>
                    </a:p>
                  </a:txBody>
                  <a:tcPr/>
                </a:tc>
                <a:tc>
                  <a:txBody>
                    <a:bodyPr/>
                    <a:lstStyle/>
                    <a:p>
                      <a:r>
                        <a:rPr lang="en-US" sz="3200" b="0" dirty="0" err="1"/>
                        <a:t>Practicar</a:t>
                      </a:r>
                      <a:r>
                        <a:rPr lang="en-US" sz="3200" b="0" dirty="0"/>
                        <a:t> </a:t>
                      </a:r>
                      <a:r>
                        <a:rPr lang="en-US" sz="3200" b="0" dirty="0" err="1"/>
                        <a:t>el</a:t>
                      </a:r>
                      <a:r>
                        <a:rPr lang="en-US" sz="3200" b="0" dirty="0"/>
                        <a:t> paso de “</a:t>
                      </a:r>
                      <a:r>
                        <a:rPr lang="en-US" sz="3200" b="0" dirty="0" err="1"/>
                        <a:t>Considerar</a:t>
                      </a:r>
                      <a:r>
                        <a:rPr lang="en-US" sz="3200" b="0" dirty="0"/>
                        <a:t>” </a:t>
                      </a:r>
                      <a:r>
                        <a:rPr lang="en-US" sz="3200" b="0" dirty="0" err="1"/>
                        <a:t>en</a:t>
                      </a:r>
                      <a:r>
                        <a:rPr lang="en-US" sz="3200" b="0" dirty="0"/>
                        <a:t> </a:t>
                      </a:r>
                      <a:r>
                        <a:rPr lang="en-US" sz="3200" b="0" dirty="0" err="1"/>
                        <a:t>grupos</a:t>
                      </a:r>
                      <a:r>
                        <a:rPr lang="en-US" sz="3200" b="0" dirty="0"/>
                        <a:t> </a:t>
                      </a:r>
                      <a:r>
                        <a:rPr lang="en-US" sz="3200" b="0" dirty="0" err="1"/>
                        <a:t>pequeños</a:t>
                      </a:r>
                      <a:r>
                        <a:rPr lang="en-US" sz="3200" b="0" dirty="0"/>
                        <a:t> </a:t>
                      </a:r>
                    </a:p>
                  </a:txBody>
                  <a:tcPr/>
                </a:tc>
                <a:extLst>
                  <a:ext uri="{0D108BD9-81ED-4DB2-BD59-A6C34878D82A}">
                    <a16:rowId xmlns:a16="http://schemas.microsoft.com/office/drawing/2014/main" val="898567834"/>
                  </a:ext>
                </a:extLst>
              </a:tr>
            </a:tbl>
          </a:graphicData>
        </a:graphic>
      </p:graphicFrame>
    </p:spTree>
    <p:extLst>
      <p:ext uri="{BB962C8B-B14F-4D97-AF65-F5344CB8AC3E}">
        <p14:creationId xmlns:p14="http://schemas.microsoft.com/office/powerpoint/2010/main" val="1951188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000"/>
              </a:buClr>
              <a:buSzPts val="6000"/>
              <a:buFont typeface="Overlock"/>
              <a:buNone/>
            </a:pPr>
            <a:r>
              <a:rPr lang="en-US" sz="4400" dirty="0">
                <a:solidFill>
                  <a:srgbClr val="008000"/>
                </a:solidFill>
              </a:rPr>
              <a:t>La Vida </a:t>
            </a:r>
            <a:r>
              <a:rPr lang="en-US" sz="4400" dirty="0" err="1">
                <a:solidFill>
                  <a:srgbClr val="008000"/>
                </a:solidFill>
              </a:rPr>
              <a:t>en</a:t>
            </a:r>
            <a:r>
              <a:rPr lang="en-US" sz="4400" dirty="0">
                <a:solidFill>
                  <a:srgbClr val="008000"/>
                </a:solidFill>
              </a:rPr>
              <a:t> </a:t>
            </a:r>
            <a:r>
              <a:rPr lang="en-US" sz="4400" dirty="0" err="1">
                <a:solidFill>
                  <a:srgbClr val="008000"/>
                </a:solidFill>
              </a:rPr>
              <a:t>Exilio</a:t>
            </a:r>
            <a:endParaRPr sz="4400" dirty="0"/>
          </a:p>
        </p:txBody>
      </p:sp>
      <p:sp>
        <p:nvSpPr>
          <p:cNvPr id="247" name="Google Shape;247;p24"/>
          <p:cNvSpPr txBox="1">
            <a:spLocks noGrp="1"/>
          </p:cNvSpPr>
          <p:nvPr>
            <p:ph type="body" idx="1"/>
          </p:nvPr>
        </p:nvSpPr>
        <p:spPr>
          <a:xfrm>
            <a:off x="838200" y="149613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ct val="100000"/>
              <a:buNone/>
            </a:pPr>
            <a:r>
              <a:rPr lang="en-US" sz="3600" b="1" dirty="0" err="1"/>
              <a:t>Jeremías</a:t>
            </a:r>
            <a:r>
              <a:rPr lang="en-US" sz="3600" b="1" dirty="0"/>
              <a:t> 29:4-7</a:t>
            </a:r>
            <a:r>
              <a:rPr lang="en-US" sz="3600" dirty="0"/>
              <a:t>«Así ha </a:t>
            </a:r>
            <a:r>
              <a:rPr lang="en-US" sz="3600" dirty="0" err="1"/>
              <a:t>dicho</a:t>
            </a:r>
            <a:r>
              <a:rPr lang="en-US" sz="3600" dirty="0"/>
              <a:t> </a:t>
            </a:r>
            <a:r>
              <a:rPr lang="en-US" sz="3600" dirty="0" err="1"/>
              <a:t>el</a:t>
            </a:r>
            <a:r>
              <a:rPr lang="en-US" sz="3600" dirty="0"/>
              <a:t> </a:t>
            </a:r>
            <a:r>
              <a:rPr lang="en-US" sz="3600" dirty="0" err="1"/>
              <a:t>Señor</a:t>
            </a:r>
            <a:r>
              <a:rPr lang="en-US" sz="3600" dirty="0"/>
              <a:t> de </a:t>
            </a:r>
            <a:r>
              <a:rPr lang="en-US" sz="3600" dirty="0" err="1"/>
              <a:t>los</a:t>
            </a:r>
            <a:r>
              <a:rPr lang="en-US" sz="3600" dirty="0"/>
              <a:t> </a:t>
            </a:r>
            <a:r>
              <a:rPr lang="en-US" sz="3600" dirty="0" err="1"/>
              <a:t>ejércitos</a:t>
            </a:r>
            <a:r>
              <a:rPr lang="en-US" sz="3600" dirty="0"/>
              <a:t> y Dios de Israel, a </a:t>
            </a:r>
            <a:r>
              <a:rPr lang="en-US" sz="3600" dirty="0" err="1"/>
              <a:t>todos</a:t>
            </a:r>
            <a:r>
              <a:rPr lang="en-US" sz="3600" dirty="0"/>
              <a:t> </a:t>
            </a:r>
            <a:r>
              <a:rPr lang="en-US" sz="3600" dirty="0" err="1"/>
              <a:t>los</a:t>
            </a:r>
            <a:r>
              <a:rPr lang="en-US" sz="3600" dirty="0"/>
              <a:t> </a:t>
            </a:r>
            <a:r>
              <a:rPr lang="en-US" sz="3600" dirty="0" err="1"/>
              <a:t>cautivos</a:t>
            </a:r>
            <a:r>
              <a:rPr lang="en-US" sz="3600" dirty="0"/>
              <a:t> que </a:t>
            </a:r>
            <a:r>
              <a:rPr lang="en-US" sz="3600" dirty="0" err="1"/>
              <a:t>permití</a:t>
            </a:r>
            <a:r>
              <a:rPr lang="en-US" sz="3600" dirty="0"/>
              <a:t> que </a:t>
            </a:r>
            <a:r>
              <a:rPr lang="en-US" sz="3600" dirty="0" err="1"/>
              <a:t>fueran</a:t>
            </a:r>
            <a:r>
              <a:rPr lang="en-US" sz="3600" dirty="0"/>
              <a:t> </a:t>
            </a:r>
            <a:r>
              <a:rPr lang="en-US" sz="3600" dirty="0" err="1"/>
              <a:t>llevados</a:t>
            </a:r>
            <a:r>
              <a:rPr lang="en-US" sz="3600" dirty="0"/>
              <a:t> de </a:t>
            </a:r>
            <a:r>
              <a:rPr lang="en-US" sz="3600" dirty="0" err="1"/>
              <a:t>Jerusalén</a:t>
            </a:r>
            <a:r>
              <a:rPr lang="en-US" sz="3600" dirty="0"/>
              <a:t> a </a:t>
            </a:r>
            <a:r>
              <a:rPr lang="en-US" sz="3600" dirty="0" err="1"/>
              <a:t>Babilonia</a:t>
            </a:r>
            <a:r>
              <a:rPr lang="en-US" sz="3600" dirty="0"/>
              <a:t>: </a:t>
            </a:r>
            <a:r>
              <a:rPr lang="en-US" sz="3600" b="1" baseline="30000" dirty="0"/>
              <a:t>5 </a:t>
            </a:r>
            <a:r>
              <a:rPr lang="en-US" sz="3600" dirty="0"/>
              <a:t>“</a:t>
            </a:r>
            <a:r>
              <a:rPr lang="en-US" sz="3600" dirty="0" err="1"/>
              <a:t>Construyan</a:t>
            </a:r>
            <a:r>
              <a:rPr lang="en-US" sz="3600" dirty="0"/>
              <a:t> casas, y </a:t>
            </a:r>
            <a:r>
              <a:rPr lang="en-US" sz="3600" dirty="0" err="1"/>
              <a:t>habítenlas</a:t>
            </a:r>
            <a:r>
              <a:rPr lang="en-US" sz="3600" dirty="0"/>
              <a:t>; </a:t>
            </a:r>
            <a:r>
              <a:rPr lang="en-US" sz="3600" dirty="0" err="1"/>
              <a:t>planten</a:t>
            </a:r>
            <a:r>
              <a:rPr lang="en-US" sz="3600" dirty="0"/>
              <a:t> </a:t>
            </a:r>
            <a:r>
              <a:rPr lang="en-US" sz="3600" dirty="0" err="1"/>
              <a:t>huertos</a:t>
            </a:r>
            <a:r>
              <a:rPr lang="en-US" sz="3600" dirty="0"/>
              <a:t> y </a:t>
            </a:r>
            <a:r>
              <a:rPr lang="en-US" sz="3600" dirty="0" err="1"/>
              <a:t>coman</a:t>
            </a:r>
            <a:r>
              <a:rPr lang="en-US" sz="3600" dirty="0"/>
              <a:t> de sus </a:t>
            </a:r>
            <a:r>
              <a:rPr lang="en-US" sz="3600" dirty="0" err="1"/>
              <a:t>frutos</a:t>
            </a:r>
            <a:r>
              <a:rPr lang="en-US" sz="3600" dirty="0"/>
              <a:t>. </a:t>
            </a:r>
            <a:r>
              <a:rPr lang="en-US" sz="3600" b="1" baseline="30000" dirty="0"/>
              <a:t>6 </a:t>
            </a:r>
            <a:r>
              <a:rPr lang="en-US" sz="3600" dirty="0" err="1"/>
              <a:t>Cásense</a:t>
            </a:r>
            <a:r>
              <a:rPr lang="en-US" sz="3600" dirty="0"/>
              <a:t>, y </a:t>
            </a:r>
            <a:r>
              <a:rPr lang="en-US" sz="3600" dirty="0" err="1"/>
              <a:t>tengan</a:t>
            </a:r>
            <a:r>
              <a:rPr lang="en-US" sz="3600" dirty="0"/>
              <a:t> </a:t>
            </a:r>
            <a:r>
              <a:rPr lang="en-US" sz="3600" dirty="0" err="1"/>
              <a:t>hijos</a:t>
            </a:r>
            <a:r>
              <a:rPr lang="en-US" sz="3600" dirty="0"/>
              <a:t> e </a:t>
            </a:r>
            <a:r>
              <a:rPr lang="en-US" sz="3600" dirty="0" err="1"/>
              <a:t>hijas</a:t>
            </a:r>
            <a:r>
              <a:rPr lang="en-US" sz="3600" dirty="0"/>
              <a:t>; den </a:t>
            </a:r>
            <a:r>
              <a:rPr lang="en-US" sz="3600" dirty="0" err="1"/>
              <a:t>mujeres</a:t>
            </a:r>
            <a:r>
              <a:rPr lang="en-US" sz="3600" dirty="0"/>
              <a:t> a sus </a:t>
            </a:r>
            <a:r>
              <a:rPr lang="en-US" sz="3600" dirty="0" err="1"/>
              <a:t>hijos</a:t>
            </a:r>
            <a:r>
              <a:rPr lang="en-US" sz="3600" dirty="0"/>
              <a:t>, y </a:t>
            </a:r>
            <a:r>
              <a:rPr lang="en-US" sz="3600" dirty="0" err="1"/>
              <a:t>maridos</a:t>
            </a:r>
            <a:r>
              <a:rPr lang="en-US" sz="3600" dirty="0"/>
              <a:t> a sus </a:t>
            </a:r>
            <a:r>
              <a:rPr lang="en-US" sz="3600" dirty="0" err="1"/>
              <a:t>hijas</a:t>
            </a:r>
            <a:r>
              <a:rPr lang="en-US" sz="3600" dirty="0"/>
              <a:t>, para que </a:t>
            </a:r>
            <a:r>
              <a:rPr lang="en-US" sz="3600" dirty="0" err="1"/>
              <a:t>tengan</a:t>
            </a:r>
            <a:r>
              <a:rPr lang="en-US" sz="3600" dirty="0"/>
              <a:t> </a:t>
            </a:r>
            <a:r>
              <a:rPr lang="en-US" sz="3600" dirty="0" err="1"/>
              <a:t>hijos</a:t>
            </a:r>
            <a:r>
              <a:rPr lang="en-US" sz="3600" dirty="0"/>
              <a:t> e </a:t>
            </a:r>
            <a:r>
              <a:rPr lang="en-US" sz="3600" dirty="0" err="1"/>
              <a:t>hijas</a:t>
            </a:r>
            <a:r>
              <a:rPr lang="en-US" sz="3600" dirty="0"/>
              <a:t>; y </a:t>
            </a:r>
            <a:r>
              <a:rPr lang="en-US" sz="3600" dirty="0" err="1"/>
              <a:t>multiplíquense</a:t>
            </a:r>
            <a:r>
              <a:rPr lang="en-US" sz="3600" dirty="0"/>
              <a:t> </a:t>
            </a:r>
            <a:r>
              <a:rPr lang="en-US" sz="3600" dirty="0" err="1"/>
              <a:t>allá</a:t>
            </a:r>
            <a:r>
              <a:rPr lang="en-US" sz="3600" dirty="0"/>
              <a:t>. ¡No se </a:t>
            </a:r>
            <a:r>
              <a:rPr lang="en-US" sz="3600" dirty="0" err="1"/>
              <a:t>reduzcan</a:t>
            </a:r>
            <a:r>
              <a:rPr lang="en-US" sz="3600" dirty="0"/>
              <a:t> </a:t>
            </a:r>
            <a:r>
              <a:rPr lang="en-US" sz="3600" dirty="0" err="1"/>
              <a:t>en</a:t>
            </a:r>
            <a:r>
              <a:rPr lang="en-US" sz="3600" dirty="0"/>
              <a:t> </a:t>
            </a:r>
            <a:r>
              <a:rPr lang="en-US" sz="3600" dirty="0" err="1"/>
              <a:t>número</a:t>
            </a:r>
            <a:r>
              <a:rPr lang="en-US" sz="3600" dirty="0"/>
              <a:t>! </a:t>
            </a:r>
            <a:r>
              <a:rPr lang="en-US" sz="3600" b="1" baseline="30000" dirty="0"/>
              <a:t>7 </a:t>
            </a:r>
            <a:r>
              <a:rPr lang="en-US" sz="3600" dirty="0" err="1"/>
              <a:t>Procuren</a:t>
            </a:r>
            <a:r>
              <a:rPr lang="en-US" sz="3600" dirty="0"/>
              <a:t> la </a:t>
            </a:r>
            <a:r>
              <a:rPr lang="en-US" sz="3600" dirty="0" err="1"/>
              <a:t>paz</a:t>
            </a:r>
            <a:r>
              <a:rPr lang="en-US" sz="3600" dirty="0"/>
              <a:t> de la ciudad a la que </a:t>
            </a:r>
            <a:r>
              <a:rPr lang="en-US" sz="3600" dirty="0" err="1"/>
              <a:t>permití</a:t>
            </a:r>
            <a:r>
              <a:rPr lang="en-US" sz="3600" dirty="0"/>
              <a:t> que </a:t>
            </a:r>
            <a:r>
              <a:rPr lang="en-US" sz="3600" dirty="0" err="1"/>
              <a:t>fueran</a:t>
            </a:r>
            <a:r>
              <a:rPr lang="en-US" sz="3600" dirty="0"/>
              <a:t> </a:t>
            </a:r>
            <a:r>
              <a:rPr lang="en-US" sz="3600" dirty="0" err="1"/>
              <a:t>llevados</a:t>
            </a:r>
            <a:r>
              <a:rPr lang="en-US" sz="3600" dirty="0"/>
              <a:t>. </a:t>
            </a:r>
            <a:r>
              <a:rPr lang="en-US" sz="3600" dirty="0" err="1"/>
              <a:t>Rueguen</a:t>
            </a:r>
            <a:r>
              <a:rPr lang="en-US" sz="3600" dirty="0"/>
              <a:t> al </a:t>
            </a:r>
            <a:r>
              <a:rPr lang="en-US" sz="3600" dirty="0" err="1"/>
              <a:t>Señor</a:t>
            </a:r>
            <a:r>
              <a:rPr lang="en-US" sz="3600" dirty="0"/>
              <a:t> </a:t>
            </a:r>
            <a:r>
              <a:rPr lang="en-US" sz="3600" dirty="0" err="1"/>
              <a:t>por</a:t>
            </a:r>
            <a:r>
              <a:rPr lang="en-US" sz="3600" dirty="0"/>
              <a:t> </a:t>
            </a:r>
            <a:r>
              <a:rPr lang="en-US" sz="3600" dirty="0" err="1"/>
              <a:t>ella</a:t>
            </a:r>
            <a:r>
              <a:rPr lang="en-US" sz="3600" dirty="0"/>
              <a:t>, </a:t>
            </a:r>
            <a:r>
              <a:rPr lang="en-US" sz="3600" dirty="0" err="1"/>
              <a:t>porque</a:t>
            </a:r>
            <a:r>
              <a:rPr lang="en-US" sz="3600" dirty="0"/>
              <a:t> </a:t>
            </a:r>
            <a:r>
              <a:rPr lang="en-US" sz="3600" dirty="0" err="1"/>
              <a:t>si</a:t>
            </a:r>
            <a:r>
              <a:rPr lang="en-US" sz="3600" dirty="0"/>
              <a:t> </a:t>
            </a:r>
            <a:r>
              <a:rPr lang="en-US" sz="3600" dirty="0" err="1"/>
              <a:t>ella</a:t>
            </a:r>
            <a:r>
              <a:rPr lang="en-US" sz="3600" dirty="0"/>
              <a:t> </a:t>
            </a:r>
            <a:r>
              <a:rPr lang="en-US" sz="3600" dirty="0" err="1"/>
              <a:t>tiene</a:t>
            </a:r>
            <a:r>
              <a:rPr lang="en-US" sz="3600" dirty="0"/>
              <a:t> </a:t>
            </a:r>
            <a:r>
              <a:rPr lang="en-US" sz="3600" dirty="0" err="1"/>
              <a:t>paz</a:t>
            </a:r>
            <a:r>
              <a:rPr lang="en-US" sz="3600" dirty="0"/>
              <a:t>, </a:t>
            </a:r>
            <a:r>
              <a:rPr lang="en-US" sz="3600" dirty="0" err="1"/>
              <a:t>también</a:t>
            </a:r>
            <a:r>
              <a:rPr lang="en-US" sz="3600" dirty="0"/>
              <a:t> </a:t>
            </a:r>
            <a:r>
              <a:rPr lang="en-US" sz="3600" dirty="0" err="1"/>
              <a:t>tendrán</a:t>
            </a:r>
            <a:r>
              <a:rPr lang="en-US" sz="3600" dirty="0"/>
              <a:t> </a:t>
            </a:r>
            <a:r>
              <a:rPr lang="en-US" sz="3600" dirty="0" err="1"/>
              <a:t>paz</a:t>
            </a:r>
            <a:r>
              <a:rPr lang="en-US" sz="3600" dirty="0"/>
              <a:t> </a:t>
            </a:r>
            <a:r>
              <a:rPr lang="en-US" sz="3600" dirty="0" err="1"/>
              <a:t>ustedes</a:t>
            </a:r>
            <a:r>
              <a:rPr lang="en-US" sz="3600" dirty="0"/>
              <a:t>.”</a:t>
            </a:r>
            <a:endParaRPr sz="3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Overlock"/>
              <a:buNone/>
            </a:pPr>
            <a:endParaRPr/>
          </a:p>
        </p:txBody>
      </p:sp>
      <p:sp>
        <p:nvSpPr>
          <p:cNvPr id="261" name="Google Shape;26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dk1"/>
              </a:buClr>
              <a:buSzPts val="5400"/>
              <a:buNone/>
            </a:pPr>
            <a:endParaRPr/>
          </a:p>
        </p:txBody>
      </p:sp>
      <p:pic>
        <p:nvPicPr>
          <p:cNvPr id="262" name="Google Shape;262;p26"/>
          <p:cNvPicPr preferRelativeResize="0"/>
          <p:nvPr/>
        </p:nvPicPr>
        <p:blipFill rotWithShape="1">
          <a:blip r:embed="rId3">
            <a:alphaModFix/>
          </a:blip>
          <a:srcRect/>
          <a:stretch/>
        </p:blipFill>
        <p:spPr>
          <a:xfrm>
            <a:off x="0" y="0"/>
            <a:ext cx="12174889" cy="8096601"/>
          </a:xfrm>
          <a:prstGeom prst="rect">
            <a:avLst/>
          </a:prstGeom>
          <a:noFill/>
          <a:ln>
            <a:noFill/>
          </a:ln>
        </p:spPr>
      </p:pic>
      <p:sp>
        <p:nvSpPr>
          <p:cNvPr id="263" name="Google Shape;263;p26"/>
          <p:cNvSpPr txBox="1"/>
          <p:nvPr/>
        </p:nvSpPr>
        <p:spPr>
          <a:xfrm>
            <a:off x="433137" y="365125"/>
            <a:ext cx="4126831"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cap="none">
                <a:solidFill>
                  <a:srgbClr val="613318"/>
                </a:solidFill>
                <a:latin typeface="Overlock"/>
                <a:ea typeface="Overlock"/>
                <a:cs typeface="Overlock"/>
                <a:sym typeface="Overlock"/>
              </a:rPr>
              <a:t>Babilonia</a:t>
            </a:r>
            <a:endParaRPr sz="4400">
              <a:solidFill>
                <a:srgbClr val="613318"/>
              </a:solidFill>
              <a:latin typeface="Overlock"/>
              <a:ea typeface="Overlock"/>
              <a:cs typeface="Overlock"/>
              <a:sym typeface="Overlock"/>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pic>
        <p:nvPicPr>
          <p:cNvPr id="269" name="Google Shape;269;p27" descr="A large brick building&#10;&#10;Description automatically generated"/>
          <p:cNvPicPr preferRelativeResize="0">
            <a:picLocks noGrp="1"/>
          </p:cNvPicPr>
          <p:nvPr>
            <p:ph type="body" idx="1"/>
          </p:nvPr>
        </p:nvPicPr>
        <p:blipFill rotWithShape="1">
          <a:blip r:embed="rId3">
            <a:alphaModFix/>
          </a:blip>
          <a:srcRect t="7399" b="17601"/>
          <a:stretch/>
        </p:blipFill>
        <p:spPr>
          <a:xfrm>
            <a:off x="20" y="10"/>
            <a:ext cx="12191980" cy="685799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pic>
        <p:nvPicPr>
          <p:cNvPr id="275" name="Google Shape;275;p28"/>
          <p:cNvPicPr preferRelativeResize="0">
            <a:picLocks noGrp="1"/>
          </p:cNvPicPr>
          <p:nvPr>
            <p:ph type="body" idx="1"/>
          </p:nvPr>
        </p:nvPicPr>
        <p:blipFill rotWithShape="1">
          <a:blip r:embed="rId3">
            <a:alphaModFix/>
          </a:blip>
          <a:srcRect t="9574" b="2877"/>
          <a:stretch/>
        </p:blipFill>
        <p:spPr>
          <a:xfrm>
            <a:off x="20" y="10"/>
            <a:ext cx="12191980" cy="6857990"/>
          </a:xfrm>
          <a:prstGeom prst="rect">
            <a:avLst/>
          </a:prstGeom>
          <a:noFill/>
          <a:ln>
            <a:noFill/>
          </a:ln>
        </p:spPr>
      </p:pic>
      <p:sp>
        <p:nvSpPr>
          <p:cNvPr id="276" name="Google Shape;276;p28"/>
          <p:cNvSpPr/>
          <p:nvPr/>
        </p:nvSpPr>
        <p:spPr>
          <a:xfrm>
            <a:off x="0" y="5320142"/>
            <a:ext cx="12192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dirty="0">
              <a:solidFill>
                <a:schemeClr val="lt1"/>
              </a:solidFill>
              <a:latin typeface="Calibri"/>
              <a:ea typeface="Calibri"/>
              <a:cs typeface="Calibri"/>
              <a:sym typeface="Calibri"/>
            </a:endParaRPr>
          </a:p>
        </p:txBody>
      </p:sp>
      <p:sp>
        <p:nvSpPr>
          <p:cNvPr id="277" name="Google Shape;277;p28"/>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3600"/>
              <a:buFont typeface="Overlock"/>
              <a:buNone/>
            </a:pPr>
            <a:r>
              <a:rPr lang="en-US" sz="4400" dirty="0">
                <a:solidFill>
                  <a:srgbClr val="008000"/>
                </a:solidFill>
                <a:latin typeface="Overlock"/>
                <a:ea typeface="Overlock"/>
                <a:cs typeface="Overlock"/>
                <a:sym typeface="Overlock"/>
              </a:rPr>
              <a:t>Los </a:t>
            </a:r>
            <a:r>
              <a:rPr lang="en-US" sz="4400" dirty="0" err="1">
                <a:solidFill>
                  <a:srgbClr val="008000"/>
                </a:solidFill>
                <a:latin typeface="Overlock"/>
                <a:ea typeface="Overlock"/>
                <a:cs typeface="Overlock"/>
                <a:sym typeface="Overlock"/>
              </a:rPr>
              <a:t>Jardines</a:t>
            </a:r>
            <a:r>
              <a:rPr lang="en-US" sz="4400" dirty="0">
                <a:solidFill>
                  <a:srgbClr val="008000"/>
                </a:solidFill>
                <a:latin typeface="Overlock"/>
                <a:ea typeface="Overlock"/>
                <a:cs typeface="Overlock"/>
                <a:sym typeface="Overlock"/>
              </a:rPr>
              <a:t> </a:t>
            </a:r>
            <a:r>
              <a:rPr lang="en-US" sz="4400" dirty="0" err="1">
                <a:solidFill>
                  <a:srgbClr val="008000"/>
                </a:solidFill>
                <a:latin typeface="Overlock"/>
                <a:ea typeface="Overlock"/>
                <a:cs typeface="Overlock"/>
                <a:sym typeface="Overlock"/>
              </a:rPr>
              <a:t>Colgantes</a:t>
            </a:r>
            <a:r>
              <a:rPr lang="en-US" sz="4400" dirty="0">
                <a:solidFill>
                  <a:srgbClr val="008000"/>
                </a:solidFill>
                <a:latin typeface="Overlock"/>
                <a:ea typeface="Overlock"/>
                <a:cs typeface="Overlock"/>
                <a:sym typeface="Overlock"/>
              </a:rPr>
              <a:t> de </a:t>
            </a:r>
            <a:r>
              <a:rPr lang="en-US" sz="4400" dirty="0" err="1">
                <a:solidFill>
                  <a:srgbClr val="008000"/>
                </a:solidFill>
                <a:latin typeface="Overlock"/>
                <a:ea typeface="Overlock"/>
                <a:cs typeface="Overlock"/>
                <a:sym typeface="Overlock"/>
              </a:rPr>
              <a:t>Babilonia</a:t>
            </a:r>
            <a:endParaRPr sz="4400" dirty="0">
              <a:solidFill>
                <a:srgbClr val="008000"/>
              </a:solidFill>
              <a:latin typeface="Overlock"/>
              <a:ea typeface="Overlock"/>
              <a:cs typeface="Overlock"/>
              <a:sym typeface="Overlock"/>
            </a:endParaRPr>
          </a:p>
        </p:txBody>
      </p:sp>
      <p:cxnSp>
        <p:nvCxnSpPr>
          <p:cNvPr id="278" name="Google Shape;278;p28"/>
          <p:cNvCxnSpPr/>
          <p:nvPr/>
        </p:nvCxnSpPr>
        <p:spPr>
          <a:xfrm>
            <a:off x="0" y="5241983"/>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279" name="Google Shape;279;p28"/>
          <p:cNvCxnSpPr/>
          <p:nvPr/>
        </p:nvCxnSpPr>
        <p:spPr>
          <a:xfrm>
            <a:off x="0" y="6134852"/>
            <a:ext cx="12192000" cy="0"/>
          </a:xfrm>
          <a:prstGeom prst="straightConnector1">
            <a:avLst/>
          </a:prstGeom>
          <a:noFill/>
          <a:ln w="41275" cap="flat" cmpd="sng">
            <a:solidFill>
              <a:schemeClr val="lt1">
                <a:alpha val="89803"/>
              </a:schemeClr>
            </a:solidFill>
            <a:prstDash val="solid"/>
            <a:miter lim="800000"/>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3"/>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000"/>
              </a:buClr>
              <a:buSzPts val="8800"/>
              <a:buFont typeface="Overlock"/>
              <a:buNone/>
            </a:pPr>
            <a:r>
              <a:rPr lang="en-US" sz="4400" dirty="0">
                <a:solidFill>
                  <a:srgbClr val="008000"/>
                </a:solidFill>
              </a:rPr>
              <a:t>Los </a:t>
            </a:r>
            <a:r>
              <a:rPr lang="en-US" sz="4400" dirty="0" err="1">
                <a:solidFill>
                  <a:srgbClr val="008000"/>
                </a:solidFill>
              </a:rPr>
              <a:t>cristianos</a:t>
            </a:r>
            <a:r>
              <a:rPr lang="en-US" sz="4400" dirty="0">
                <a:solidFill>
                  <a:srgbClr val="008000"/>
                </a:solidFill>
              </a:rPr>
              <a:t> y </a:t>
            </a:r>
            <a:r>
              <a:rPr lang="en-US" sz="4400" dirty="0" err="1">
                <a:solidFill>
                  <a:srgbClr val="008000"/>
                </a:solidFill>
              </a:rPr>
              <a:t>el</a:t>
            </a:r>
            <a:r>
              <a:rPr lang="en-US" sz="4400" dirty="0">
                <a:solidFill>
                  <a:srgbClr val="008000"/>
                </a:solidFill>
              </a:rPr>
              <a:t> </a:t>
            </a:r>
            <a:r>
              <a:rPr lang="en-US" sz="4400" dirty="0" err="1">
                <a:solidFill>
                  <a:srgbClr val="008000"/>
                </a:solidFill>
              </a:rPr>
              <a:t>gobierno</a:t>
            </a:r>
            <a:endParaRPr sz="4000" dirty="0">
              <a:solidFill>
                <a:srgbClr val="613318"/>
              </a:solidFill>
              <a:latin typeface="Overlock"/>
              <a:ea typeface="Overlock"/>
              <a:cs typeface="Overlock"/>
              <a:sym typeface="Overlock"/>
            </a:endParaRPr>
          </a:p>
        </p:txBody>
      </p:sp>
    </p:spTree>
    <p:extLst>
      <p:ext uri="{BB962C8B-B14F-4D97-AF65-F5344CB8AC3E}">
        <p14:creationId xmlns:p14="http://schemas.microsoft.com/office/powerpoint/2010/main" val="3815239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Overlock"/>
              <a:buNone/>
            </a:pPr>
            <a:r>
              <a:rPr lang="en-US" sz="4400" dirty="0"/>
              <a:t>Los </a:t>
            </a:r>
            <a:r>
              <a:rPr lang="en-US" sz="4400" dirty="0" err="1"/>
              <a:t>Creyentes</a:t>
            </a:r>
            <a:r>
              <a:rPr lang="en-US" sz="4400" dirty="0"/>
              <a:t> </a:t>
            </a:r>
            <a:r>
              <a:rPr lang="en-US" sz="4400" dirty="0" err="1"/>
              <a:t>en</a:t>
            </a:r>
            <a:r>
              <a:rPr lang="en-US" sz="4400" dirty="0"/>
              <a:t> </a:t>
            </a:r>
            <a:r>
              <a:rPr lang="en-US" sz="4400" dirty="0" err="1"/>
              <a:t>Gobierno</a:t>
            </a:r>
            <a:endParaRPr sz="4400" dirty="0"/>
          </a:p>
        </p:txBody>
      </p:sp>
      <p:pic>
        <p:nvPicPr>
          <p:cNvPr id="286" name="Google Shape;286;p29"/>
          <p:cNvPicPr preferRelativeResize="0">
            <a:picLocks noGrp="1"/>
          </p:cNvPicPr>
          <p:nvPr>
            <p:ph type="body" idx="1"/>
          </p:nvPr>
        </p:nvPicPr>
        <p:blipFill rotWithShape="1">
          <a:blip r:embed="rId3">
            <a:alphaModFix/>
          </a:blip>
          <a:srcRect/>
          <a:stretch/>
        </p:blipFill>
        <p:spPr>
          <a:xfrm>
            <a:off x="450937" y="1841327"/>
            <a:ext cx="11348581" cy="419621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000"/>
              </a:buClr>
              <a:buSzPts val="6000"/>
              <a:buFont typeface="Overlock"/>
              <a:buNone/>
            </a:pPr>
            <a:r>
              <a:rPr lang="en-US" sz="4400" dirty="0" err="1">
                <a:solidFill>
                  <a:srgbClr val="008000"/>
                </a:solidFill>
              </a:rPr>
              <a:t>Creyentes</a:t>
            </a:r>
            <a:r>
              <a:rPr lang="en-US" sz="4400" dirty="0">
                <a:solidFill>
                  <a:srgbClr val="008000"/>
                </a:solidFill>
              </a:rPr>
              <a:t> </a:t>
            </a:r>
            <a:r>
              <a:rPr lang="en-US" sz="4400" dirty="0" err="1">
                <a:solidFill>
                  <a:srgbClr val="008000"/>
                </a:solidFill>
              </a:rPr>
              <a:t>en</a:t>
            </a:r>
            <a:r>
              <a:rPr lang="en-US" sz="4400" dirty="0">
                <a:solidFill>
                  <a:srgbClr val="008000"/>
                </a:solidFill>
              </a:rPr>
              <a:t> </a:t>
            </a:r>
            <a:r>
              <a:rPr lang="en-US" sz="4400" dirty="0" err="1">
                <a:solidFill>
                  <a:srgbClr val="008000"/>
                </a:solidFill>
              </a:rPr>
              <a:t>Gobierno</a:t>
            </a:r>
            <a:r>
              <a:rPr lang="en-US" sz="4400" dirty="0">
                <a:solidFill>
                  <a:srgbClr val="008000"/>
                </a:solidFill>
              </a:rPr>
              <a:t>	</a:t>
            </a:r>
            <a:endParaRPr sz="4400" dirty="0"/>
          </a:p>
        </p:txBody>
      </p:sp>
      <p:sp>
        <p:nvSpPr>
          <p:cNvPr id="293" name="Google Shape;29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342900" algn="l" rtl="0">
              <a:lnSpc>
                <a:spcPct val="90000"/>
              </a:lnSpc>
              <a:spcBef>
                <a:spcPts val="0"/>
              </a:spcBef>
              <a:spcAft>
                <a:spcPts val="0"/>
              </a:spcAft>
              <a:buClr>
                <a:srgbClr val="613318"/>
              </a:buClr>
              <a:buSzPts val="5400"/>
              <a:buChar char="•"/>
            </a:pPr>
            <a:r>
              <a:rPr lang="en-US" sz="4000" dirty="0" err="1">
                <a:solidFill>
                  <a:srgbClr val="613318"/>
                </a:solidFill>
              </a:rPr>
              <a:t>Oraremos</a:t>
            </a:r>
            <a:r>
              <a:rPr lang="en-US" sz="4000" dirty="0">
                <a:solidFill>
                  <a:srgbClr val="613318"/>
                </a:solidFill>
              </a:rPr>
              <a:t> </a:t>
            </a:r>
            <a:r>
              <a:rPr lang="en-US" sz="4000" dirty="0" err="1">
                <a:solidFill>
                  <a:srgbClr val="613318"/>
                </a:solidFill>
              </a:rPr>
              <a:t>por</a:t>
            </a:r>
            <a:r>
              <a:rPr lang="en-US" sz="4000" dirty="0">
                <a:solidFill>
                  <a:srgbClr val="613318"/>
                </a:solidFill>
              </a:rPr>
              <a:t> </a:t>
            </a:r>
            <a:r>
              <a:rPr lang="en-US" sz="4000" dirty="0" err="1">
                <a:solidFill>
                  <a:srgbClr val="613318"/>
                </a:solidFill>
              </a:rPr>
              <a:t>los</a:t>
            </a:r>
            <a:r>
              <a:rPr lang="en-US" sz="4000" dirty="0">
                <a:solidFill>
                  <a:srgbClr val="613318"/>
                </a:solidFill>
              </a:rPr>
              <a:t> </a:t>
            </a:r>
            <a:r>
              <a:rPr lang="en-US" sz="4000" dirty="0" err="1">
                <a:solidFill>
                  <a:srgbClr val="613318"/>
                </a:solidFill>
              </a:rPr>
              <a:t>gobernantes</a:t>
            </a:r>
            <a:endParaRPr sz="4000" dirty="0">
              <a:solidFill>
                <a:srgbClr val="613318"/>
              </a:solidFill>
            </a:endParaRPr>
          </a:p>
          <a:p>
            <a:pPr marL="228600" lvl="0" indent="-342900" algn="l" rtl="0">
              <a:lnSpc>
                <a:spcPct val="90000"/>
              </a:lnSpc>
              <a:spcBef>
                <a:spcPts val="1000"/>
              </a:spcBef>
              <a:spcAft>
                <a:spcPts val="0"/>
              </a:spcAft>
              <a:buClr>
                <a:srgbClr val="613318"/>
              </a:buClr>
              <a:buSzPts val="5400"/>
              <a:buChar char="•"/>
            </a:pPr>
            <a:r>
              <a:rPr lang="en-US" sz="4000" dirty="0">
                <a:solidFill>
                  <a:srgbClr val="613318"/>
                </a:solidFill>
              </a:rPr>
              <a:t>Les </a:t>
            </a:r>
            <a:r>
              <a:rPr lang="en-US" sz="4000" dirty="0" err="1">
                <a:solidFill>
                  <a:srgbClr val="613318"/>
                </a:solidFill>
              </a:rPr>
              <a:t>debemos</a:t>
            </a:r>
            <a:r>
              <a:rPr lang="en-US" sz="4000" dirty="0">
                <a:solidFill>
                  <a:srgbClr val="613318"/>
                </a:solidFill>
              </a:rPr>
              <a:t> </a:t>
            </a:r>
            <a:r>
              <a:rPr lang="en-US" sz="4000" dirty="0" err="1">
                <a:solidFill>
                  <a:srgbClr val="613318"/>
                </a:solidFill>
              </a:rPr>
              <a:t>respeto</a:t>
            </a:r>
            <a:r>
              <a:rPr lang="en-US" sz="4000" dirty="0">
                <a:solidFill>
                  <a:srgbClr val="613318"/>
                </a:solidFill>
              </a:rPr>
              <a:t> e </a:t>
            </a:r>
            <a:r>
              <a:rPr lang="en-US" sz="4000" dirty="0" err="1">
                <a:solidFill>
                  <a:srgbClr val="613318"/>
                </a:solidFill>
              </a:rPr>
              <a:t>impuestos</a:t>
            </a:r>
            <a:endParaRPr sz="4000" dirty="0">
              <a:solidFill>
                <a:srgbClr val="613318"/>
              </a:solidFill>
            </a:endParaRPr>
          </a:p>
          <a:p>
            <a:pPr marL="228600" lvl="0" indent="-342900" algn="l" rtl="0">
              <a:lnSpc>
                <a:spcPct val="90000"/>
              </a:lnSpc>
              <a:spcBef>
                <a:spcPts val="1000"/>
              </a:spcBef>
              <a:spcAft>
                <a:spcPts val="0"/>
              </a:spcAft>
              <a:buClr>
                <a:srgbClr val="613318"/>
              </a:buClr>
              <a:buSzPts val="5400"/>
              <a:buChar char="•"/>
            </a:pPr>
            <a:r>
              <a:rPr lang="en-US" sz="4000" dirty="0">
                <a:solidFill>
                  <a:srgbClr val="613318"/>
                </a:solidFill>
              </a:rPr>
              <a:t>Las </a:t>
            </a:r>
            <a:r>
              <a:rPr lang="en-US" sz="4000" dirty="0" err="1">
                <a:solidFill>
                  <a:srgbClr val="613318"/>
                </a:solidFill>
              </a:rPr>
              <a:t>leyes</a:t>
            </a:r>
            <a:r>
              <a:rPr lang="en-US" sz="4000" dirty="0">
                <a:solidFill>
                  <a:srgbClr val="613318"/>
                </a:solidFill>
              </a:rPr>
              <a:t> se </a:t>
            </a:r>
            <a:r>
              <a:rPr lang="en-US" sz="4000" dirty="0" err="1">
                <a:solidFill>
                  <a:srgbClr val="613318"/>
                </a:solidFill>
              </a:rPr>
              <a:t>nos</a:t>
            </a:r>
            <a:r>
              <a:rPr lang="en-US" sz="4000" dirty="0">
                <a:solidFill>
                  <a:srgbClr val="613318"/>
                </a:solidFill>
              </a:rPr>
              <a:t> </a:t>
            </a:r>
            <a:r>
              <a:rPr lang="en-US" sz="4000" dirty="0" err="1">
                <a:solidFill>
                  <a:srgbClr val="613318"/>
                </a:solidFill>
              </a:rPr>
              <a:t>aplican</a:t>
            </a:r>
            <a:endParaRPr sz="4000" dirty="0">
              <a:solidFill>
                <a:srgbClr val="613318"/>
              </a:solidFill>
            </a:endParaRPr>
          </a:p>
          <a:p>
            <a:pPr marL="228600" lvl="0" indent="0" algn="l" rtl="0">
              <a:lnSpc>
                <a:spcPct val="90000"/>
              </a:lnSpc>
              <a:spcBef>
                <a:spcPts val="1000"/>
              </a:spcBef>
              <a:spcAft>
                <a:spcPts val="0"/>
              </a:spcAft>
              <a:buClr>
                <a:schemeClr val="dk1"/>
              </a:buClr>
              <a:buSzPts val="5400"/>
              <a:buNone/>
            </a:pP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1"/>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8000"/>
              </a:buClr>
              <a:buSzPts val="6000"/>
              <a:buFont typeface="Overlock"/>
              <a:buNone/>
            </a:pPr>
            <a:r>
              <a:rPr lang="en-US" sz="4400" dirty="0" err="1">
                <a:solidFill>
                  <a:srgbClr val="008000"/>
                </a:solidFill>
              </a:rPr>
              <a:t>Creyentes</a:t>
            </a:r>
            <a:r>
              <a:rPr lang="en-US" sz="4400" dirty="0">
                <a:solidFill>
                  <a:srgbClr val="008000"/>
                </a:solidFill>
              </a:rPr>
              <a:t> </a:t>
            </a:r>
            <a:r>
              <a:rPr lang="en-US" sz="4400" dirty="0" err="1">
                <a:solidFill>
                  <a:srgbClr val="008000"/>
                </a:solidFill>
              </a:rPr>
              <a:t>en</a:t>
            </a:r>
            <a:r>
              <a:rPr lang="en-US" sz="4400" dirty="0">
                <a:solidFill>
                  <a:srgbClr val="008000"/>
                </a:solidFill>
              </a:rPr>
              <a:t> </a:t>
            </a:r>
            <a:r>
              <a:rPr lang="en-US" sz="4400" dirty="0" err="1">
                <a:solidFill>
                  <a:srgbClr val="008000"/>
                </a:solidFill>
              </a:rPr>
              <a:t>Gobierno</a:t>
            </a:r>
            <a:endParaRPr sz="4400" dirty="0">
              <a:solidFill>
                <a:srgbClr val="008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p:txBody>
          <a:bodyPr/>
          <a:lstStyle/>
          <a:p>
            <a:pPr algn="ctr"/>
            <a:r>
              <a:rPr lang="en-US" dirty="0"/>
              <a:t>Las Cuatro C</a:t>
            </a:r>
          </a:p>
        </p:txBody>
      </p:sp>
      <p:sp>
        <p:nvSpPr>
          <p:cNvPr id="5" name="TextBox 4">
            <a:extLst>
              <a:ext uri="{FF2B5EF4-FFF2-40B4-BE49-F238E27FC236}">
                <a16:creationId xmlns:a16="http://schemas.microsoft.com/office/drawing/2014/main" id="{8588F62C-CC8F-47F3-B0A0-D6CA4A7E2965}"/>
              </a:ext>
            </a:extLst>
          </p:cNvPr>
          <p:cNvSpPr txBox="1"/>
          <p:nvPr/>
        </p:nvSpPr>
        <p:spPr>
          <a:xfrm>
            <a:off x="690880" y="1950720"/>
            <a:ext cx="10850880" cy="3785652"/>
          </a:xfrm>
          <a:prstGeom prst="rect">
            <a:avLst/>
          </a:prstGeom>
          <a:noFill/>
        </p:spPr>
        <p:txBody>
          <a:bodyPr wrap="square" rtlCol="0">
            <a:spAutoFit/>
          </a:bodyPr>
          <a:lstStyle/>
          <a:p>
            <a:r>
              <a:rPr lang="en-US" sz="4800" b="1" dirty="0" err="1"/>
              <a:t>Captar</a:t>
            </a:r>
            <a:r>
              <a:rPr lang="en-US" sz="4800" b="1" dirty="0"/>
              <a:t>: </a:t>
            </a:r>
            <a:r>
              <a:rPr lang="en-US" sz="4800" dirty="0"/>
              <a:t>La </a:t>
            </a:r>
            <a:r>
              <a:rPr lang="en-US" sz="4800" dirty="0" err="1"/>
              <a:t>introducción</a:t>
            </a:r>
            <a:r>
              <a:rPr lang="en-US" sz="4800" dirty="0"/>
              <a:t>, </a:t>
            </a:r>
            <a:r>
              <a:rPr lang="en-US" sz="4800" dirty="0" err="1"/>
              <a:t>el</a:t>
            </a:r>
            <a:r>
              <a:rPr lang="en-US" sz="4800" dirty="0"/>
              <a:t> </a:t>
            </a:r>
            <a:r>
              <a:rPr lang="en-US" sz="4800" dirty="0" err="1"/>
              <a:t>gancho</a:t>
            </a:r>
            <a:r>
              <a:rPr lang="en-US" sz="4800" dirty="0"/>
              <a:t> que </a:t>
            </a:r>
            <a:r>
              <a:rPr lang="en-US" sz="4800" dirty="0" err="1"/>
              <a:t>nos</a:t>
            </a:r>
            <a:r>
              <a:rPr lang="en-US" sz="4800" dirty="0"/>
              <a:t> </a:t>
            </a:r>
            <a:r>
              <a:rPr lang="en-US" sz="4800" dirty="0" err="1"/>
              <a:t>lleva</a:t>
            </a:r>
            <a:r>
              <a:rPr lang="en-US" sz="4800" dirty="0"/>
              <a:t> al </a:t>
            </a:r>
            <a:r>
              <a:rPr lang="en-US" sz="4800" dirty="0" err="1"/>
              <a:t>tema</a:t>
            </a:r>
            <a:r>
              <a:rPr lang="en-US" sz="4800" dirty="0"/>
              <a:t> del día</a:t>
            </a:r>
            <a:endParaRPr lang="en-US" sz="4800" b="1" dirty="0"/>
          </a:p>
          <a:p>
            <a:r>
              <a:rPr lang="en-US" sz="4800" b="1" dirty="0" err="1"/>
              <a:t>Contar</a:t>
            </a:r>
            <a:endParaRPr lang="en-US" sz="4800" b="1" dirty="0"/>
          </a:p>
          <a:p>
            <a:r>
              <a:rPr lang="en-US" sz="4800" b="1" dirty="0" err="1"/>
              <a:t>Considerar</a:t>
            </a:r>
            <a:endParaRPr lang="en-US" sz="4800" b="1" dirty="0"/>
          </a:p>
          <a:p>
            <a:r>
              <a:rPr lang="en-US" sz="4800" b="1" dirty="0" err="1"/>
              <a:t>Consolidar</a:t>
            </a:r>
            <a:endParaRPr lang="en-US" sz="4800" b="1" dirty="0"/>
          </a:p>
        </p:txBody>
      </p:sp>
    </p:spTree>
    <p:extLst>
      <p:ext uri="{BB962C8B-B14F-4D97-AF65-F5344CB8AC3E}">
        <p14:creationId xmlns:p14="http://schemas.microsoft.com/office/powerpoint/2010/main" val="249190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838200" y="2235949"/>
            <a:ext cx="10515600" cy="119305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000"/>
              </a:buClr>
              <a:buSzPts val="8800"/>
              <a:buFont typeface="Overlock"/>
              <a:buNone/>
            </a:pPr>
            <a:br>
              <a:rPr lang="en-US" sz="4800" dirty="0">
                <a:latin typeface="Overlock"/>
                <a:ea typeface="Overlock"/>
                <a:cs typeface="Overlock"/>
                <a:sym typeface="Overlock"/>
              </a:rPr>
            </a:br>
            <a:r>
              <a:rPr lang="en-US" sz="4400" b="1" dirty="0">
                <a:solidFill>
                  <a:srgbClr val="00B050"/>
                </a:solidFill>
                <a:latin typeface="Overlock"/>
                <a:ea typeface="Overlock"/>
                <a:cs typeface="Overlock"/>
                <a:sym typeface="Overlock"/>
              </a:rPr>
              <a:t>U</a:t>
            </a:r>
            <a:r>
              <a:rPr lang="en-US" sz="4400" b="1" dirty="0">
                <a:solidFill>
                  <a:srgbClr val="00B050"/>
                </a:solidFill>
              </a:rPr>
              <a:t>n </a:t>
            </a:r>
            <a:r>
              <a:rPr lang="en-US" sz="4400" b="1" dirty="0" err="1">
                <a:solidFill>
                  <a:srgbClr val="00B050"/>
                </a:solidFill>
              </a:rPr>
              <a:t>resumen</a:t>
            </a:r>
            <a:r>
              <a:rPr lang="en-US" sz="4400" b="1" dirty="0">
                <a:solidFill>
                  <a:srgbClr val="00B050"/>
                </a:solidFill>
              </a:rPr>
              <a:t> de </a:t>
            </a:r>
            <a:r>
              <a:rPr lang="en-US" sz="4400" b="1" dirty="0" err="1">
                <a:solidFill>
                  <a:srgbClr val="00B050"/>
                </a:solidFill>
              </a:rPr>
              <a:t>los</a:t>
            </a:r>
            <a:r>
              <a:rPr lang="en-US" sz="4400" b="1" dirty="0">
                <a:solidFill>
                  <a:srgbClr val="00B050"/>
                </a:solidFill>
              </a:rPr>
              <a:t> </a:t>
            </a:r>
            <a:r>
              <a:rPr lang="en-US" sz="4400" b="1" dirty="0" err="1">
                <a:solidFill>
                  <a:srgbClr val="00B050"/>
                </a:solidFill>
              </a:rPr>
              <a:t>primeros</a:t>
            </a:r>
            <a:r>
              <a:rPr lang="en-US" sz="4400" b="1" dirty="0">
                <a:solidFill>
                  <a:srgbClr val="00B050"/>
                </a:solidFill>
              </a:rPr>
              <a:t> </a:t>
            </a:r>
            <a:br>
              <a:rPr lang="en-US" sz="4400" b="1" dirty="0">
                <a:solidFill>
                  <a:srgbClr val="00B050"/>
                </a:solidFill>
              </a:rPr>
            </a:br>
            <a:r>
              <a:rPr lang="en-US" sz="4400" b="1" dirty="0" err="1">
                <a:solidFill>
                  <a:srgbClr val="00B050"/>
                </a:solidFill>
              </a:rPr>
              <a:t>cinco</a:t>
            </a:r>
            <a:r>
              <a:rPr lang="en-US" sz="4400" b="1" dirty="0">
                <a:solidFill>
                  <a:srgbClr val="00B050"/>
                </a:solidFill>
              </a:rPr>
              <a:t> </a:t>
            </a:r>
            <a:r>
              <a:rPr lang="en-US" sz="4400" b="1" dirty="0" err="1">
                <a:solidFill>
                  <a:srgbClr val="00B050"/>
                </a:solidFill>
              </a:rPr>
              <a:t>capítulos</a:t>
            </a:r>
            <a:r>
              <a:rPr lang="en-US" sz="4400" b="1" dirty="0">
                <a:solidFill>
                  <a:srgbClr val="00B050"/>
                </a:solidFill>
              </a:rPr>
              <a:t> de Daniel</a:t>
            </a:r>
            <a:endParaRPr sz="4400" b="1" dirty="0">
              <a:solidFill>
                <a:srgbClr val="00B050"/>
              </a:solidFill>
              <a:latin typeface="Overlock"/>
              <a:ea typeface="Overlock"/>
              <a:cs typeface="Overlock"/>
              <a:sym typeface="Overlo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Title 2">
            <a:extLst>
              <a:ext uri="{FF2B5EF4-FFF2-40B4-BE49-F238E27FC236}">
                <a16:creationId xmlns:a16="http://schemas.microsoft.com/office/drawing/2014/main" id="{26E7F963-F616-65E8-2B93-12951CBADD92}"/>
              </a:ext>
            </a:extLst>
          </p:cNvPr>
          <p:cNvSpPr>
            <a:spLocks noGrp="1"/>
          </p:cNvSpPr>
          <p:nvPr>
            <p:ph type="title"/>
          </p:nvPr>
        </p:nvSpPr>
        <p:spPr>
          <a:xfrm>
            <a:off x="838200" y="1027906"/>
            <a:ext cx="10515600" cy="1325563"/>
          </a:xfrm>
        </p:spPr>
        <p:txBody>
          <a:bodyPr>
            <a:normAutofit fontScale="90000"/>
          </a:bodyPr>
          <a:lstStyle/>
          <a:p>
            <a:r>
              <a:rPr lang="en-US" dirty="0"/>
              <a:t>Daniel</a:t>
            </a:r>
            <a:br>
              <a:rPr lang="en-US" dirty="0"/>
            </a:br>
            <a:r>
              <a:rPr lang="en-US" dirty="0" err="1"/>
              <a:t>Capítulo</a:t>
            </a:r>
            <a:r>
              <a:rPr lang="en-US" dirty="0"/>
              <a:t> 1</a:t>
            </a:r>
          </a:p>
        </p:txBody>
      </p:sp>
      <p:pic>
        <p:nvPicPr>
          <p:cNvPr id="1026" name="Picture 2" descr="What does God teach us in Daniel? - Biblword.net">
            <a:extLst>
              <a:ext uri="{FF2B5EF4-FFF2-40B4-BE49-F238E27FC236}">
                <a16:creationId xmlns:a16="http://schemas.microsoft.com/office/drawing/2014/main" id="{396C5170-6205-2426-0CED-7E6168426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027906"/>
            <a:ext cx="7086600" cy="425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29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Title 2">
            <a:extLst>
              <a:ext uri="{FF2B5EF4-FFF2-40B4-BE49-F238E27FC236}">
                <a16:creationId xmlns:a16="http://schemas.microsoft.com/office/drawing/2014/main" id="{26E7F963-F616-65E8-2B93-12951CBADD92}"/>
              </a:ext>
            </a:extLst>
          </p:cNvPr>
          <p:cNvSpPr>
            <a:spLocks noGrp="1"/>
          </p:cNvSpPr>
          <p:nvPr>
            <p:ph type="title"/>
          </p:nvPr>
        </p:nvSpPr>
        <p:spPr>
          <a:xfrm>
            <a:off x="838200" y="1027906"/>
            <a:ext cx="10515600" cy="1325563"/>
          </a:xfrm>
        </p:spPr>
        <p:txBody>
          <a:bodyPr>
            <a:normAutofit fontScale="90000"/>
          </a:bodyPr>
          <a:lstStyle/>
          <a:p>
            <a:r>
              <a:rPr lang="en-US" dirty="0"/>
              <a:t>Daniel</a:t>
            </a:r>
            <a:br>
              <a:rPr lang="en-US" dirty="0"/>
            </a:br>
            <a:r>
              <a:rPr lang="en-US" dirty="0" err="1"/>
              <a:t>Capítulo</a:t>
            </a:r>
            <a:r>
              <a:rPr lang="en-US" dirty="0"/>
              <a:t> 2</a:t>
            </a:r>
          </a:p>
        </p:txBody>
      </p:sp>
      <p:pic>
        <p:nvPicPr>
          <p:cNvPr id="3074" name="Picture 2" descr="Daniel Interprets Nebuchadnezzar's Dream">
            <a:extLst>
              <a:ext uri="{FF2B5EF4-FFF2-40B4-BE49-F238E27FC236}">
                <a16:creationId xmlns:a16="http://schemas.microsoft.com/office/drawing/2014/main" id="{A4A197F5-13FF-D5C3-9269-AE475F4B9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747" y="724694"/>
            <a:ext cx="6534203"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26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Title 2">
            <a:extLst>
              <a:ext uri="{FF2B5EF4-FFF2-40B4-BE49-F238E27FC236}">
                <a16:creationId xmlns:a16="http://schemas.microsoft.com/office/drawing/2014/main" id="{26E7F963-F616-65E8-2B93-12951CBADD92}"/>
              </a:ext>
            </a:extLst>
          </p:cNvPr>
          <p:cNvSpPr>
            <a:spLocks noGrp="1"/>
          </p:cNvSpPr>
          <p:nvPr>
            <p:ph type="title"/>
          </p:nvPr>
        </p:nvSpPr>
        <p:spPr>
          <a:xfrm>
            <a:off x="838200" y="1027906"/>
            <a:ext cx="10515600" cy="1325563"/>
          </a:xfrm>
        </p:spPr>
        <p:txBody>
          <a:bodyPr>
            <a:normAutofit fontScale="90000"/>
          </a:bodyPr>
          <a:lstStyle/>
          <a:p>
            <a:r>
              <a:rPr lang="en-US" dirty="0"/>
              <a:t>Daniel</a:t>
            </a:r>
            <a:br>
              <a:rPr lang="en-US" dirty="0"/>
            </a:br>
            <a:r>
              <a:rPr lang="en-US" dirty="0" err="1"/>
              <a:t>Capítulo</a:t>
            </a:r>
            <a:r>
              <a:rPr lang="en-US" dirty="0"/>
              <a:t> 3</a:t>
            </a:r>
          </a:p>
        </p:txBody>
      </p:sp>
      <p:pic>
        <p:nvPicPr>
          <p:cNvPr id="5122" name="Picture 2" descr="By Your Side - oregonlive.com">
            <a:extLst>
              <a:ext uri="{FF2B5EF4-FFF2-40B4-BE49-F238E27FC236}">
                <a16:creationId xmlns:a16="http://schemas.microsoft.com/office/drawing/2014/main" id="{E7FA61FE-146D-5EA5-CB29-38C426754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0"/>
            <a:ext cx="5781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47413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TotalTime>
  <Words>4092</Words>
  <Application>Microsoft Macintosh PowerPoint</Application>
  <PresentationFormat>Widescreen</PresentationFormat>
  <Paragraphs>269</Paragraphs>
  <Slides>47</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system-ui</vt:lpstr>
      <vt:lpstr>Symbol</vt:lpstr>
      <vt:lpstr>Arial</vt:lpstr>
      <vt:lpstr>Adelle Sans Devanagari</vt:lpstr>
      <vt:lpstr>Times New Roman</vt:lpstr>
      <vt:lpstr>Overlock</vt:lpstr>
      <vt:lpstr>Calibri</vt:lpstr>
      <vt:lpstr>Office Theme</vt:lpstr>
      <vt:lpstr>PowerPoint Presentation</vt:lpstr>
      <vt:lpstr>Oremos</vt:lpstr>
      <vt:lpstr>PowerPoint Presentation</vt:lpstr>
      <vt:lpstr>PowerPoint Presentation</vt:lpstr>
      <vt:lpstr>Las Cuatro C</vt:lpstr>
      <vt:lpstr> Un resumen de los primeros  cinco capítulos de Daniel</vt:lpstr>
      <vt:lpstr>Daniel Capítulo 1</vt:lpstr>
      <vt:lpstr>Daniel Capítulo 2</vt:lpstr>
      <vt:lpstr>Daniel Capítulo 3</vt:lpstr>
      <vt:lpstr>Daniel Capítulo 4</vt:lpstr>
      <vt:lpstr>Daniel Capítulo 5</vt:lpstr>
      <vt:lpstr>Las Cuatro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 Cuatro C</vt:lpstr>
      <vt:lpstr>PowerPoint Presentation</vt:lpstr>
      <vt:lpstr>PowerPoint Presentation</vt:lpstr>
      <vt:lpstr>Considerar – Daniel 6</vt:lpstr>
      <vt:lpstr>Considerar – Daniel 6</vt:lpstr>
      <vt:lpstr>Considerar – Daniel 6</vt:lpstr>
      <vt:lpstr>PowerPoint Presentation</vt:lpstr>
      <vt:lpstr>Considerar – Daniel 6</vt:lpstr>
      <vt:lpstr>Considerar – Daniel 6</vt:lpstr>
      <vt:lpstr>Considerar – Daniel 6</vt:lpstr>
      <vt:lpstr>Las Cuatro C</vt:lpstr>
      <vt:lpstr>Consolidar- Daniel 6</vt:lpstr>
      <vt:lpstr>Consolidar - Daniel 6</vt:lpstr>
      <vt:lpstr>Consolidar- Daniel 6</vt:lpstr>
      <vt:lpstr>Consolidar- Daniel 6</vt:lpstr>
      <vt:lpstr>Preguntas?  Comentarios? </vt:lpstr>
      <vt:lpstr>La Tarea</vt:lpstr>
      <vt:lpstr>PowerPoint Presentation</vt:lpstr>
      <vt:lpstr>PowerPoint Presentation</vt:lpstr>
      <vt:lpstr>El Exilio en Babilonia</vt:lpstr>
      <vt:lpstr>La Vida en Exilio</vt:lpstr>
      <vt:lpstr>PowerPoint Presentation</vt:lpstr>
      <vt:lpstr>PowerPoint Presentation</vt:lpstr>
      <vt:lpstr>Los Jardines Colgantes de Babilonia</vt:lpstr>
      <vt:lpstr>Los cristianos y el gobierno</vt:lpstr>
      <vt:lpstr>Los Creyentes en Gobierno</vt:lpstr>
      <vt:lpstr>Creyentes en Gobierno </vt:lpstr>
      <vt:lpstr>Creyentes en Gobierno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Elise Gross</cp:lastModifiedBy>
  <cp:revision>27</cp:revision>
  <dcterms:created xsi:type="dcterms:W3CDTF">2020-02-03T02:36:59Z</dcterms:created>
  <dcterms:modified xsi:type="dcterms:W3CDTF">2023-09-11T13:44:54Z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