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Overlock" panose="02000506030000020004"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IUUkER+Z2kXhU/1eFVPSDOkVs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7"/>
  </p:normalViewPr>
  <p:slideViewPr>
    <p:cSldViewPr snapToGrid="0">
      <p:cViewPr varScale="1">
        <p:scale>
          <a:sx n="93" d="100"/>
          <a:sy n="93" d="100"/>
        </p:scale>
        <p:origin x="7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pload.wikimedia.org/wikipedia/commons/e/ee/Answered_Prayer_(165923671).jpe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Saludos, Bienvenidos</a:t>
            </a:r>
            <a:endParaRPr/>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28800" marR="0" lvl="4" indent="0" algn="l" rtl="0">
              <a:lnSpc>
                <a:spcPct val="100000"/>
              </a:lnSpc>
              <a:spcBef>
                <a:spcPts val="0"/>
              </a:spcBef>
              <a:spcAft>
                <a:spcPts val="0"/>
              </a:spcAft>
              <a:buClr>
                <a:srgbClr val="000000"/>
              </a:buClr>
              <a:buSzPts val="1200"/>
              <a:buFont typeface="Calibri"/>
              <a:buNone/>
            </a:pPr>
            <a:r>
              <a:rPr lang="en-US" sz="1200" b="0" i="1" u="none" strike="noStrike" cap="none">
                <a:solidFill>
                  <a:srgbClr val="000000"/>
                </a:solidFill>
                <a:latin typeface="Calibri"/>
                <a:ea typeface="Calibri"/>
                <a:cs typeface="Calibri"/>
                <a:sym typeface="Calibri"/>
              </a:rPr>
              <a:t>Desierto de Sinaí, frente al monte Sinaí o Horeb</a:t>
            </a:r>
            <a:endParaRPr sz="1200" b="0" i="0" u="none" strike="noStrike" cap="none">
              <a:solidFill>
                <a:srgbClr val="000000"/>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200"/>
              <a:buFont typeface="Calibri"/>
              <a:buNone/>
            </a:pPr>
            <a:r>
              <a:rPr lang="en-US" sz="1200" b="0" i="1" u="none" strike="noStrike" cap="none">
                <a:solidFill>
                  <a:srgbClr val="000000"/>
                </a:solidFill>
                <a:latin typeface="Calibri"/>
                <a:ea typeface="Calibri"/>
                <a:cs typeface="Calibri"/>
                <a:sym typeface="Calibri"/>
              </a:rPr>
              <a:t>Es un clima muy seco y caliente.  No hay mucha agua por allí.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63" name="Google Shape;1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A los tres meses de haber salido de Egipto</a:t>
            </a:r>
            <a:endParaRPr/>
          </a:p>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Justo después de salir de Egipto, Dios los había salvado, abriendo paso en el Mar Rojo.</a:t>
            </a:r>
            <a:endParaRPr/>
          </a:p>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Dios proveyó agua potable en Mara, pan del cielo (maná), agua de la roca en Masah y Meriba.  </a:t>
            </a:r>
            <a:br>
              <a:rPr lang="en-US" sz="1200" i="1">
                <a:solidFill>
                  <a:schemeClr val="dk1"/>
                </a:solidFill>
                <a:latin typeface="Calibri"/>
                <a:ea typeface="Calibri"/>
                <a:cs typeface="Calibri"/>
                <a:sym typeface="Calibri"/>
              </a:rPr>
            </a:b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El Señor les dio la victoria en la batalla contra la nación de Amalec.  (Éx.17)</a:t>
            </a:r>
            <a:endParaRPr/>
          </a:p>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2" name="Google Shape;1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El Dios Santo tiene grandes planes para su pueblo, pero no se les ha comunicado de una forma completa; y el pueblo tiene miedo en presencia del Señor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9" name="Google Shape;1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Dios revela su voluntad a su pueblo.  Y comunica con ellos sin destruirlos.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3" name="Google Shape;1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El Señor dio su ley, especialmente los Diez Mandamientos, a su pueblo de Israel para apartarlo como la nación elegida de la cual vendría el Salvador.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1">
                <a:solidFill>
                  <a:schemeClr val="dk1"/>
                </a:solidFill>
                <a:latin typeface="Calibri"/>
                <a:ea typeface="Calibri"/>
                <a:cs typeface="Calibri"/>
                <a:sym typeface="Calibri"/>
              </a:rPr>
              <a:t>Esta historia deja en claro que por nuestro pecado no somos dignos de estar en la presencia del Dios Santo.  No he cumplido con los mandamientos de Dios.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
        <p:nvSpPr>
          <p:cNvPr id="213" name="Google Shape;2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1">
                <a:solidFill>
                  <a:schemeClr val="dk1"/>
                </a:solidFill>
                <a:latin typeface="Calibri"/>
                <a:ea typeface="Calibri"/>
                <a:cs typeface="Calibri"/>
                <a:sym typeface="Calibri"/>
              </a:rPr>
              <a:t>Dios les dice, “S</a:t>
            </a:r>
            <a:r>
              <a:rPr lang="en-US" sz="1200">
                <a:solidFill>
                  <a:schemeClr val="dk1"/>
                </a:solidFill>
                <a:latin typeface="Calibri"/>
                <a:ea typeface="Calibri"/>
                <a:cs typeface="Calibri"/>
                <a:sym typeface="Calibri"/>
              </a:rPr>
              <a:t>erán mi tesoro especial por encima de todos los pueblos, porque toda la tierra me pertenece.  Ustedes serán para mí un reino de sacerdotes y un pueblo santo.”  Nos muestra el mismo amor.</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Mandó al que cumpliría al cien los diez mandamientos, y toda la ley.  </a:t>
            </a:r>
            <a:endParaRPr/>
          </a:p>
        </p:txBody>
      </p:sp>
      <p:sp>
        <p:nvSpPr>
          <p:cNvPr id="220" name="Google Shape;2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Que demos gracias a él por su santa ley y el cumplimiento perfecto de la misma por Cristo en nuestro lugar.</a:t>
            </a:r>
            <a:endParaRPr/>
          </a:p>
          <a:p>
            <a:pPr marL="0" lvl="0" indent="0" algn="l" rtl="0">
              <a:spcBef>
                <a:spcPts val="0"/>
              </a:spcBef>
              <a:spcAft>
                <a:spcPts val="0"/>
              </a:spcAft>
              <a:buNone/>
            </a:pPr>
            <a:r>
              <a:rPr lang="en-US"/>
              <a:t>b.	Ahora deseamos vivir conforme a su voluntad por gratitud a él.</a:t>
            </a:r>
            <a:endParaRPr/>
          </a:p>
          <a:p>
            <a:pPr marL="0" lvl="0" indent="0" algn="l" rtl="0">
              <a:spcBef>
                <a:spcPts val="0"/>
              </a:spcBef>
              <a:spcAft>
                <a:spcPts val="0"/>
              </a:spcAft>
              <a:buNone/>
            </a:pPr>
            <a:endParaRPr/>
          </a:p>
        </p:txBody>
      </p:sp>
      <p:sp>
        <p:nvSpPr>
          <p:cNvPr id="227" name="Google Shape;2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Haz seguro que se está grabando la clase (si se aplica).  </a:t>
            </a: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Para enseñar la santidad de Dios.  Con nuevos o con jóvenes que no saben de donde vienen los diez mandamientos.  </a:t>
            </a:r>
            <a:endParaRPr/>
          </a:p>
          <a:p>
            <a:pPr marL="0" lvl="0" indent="0" algn="l" rtl="0">
              <a:spcBef>
                <a:spcPts val="0"/>
              </a:spcBef>
              <a:spcAft>
                <a:spcPts val="0"/>
              </a:spcAft>
              <a:buNone/>
            </a:pPr>
            <a:r>
              <a:rPr lang="en-US"/>
              <a:t>b.	Con los que no entienden el propósito principal de la Ley de mostrarnos nuestros pecados.</a:t>
            </a:r>
            <a:endParaRPr/>
          </a:p>
          <a:p>
            <a:pPr marL="0" lvl="0" indent="0" algn="l" rtl="0">
              <a:spcBef>
                <a:spcPts val="0"/>
              </a:spcBef>
              <a:spcAft>
                <a:spcPts val="0"/>
              </a:spcAft>
              <a:buNone/>
            </a:pPr>
            <a:endParaRPr/>
          </a:p>
        </p:txBody>
      </p:sp>
      <p:sp>
        <p:nvSpPr>
          <p:cNvPr id="234" name="Google Shape;23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¿Estamos todavía limitados a alabar a Dios en el día sábado tal como Dios mandó al pueblo de Israel?  ¿Y los días sagrados del A.T.? Por ejemplo, la Pascua, etc…?</a:t>
            </a:r>
            <a:endParaRPr/>
          </a:p>
          <a:p>
            <a:pPr marL="0" lvl="0" indent="0" algn="l" rtl="0">
              <a:spcBef>
                <a:spcPts val="0"/>
              </a:spcBef>
              <a:spcAft>
                <a:spcPts val="0"/>
              </a:spcAft>
              <a:buNone/>
            </a:pPr>
            <a:endParaRPr/>
          </a:p>
          <a:p>
            <a:pPr marL="0" lvl="0" indent="0" algn="l" rtl="0">
              <a:spcBef>
                <a:spcPts val="0"/>
              </a:spcBef>
              <a:spcAft>
                <a:spcPts val="0"/>
              </a:spcAft>
              <a:buNone/>
            </a:pPr>
            <a:r>
              <a:rPr lang="en-US"/>
              <a:t>¿Qué en cuanto a las leyes dietéticas que Dios dio a Israel en el Antiguo Testamento?  </a:t>
            </a:r>
            <a:endParaRPr/>
          </a:p>
          <a:p>
            <a:pPr marL="0" lvl="0" indent="0" algn="l" rtl="0">
              <a:spcBef>
                <a:spcPts val="0"/>
              </a:spcBef>
              <a:spcAft>
                <a:spcPts val="0"/>
              </a:spcAft>
              <a:buNone/>
            </a:pPr>
            <a:endParaRPr/>
          </a:p>
          <a:p>
            <a:pPr marL="0" lvl="0" indent="0" algn="l" rtl="0">
              <a:spcBef>
                <a:spcPts val="0"/>
              </a:spcBef>
              <a:spcAft>
                <a:spcPts val="0"/>
              </a:spcAft>
              <a:buNone/>
            </a:pPr>
            <a:r>
              <a:rPr lang="en-US"/>
              <a:t>¿Qué en cuanto a las regulaciones, en cuanto a los sacrificios, y los lugares de adoración?  ¿Estos mandamientos nos aplican a nosotros hoy día? </a:t>
            </a:r>
            <a:endParaRPr/>
          </a:p>
          <a:p>
            <a:pPr marL="0" lvl="0" indent="0" algn="l" rtl="0">
              <a:spcBef>
                <a:spcPts val="0"/>
              </a:spcBef>
              <a:spcAft>
                <a:spcPts val="0"/>
              </a:spcAft>
              <a:buNone/>
            </a:pPr>
            <a:endParaRPr/>
          </a:p>
        </p:txBody>
      </p:sp>
      <p:sp>
        <p:nvSpPr>
          <p:cNvPr id="246" name="Google Shape;24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r>
              <a:rPr lang="en-US" sz="1200" i="1">
                <a:solidFill>
                  <a:schemeClr val="dk1"/>
                </a:solidFill>
                <a:latin typeface="Calibri"/>
                <a:ea typeface="Calibri"/>
                <a:cs typeface="Calibri"/>
                <a:sym typeface="Calibri"/>
              </a:rPr>
              <a:t>La pregunta en cuanto a la aplicabilidad de la Ley Mosaica es importante para nosotros hoy.  Un pastor dijo, “La Ley de Moisés no es obligatoria para los gentiles, sino únicamente para los judíos.”  (Lutero, Martín; St. Louis III:6; AE 35:164)</a:t>
            </a:r>
            <a:r>
              <a:rPr lang="en-US" sz="1200" b="1" i="1">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¿Qué les parece?  ¿De acuerdo o no?  </a:t>
            </a:r>
            <a:endParaRPr sz="1200">
              <a:solidFill>
                <a:schemeClr val="dk1"/>
              </a:solidFill>
              <a:latin typeface="Calibri"/>
              <a:ea typeface="Calibri"/>
              <a:cs typeface="Calibri"/>
              <a:sym typeface="Calibri"/>
            </a:endParaRPr>
          </a:p>
          <a:p>
            <a:pPr marL="914400" lvl="2" indent="0" algn="l" rtl="0">
              <a:spcBef>
                <a:spcPts val="0"/>
              </a:spcBef>
              <a:spcAft>
                <a:spcPts val="0"/>
              </a:spcAft>
              <a:buNone/>
            </a:pPr>
            <a:r>
              <a:rPr lang="en-US" sz="1200" i="1">
                <a:solidFill>
                  <a:schemeClr val="dk1"/>
                </a:solidFill>
                <a:latin typeface="Calibri"/>
                <a:ea typeface="Calibri"/>
                <a:cs typeface="Calibri"/>
                <a:sym typeface="Calibri"/>
              </a:rPr>
              <a:t>Así tal cual, la forma en que fueron dados a Moisés, ‘NO es obligatorio cumplir con ellos.’ </a:t>
            </a:r>
            <a:endParaRPr sz="1200">
              <a:solidFill>
                <a:schemeClr val="dk1"/>
              </a:solidFill>
              <a:latin typeface="Calibri"/>
              <a:ea typeface="Calibri"/>
              <a:cs typeface="Calibri"/>
              <a:sym typeface="Calibri"/>
            </a:endParaRPr>
          </a:p>
          <a:p>
            <a:pPr marL="914400" lvl="2" indent="0" algn="l" rtl="0">
              <a:spcBef>
                <a:spcPts val="0"/>
              </a:spcBef>
              <a:spcAft>
                <a:spcPts val="0"/>
              </a:spcAft>
              <a:buNone/>
            </a:pPr>
            <a:r>
              <a:rPr lang="en-US" sz="1200" i="1">
                <a:solidFill>
                  <a:schemeClr val="dk1"/>
                </a:solidFill>
                <a:latin typeface="Calibri"/>
                <a:ea typeface="Calibri"/>
                <a:cs typeface="Calibri"/>
                <a:sym typeface="Calibri"/>
              </a:rPr>
              <a:t>¿</a:t>
            </a:r>
            <a:r>
              <a:rPr lang="en-US" sz="1200" b="1" i="1" u="sng">
                <a:solidFill>
                  <a:schemeClr val="dk1"/>
                </a:solidFill>
                <a:latin typeface="Calibri"/>
                <a:ea typeface="Calibri"/>
                <a:cs typeface="Calibri"/>
                <a:sym typeface="Calibri"/>
              </a:rPr>
              <a:t>A quiénes</a:t>
            </a:r>
            <a:r>
              <a:rPr lang="en-US" sz="1200" i="1">
                <a:solidFill>
                  <a:schemeClr val="dk1"/>
                </a:solidFill>
                <a:latin typeface="Calibri"/>
                <a:ea typeface="Calibri"/>
                <a:cs typeface="Calibri"/>
                <a:sym typeface="Calibri"/>
              </a:rPr>
              <a:t> está hablando Dios en Éxodo 20:1-3?  A los judíos (Éxodo 20:1-3)</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52" name="Google Shape;25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Hay tres tipos de leyes:</a:t>
            </a:r>
            <a:endParaRPr/>
          </a:p>
          <a:p>
            <a:pPr marL="0" lvl="0" indent="0" algn="l" rtl="0">
              <a:spcBef>
                <a:spcPts val="0"/>
              </a:spcBef>
              <a:spcAft>
                <a:spcPts val="0"/>
              </a:spcAft>
              <a:buNone/>
            </a:pPr>
            <a:r>
              <a:rPr lang="en-US"/>
              <a:t>1.	Ley Civil- gobernaba vida diaria de los judíos; ellos no tenían ni gobierno, ni rey, en los tiempos de Moisés</a:t>
            </a:r>
            <a:endParaRPr/>
          </a:p>
          <a:p>
            <a:pPr marL="0" lvl="0" indent="0" algn="l" rtl="0">
              <a:spcBef>
                <a:spcPts val="0"/>
              </a:spcBef>
              <a:spcAft>
                <a:spcPts val="0"/>
              </a:spcAft>
              <a:buNone/>
            </a:pPr>
            <a:r>
              <a:rPr lang="en-US"/>
              <a:t>2.	Ley Ceremonial- gobernaba la vida religiosa de los judíos</a:t>
            </a:r>
            <a:endParaRPr/>
          </a:p>
          <a:p>
            <a:pPr marL="0" lvl="0" indent="0" algn="l" rtl="0">
              <a:spcBef>
                <a:spcPts val="0"/>
              </a:spcBef>
              <a:spcAft>
                <a:spcPts val="0"/>
              </a:spcAft>
              <a:buNone/>
            </a:pPr>
            <a:r>
              <a:rPr lang="en-US"/>
              <a:t>3.	Ley Moral (o natural)- se aplica a todas las personas de todos los tiempos</a:t>
            </a:r>
            <a:endParaRPr/>
          </a:p>
          <a:p>
            <a:pPr marL="0" lvl="0" indent="0" algn="l" rtl="0">
              <a:spcBef>
                <a:spcPts val="0"/>
              </a:spcBef>
              <a:spcAft>
                <a:spcPts val="0"/>
              </a:spcAft>
              <a:buNone/>
            </a:pPr>
            <a:endParaRPr/>
          </a:p>
        </p:txBody>
      </p:sp>
      <p:sp>
        <p:nvSpPr>
          <p:cNvPr id="259" name="Google Shape;25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Pero en muchos aspectos la ley de Moisés concuerda con la ley natural o la ley moral, la cual sí, se nos aplica.  En Romanos capítulos 1 y 2 Pablo deja en claro que tener un Dios no es únicamente la Ley de Moisés, sino también una ley natural, como San Pablo dice en Romanos 1:19-21 que los gentiles conocen de la deidad, que existe un Dios.  Por lo tanto, la ley que exige, no matarás, no cometerás adulterio, no hurtarás, etc., no es únicamente la Ley de Moisés sino también la ley natural escrita en el corazón de todos, como San Pablo enseña en Romanos 2:1.</a:t>
            </a:r>
            <a:endParaRPr/>
          </a:p>
          <a:p>
            <a:pPr marL="0" lvl="0" indent="0" algn="l" rtl="0">
              <a:spcBef>
                <a:spcPts val="0"/>
              </a:spcBef>
              <a:spcAft>
                <a:spcPts val="0"/>
              </a:spcAft>
              <a:buNone/>
            </a:pPr>
            <a:r>
              <a:rPr lang="en-US"/>
              <a:t>ii.	"Porque la ley natural no está expresada tan claramente en ninguna parte como está expresada en Moisés.  Por lo tanto, tenemos razón para apropiarnos de Moisés" (St. Louis XX:153, AE 90:98).</a:t>
            </a:r>
            <a:endParaRPr/>
          </a:p>
          <a:p>
            <a:pPr marL="0" lvl="0" indent="0" algn="l" rtl="0">
              <a:spcBef>
                <a:spcPts val="0"/>
              </a:spcBef>
              <a:spcAft>
                <a:spcPts val="0"/>
              </a:spcAft>
              <a:buNone/>
            </a:pPr>
            <a:r>
              <a:rPr lang="en-US"/>
              <a:t>iii.	Podemos aprender mucho de ellas.  Hasta a nuestros gobiernos les haría bien estudiarlas.</a:t>
            </a:r>
            <a:endParaRPr/>
          </a:p>
          <a:p>
            <a:pPr marL="0" lvl="0" indent="0" algn="l" rtl="0">
              <a:spcBef>
                <a:spcPts val="0"/>
              </a:spcBef>
              <a:spcAft>
                <a:spcPts val="0"/>
              </a:spcAft>
              <a:buNone/>
            </a:pPr>
            <a:r>
              <a:rPr lang="en-US"/>
              <a:t>iv.	En estas leyes vemos a Cristo.  El es el cumplimiento de todas ellas.</a:t>
            </a:r>
            <a:endParaRPr/>
          </a:p>
          <a:p>
            <a:pPr marL="0" lvl="0" indent="0" algn="l" rtl="0">
              <a:spcBef>
                <a:spcPts val="0"/>
              </a:spcBef>
              <a:spcAft>
                <a:spcPts val="0"/>
              </a:spcAft>
              <a:buNone/>
            </a:pPr>
            <a:r>
              <a:rPr lang="en-US"/>
              <a:t>v.	En la ley de Moisés podemos ver que en el resto de la Biblia hay buenísimos ejemplos de la fe y el amor y de la cruz para que pueda aprender a confiar en Dios y a amarle.  </a:t>
            </a:r>
            <a:endParaRPr/>
          </a:p>
          <a:p>
            <a:pPr marL="0" lvl="0" indent="0" algn="l" rtl="0">
              <a:spcBef>
                <a:spcPts val="0"/>
              </a:spcBef>
              <a:spcAft>
                <a:spcPts val="0"/>
              </a:spcAft>
              <a:buNone/>
            </a:pPr>
            <a:endParaRPr/>
          </a:p>
        </p:txBody>
      </p:sp>
      <p:sp>
        <p:nvSpPr>
          <p:cNvPr id="273" name="Google Shape;27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sz="1200" i="1">
                <a:solidFill>
                  <a:schemeClr val="dk1"/>
                </a:solidFill>
                <a:latin typeface="Calibri"/>
                <a:ea typeface="Calibri"/>
                <a:cs typeface="Calibri"/>
                <a:sym typeface="Calibri"/>
              </a:rPr>
              <a:t>Nota Final:  Bien dijo el Dr. Martín Lutero: “Los Cristianos deben tener cuidado de enseñar a Moisés correctamente.  O sea, dondequiera él da mandamientos, no debemos seguirlos más allá sino en cuanto estén de acuerdo con la ley natural.  Permita que Moisés sea un amo y un doctor de los judíos.  Nosotros tenemos nuestro amo Cristo, quien nos ha remitido a nosotros lo que debemos saber, cumplir, hacer y dejar de hacer.  Tenemos.... suficientes leyes en el Nuevo Testamento; por lo tanto, no lo queremos tener (a Moisés) sobre nuestras consciencias, sino que únicamente nos preocupamos en mantener a Cristo sin mancha” (St. Louis III:16; AE 35:173-4).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Mucha información fue sacada de un ensayo, “Lutero:La Ley Mosáica”, publicado en el Quartalschrift (Vol. 45, abril, 1948), pp. 98-113.  Dr. Paul Peters sirvió en el Seminario Luterano de Wisconsin de 1939-1966).</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1" name="Google Shape;28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sz="1200" i="1">
                <a:solidFill>
                  <a:schemeClr val="dk1"/>
                </a:solidFill>
                <a:latin typeface="Calibri"/>
                <a:ea typeface="Calibri"/>
                <a:cs typeface="Calibri"/>
                <a:sym typeface="Calibri"/>
              </a:rPr>
              <a:t>Nota Final:  Bien dijo el Dr. Martín Lutero: “Los Cristianos deben tener cuidado de enseñar a Moisés correctamente.  O sea, dondequiera él da mandamientos, no debemos seguirlos más allá sino en cuanto estén de acuerdo con la ley natural.  Permita que Moisés sea un amo y un doctor de los judíos.  Nosotros tenemos nuestro amo Cristo, quien nos ha remitido a nosotros lo que debemos saber, cumplir, hacer y dejar de hacer.  Tenemos.... suficientes leyes en el Nuevo Testamento; por lo tanto, no lo queremos tener (a Moisés) sobre nuestras consciencias, sino que únicamente nos preocupamos en mantener a Cristo sin mancha” (St. Louis III:16; AE 35:173-4).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Mucha información fue sacada de un ensayo, “Lutero:La Ley Mosáica”, publicado en el Quartalschrift (Vol. 45, abril, 1948), pp. 98-113.  Dr. Paul Peters sirvió en el Seminario Luterano de Wisconsin de 1939-1966).</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9" name="Google Shape;28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Saludos</a:t>
            </a:r>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4" name="Google Shape;30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1" name="Google Shape;31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8" name="Google Shape;31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https://pxhere.com/en/photo/847459</a:t>
            </a:r>
            <a:endParaRPr/>
          </a:p>
        </p:txBody>
      </p:sp>
      <p:sp>
        <p:nvSpPr>
          <p:cNvPr id="331" name="Google Shape;33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u="sng">
                <a:solidFill>
                  <a:schemeClr val="hlink"/>
                </a:solidFill>
                <a:hlinkClick r:id="rId3"/>
              </a:rPr>
              <a:t>https://upload.wikimedia.org/wikipedia/commons/e/ee/Answered_Prayer_%28165923671%29.jpeg</a:t>
            </a:r>
            <a:endParaRPr sz="1200" b="1">
              <a:solidFill>
                <a:schemeClr val="dk1"/>
              </a:solidFill>
              <a:latin typeface="Calibri"/>
              <a:ea typeface="Calibri"/>
              <a:cs typeface="Calibri"/>
              <a:sym typeface="Calibri"/>
            </a:endParaRPr>
          </a:p>
          <a:p>
            <a:pPr marL="457200" lvl="1" indent="0" algn="l" rtl="0">
              <a:spcBef>
                <a:spcPts val="0"/>
              </a:spcBef>
              <a:spcAft>
                <a:spcPts val="0"/>
              </a:spcAft>
              <a:buNone/>
            </a:pPr>
            <a:endParaRPr sz="1200" b="1">
              <a:solidFill>
                <a:schemeClr val="dk1"/>
              </a:solidFill>
              <a:latin typeface="Calibri"/>
              <a:ea typeface="Calibri"/>
              <a:cs typeface="Calibri"/>
              <a:sym typeface="Calibri"/>
            </a:endParaRPr>
          </a:p>
          <a:p>
            <a:pPr marL="457200" lvl="1" indent="0" algn="l" rtl="0">
              <a:spcBef>
                <a:spcPts val="0"/>
              </a:spcBef>
              <a:spcAft>
                <a:spcPts val="0"/>
              </a:spcAft>
              <a:buNone/>
            </a:pPr>
            <a:r>
              <a:rPr lang="en-US" sz="1200" b="1">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a:t>
            </a:r>
            <a:endParaRPr sz="1200">
              <a:solidFill>
                <a:schemeClr val="dk1"/>
              </a:solidFill>
              <a:latin typeface="Calibri"/>
              <a:ea typeface="Calibri"/>
              <a:cs typeface="Calibri"/>
              <a:sym typeface="Calibri"/>
            </a:endParaRPr>
          </a:p>
        </p:txBody>
      </p:sp>
      <p:sp>
        <p:nvSpPr>
          <p:cNvPr id="341" name="Google Shape;34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48" name="Google Shape;34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r>
              <a:rPr lang="en-US" sz="1200" i="1">
                <a:solidFill>
                  <a:schemeClr val="lt1"/>
                </a:solidFill>
                <a:latin typeface="Calibri"/>
                <a:ea typeface="Calibri"/>
                <a:cs typeface="Calibri"/>
                <a:sym typeface="Calibri"/>
              </a:rPr>
              <a:t>Egipto aparece 566 veces en la Biblia</a:t>
            </a:r>
            <a:endParaRPr sz="1200">
              <a:solidFill>
                <a:schemeClr val="lt1"/>
              </a:solidFill>
              <a:latin typeface="Calibri"/>
              <a:ea typeface="Calibri"/>
              <a:cs typeface="Calibri"/>
              <a:sym typeface="Calibri"/>
            </a:endParaRPr>
          </a:p>
          <a:p>
            <a:pPr marL="914400" lvl="2" indent="0" algn="l" rtl="0">
              <a:spcBef>
                <a:spcPts val="0"/>
              </a:spcBef>
              <a:spcAft>
                <a:spcPts val="0"/>
              </a:spcAft>
              <a:buNone/>
            </a:pPr>
            <a:r>
              <a:rPr lang="en-US" sz="1200" i="1">
                <a:solidFill>
                  <a:schemeClr val="lt1"/>
                </a:solidFill>
                <a:latin typeface="Calibri"/>
                <a:ea typeface="Calibri"/>
                <a:cs typeface="Calibri"/>
                <a:sym typeface="Calibri"/>
              </a:rPr>
              <a:t>Abraham, José y sus hermanos, Moisés y el pueblo de Israel, el Faraón Neco mató al Rey Josías en la Batalla de Meguído (2 Reyes 23); algunos judíos huyeron a Egipto en el tiempo del cautiverio en Babilonia</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i="1">
                <a:solidFill>
                  <a:schemeClr val="lt1"/>
                </a:solidFill>
                <a:latin typeface="Calibri"/>
                <a:ea typeface="Calibri"/>
                <a:cs typeface="Calibri"/>
                <a:sym typeface="Calibri"/>
              </a:rPr>
              <a:t>NT: José llevó a María y al bebé Jesús para escaparse del Rey Herodes; en el día de Pentecostés hay gente de Egipto presente</a:t>
            </a:r>
            <a:endParaRPr/>
          </a:p>
        </p:txBody>
      </p:sp>
      <p:sp>
        <p:nvSpPr>
          <p:cNvPr id="133" name="Google Shape;1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Se ve seco, clima extremo, calor de día, sin vegetación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LcPeriod"/>
            </a:pPr>
            <a:r>
              <a:rPr lang="en-US" sz="1200" i="1">
                <a:solidFill>
                  <a:schemeClr val="dk1"/>
                </a:solidFill>
                <a:latin typeface="Calibri"/>
                <a:ea typeface="Calibri"/>
                <a:cs typeface="Calibri"/>
                <a:sym typeface="Calibri"/>
              </a:rPr>
              <a:t> Los hijos de Israel; Moisés; el Señor (en una densa nube); Aarón</a:t>
            </a:r>
            <a:endParaRPr sz="1200">
              <a:solidFill>
                <a:schemeClr val="dk1"/>
              </a:solidFill>
              <a:latin typeface="Calibri"/>
              <a:ea typeface="Calibri"/>
              <a:cs typeface="Calibri"/>
              <a:sym typeface="Calibri"/>
            </a:endParaRPr>
          </a:p>
          <a:p>
            <a:pPr marL="228600" lvl="0" indent="-152400" algn="l" rtl="0">
              <a:spcBef>
                <a:spcPts val="0"/>
              </a:spcBef>
              <a:spcAft>
                <a:spcPts val="0"/>
              </a:spcAft>
              <a:buClr>
                <a:schemeClr val="dk1"/>
              </a:buClr>
              <a:buSzPts val="1200"/>
              <a:buFont typeface="Calibri"/>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Su ropa, la densa nube (Ex 19:16), los animales, la cerca alrededor del monte, relámpagos y truenos, el sonido de trompeta</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6" name="Google Shape;1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45"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2"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3"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1"/>
          <p:cNvSpPr>
            <a:spLocks noGrp="1"/>
          </p:cNvSpPr>
          <p:nvPr>
            <p:ph type="pic" idx="2"/>
          </p:nvPr>
        </p:nvSpPr>
        <p:spPr>
          <a:xfrm>
            <a:off x="5183188" y="987425"/>
            <a:ext cx="6172200" cy="4873625"/>
          </a:xfrm>
          <a:prstGeom prst="rect">
            <a:avLst/>
          </a:prstGeom>
          <a:noFill/>
          <a:ln>
            <a:noFill/>
          </a:ln>
        </p:spPr>
      </p:sp>
      <p:sp>
        <p:nvSpPr>
          <p:cNvPr id="70" name="Google Shape;70;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5400"/>
              <a:buFont typeface="Overlock"/>
              <a:buNone/>
              <a:defRPr sz="5400" b="0" i="0" u="none" strike="noStrike" cap="non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lt1"/>
              </a:buClr>
              <a:buSzPts val="5400"/>
              <a:buFont typeface="Arial"/>
              <a:buChar char="•"/>
              <a:defRPr sz="5400" b="0" i="0" u="none" strike="noStrike" cap="none">
                <a:solidFill>
                  <a:schemeClr val="lt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lt1"/>
              </a:buClr>
              <a:buSzPts val="4800"/>
              <a:buFont typeface="Arial"/>
              <a:buChar char="•"/>
              <a:defRPr sz="4800" b="0" i="0" u="none" strike="noStrike" cap="none">
                <a:solidFill>
                  <a:schemeClr val="lt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lt1"/>
              </a:buClr>
              <a:buSzPts val="4400"/>
              <a:buFont typeface="Arial"/>
              <a:buChar char="•"/>
              <a:defRPr sz="4400" b="0" i="0" u="none" strike="noStrike" cap="none">
                <a:solidFill>
                  <a:schemeClr val="lt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lt1"/>
              </a:buClr>
              <a:buSzPts val="4000"/>
              <a:buFont typeface="Arial"/>
              <a:buChar char="•"/>
              <a:defRPr sz="4000" b="0" i="0" u="none" strike="noStrike" cap="none">
                <a:solidFill>
                  <a:schemeClr val="lt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lt1"/>
              </a:buClr>
              <a:buSzPts val="4000"/>
              <a:buFont typeface="Arial"/>
              <a:buChar char="•"/>
              <a:defRPr sz="4000" b="0" i="0" u="none" strike="noStrike" cap="none">
                <a:solidFill>
                  <a:schemeClr val="lt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9" name="Google Shape;8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1" name="Google Shape;9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104" name="Google Shape;104;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4"/>
        <p:cNvGrpSpPr/>
        <p:nvPr/>
      </p:nvGrpSpPr>
      <p:grpSpPr>
        <a:xfrm>
          <a:off x="0" y="0"/>
          <a:ext cx="0" cy="0"/>
          <a:chOff x="0" y="0"/>
          <a:chExt cx="0" cy="0"/>
        </a:xfrm>
      </p:grpSpPr>
      <p:sp>
        <p:nvSpPr>
          <p:cNvPr id="165" name="Google Shape;165;p12"/>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6" name="Google Shape;166;p12" descr="A picture containing table, sitting, water&#10;&#10;Description automatically generated"/>
          <p:cNvPicPr preferRelativeResize="0"/>
          <p:nvPr/>
        </p:nvPicPr>
        <p:blipFill rotWithShape="1">
          <a:blip r:embed="rId3">
            <a:alphaModFix amt="50000"/>
          </a:blip>
          <a:srcRect t="14344" b="10655"/>
          <a:stretch/>
        </p:blipFill>
        <p:spPr>
          <a:xfrm>
            <a:off x="20" y="1"/>
            <a:ext cx="12191980" cy="6857999"/>
          </a:xfrm>
          <a:prstGeom prst="rect">
            <a:avLst/>
          </a:prstGeom>
          <a:noFill/>
          <a:ln>
            <a:noFill/>
          </a:ln>
        </p:spPr>
      </p:pic>
      <p:sp>
        <p:nvSpPr>
          <p:cNvPr id="167" name="Google Shape;167;p12"/>
          <p:cNvSpPr txBox="1">
            <a:spLocks noGrp="1"/>
          </p:cNvSpPr>
          <p:nvPr>
            <p:ph type="title"/>
          </p:nvPr>
        </p:nvSpPr>
        <p:spPr>
          <a:xfrm>
            <a:off x="1524000" y="1122362"/>
            <a:ext cx="9144000" cy="19800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Overlock"/>
              <a:buNone/>
            </a:pPr>
            <a:r>
              <a:rPr lang="en-US" dirty="0">
                <a:solidFill>
                  <a:srgbClr val="FFFFFF"/>
                </a:solidFill>
                <a:latin typeface="Overlock"/>
                <a:ea typeface="Overlock"/>
                <a:cs typeface="Overlock"/>
                <a:sym typeface="Overlock"/>
              </a:rPr>
              <a:t>CONSIDERAR-</a:t>
            </a:r>
            <a:r>
              <a:rPr lang="en-US" dirty="0" err="1">
                <a:solidFill>
                  <a:srgbClr val="FFFFFF"/>
                </a:solidFill>
                <a:latin typeface="Overlock"/>
                <a:ea typeface="Overlock"/>
                <a:cs typeface="Overlock"/>
                <a:sym typeface="Overlock"/>
              </a:rPr>
              <a:t>Éxodo</a:t>
            </a:r>
            <a:r>
              <a:rPr lang="en-US" dirty="0">
                <a:solidFill>
                  <a:srgbClr val="FFFFFF"/>
                </a:solidFill>
                <a:latin typeface="Overlock"/>
                <a:ea typeface="Overlock"/>
                <a:cs typeface="Overlock"/>
                <a:sym typeface="Overlock"/>
              </a:rPr>
              <a:t> 19-20 </a:t>
            </a:r>
            <a:endParaRPr dirty="0"/>
          </a:p>
        </p:txBody>
      </p:sp>
      <p:sp>
        <p:nvSpPr>
          <p:cNvPr id="168" name="Google Shape;168;p12"/>
          <p:cNvSpPr txBox="1">
            <a:spLocks noGrp="1"/>
          </p:cNvSpPr>
          <p:nvPr>
            <p:ph type="body" idx="1"/>
          </p:nvPr>
        </p:nvSpPr>
        <p:spPr>
          <a:xfrm>
            <a:off x="1524000" y="4159404"/>
            <a:ext cx="9144000" cy="10983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5400"/>
              <a:buNone/>
            </a:pPr>
            <a:r>
              <a:rPr lang="en-US">
                <a:solidFill>
                  <a:srgbClr val="FFFFFF"/>
                </a:solidFill>
              </a:rPr>
              <a:t>3. ¿</a:t>
            </a:r>
            <a:r>
              <a:rPr lang="en-US" u="sng">
                <a:solidFill>
                  <a:srgbClr val="FFFFFF"/>
                </a:solidFill>
              </a:rPr>
              <a:t>Dónde</a:t>
            </a:r>
            <a:r>
              <a:rPr lang="en-US">
                <a:solidFill>
                  <a:srgbClr val="FFFFFF"/>
                </a:solidFill>
              </a:rPr>
              <a:t> ocurrió esta historia?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75" name="Google Shape;175;p13"/>
          <p:cNvSpPr txBox="1">
            <a:spLocks noGrp="1"/>
          </p:cNvSpPr>
          <p:nvPr>
            <p:ph type="body" idx="1"/>
          </p:nvPr>
        </p:nvSpPr>
        <p:spPr>
          <a:xfrm>
            <a:off x="838200" y="2490537"/>
            <a:ext cx="10091738" cy="36864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sz="4800"/>
              <a:t>4. ¿</a:t>
            </a:r>
            <a:r>
              <a:rPr lang="en-US" sz="4800" u="sng"/>
              <a:t>Cuándo</a:t>
            </a:r>
            <a:r>
              <a:rPr lang="en-US" sz="4800"/>
              <a:t> ocurrió esta historia?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82" name="Google Shape;182;p14"/>
          <p:cNvSpPr txBox="1">
            <a:spLocks noGrp="1"/>
          </p:cNvSpPr>
          <p:nvPr>
            <p:ph type="body" idx="1"/>
          </p:nvPr>
        </p:nvSpPr>
        <p:spPr>
          <a:xfrm>
            <a:off x="838200" y="2081463"/>
            <a:ext cx="10091738" cy="409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sz="4800"/>
              <a:t>5. ¿</a:t>
            </a:r>
            <a:r>
              <a:rPr lang="en-US" sz="4800" u="sng"/>
              <a:t>Cuál</a:t>
            </a:r>
            <a:r>
              <a:rPr lang="en-US" sz="4800"/>
              <a:t> es el problema?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89" name="Google Shape;189;p15"/>
          <p:cNvSpPr txBox="1">
            <a:spLocks noGrp="1"/>
          </p:cNvSpPr>
          <p:nvPr>
            <p:ph type="body" idx="1"/>
          </p:nvPr>
        </p:nvSpPr>
        <p:spPr>
          <a:xfrm>
            <a:off x="838200" y="2045368"/>
            <a:ext cx="10091738" cy="41315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200"/>
              <a:buNone/>
            </a:pPr>
            <a:r>
              <a:rPr lang="en-US" sz="7200"/>
              <a:t>6. ¿</a:t>
            </a:r>
            <a:r>
              <a:rPr lang="en-US" sz="7200" u="sng"/>
              <a:t>Cuáles</a:t>
            </a:r>
            <a:r>
              <a:rPr lang="en-US" sz="7200"/>
              <a:t> eventos ocurrieron en esta historia?  Contemos la historia juntos.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96" name="Google Shape;196;p16"/>
          <p:cNvSpPr txBox="1">
            <a:spLocks noGrp="1"/>
          </p:cNvSpPr>
          <p:nvPr>
            <p:ph type="body" idx="1"/>
          </p:nvPr>
        </p:nvSpPr>
        <p:spPr>
          <a:xfrm>
            <a:off x="838200" y="2189747"/>
            <a:ext cx="10091738" cy="39872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sz="4800"/>
              <a:t>7. ¿</a:t>
            </a:r>
            <a:r>
              <a:rPr lang="en-US" sz="4800" u="sng"/>
              <a:t>Se resuelve </a:t>
            </a:r>
            <a:r>
              <a:rPr lang="en-US" sz="4800"/>
              <a:t>el problema que mencionamos?  ¿</a:t>
            </a:r>
            <a:r>
              <a:rPr lang="en-US" sz="4800" u="sng"/>
              <a:t>Cómo</a:t>
            </a:r>
            <a:r>
              <a:rPr lang="en-US" sz="48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pic>
        <p:nvPicPr>
          <p:cNvPr id="201" name="Google Shape;201;p17" descr="A picture containing text&#10;&#10;Description automatically generated"/>
          <p:cNvPicPr preferRelativeResize="0"/>
          <p:nvPr/>
        </p:nvPicPr>
        <p:blipFill rotWithShape="1">
          <a:blip r:embed="rId3">
            <a:alphaModFix amt="40000"/>
          </a:blip>
          <a:srcRect t="22703" b="2297"/>
          <a:stretch/>
        </p:blipFill>
        <p:spPr>
          <a:xfrm>
            <a:off x="20" y="10"/>
            <a:ext cx="12191980" cy="6857990"/>
          </a:xfrm>
          <a:prstGeom prst="rect">
            <a:avLst/>
          </a:prstGeom>
          <a:noFill/>
          <a:ln>
            <a:noFill/>
          </a:ln>
        </p:spPr>
      </p:pic>
      <p:sp>
        <p:nvSpPr>
          <p:cNvPr id="202" name="Google Shape;202;p17"/>
          <p:cNvSpPr txBox="1">
            <a:spLocks noGrp="1"/>
          </p:cNvSpPr>
          <p:nvPr>
            <p:ph type="title"/>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10600" dirty="0" err="1">
                <a:solidFill>
                  <a:srgbClr val="008000"/>
                </a:solidFill>
                <a:latin typeface="Overlock"/>
                <a:ea typeface="Overlock"/>
                <a:cs typeface="Overlock"/>
                <a:sym typeface="Overlock"/>
              </a:rPr>
              <a:t>Consolidar</a:t>
            </a:r>
            <a:r>
              <a:rPr lang="en-US" sz="10600" dirty="0">
                <a:solidFill>
                  <a:srgbClr val="008000"/>
                </a:solidFill>
                <a:latin typeface="Overlock"/>
                <a:ea typeface="Overlock"/>
                <a:cs typeface="Overlock"/>
                <a:sym typeface="Overlock"/>
              </a:rPr>
              <a:t>-</a:t>
            </a:r>
            <a:br>
              <a:rPr lang="en-US" sz="10600" dirty="0">
                <a:solidFill>
                  <a:srgbClr val="008000"/>
                </a:solidFill>
                <a:latin typeface="Overlock"/>
                <a:ea typeface="Overlock"/>
                <a:cs typeface="Overlock"/>
                <a:sym typeface="Overlock"/>
              </a:rPr>
            </a:br>
            <a:r>
              <a:rPr lang="en-US" sz="10600" dirty="0" err="1">
                <a:solidFill>
                  <a:srgbClr val="008000"/>
                </a:solidFill>
                <a:latin typeface="Overlock"/>
                <a:ea typeface="Overlock"/>
                <a:cs typeface="Overlock"/>
                <a:sym typeface="Overlock"/>
              </a:rPr>
              <a:t>Éxodo</a:t>
            </a:r>
            <a:r>
              <a:rPr lang="en-US" sz="10600" dirty="0">
                <a:solidFill>
                  <a:srgbClr val="008000"/>
                </a:solidFill>
                <a:latin typeface="Overlock"/>
                <a:ea typeface="Overlock"/>
                <a:cs typeface="Overlock"/>
                <a:sym typeface="Overlock"/>
              </a:rPr>
              <a:t> 19-20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err="1"/>
              <a:t>Consolidar-Éx</a:t>
            </a:r>
            <a:r>
              <a:rPr lang="en-US" dirty="0"/>
              <a:t>. 19-20</a:t>
            </a:r>
            <a:endParaRPr dirty="0"/>
          </a:p>
        </p:txBody>
      </p:sp>
      <p:sp>
        <p:nvSpPr>
          <p:cNvPr id="209" name="Google Shape;209;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400"/>
              <a:buNone/>
            </a:pPr>
            <a:r>
              <a:rPr lang="en-US" sz="5400"/>
              <a:t>1. ¿De qué se trata la historia?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err="1"/>
              <a:t>Consolidar-Éx</a:t>
            </a:r>
            <a:r>
              <a:rPr lang="en-US" dirty="0"/>
              <a:t>. 19-20</a:t>
            </a:r>
            <a:endParaRPr dirty="0"/>
          </a:p>
        </p:txBody>
      </p:sp>
      <p:sp>
        <p:nvSpPr>
          <p:cNvPr id="216" name="Google Shape;216;p19"/>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400"/>
              <a:buNone/>
            </a:pPr>
            <a:r>
              <a:rPr lang="en-US" sz="5400"/>
              <a:t>2. ¿Qué </a:t>
            </a:r>
            <a:r>
              <a:rPr lang="en-US" sz="5400" u="sng"/>
              <a:t>pecado</a:t>
            </a:r>
            <a:r>
              <a:rPr lang="en-US" sz="5400"/>
              <a:t> me enseña a confesar esta historia?</a:t>
            </a:r>
            <a:endParaRPr/>
          </a:p>
          <a:p>
            <a:pPr marL="0" lvl="0" indent="0" algn="l" rtl="0">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err="1"/>
              <a:t>Consolidar-Éx</a:t>
            </a:r>
            <a:r>
              <a:rPr lang="en-US" dirty="0"/>
              <a:t>. 19-20</a:t>
            </a:r>
            <a:endParaRPr dirty="0"/>
          </a:p>
        </p:txBody>
      </p:sp>
      <p:sp>
        <p:nvSpPr>
          <p:cNvPr id="223" name="Google Shape;223;p20"/>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400"/>
              <a:buNone/>
            </a:pPr>
            <a:r>
              <a:rPr lang="en-US" sz="5400"/>
              <a:t>3. ¿Dónde veo el amor de Dios en esta historia? </a:t>
            </a:r>
            <a:endParaRPr/>
          </a:p>
          <a:p>
            <a:pPr marL="0" lvl="0" indent="0" algn="l" rtl="0">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err="1"/>
              <a:t>Consolidar-Éx</a:t>
            </a:r>
            <a:r>
              <a:rPr lang="en-US" dirty="0"/>
              <a:t>. 19-20</a:t>
            </a:r>
            <a:endParaRPr dirty="0"/>
          </a:p>
        </p:txBody>
      </p:sp>
      <p:sp>
        <p:nvSpPr>
          <p:cNvPr id="230" name="Google Shape;230;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400"/>
              <a:buNone/>
            </a:pPr>
            <a:r>
              <a:rPr lang="en-US" sz="5400"/>
              <a:t>4. ¿Qué me enseña Dios a pedir y hacer por gratitud a él?</a:t>
            </a:r>
            <a:endParaRPr sz="5400"/>
          </a:p>
          <a:p>
            <a:pPr marL="0" lvl="0" indent="0" algn="l" rtl="0">
              <a:lnSpc>
                <a:spcPct val="90000"/>
              </a:lnSpc>
              <a:spcBef>
                <a:spcPts val="1000"/>
              </a:spcBef>
              <a:spcAft>
                <a:spcPts val="0"/>
              </a:spcAft>
              <a:buClr>
                <a:schemeClr val="dk1"/>
              </a:buClr>
              <a:buSzPts val="4000"/>
              <a:buNone/>
            </a:pPr>
            <a:endParaRPr sz="4000"/>
          </a:p>
          <a:p>
            <a:pPr marL="0" lvl="0" indent="0" algn="l" rtl="0">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p:nvPr/>
        </p:nvSpPr>
        <p:spPr>
          <a:xfrm>
            <a:off x="932155" y="1890944"/>
            <a:ext cx="10697593"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rgbClr val="00853E"/>
                </a:solidFill>
                <a:latin typeface="Overlock"/>
                <a:ea typeface="Overlock"/>
                <a:cs typeface="Overlock"/>
                <a:sym typeface="Overlock"/>
              </a:rPr>
              <a:t>La Biblia: La </a:t>
            </a:r>
            <a:r>
              <a:rPr lang="en-US" sz="6000" b="0" i="0" u="none" strike="noStrike" cap="none" dirty="0" err="1">
                <a:solidFill>
                  <a:srgbClr val="00853E"/>
                </a:solidFill>
                <a:latin typeface="Overlock"/>
                <a:ea typeface="Overlock"/>
                <a:cs typeface="Overlock"/>
                <a:sym typeface="Overlock"/>
              </a:rPr>
              <a:t>Nación</a:t>
            </a:r>
            <a:r>
              <a:rPr lang="en-US" sz="6000" b="0" i="0" u="none" strike="noStrike" cap="none" dirty="0">
                <a:solidFill>
                  <a:srgbClr val="00853E"/>
                </a:solidFill>
                <a:latin typeface="Overlock"/>
                <a:ea typeface="Overlock"/>
                <a:cs typeface="Overlock"/>
                <a:sym typeface="Overlock"/>
              </a:rPr>
              <a:t> </a:t>
            </a:r>
            <a:r>
              <a:rPr lang="en-US" sz="6000" b="0" i="0" u="none" strike="noStrike" cap="none" dirty="0" err="1">
                <a:solidFill>
                  <a:srgbClr val="00853E"/>
                </a:solidFill>
                <a:latin typeface="Overlock"/>
                <a:ea typeface="Overlock"/>
                <a:cs typeface="Overlock"/>
                <a:sym typeface="Overlock"/>
              </a:rPr>
              <a:t>Elegida</a:t>
            </a:r>
            <a:endParaRPr sz="6000" b="0" i="0" u="none" strike="noStrike" cap="none" dirty="0">
              <a:solidFill>
                <a:srgbClr val="00853E"/>
              </a:solidFill>
              <a:latin typeface="Overlock"/>
              <a:ea typeface="Overlock"/>
              <a:cs typeface="Overlock"/>
              <a:sym typeface="Overlock"/>
            </a:endParaRPr>
          </a:p>
          <a:p>
            <a:pPr marL="0" marR="0" lvl="0" indent="0" algn="ctr" rtl="0">
              <a:spcBef>
                <a:spcPts val="0"/>
              </a:spcBef>
              <a:spcAft>
                <a:spcPts val="0"/>
              </a:spcAft>
              <a:buNone/>
            </a:pPr>
            <a:r>
              <a:rPr lang="en-US" sz="6000" b="0" i="0" u="none" strike="noStrike" cap="none" dirty="0" err="1">
                <a:solidFill>
                  <a:srgbClr val="00853E"/>
                </a:solidFill>
                <a:latin typeface="Overlock"/>
                <a:ea typeface="Overlock"/>
                <a:cs typeface="Overlock"/>
                <a:sym typeface="Overlock"/>
              </a:rPr>
              <a:t>Lección</a:t>
            </a:r>
            <a:r>
              <a:rPr lang="en-US" sz="6000" b="0" i="0" u="none" strike="noStrike" cap="none" dirty="0">
                <a:solidFill>
                  <a:srgbClr val="00853E"/>
                </a:solidFill>
                <a:latin typeface="Overlock"/>
                <a:ea typeface="Overlock"/>
                <a:cs typeface="Overlock"/>
                <a:sym typeface="Overlock"/>
              </a:rPr>
              <a:t> 3 – </a:t>
            </a:r>
            <a:r>
              <a:rPr lang="en-US" sz="6000" b="0" i="0" u="none" strike="noStrike" cap="none" dirty="0" err="1">
                <a:solidFill>
                  <a:srgbClr val="00853E"/>
                </a:solidFill>
                <a:latin typeface="Overlock"/>
                <a:ea typeface="Overlock"/>
                <a:cs typeface="Overlock"/>
                <a:sym typeface="Overlock"/>
              </a:rPr>
              <a:t>En</a:t>
            </a:r>
            <a:r>
              <a:rPr lang="en-US" sz="6000" b="0" i="0" u="none" strike="noStrike" cap="none" dirty="0">
                <a:solidFill>
                  <a:srgbClr val="00853E"/>
                </a:solidFill>
                <a:latin typeface="Overlock"/>
                <a:ea typeface="Overlock"/>
                <a:cs typeface="Overlock"/>
                <a:sym typeface="Overlock"/>
              </a:rPr>
              <a:t> </a:t>
            </a:r>
            <a:r>
              <a:rPr lang="en-US" sz="6000" b="0" i="0" u="none" strike="noStrike" cap="none" dirty="0" err="1">
                <a:solidFill>
                  <a:srgbClr val="00853E"/>
                </a:solidFill>
                <a:latin typeface="Overlock"/>
                <a:ea typeface="Overlock"/>
                <a:cs typeface="Overlock"/>
                <a:sym typeface="Overlock"/>
              </a:rPr>
              <a:t>el</a:t>
            </a:r>
            <a:r>
              <a:rPr lang="en-US" sz="6000" b="0" i="0" u="none" strike="noStrike" cap="none" dirty="0">
                <a:solidFill>
                  <a:srgbClr val="00853E"/>
                </a:solidFill>
                <a:latin typeface="Overlock"/>
                <a:ea typeface="Overlock"/>
                <a:cs typeface="Overlock"/>
                <a:sym typeface="Overlock"/>
              </a:rPr>
              <a:t> Monte </a:t>
            </a:r>
            <a:r>
              <a:rPr lang="en-US" sz="6000" b="0" i="0" u="none" strike="noStrike" cap="none" dirty="0" err="1">
                <a:solidFill>
                  <a:srgbClr val="00853E"/>
                </a:solidFill>
                <a:latin typeface="Overlock"/>
                <a:ea typeface="Overlock"/>
                <a:cs typeface="Overlock"/>
                <a:sym typeface="Overlock"/>
              </a:rPr>
              <a:t>Sinaí</a:t>
            </a:r>
            <a:endParaRPr sz="6000" b="0" i="0" u="none" strike="noStrike" cap="none" dirty="0">
              <a:solidFill>
                <a:srgbClr val="00853E"/>
              </a:solidFill>
              <a:latin typeface="Overlock"/>
              <a:ea typeface="Overlock"/>
              <a:cs typeface="Overlock"/>
              <a:sym typeface="Overlock"/>
            </a:endParaRPr>
          </a:p>
          <a:p>
            <a:pPr marL="0" marR="0" lvl="0" indent="0" algn="ctr" rtl="0">
              <a:spcBef>
                <a:spcPts val="0"/>
              </a:spcBef>
              <a:spcAft>
                <a:spcPts val="0"/>
              </a:spcAft>
              <a:buNone/>
            </a:pPr>
            <a:r>
              <a:rPr lang="en-US" sz="6000" b="0" i="0" u="none" strike="noStrike" cap="none" dirty="0" err="1">
                <a:solidFill>
                  <a:srgbClr val="00853E"/>
                </a:solidFill>
                <a:latin typeface="Overlock"/>
                <a:ea typeface="Overlock"/>
                <a:cs typeface="Overlock"/>
                <a:sym typeface="Overlock"/>
              </a:rPr>
              <a:t>Éxodo</a:t>
            </a:r>
            <a:r>
              <a:rPr lang="en-US" sz="6000" b="0" i="0" u="none" strike="noStrike" cap="none" dirty="0">
                <a:solidFill>
                  <a:srgbClr val="00853E"/>
                </a:solidFill>
                <a:latin typeface="Overlock"/>
                <a:ea typeface="Overlock"/>
                <a:cs typeface="Overlock"/>
                <a:sym typeface="Overlock"/>
              </a:rPr>
              <a:t> 19:1-20:21</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err="1"/>
              <a:t>Consolidar-Éx</a:t>
            </a:r>
            <a:r>
              <a:rPr lang="en-US" dirty="0"/>
              <a:t>. 19-20</a:t>
            </a:r>
            <a:endParaRPr dirty="0"/>
          </a:p>
        </p:txBody>
      </p:sp>
      <p:sp>
        <p:nvSpPr>
          <p:cNvPr id="237" name="Google Shape;237;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400"/>
              <a:buNone/>
            </a:pPr>
            <a:r>
              <a:rPr lang="en-US" sz="5400"/>
              <a:t>5. ¿Cuándo sería buena situación para compartir este mensaje?</a:t>
            </a:r>
            <a:endParaRPr/>
          </a:p>
          <a:p>
            <a:pPr marL="0" lvl="0" indent="0" algn="l" rtl="0">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783336" y="1645921"/>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8800"/>
              <a:buFont typeface="Overlock"/>
              <a:buNone/>
            </a:pPr>
            <a:r>
              <a:rPr lang="en-US" sz="8800">
                <a:solidFill>
                  <a:srgbClr val="008000"/>
                </a:solidFill>
                <a:latin typeface="Overlock"/>
                <a:ea typeface="Overlock"/>
                <a:cs typeface="Overlock"/>
                <a:sym typeface="Overlock"/>
              </a:rPr>
              <a:t>Temas Importantes:</a:t>
            </a:r>
            <a:br>
              <a:rPr lang="en-US" sz="8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(20 minutos)</a:t>
            </a:r>
            <a:br>
              <a:rPr lang="en-US" sz="4800">
                <a:solidFill>
                  <a:srgbClr val="008000"/>
                </a:solidFill>
                <a:latin typeface="Overlock"/>
                <a:ea typeface="Overlock"/>
                <a:cs typeface="Overlock"/>
                <a:sym typeface="Overlock"/>
              </a:rPr>
            </a:br>
            <a:br>
              <a:rPr lang="en-US" sz="4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Los Diez Mandamientos para los Creyentes del Nuevo Testamento</a:t>
            </a:r>
            <a:endParaRPr sz="4800">
              <a:solidFill>
                <a:srgbClr val="008000"/>
              </a:solidFill>
              <a:latin typeface="Overlock"/>
              <a:ea typeface="Overlock"/>
              <a:cs typeface="Overlock"/>
              <a:sym typeface="Overlo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body" idx="1"/>
          </p:nvPr>
        </p:nvSpPr>
        <p:spPr>
          <a:xfrm>
            <a:off x="838200" y="1037491"/>
            <a:ext cx="10515600" cy="5139471"/>
          </a:xfrm>
          <a:prstGeom prst="rect">
            <a:avLst/>
          </a:prstGeom>
          <a:noFill/>
          <a:ln>
            <a:noFill/>
          </a:ln>
        </p:spPr>
        <p:txBody>
          <a:bodyPr spcFirstLastPara="1" wrap="square" lIns="91425" tIns="45700" rIns="91425" bIns="45700" anchor="t" anchorCtr="0">
            <a:normAutofit fontScale="85000" lnSpcReduction="20000"/>
          </a:bodyPr>
          <a:lstStyle/>
          <a:p>
            <a:pPr marL="228600" lvl="0" indent="-291465" algn="l" rtl="0">
              <a:lnSpc>
                <a:spcPct val="90000"/>
              </a:lnSpc>
              <a:spcBef>
                <a:spcPts val="0"/>
              </a:spcBef>
              <a:spcAft>
                <a:spcPts val="0"/>
              </a:spcAft>
              <a:buClr>
                <a:schemeClr val="dk1"/>
              </a:buClr>
              <a:buSzPct val="100000"/>
              <a:buChar char="•"/>
            </a:pPr>
            <a:r>
              <a:rPr lang="en-US"/>
              <a:t>¿El día sábado?  ¿Los días sagrados?</a:t>
            </a:r>
            <a:endParaRPr/>
          </a:p>
          <a:p>
            <a:pPr marL="228600" lvl="0" indent="0" algn="l" rtl="0">
              <a:lnSpc>
                <a:spcPct val="90000"/>
              </a:lnSpc>
              <a:spcBef>
                <a:spcPts val="1000"/>
              </a:spcBef>
              <a:spcAft>
                <a:spcPts val="0"/>
              </a:spcAft>
              <a:buClr>
                <a:schemeClr val="dk1"/>
              </a:buClr>
              <a:buSzPct val="100000"/>
              <a:buNone/>
            </a:pPr>
            <a:endParaRPr/>
          </a:p>
          <a:p>
            <a:pPr marL="228600" lvl="0" indent="-291465" algn="l" rtl="0">
              <a:lnSpc>
                <a:spcPct val="90000"/>
              </a:lnSpc>
              <a:spcBef>
                <a:spcPts val="1000"/>
              </a:spcBef>
              <a:spcAft>
                <a:spcPts val="0"/>
              </a:spcAft>
              <a:buClr>
                <a:schemeClr val="dk1"/>
              </a:buClr>
              <a:buSzPct val="100000"/>
              <a:buChar char="•"/>
            </a:pPr>
            <a:r>
              <a:rPr lang="en-US"/>
              <a:t>¿Las leyes dietéticas que Dios dio a Israel en el Antiguo Testamento?  </a:t>
            </a:r>
            <a:endParaRPr/>
          </a:p>
          <a:p>
            <a:pPr marL="228600" lvl="0" indent="0" algn="l" rtl="0">
              <a:lnSpc>
                <a:spcPct val="90000"/>
              </a:lnSpc>
              <a:spcBef>
                <a:spcPts val="1000"/>
              </a:spcBef>
              <a:spcAft>
                <a:spcPts val="0"/>
              </a:spcAft>
              <a:buClr>
                <a:schemeClr val="dk1"/>
              </a:buClr>
              <a:buSzPct val="100000"/>
              <a:buNone/>
            </a:pPr>
            <a:endParaRPr/>
          </a:p>
          <a:p>
            <a:pPr marL="228600" lvl="0" indent="-291465" algn="l" rtl="0">
              <a:lnSpc>
                <a:spcPct val="90000"/>
              </a:lnSpc>
              <a:spcBef>
                <a:spcPts val="1000"/>
              </a:spcBef>
              <a:spcAft>
                <a:spcPts val="0"/>
              </a:spcAft>
              <a:buClr>
                <a:schemeClr val="dk1"/>
              </a:buClr>
              <a:buSzPct val="100000"/>
              <a:buChar char="•"/>
            </a:pPr>
            <a:r>
              <a:rPr lang="en-US"/>
              <a:t>¿Los sacrificios, y los lugares de adoración?  </a:t>
            </a:r>
            <a:endParaRPr/>
          </a:p>
          <a:p>
            <a:pPr marL="228600" lvl="0" indent="-291465" algn="l" rtl="0">
              <a:lnSpc>
                <a:spcPct val="90000"/>
              </a:lnSpc>
              <a:spcBef>
                <a:spcPts val="1000"/>
              </a:spcBef>
              <a:spcAft>
                <a:spcPts val="0"/>
              </a:spcAft>
              <a:buClr>
                <a:schemeClr val="dk1"/>
              </a:buClr>
              <a:buSzPct val="100000"/>
              <a:buChar char="•"/>
            </a:pPr>
            <a:r>
              <a:rPr lang="en-US"/>
              <a:t>¿Estos mandamientos nos aplican a nosotros hoy día?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Overlock"/>
              <a:buNone/>
            </a:pPr>
            <a:r>
              <a:rPr lang="en-US" i="1"/>
              <a:t>¿De acuerdo o no? </a:t>
            </a:r>
            <a:endParaRPr/>
          </a:p>
        </p:txBody>
      </p:sp>
      <p:sp>
        <p:nvSpPr>
          <p:cNvPr id="255" name="Google Shape;255;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r>
              <a:rPr lang="en-US" sz="6000" i="1"/>
              <a:t>“La Ley de Moisés no es obligatoria para los gentiles, sino únicamente para los judíos.”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262" name="Google Shape;26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0" algn="l" rtl="0">
              <a:lnSpc>
                <a:spcPct val="90000"/>
              </a:lnSpc>
              <a:spcBef>
                <a:spcPts val="0"/>
              </a:spcBef>
              <a:spcAft>
                <a:spcPts val="0"/>
              </a:spcAft>
              <a:buClr>
                <a:schemeClr val="dk1"/>
              </a:buClr>
              <a:buSzPts val="8000"/>
              <a:buChar char="•"/>
            </a:pPr>
            <a:r>
              <a:rPr lang="en-US" sz="8000"/>
              <a:t>Ley Civil</a:t>
            </a:r>
            <a:endParaRPr/>
          </a:p>
          <a:p>
            <a:pPr marL="228600" lvl="0" indent="-508000" algn="l" rtl="0">
              <a:lnSpc>
                <a:spcPct val="90000"/>
              </a:lnSpc>
              <a:spcBef>
                <a:spcPts val="1000"/>
              </a:spcBef>
              <a:spcAft>
                <a:spcPts val="0"/>
              </a:spcAft>
              <a:buClr>
                <a:schemeClr val="dk1"/>
              </a:buClr>
              <a:buSzPts val="8000"/>
              <a:buChar char="•"/>
            </a:pPr>
            <a:r>
              <a:rPr lang="en-US" sz="8000"/>
              <a:t>Ley Ceremonial</a:t>
            </a:r>
            <a:endParaRPr/>
          </a:p>
          <a:p>
            <a:pPr marL="228600" lvl="0" indent="-508000" algn="l" rtl="0">
              <a:lnSpc>
                <a:spcPct val="90000"/>
              </a:lnSpc>
              <a:spcBef>
                <a:spcPts val="1000"/>
              </a:spcBef>
              <a:spcAft>
                <a:spcPts val="0"/>
              </a:spcAft>
              <a:buClr>
                <a:schemeClr val="dk1"/>
              </a:buClr>
              <a:buSzPts val="8000"/>
              <a:buChar char="•"/>
            </a:pPr>
            <a:r>
              <a:rPr lang="en-US" sz="8000"/>
              <a:t>Ley Moral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base">
                                        <p:cTn id="7" dur="500"/>
                                        <p:tgtEl>
                                          <p:spTgt spid="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2">
                                            <p:txEl>
                                              <p:pRg st="1" end="1"/>
                                            </p:txEl>
                                          </p:spTgt>
                                        </p:tgtEl>
                                        <p:attrNameLst>
                                          <p:attrName>style.visibility</p:attrName>
                                        </p:attrNameLst>
                                      </p:cBhvr>
                                      <p:to>
                                        <p:strVal val="visible"/>
                                      </p:to>
                                    </p:set>
                                    <p:anim calcmode="lin" valueType="num">
                                      <p:cBhvr additive="base">
                                        <p:cTn id="12" dur="500"/>
                                        <p:tgtEl>
                                          <p:spTgt spid="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2">
                                            <p:txEl>
                                              <p:pRg st="2" end="2"/>
                                            </p:txEl>
                                          </p:spTgt>
                                        </p:tgtEl>
                                        <p:attrNameLst>
                                          <p:attrName>style.visibility</p:attrName>
                                        </p:attrNameLst>
                                      </p:cBhvr>
                                      <p:to>
                                        <p:strVal val="visible"/>
                                      </p:to>
                                    </p:set>
                                    <p:anim calcmode="lin" valueType="num">
                                      <p:cBhvr additive="base">
                                        <p:cTn id="17" dur="500"/>
                                        <p:tgtEl>
                                          <p:spTgt spid="26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269" name="Google Shape;26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342900" algn="l" rtl="0">
              <a:lnSpc>
                <a:spcPct val="90000"/>
              </a:lnSpc>
              <a:spcBef>
                <a:spcPts val="0"/>
              </a:spcBef>
              <a:spcAft>
                <a:spcPts val="0"/>
              </a:spcAft>
              <a:buClr>
                <a:schemeClr val="dk1"/>
              </a:buClr>
              <a:buSzPts val="5400"/>
              <a:buChar char="•"/>
            </a:pPr>
            <a:r>
              <a:rPr lang="en-US" b="1" i="1" u="sng"/>
              <a:t>La clave</a:t>
            </a:r>
            <a:r>
              <a:rPr lang="en-US" i="1"/>
              <a:t>: sabemos que algo es ley moral/natural para toda la gente de todos los tiempos si en el Nuevo Testamento Jesús y sus apóstoles dejan en claro que una ley también se nos aplica a nosotros.  </a:t>
            </a:r>
            <a:endParaRPr/>
          </a:p>
          <a:p>
            <a:pPr marL="228600" lvl="0" indent="0" algn="l" rtl="0">
              <a:lnSpc>
                <a:spcPct val="90000"/>
              </a:lnSpc>
              <a:spcBef>
                <a:spcPts val="1000"/>
              </a:spcBef>
              <a:spcAft>
                <a:spcPts val="0"/>
              </a:spcAft>
              <a:buClr>
                <a:schemeClr val="dk1"/>
              </a:buClr>
              <a:buSzPts val="5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cxnSp>
        <p:nvCxnSpPr>
          <p:cNvPr id="275" name="Google Shape;275;p28"/>
          <p:cNvCxnSpPr/>
          <p:nvPr/>
        </p:nvCxnSpPr>
        <p:spPr>
          <a:xfrm>
            <a:off x="655320" y="2316480"/>
            <a:ext cx="4572000" cy="0"/>
          </a:xfrm>
          <a:prstGeom prst="straightConnector1">
            <a:avLst/>
          </a:prstGeom>
          <a:noFill/>
          <a:ln w="19050" cap="sq" cmpd="sng">
            <a:solidFill>
              <a:schemeClr val="dk1"/>
            </a:solidFill>
            <a:prstDash val="solid"/>
            <a:miter lim="800000"/>
            <a:headEnd type="none" w="sm" len="sm"/>
            <a:tailEnd type="none" w="sm" len="sm"/>
          </a:ln>
        </p:spPr>
      </p:cxnSp>
      <p:sp>
        <p:nvSpPr>
          <p:cNvPr id="276" name="Google Shape;276;p28"/>
          <p:cNvSpPr txBox="1">
            <a:spLocks noGrp="1"/>
          </p:cNvSpPr>
          <p:nvPr>
            <p:ph type="body" idx="1"/>
          </p:nvPr>
        </p:nvSpPr>
        <p:spPr>
          <a:xfrm>
            <a:off x="655321" y="2575034"/>
            <a:ext cx="5120113" cy="346222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¿Entonces por qué enseñar y estudiar la ley de Moisés?  ¿Es una pérdida de tiempo?  </a:t>
            </a:r>
            <a:endParaRPr sz="4000"/>
          </a:p>
          <a:p>
            <a:pPr marL="228600" lvl="0" indent="-114300" algn="l" rtl="0">
              <a:lnSpc>
                <a:spcPct val="90000"/>
              </a:lnSpc>
              <a:spcBef>
                <a:spcPts val="1000"/>
              </a:spcBef>
              <a:spcAft>
                <a:spcPts val="0"/>
              </a:spcAft>
              <a:buClr>
                <a:schemeClr val="dk1"/>
              </a:buClr>
              <a:buSzPts val="1800"/>
              <a:buNone/>
            </a:pPr>
            <a:endParaRPr sz="1800"/>
          </a:p>
        </p:txBody>
      </p:sp>
      <p:pic>
        <p:nvPicPr>
          <p:cNvPr id="277" name="Google Shape;277;p28"/>
          <p:cNvPicPr preferRelativeResize="0"/>
          <p:nvPr/>
        </p:nvPicPr>
        <p:blipFill rotWithShape="1">
          <a:blip r:embed="rId3">
            <a:alphaModFix/>
          </a:blip>
          <a:srcRect l="12242" r="18717"/>
          <a:stretch/>
        </p:blipFill>
        <p:spPr>
          <a:xfrm>
            <a:off x="5878849" y="10"/>
            <a:ext cx="6313150" cy="685798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p29"/>
          <p:cNvPicPr preferRelativeResize="0"/>
          <p:nvPr/>
        </p:nvPicPr>
        <p:blipFill rotWithShape="1">
          <a:blip r:embed="rId3">
            <a:alphaModFix/>
          </a:blip>
          <a:srcRect r="2" b="256"/>
          <a:stretch/>
        </p:blipFill>
        <p:spPr>
          <a:xfrm>
            <a:off x="5797543" y="10"/>
            <a:ext cx="6394152" cy="6857990"/>
          </a:xfrm>
          <a:prstGeom prst="rect">
            <a:avLst/>
          </a:prstGeom>
          <a:noFill/>
          <a:ln>
            <a:noFill/>
          </a:ln>
        </p:spPr>
      </p:pic>
      <p:pic>
        <p:nvPicPr>
          <p:cNvPr id="284" name="Google Shape;284;p29"/>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285" name="Google Shape;285;p29"/>
          <p:cNvSpPr txBox="1">
            <a:spLocks noGrp="1"/>
          </p:cNvSpPr>
          <p:nvPr>
            <p:ph type="body" idx="1"/>
          </p:nvPr>
        </p:nvSpPr>
        <p:spPr>
          <a:xfrm>
            <a:off x="804997" y="613611"/>
            <a:ext cx="4992241" cy="5447362"/>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dk1"/>
              </a:buClr>
              <a:buSzPct val="270000"/>
              <a:buNone/>
            </a:pPr>
            <a:r>
              <a:rPr lang="en-US" i="1"/>
              <a:t>“Los Cristianos deben tener cuidado de enseñar a Moisés correctamente.  O sea, dondequiera él da mandamientos, no debemos seguirlos más allá sino en cuanto estén de acuerdo con la ley natural.  Permita que Moisés sea un amo y un doctor de los judíos.  </a:t>
            </a:r>
            <a:endParaRPr sz="20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pic>
        <p:nvPicPr>
          <p:cNvPr id="291" name="Google Shape;291;p30"/>
          <p:cNvPicPr preferRelativeResize="0"/>
          <p:nvPr/>
        </p:nvPicPr>
        <p:blipFill rotWithShape="1">
          <a:blip r:embed="rId3">
            <a:alphaModFix/>
          </a:blip>
          <a:srcRect r="2" b="256"/>
          <a:stretch/>
        </p:blipFill>
        <p:spPr>
          <a:xfrm>
            <a:off x="5797543" y="10"/>
            <a:ext cx="6394152" cy="6857990"/>
          </a:xfrm>
          <a:prstGeom prst="rect">
            <a:avLst/>
          </a:prstGeom>
          <a:noFill/>
          <a:ln>
            <a:noFill/>
          </a:ln>
        </p:spPr>
      </p:pic>
      <p:pic>
        <p:nvPicPr>
          <p:cNvPr id="292" name="Google Shape;292;p30"/>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293" name="Google Shape;293;p30"/>
          <p:cNvSpPr txBox="1">
            <a:spLocks noGrp="1"/>
          </p:cNvSpPr>
          <p:nvPr>
            <p:ph type="body" idx="1"/>
          </p:nvPr>
        </p:nvSpPr>
        <p:spPr>
          <a:xfrm>
            <a:off x="517359" y="457200"/>
            <a:ext cx="5279880" cy="59075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None/>
            </a:pPr>
            <a:r>
              <a:rPr lang="en-US" sz="3200" i="1">
                <a:solidFill>
                  <a:srgbClr val="000000"/>
                </a:solidFill>
              </a:rPr>
              <a:t>Nosotros tenemos nuestro amo Cristo, quien nos ha remitido a nosotros lo que debemos saber, cumplir, hacer y dejar de hacer.  Tenemos.... suficientes leyes en el Nuevo Testamento; por lo tanto, no lo queremos tener (a Moisés) sobre nuestras consciencias, sino que únicamente nos preocupamos en mantener a Cristo sin mancha”</a:t>
            </a:r>
            <a:endParaRPr sz="32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300" name="Google Shape;30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342900" algn="l" rtl="0">
              <a:lnSpc>
                <a:spcPct val="90000"/>
              </a:lnSpc>
              <a:spcBef>
                <a:spcPts val="0"/>
              </a:spcBef>
              <a:spcAft>
                <a:spcPts val="0"/>
              </a:spcAft>
              <a:buClr>
                <a:schemeClr val="dk1"/>
              </a:buClr>
              <a:buSzPts val="5400"/>
              <a:buChar char="•"/>
            </a:pPr>
            <a:r>
              <a:rPr lang="en-US" b="1" i="1" u="sng"/>
              <a:t>La clave</a:t>
            </a:r>
            <a:r>
              <a:rPr lang="en-US" i="1"/>
              <a:t>: sabemos que algo es ley moral/natural para toda la gente de todos los tiempos si en el Nuevo Testamento Jesús y sus apóstoles dejan en claro que una ley también se nos aplica a nosotros.  </a:t>
            </a:r>
            <a:endParaRPr/>
          </a:p>
          <a:p>
            <a:pPr marL="228600" lvl="0" indent="0" algn="l" rtl="0">
              <a:lnSpc>
                <a:spcPct val="90000"/>
              </a:lnSpc>
              <a:spcBef>
                <a:spcPts val="1000"/>
              </a:spcBef>
              <a:spcAft>
                <a:spcPts val="0"/>
              </a:spcAft>
              <a:buClr>
                <a:schemeClr val="dk1"/>
              </a:buClr>
              <a:buSzPts val="5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Overlock"/>
              <a:buNone/>
            </a:pPr>
            <a:r>
              <a:rPr lang="en-US"/>
              <a:t>Oremos</a:t>
            </a:r>
            <a:endParaRPr/>
          </a:p>
        </p:txBody>
      </p:sp>
      <p:sp>
        <p:nvSpPr>
          <p:cNvPr id="118" name="Google Shape;11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lnSpc>
                <a:spcPct val="90000"/>
              </a:lnSpc>
              <a:spcBef>
                <a:spcPts val="0"/>
              </a:spcBef>
              <a:spcAft>
                <a:spcPts val="0"/>
              </a:spcAft>
              <a:buClr>
                <a:schemeClr val="dk1"/>
              </a:buClr>
              <a:buSzPct val="100000"/>
              <a:buNone/>
            </a:pPr>
            <a:r>
              <a:rPr lang="en-US"/>
              <a:t>Amado Dios, ayúdame a temerte y a amarte todos los días de mi vida, y a cumplir tus mandamientos. Sé que no siempre muestro respeto por ti, por tu infinito poder. También sé que no te amo como debo amarte. Perdóname. Concédeme que en mi vida se manifiesten mi amor y mi respeto por ti para que otras personas lleguen a saber que tú eres el Dios todopoderoso, el Salvador del mundo. Te pido todo esto en el nombre de tu Hijo Jesús. Amén.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verlock"/>
              <a:buNone/>
            </a:pPr>
            <a:r>
              <a:rPr lang="en-US"/>
              <a:t>¿El día sábado?  </a:t>
            </a:r>
            <a:br>
              <a:rPr lang="en-US"/>
            </a:br>
            <a:r>
              <a:rPr lang="en-US"/>
              <a:t>¿Los días sagrados?</a:t>
            </a:r>
            <a:endParaRPr/>
          </a:p>
        </p:txBody>
      </p:sp>
      <p:sp>
        <p:nvSpPr>
          <p:cNvPr id="307" name="Google Shape;307;p32"/>
          <p:cNvSpPr txBox="1">
            <a:spLocks noGrp="1"/>
          </p:cNvSpPr>
          <p:nvPr>
            <p:ph type="body" idx="1"/>
          </p:nvPr>
        </p:nvSpPr>
        <p:spPr>
          <a:xfrm>
            <a:off x="637673" y="1825625"/>
            <a:ext cx="10948737" cy="46672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400"/>
              <a:buNone/>
            </a:pPr>
            <a:r>
              <a:rPr lang="en-US" sz="3400" b="1"/>
              <a:t>Colosenses 2:14-17  </a:t>
            </a:r>
            <a:r>
              <a:rPr lang="en-US" sz="3400" b="1" baseline="30000"/>
              <a:t>14 </a:t>
            </a:r>
            <a:r>
              <a:rPr lang="en-US" sz="3400"/>
              <a:t>&lt;Cristo&gt; ha anulado el acta de los decretos que había contra nosotros y que nos era adversa; la quitó de en medio y la clavó en la cruz. </a:t>
            </a:r>
            <a:r>
              <a:rPr lang="en-US" sz="3400" b="1" baseline="30000"/>
              <a:t>15 </a:t>
            </a:r>
            <a:r>
              <a:rPr lang="en-US" sz="3400"/>
              <a:t>Desarmó además a los poderes y las potestades, y los exhibió públicamente al triunfar sobre ellos en la cruz.</a:t>
            </a:r>
            <a:endParaRPr/>
          </a:p>
          <a:p>
            <a:pPr marL="0" lvl="0" indent="0" algn="just" rtl="0">
              <a:lnSpc>
                <a:spcPct val="90000"/>
              </a:lnSpc>
              <a:spcBef>
                <a:spcPts val="1000"/>
              </a:spcBef>
              <a:spcAft>
                <a:spcPts val="0"/>
              </a:spcAft>
              <a:buClr>
                <a:schemeClr val="dk1"/>
              </a:buClr>
              <a:buSzPts val="3400"/>
              <a:buNone/>
            </a:pPr>
            <a:r>
              <a:rPr lang="en-US" sz="3400" b="1" baseline="30000"/>
              <a:t>16 </a:t>
            </a:r>
            <a:r>
              <a:rPr lang="en-US" sz="3400"/>
              <a:t>No permitan, pues, que nadie los juzgue por lo que comen o beben, o en relación con los días de fiesta, la luna nueva o los días de reposo. </a:t>
            </a:r>
            <a:r>
              <a:rPr lang="en-US" sz="3400" b="1" baseline="30000"/>
              <a:t>17 </a:t>
            </a:r>
            <a:r>
              <a:rPr lang="en-US" sz="3400"/>
              <a:t>Todo esto no es más que una sombra de lo que está por venir; pero lo real y verdadero es Cristo.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verlock"/>
              <a:buNone/>
            </a:pPr>
            <a:r>
              <a:rPr lang="en-US"/>
              <a:t>¿Las leyes dietéticas del Antiguo Testamento?</a:t>
            </a:r>
            <a:endParaRPr/>
          </a:p>
        </p:txBody>
      </p:sp>
      <p:sp>
        <p:nvSpPr>
          <p:cNvPr id="314" name="Google Shape;314;p33"/>
          <p:cNvSpPr txBox="1">
            <a:spLocks noGrp="1"/>
          </p:cNvSpPr>
          <p:nvPr>
            <p:ph type="body" idx="1"/>
          </p:nvPr>
        </p:nvSpPr>
        <p:spPr>
          <a:xfrm>
            <a:off x="493295" y="1949115"/>
            <a:ext cx="11213431" cy="4227847"/>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3600"/>
              <a:buNone/>
            </a:pPr>
            <a:r>
              <a:rPr lang="en-US" sz="3600" b="1"/>
              <a:t>Marcos 7:18-20 </a:t>
            </a:r>
            <a:r>
              <a:rPr lang="en-US" sz="3600" b="1" baseline="30000"/>
              <a:t>18 </a:t>
            </a:r>
            <a:r>
              <a:rPr lang="en-US" sz="3600"/>
              <a:t>Jesús les dijo: «¿Tampoco ustedes pueden entender esto? ¿Acaso no entienden que nada que venga de afuera y entre en alguien puede contaminarlo? </a:t>
            </a:r>
            <a:r>
              <a:rPr lang="en-US" sz="3600" b="1" baseline="30000"/>
              <a:t>19 </a:t>
            </a:r>
            <a:r>
              <a:rPr lang="en-US" sz="3600"/>
              <a:t>Porque eso no entra en su corazón, sino en su vientre, y al final va a parar en la letrina.» Con esto Jesús estaba diciendo que todos los alimentos son limpios, </a:t>
            </a:r>
            <a:r>
              <a:rPr lang="en-US" sz="3600" b="1" baseline="30000"/>
              <a:t>20 </a:t>
            </a:r>
            <a:r>
              <a:rPr lang="en-US" sz="3600"/>
              <a:t>aunque también decía que lo que contamina es lo que sale de la persona.</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verlock"/>
              <a:buNone/>
            </a:pPr>
            <a:r>
              <a:rPr lang="en-US"/>
              <a:t>¿Los sacrificios, y los lugares de adoración?</a:t>
            </a:r>
            <a:endParaRPr/>
          </a:p>
        </p:txBody>
      </p:sp>
      <p:sp>
        <p:nvSpPr>
          <p:cNvPr id="321" name="Google Shape;32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a:t>Hebreos 7:27 </a:t>
            </a:r>
            <a:r>
              <a:rPr lang="en-US" b="1" baseline="30000"/>
              <a:t>27 </a:t>
            </a:r>
            <a:r>
              <a:rPr lang="en-US"/>
              <a:t>No es como los otros sumos sacerdotes, que diariamente tienen que ofrecer sacrificios, primero por sus propios pecados y luego por los del pueblo. Jesús hizo esto una sola vez y para siempre, cuando se ofreció a sí mismo.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Overlock"/>
              <a:buNone/>
            </a:pPr>
            <a:r>
              <a:rPr lang="en-US"/>
              <a:t>¿Los lugares de adoración?</a:t>
            </a:r>
            <a:endParaRPr/>
          </a:p>
        </p:txBody>
      </p:sp>
      <p:sp>
        <p:nvSpPr>
          <p:cNvPr id="327" name="Google Shape;327;p35"/>
          <p:cNvSpPr txBox="1">
            <a:spLocks noGrp="1"/>
          </p:cNvSpPr>
          <p:nvPr>
            <p:ph type="body" idx="1"/>
          </p:nvPr>
        </p:nvSpPr>
        <p:spPr>
          <a:xfrm>
            <a:off x="565485" y="1825625"/>
            <a:ext cx="11177336" cy="4667250"/>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lnSpc>
                <a:spcPct val="90000"/>
              </a:lnSpc>
              <a:spcBef>
                <a:spcPts val="0"/>
              </a:spcBef>
              <a:spcAft>
                <a:spcPts val="0"/>
              </a:spcAft>
              <a:buClr>
                <a:schemeClr val="dk1"/>
              </a:buClr>
              <a:buSzPct val="100000"/>
              <a:buNone/>
            </a:pPr>
            <a:r>
              <a:rPr lang="en-US" b="1" baseline="30000"/>
              <a:t>19 </a:t>
            </a:r>
            <a:r>
              <a:rPr lang="en-US"/>
              <a:t>La mujer le dijo: «Señor, me parece que tú eres profeta. </a:t>
            </a:r>
            <a:r>
              <a:rPr lang="en-US" b="1" baseline="30000"/>
              <a:t>20 </a:t>
            </a:r>
            <a:r>
              <a:rPr lang="en-US"/>
              <a:t>Nuestros padres adoraron en este monte, y ustedes dicen que el lugar donde se debe adorar es Jerusalén.» </a:t>
            </a:r>
            <a:r>
              <a:rPr lang="en-US" b="1" baseline="30000"/>
              <a:t>21 </a:t>
            </a:r>
            <a:r>
              <a:rPr lang="en-US"/>
              <a:t>Jesús le dijo: «Créeme, mujer, que viene la hora cuando ni en este monte ni en Jerusalén adorarán ustedes al Padre. </a:t>
            </a:r>
            <a:r>
              <a:rPr lang="en-US" b="1" baseline="30000"/>
              <a:t>22 </a:t>
            </a:r>
            <a:r>
              <a:rPr lang="en-US"/>
              <a:t>Ustedes adoran lo que no saben; nosotros adoramos lo que sabemos; porque la salvación viene de los judíos. </a:t>
            </a:r>
            <a:r>
              <a:rPr lang="en-US" b="1" baseline="30000"/>
              <a:t>23 </a:t>
            </a:r>
            <a:r>
              <a:rPr lang="en-US"/>
              <a:t>Pero viene la hora, y ya llegó, cuando los verdaderos adoradores adorarán al Padre en espíritu y en verdad; porque también el Padre busca que lo adoren tales adoradores. (Juan 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pic>
        <p:nvPicPr>
          <p:cNvPr id="333" name="Google Shape;333;p36" descr="Screen Clipping"/>
          <p:cNvPicPr preferRelativeResize="0"/>
          <p:nvPr/>
        </p:nvPicPr>
        <p:blipFill rotWithShape="1">
          <a:blip r:embed="rId3">
            <a:alphaModFix/>
          </a:blip>
          <a:srcRect t="15126" r="9091"/>
          <a:stretch/>
        </p:blipFill>
        <p:spPr>
          <a:xfrm>
            <a:off x="0" y="10"/>
            <a:ext cx="12191999" cy="6857990"/>
          </a:xfrm>
          <a:prstGeom prst="rect">
            <a:avLst/>
          </a:prstGeom>
          <a:noFill/>
          <a:ln>
            <a:noFill/>
          </a:ln>
        </p:spPr>
      </p:pic>
      <p:sp>
        <p:nvSpPr>
          <p:cNvPr id="334" name="Google Shape;334;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5" name="Google Shape;335;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36"/>
          <p:cNvSpPr txBox="1">
            <a:spLocks noGrp="1"/>
          </p:cNvSpPr>
          <p:nvPr>
            <p:ph type="title"/>
          </p:nvPr>
        </p:nvSpPr>
        <p:spPr>
          <a:xfrm>
            <a:off x="520242" y="23293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37" name="Google Shape;337;p36"/>
          <p:cNvSpPr txBox="1">
            <a:spLocks noGrp="1"/>
          </p:cNvSpPr>
          <p:nvPr>
            <p:ph type="body" idx="2"/>
          </p:nvPr>
        </p:nvSpPr>
        <p:spPr>
          <a:xfrm>
            <a:off x="350547" y="1203061"/>
            <a:ext cx="4490394" cy="3702426"/>
          </a:xfrm>
          <a:prstGeom prst="rect">
            <a:avLst/>
          </a:prstGeom>
          <a:noFill/>
          <a:ln>
            <a:noFill/>
          </a:ln>
        </p:spPr>
        <p:txBody>
          <a:bodyPr spcFirstLastPara="1" wrap="square" lIns="91425" tIns="45700" rIns="91425" bIns="45700" anchor="t" anchorCtr="0">
            <a:normAutofit fontScale="92500"/>
          </a:bodyPr>
          <a:lstStyle/>
          <a:p>
            <a:pPr marL="1143000" lvl="2" indent="-258444" algn="l" rtl="0">
              <a:lnSpc>
                <a:spcPct val="90000"/>
              </a:lnSpc>
              <a:spcBef>
                <a:spcPts val="0"/>
              </a:spcBef>
              <a:spcAft>
                <a:spcPts val="0"/>
              </a:spcAft>
              <a:buClr>
                <a:schemeClr val="dk1"/>
              </a:buClr>
              <a:buSzPct val="100000"/>
              <a:buChar char="•"/>
            </a:pPr>
            <a:r>
              <a:rPr lang="en-US" b="1"/>
              <a:t>Ver</a:t>
            </a:r>
            <a:r>
              <a:rPr lang="en-US"/>
              <a:t> el siguiente video para la lección </a:t>
            </a:r>
            <a:r>
              <a:rPr lang="en-US" b="1" u="sng"/>
              <a:t>#4</a:t>
            </a:r>
            <a:endParaRPr/>
          </a:p>
          <a:p>
            <a:pPr marL="1143000" lvl="2" indent="-258444" algn="l" rtl="0">
              <a:lnSpc>
                <a:spcPct val="90000"/>
              </a:lnSpc>
              <a:spcBef>
                <a:spcPts val="500"/>
              </a:spcBef>
              <a:spcAft>
                <a:spcPts val="0"/>
              </a:spcAft>
              <a:buClr>
                <a:schemeClr val="dk1"/>
              </a:buClr>
              <a:buSzPct val="100000"/>
              <a:buChar char="•"/>
            </a:pPr>
            <a:r>
              <a:rPr lang="en-US"/>
              <a:t> </a:t>
            </a:r>
            <a:r>
              <a:rPr lang="en-US" b="1"/>
              <a:t>Leer </a:t>
            </a:r>
            <a:r>
              <a:rPr lang="en-US" b="1" u="sng"/>
              <a:t>Josué 6 </a:t>
            </a:r>
            <a:r>
              <a:rPr lang="en-US"/>
              <a:t>en sus Biblias.</a:t>
            </a:r>
            <a:endParaRPr/>
          </a:p>
          <a:p>
            <a:pPr marL="228600" lvl="0" indent="0" algn="l" rtl="0">
              <a:lnSpc>
                <a:spcPct val="90000"/>
              </a:lnSpc>
              <a:spcBef>
                <a:spcPts val="1000"/>
              </a:spcBef>
              <a:spcAft>
                <a:spcPts val="0"/>
              </a:spcAft>
              <a:buClr>
                <a:schemeClr val="dk1"/>
              </a:buClr>
              <a:buSzPct val="100000"/>
              <a:buNone/>
            </a:pPr>
            <a:endParaRPr sz="40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7"/>
          <p:cNvPicPr preferRelativeResize="0"/>
          <p:nvPr/>
        </p:nvPicPr>
        <p:blipFill rotWithShape="1">
          <a:blip r:embed="rId3">
            <a:alphaModFix/>
          </a:blip>
          <a:srcRect/>
          <a:stretch/>
        </p:blipFill>
        <p:spPr>
          <a:xfrm>
            <a:off x="0" y="0"/>
            <a:ext cx="12192000" cy="6875906"/>
          </a:xfrm>
          <a:prstGeom prst="rect">
            <a:avLst/>
          </a:prstGeom>
          <a:noFill/>
          <a:ln>
            <a:noFill/>
          </a:ln>
        </p:spPr>
      </p:pic>
      <p:sp>
        <p:nvSpPr>
          <p:cNvPr id="344" name="Google Shape;344;p37"/>
          <p:cNvSpPr txBox="1">
            <a:spLocks noGrp="1"/>
          </p:cNvSpPr>
          <p:nvPr>
            <p:ph type="body" idx="1"/>
          </p:nvPr>
        </p:nvSpPr>
        <p:spPr>
          <a:xfrm>
            <a:off x="1126958" y="4345272"/>
            <a:ext cx="10515600" cy="46326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51" name="Google Shape;351;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52" name="Google Shape;352;p38"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358" name="Google Shape;358;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5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8000"/>
              <a:buFont typeface="Overlock"/>
              <a:buNone/>
            </a:pPr>
            <a:r>
              <a:rPr lang="en-US" sz="8000">
                <a:latin typeface="Overlock"/>
                <a:ea typeface="Overlock"/>
                <a:cs typeface="Overlock"/>
                <a:sym typeface="Overlock"/>
              </a:rPr>
              <a:t>Mostremos Respeto…</a:t>
            </a:r>
            <a:endParaRPr sz="8000">
              <a:latin typeface="Overlock"/>
              <a:ea typeface="Overlock"/>
              <a:cs typeface="Overlock"/>
              <a:sym typeface="Overlock"/>
            </a:endParaRPr>
          </a:p>
        </p:txBody>
      </p:sp>
      <p:sp>
        <p:nvSpPr>
          <p:cNvPr id="124" name="Google Shape;124;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17500" algn="l" rtl="0">
              <a:lnSpc>
                <a:spcPct val="90000"/>
              </a:lnSpc>
              <a:spcBef>
                <a:spcPts val="0"/>
              </a:spcBef>
              <a:spcAft>
                <a:spcPts val="0"/>
              </a:spcAft>
              <a:buClr>
                <a:schemeClr val="dk1"/>
              </a:buClr>
              <a:buSzPts val="5000"/>
              <a:buChar char="•"/>
            </a:pPr>
            <a:r>
              <a:rPr lang="en-US" sz="5000">
                <a:latin typeface="Overlock"/>
                <a:ea typeface="Overlock"/>
                <a:cs typeface="Overlock"/>
                <a:sym typeface="Overlock"/>
              </a:rPr>
              <a:t> Llegando preparados</a:t>
            </a:r>
            <a:endParaRPr/>
          </a:p>
          <a:p>
            <a:pPr marL="228600" lvl="0" indent="-317500" algn="l" rtl="0">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Siendo puntuales</a:t>
            </a:r>
            <a:endParaRPr/>
          </a:p>
          <a:p>
            <a:pPr marL="228600" lvl="0" indent="-317500" algn="l" rtl="0">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profesores que nos sirven </a:t>
            </a:r>
            <a:endParaRPr/>
          </a:p>
          <a:p>
            <a:pPr marL="228600" lvl="0" indent="-317500" algn="l" rtl="0">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compañeros en clase</a:t>
            </a:r>
            <a:endParaRPr/>
          </a:p>
          <a:p>
            <a:pPr marL="228600" lvl="0" indent="-317500" algn="l" rtl="0">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En el grupo de WhatsApp</a:t>
            </a:r>
            <a:endParaRPr sz="5000">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783336" y="1645921"/>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0000"/>
              <a:buFont typeface="Overlock"/>
              <a:buNone/>
            </a:pPr>
            <a:r>
              <a:rPr lang="en-US" sz="10000"/>
              <a:t>Preguntas </a:t>
            </a:r>
            <a:r>
              <a:rPr lang="en-US" sz="10000">
                <a:latin typeface="Overlock"/>
                <a:ea typeface="Overlock"/>
                <a:cs typeface="Overlock"/>
                <a:sym typeface="Overlock"/>
              </a:rPr>
              <a:t>del día</a:t>
            </a:r>
            <a:br>
              <a:rPr lang="en-US" sz="10000">
                <a:latin typeface="Arial"/>
                <a:ea typeface="Arial"/>
                <a:cs typeface="Arial"/>
                <a:sym typeface="Arial"/>
              </a:rPr>
            </a:br>
            <a:r>
              <a:rPr lang="en-US" sz="4800">
                <a:latin typeface="Overlock"/>
                <a:ea typeface="Overlock"/>
                <a:cs typeface="Overlock"/>
                <a:sym typeface="Overlock"/>
              </a:rPr>
              <a:t>(10 minutos)</a:t>
            </a:r>
            <a:endParaRPr sz="4800">
              <a:latin typeface="Overlock"/>
              <a:ea typeface="Overlock"/>
              <a:cs typeface="Overlock"/>
              <a:sym typeface="Overlo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8"/>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8"/>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Overlock"/>
              <a:buNone/>
            </a:pPr>
            <a:r>
              <a:rPr lang="en-US" sz="6600"/>
              <a:t>Egipto</a:t>
            </a:r>
            <a:endParaRPr sz="2800"/>
          </a:p>
        </p:txBody>
      </p:sp>
      <p:sp>
        <p:nvSpPr>
          <p:cNvPr id="137" name="Google Shape;137;p8"/>
          <p:cNvSpPr txBox="1">
            <a:spLocks noGrp="1"/>
          </p:cNvSpPr>
          <p:nvPr>
            <p:ph type="body" idx="1"/>
          </p:nvPr>
        </p:nvSpPr>
        <p:spPr>
          <a:xfrm>
            <a:off x="252663" y="2638043"/>
            <a:ext cx="4259179" cy="396729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a:t>¿Qué tanto pueden decirnos del papel de Egipto en la Biblia? </a:t>
            </a:r>
            <a:endParaRPr/>
          </a:p>
          <a:p>
            <a:pPr marL="228600" lvl="0" indent="-228600" algn="l" rtl="0">
              <a:lnSpc>
                <a:spcPct val="90000"/>
              </a:lnSpc>
              <a:spcBef>
                <a:spcPts val="1000"/>
              </a:spcBef>
              <a:spcAft>
                <a:spcPts val="0"/>
              </a:spcAft>
              <a:buClr>
                <a:schemeClr val="lt1"/>
              </a:buClr>
              <a:buSzPts val="3600"/>
              <a:buChar char="•"/>
            </a:pPr>
            <a:r>
              <a:rPr lang="en-US" sz="3600"/>
              <a:t>¿Pueden mencionar unas historias clave en que sale Egipto?</a:t>
            </a:r>
            <a:endParaRPr sz="3600"/>
          </a:p>
        </p:txBody>
      </p:sp>
      <p:pic>
        <p:nvPicPr>
          <p:cNvPr id="138" name="Google Shape;138;p8" descr="A building with a mountain in the background&#10;&#10;Description automatically generated"/>
          <p:cNvPicPr preferRelativeResize="0"/>
          <p:nvPr/>
        </p:nvPicPr>
        <p:blipFill rotWithShape="1">
          <a:blip r:embed="rId3">
            <a:alphaModFix/>
          </a:blip>
          <a:srcRect l="9988" b="1"/>
          <a:stretch/>
        </p:blipFill>
        <p:spPr>
          <a:xfrm>
            <a:off x="5297763" y="952757"/>
            <a:ext cx="6250769" cy="4791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9"/>
          <p:cNvPicPr preferRelativeResize="0"/>
          <p:nvPr/>
        </p:nvPicPr>
        <p:blipFill rotWithShape="1">
          <a:blip r:embed="rId3">
            <a:alphaModFix/>
          </a:blip>
          <a:srcRect t="16044"/>
          <a:stretch/>
        </p:blipFill>
        <p:spPr>
          <a:xfrm>
            <a:off x="20" y="-1"/>
            <a:ext cx="12191980" cy="6858000"/>
          </a:xfrm>
          <a:prstGeom prst="rect">
            <a:avLst/>
          </a:prstGeom>
          <a:noFill/>
          <a:ln>
            <a:noFill/>
          </a:ln>
        </p:spPr>
      </p:pic>
      <p:sp>
        <p:nvSpPr>
          <p:cNvPr id="145" name="Google Shape;145;p9"/>
          <p:cNvSpPr/>
          <p:nvPr/>
        </p:nvSpPr>
        <p:spPr>
          <a:xfrm flipH="1">
            <a:off x="9861374" y="1828154"/>
            <a:ext cx="2330626" cy="5029846"/>
          </a:xfrm>
          <a:custGeom>
            <a:avLst/>
            <a:gdLst/>
            <a:ahLst/>
            <a:cxnLst/>
            <a:rect l="l" t="t" r="r" b="b"/>
            <a:pathLst>
              <a:path w="2330626" h="5029846" extrusionOk="0">
                <a:moveTo>
                  <a:pt x="0" y="0"/>
                </a:moveTo>
                <a:lnTo>
                  <a:pt x="0" y="5029846"/>
                </a:lnTo>
                <a:lnTo>
                  <a:pt x="2330626" y="5029846"/>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52" name="Google Shape;152;p10"/>
          <p:cNvSpPr txBox="1">
            <a:spLocks noGrp="1"/>
          </p:cNvSpPr>
          <p:nvPr>
            <p:ph type="body" idx="1"/>
          </p:nvPr>
        </p:nvSpPr>
        <p:spPr>
          <a:xfrm>
            <a:off x="838200" y="1973179"/>
            <a:ext cx="9805988" cy="4203784"/>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4800"/>
              <a:buAutoNum type="arabicPeriod"/>
            </a:pPr>
            <a:r>
              <a:rPr lang="en-US" sz="4800"/>
              <a:t>¿</a:t>
            </a:r>
            <a:r>
              <a:rPr lang="en-US" sz="4800" u="sng"/>
              <a:t>Quiénes</a:t>
            </a:r>
            <a:r>
              <a:rPr lang="en-US" sz="4800"/>
              <a:t> son los personajes de esta historia?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verlock"/>
              <a:buNone/>
            </a:pPr>
            <a:r>
              <a:rPr lang="en-US" dirty="0"/>
              <a:t>CONSIDERAR-</a:t>
            </a:r>
            <a:r>
              <a:rPr lang="en-US" dirty="0" err="1"/>
              <a:t>Éxodo</a:t>
            </a:r>
            <a:r>
              <a:rPr lang="en-US" dirty="0"/>
              <a:t> 19-20</a:t>
            </a:r>
            <a:endParaRPr dirty="0"/>
          </a:p>
        </p:txBody>
      </p:sp>
      <p:sp>
        <p:nvSpPr>
          <p:cNvPr id="159" name="Google Shape;159;p11"/>
          <p:cNvSpPr txBox="1">
            <a:spLocks noGrp="1"/>
          </p:cNvSpPr>
          <p:nvPr>
            <p:ph type="body" idx="1"/>
          </p:nvPr>
        </p:nvSpPr>
        <p:spPr>
          <a:xfrm>
            <a:off x="838200" y="2045368"/>
            <a:ext cx="10091738" cy="41315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sz="4800"/>
              <a:t>2. ¿</a:t>
            </a:r>
            <a:r>
              <a:rPr lang="en-US" sz="4800" u="sng"/>
              <a:t>Cuáles</a:t>
            </a:r>
            <a:r>
              <a:rPr lang="en-US" sz="4800"/>
              <a:t> son los </a:t>
            </a:r>
            <a:r>
              <a:rPr lang="en-US" sz="4800" u="sng"/>
              <a:t>objetos</a:t>
            </a:r>
            <a:r>
              <a:rPr lang="en-US" sz="4800"/>
              <a:t> de esta historia?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2521</Words>
  <Application>Microsoft Macintosh PowerPoint</Application>
  <PresentationFormat>Widescreen</PresentationFormat>
  <Paragraphs>165</Paragraphs>
  <Slides>37</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Calibri</vt:lpstr>
      <vt:lpstr>Overlock</vt:lpstr>
      <vt:lpstr>Arial</vt:lpstr>
      <vt:lpstr>Office Theme</vt:lpstr>
      <vt:lpstr>Office Theme</vt:lpstr>
      <vt:lpstr>PowerPoint Presentation</vt:lpstr>
      <vt:lpstr>PowerPoint Presentation</vt:lpstr>
      <vt:lpstr>Oremos</vt:lpstr>
      <vt:lpstr>Mostremos Respeto…</vt:lpstr>
      <vt:lpstr>Preguntas del día (10 minutos)</vt:lpstr>
      <vt:lpstr>Egipto</vt:lpstr>
      <vt:lpstr>PowerPoint Presentation</vt:lpstr>
      <vt:lpstr>CONSIDERAR-Éxodo 19-20</vt:lpstr>
      <vt:lpstr>CONSIDERAR-Éxodo 19-20</vt:lpstr>
      <vt:lpstr>CONSIDERAR-Éxodo 19-20 </vt:lpstr>
      <vt:lpstr>CONSIDERAR-Éxodo 19-20</vt:lpstr>
      <vt:lpstr>CONSIDERAR-Éxodo 19-20</vt:lpstr>
      <vt:lpstr>CONSIDERAR-Éxodo 19-20</vt:lpstr>
      <vt:lpstr>CONSIDERAR-Éxodo 19-20</vt:lpstr>
      <vt:lpstr>Consolidar- Éxodo 19-20</vt:lpstr>
      <vt:lpstr>Consolidar-Éx. 19-20</vt:lpstr>
      <vt:lpstr>Consolidar-Éx. 19-20</vt:lpstr>
      <vt:lpstr>Consolidar-Éx. 19-20</vt:lpstr>
      <vt:lpstr>Consolidar-Éx. 19-20</vt:lpstr>
      <vt:lpstr>Consolidar-Éx. 19-20</vt:lpstr>
      <vt:lpstr>Temas Importantes: (20 minutos)  Los Diez Mandamientos para los Creyentes del Nuevo Testamento</vt:lpstr>
      <vt:lpstr>PowerPoint Presentation</vt:lpstr>
      <vt:lpstr>¿De acuerdo o no? </vt:lpstr>
      <vt:lpstr>PowerPoint Presentation</vt:lpstr>
      <vt:lpstr>PowerPoint Presentation</vt:lpstr>
      <vt:lpstr>PowerPoint Presentation</vt:lpstr>
      <vt:lpstr>PowerPoint Presentation</vt:lpstr>
      <vt:lpstr>PowerPoint Presentation</vt:lpstr>
      <vt:lpstr>PowerPoint Presentation</vt:lpstr>
      <vt:lpstr>¿El día sábado?   ¿Los días sagrados?</vt:lpstr>
      <vt:lpstr>¿Las leyes dietéticas del Antiguo Testamento?</vt:lpstr>
      <vt:lpstr>¿Los sacrificios, y los lugares de adoración?</vt:lpstr>
      <vt:lpstr>¿Los lugares de adoración?</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juan david escobar amaya</cp:lastModifiedBy>
  <cp:revision>1</cp:revision>
  <dcterms:created xsi:type="dcterms:W3CDTF">2020-01-13T10:05:28Z</dcterms:created>
  <dcterms:modified xsi:type="dcterms:W3CDTF">2023-07-04T19:59:53Z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