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438" r:id="rId4"/>
    <p:sldId id="437" r:id="rId5"/>
    <p:sldId id="332" r:id="rId6"/>
    <p:sldId id="263" r:id="rId7"/>
    <p:sldId id="490" r:id="rId8"/>
    <p:sldId id="264" r:id="rId9"/>
    <p:sldId id="479" r:id="rId10"/>
    <p:sldId id="266" r:id="rId11"/>
    <p:sldId id="347" r:id="rId12"/>
    <p:sldId id="484" r:id="rId13"/>
    <p:sldId id="480" r:id="rId14"/>
    <p:sldId id="481" r:id="rId15"/>
    <p:sldId id="482" r:id="rId16"/>
    <p:sldId id="483" r:id="rId17"/>
    <p:sldId id="463" r:id="rId18"/>
    <p:sldId id="268" r:id="rId19"/>
    <p:sldId id="269" r:id="rId20"/>
    <p:sldId id="270" r:id="rId21"/>
    <p:sldId id="271" r:id="rId22"/>
    <p:sldId id="272" r:id="rId23"/>
    <p:sldId id="349" r:id="rId24"/>
    <p:sldId id="276" r:id="rId25"/>
    <p:sldId id="277" r:id="rId26"/>
    <p:sldId id="278" r:id="rId27"/>
    <p:sldId id="279" r:id="rId28"/>
    <p:sldId id="485" r:id="rId29"/>
    <p:sldId id="487" r:id="rId30"/>
    <p:sldId id="488" r:id="rId31"/>
    <p:sldId id="489" r:id="rId32"/>
    <p:sldId id="285" r:id="rId33"/>
    <p:sldId id="296" r:id="rId34"/>
    <p:sldId id="297" r:id="rId35"/>
    <p:sldId id="286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verlock" panose="02000506030000020004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gJc2ZGH1gCluuBFeAwvAM2HhGc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56217"/>
  </p:normalViewPr>
  <p:slideViewPr>
    <p:cSldViewPr snapToGrid="0">
      <p:cViewPr varScale="1">
        <p:scale>
          <a:sx n="52" d="100"/>
          <a:sy n="52" d="100"/>
        </p:scale>
        <p:origin x="11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64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Saludos y bienvenidos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Salude a los estudiantes cuando entren. Considere hacerles una pregunta atractiva</a:t>
            </a:r>
            <a:r>
              <a:rPr lang="en-US" dirty="0">
                <a:effectLst/>
              </a:rPr>
              <a:t> </a:t>
            </a:r>
            <a:endParaRPr dirty="0"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77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95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dirty="0"/>
              <a:t>Jesús llama a cuatro Pescadores</a:t>
            </a:r>
          </a:p>
          <a:p>
            <a:pPr algn="l"/>
            <a:endParaRPr lang="en-US" b="1" i="0" u="none" strike="noStrike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Jesús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pasaba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orilla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del Lago de Galilea,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cuando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vio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Simón y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hermano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Andrés. Eran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pescadores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estaban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echando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la red al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agua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Les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dijo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Jesús: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—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Síganme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yo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haré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ustedes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sean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pescadores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hombres.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Al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momento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dejaron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sus redes y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fueron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con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él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Un poco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más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adelante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Jesús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vio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Santiago y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hermano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Juan,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hijos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Zebedeo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estaban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una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barca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arreglando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las redes. </a:t>
            </a:r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seguida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llamó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dejaron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padre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Zebedeo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barca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con sus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ayudantes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y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fueron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con Jesús.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0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/>
              <a:t>Un hombre que </a:t>
            </a:r>
            <a:r>
              <a:rPr lang="en-US" dirty="0" err="1"/>
              <a:t>tenía</a:t>
            </a:r>
            <a:r>
              <a:rPr lang="en-US" dirty="0"/>
              <a:t> un </a:t>
            </a:r>
            <a:r>
              <a:rPr lang="en-US" dirty="0" err="1"/>
              <a:t>espíritu</a:t>
            </a:r>
            <a:r>
              <a:rPr lang="en-US" dirty="0"/>
              <a:t> </a:t>
            </a:r>
            <a:r>
              <a:rPr lang="en-US" dirty="0" err="1"/>
              <a:t>impuro</a:t>
            </a:r>
            <a:endParaRPr lang="en-US" dirty="0"/>
          </a:p>
          <a:p>
            <a:pPr algn="l"/>
            <a:endParaRPr lang="en-US" b="1" i="0" u="none" strike="noStrike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Llegaron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Cafarnaúm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sábado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Jesús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entró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sinagoga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comenzó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enseñar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gente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admiraba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cómo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les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enseñaba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porque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hacía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con plena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autoridad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y no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como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maestros de la ley. </a:t>
            </a:r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sinagoga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del pueblo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había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un hombre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tenía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espíritu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impuro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cual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gritó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—¿Por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qué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metes con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nosotros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Jesús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Nazaret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? ¿Has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venido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destruirnos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?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Yo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conozco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eres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Santo de Dios.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Jesús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reprendió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aquel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espíritu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diciéndole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—¡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Cállate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deja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hombre!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El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espíritu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impuro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hizo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que al hombre 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diera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ataque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gritando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con gran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fuerza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salió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él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Todos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asustaron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y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preguntaban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unos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otros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—¿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Qué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es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? ¡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Enseña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una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manera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nueva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y con plena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autoridad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! ¡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Incluso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espíritus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impuros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órdenes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y lo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obedecen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!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muy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pronto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fama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Jesús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extendió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por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toda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región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Galilea.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5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/>
              <a:t>Jesús </a:t>
            </a:r>
            <a:r>
              <a:rPr lang="en-US" dirty="0" err="1"/>
              <a:t>sana</a:t>
            </a:r>
            <a:r>
              <a:rPr lang="en-US" dirty="0"/>
              <a:t> a la </a:t>
            </a:r>
            <a:r>
              <a:rPr lang="en-US" dirty="0" err="1"/>
              <a:t>suegra</a:t>
            </a:r>
            <a:r>
              <a:rPr lang="en-US" dirty="0"/>
              <a:t> de Simón</a:t>
            </a:r>
          </a:p>
          <a:p>
            <a:pPr algn="l"/>
            <a:endParaRPr lang="en-US" b="1" i="0" u="none" strike="noStrike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Cuando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salieron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sinagoga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Jesús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fue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con Santiago y Juan a casa de Simón y Andrés. </a:t>
            </a:r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suegra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Simón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estaba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cama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con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fiebre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. Se lo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dijeron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Jesús, </a:t>
            </a:r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él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acercó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tomándola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de la mano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levantó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; al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momento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se 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quitó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fiebre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comenzó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atenderlos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6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/>
          </a:p>
          <a:p>
            <a:r>
              <a:rPr lang="en-US" dirty="0"/>
              <a:t>Jesús </a:t>
            </a:r>
            <a:r>
              <a:rPr lang="en-US" dirty="0" err="1"/>
              <a:t>sana</a:t>
            </a:r>
            <a:r>
              <a:rPr lang="en-US" dirty="0"/>
              <a:t> a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enfermos</a:t>
            </a:r>
            <a:endParaRPr lang="en-US" dirty="0"/>
          </a:p>
          <a:p>
            <a:endParaRPr lang="en-US" b="1" baseline="30000" dirty="0">
              <a:effectLst/>
              <a:latin typeface="system-ui"/>
            </a:endParaRPr>
          </a:p>
          <a:p>
            <a:r>
              <a:rPr lang="en-US" b="1" baseline="30000" dirty="0">
                <a:effectLst/>
                <a:latin typeface="system-ui"/>
              </a:rPr>
              <a:t>32 </a:t>
            </a:r>
            <a:r>
              <a:rPr lang="en-US" dirty="0">
                <a:effectLst/>
                <a:latin typeface="system-ui"/>
              </a:rPr>
              <a:t>Al </a:t>
            </a:r>
            <a:r>
              <a:rPr lang="en-US" dirty="0" err="1">
                <a:effectLst/>
                <a:latin typeface="system-ui"/>
              </a:rPr>
              <a:t>anochecer</a:t>
            </a:r>
            <a:r>
              <a:rPr lang="en-US" dirty="0">
                <a:effectLst/>
                <a:latin typeface="system-ui"/>
              </a:rPr>
              <a:t>, </a:t>
            </a:r>
            <a:r>
              <a:rPr lang="en-US" dirty="0" err="1">
                <a:effectLst/>
                <a:latin typeface="system-ui"/>
              </a:rPr>
              <a:t>cuando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ya</a:t>
            </a:r>
            <a:r>
              <a:rPr lang="en-US" dirty="0">
                <a:effectLst/>
                <a:latin typeface="system-ui"/>
              </a:rPr>
              <a:t> se </a:t>
            </a:r>
            <a:r>
              <a:rPr lang="en-US" dirty="0" err="1">
                <a:effectLst/>
                <a:latin typeface="system-ui"/>
              </a:rPr>
              <a:t>había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puesto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el</a:t>
            </a:r>
            <a:r>
              <a:rPr lang="en-US" dirty="0">
                <a:effectLst/>
                <a:latin typeface="system-ui"/>
              </a:rPr>
              <a:t> sol, </a:t>
            </a:r>
            <a:r>
              <a:rPr lang="en-US" dirty="0" err="1">
                <a:effectLst/>
                <a:latin typeface="system-ui"/>
              </a:rPr>
              <a:t>llevaron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todos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los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enfermos</a:t>
            </a:r>
            <a:r>
              <a:rPr lang="en-US" dirty="0">
                <a:effectLst/>
                <a:latin typeface="system-ui"/>
              </a:rPr>
              <a:t> y </a:t>
            </a:r>
            <a:r>
              <a:rPr lang="en-US" dirty="0" err="1">
                <a:effectLst/>
                <a:latin typeface="system-ui"/>
              </a:rPr>
              <a:t>endemoniados</a:t>
            </a:r>
            <a:r>
              <a:rPr lang="en-US" dirty="0">
                <a:effectLst/>
                <a:latin typeface="system-ui"/>
              </a:rPr>
              <a:t> a Jesús, </a:t>
            </a:r>
            <a:r>
              <a:rPr lang="en-US" b="1" baseline="30000" dirty="0">
                <a:effectLst/>
                <a:latin typeface="system-ui"/>
              </a:rPr>
              <a:t>33 </a:t>
            </a:r>
            <a:r>
              <a:rPr lang="en-US" dirty="0">
                <a:effectLst/>
                <a:latin typeface="system-ui"/>
              </a:rPr>
              <a:t>y </a:t>
            </a:r>
            <a:r>
              <a:rPr lang="en-US" dirty="0" err="1">
                <a:effectLst/>
                <a:latin typeface="system-ui"/>
              </a:rPr>
              <a:t>el</a:t>
            </a:r>
            <a:r>
              <a:rPr lang="en-US" dirty="0">
                <a:effectLst/>
                <a:latin typeface="system-ui"/>
              </a:rPr>
              <a:t> pueblo </a:t>
            </a:r>
            <a:r>
              <a:rPr lang="en-US" dirty="0" err="1">
                <a:effectLst/>
                <a:latin typeface="system-ui"/>
              </a:rPr>
              <a:t>entero</a:t>
            </a:r>
            <a:r>
              <a:rPr lang="en-US" dirty="0">
                <a:effectLst/>
                <a:latin typeface="system-ui"/>
              </a:rPr>
              <a:t> se </a:t>
            </a:r>
            <a:r>
              <a:rPr lang="en-US" dirty="0" err="1">
                <a:effectLst/>
                <a:latin typeface="system-ui"/>
              </a:rPr>
              <a:t>reunió</a:t>
            </a:r>
            <a:r>
              <a:rPr lang="en-US" dirty="0">
                <a:effectLst/>
                <a:latin typeface="system-ui"/>
              </a:rPr>
              <a:t> a la </a:t>
            </a:r>
            <a:r>
              <a:rPr lang="en-US" dirty="0" err="1">
                <a:effectLst/>
                <a:latin typeface="system-ui"/>
              </a:rPr>
              <a:t>puerta</a:t>
            </a:r>
            <a:r>
              <a:rPr lang="en-US" dirty="0">
                <a:effectLst/>
                <a:latin typeface="system-ui"/>
              </a:rPr>
              <a:t>. </a:t>
            </a:r>
            <a:r>
              <a:rPr lang="en-US" b="1" baseline="30000" dirty="0">
                <a:effectLst/>
                <a:latin typeface="system-ui"/>
              </a:rPr>
              <a:t>34 </a:t>
            </a:r>
            <a:r>
              <a:rPr lang="en-US" dirty="0">
                <a:effectLst/>
                <a:latin typeface="system-ui"/>
              </a:rPr>
              <a:t>Jesús </a:t>
            </a:r>
            <a:r>
              <a:rPr lang="en-US" dirty="0" err="1">
                <a:effectLst/>
                <a:latin typeface="system-ui"/>
              </a:rPr>
              <a:t>sanó</a:t>
            </a:r>
            <a:r>
              <a:rPr lang="en-US" dirty="0">
                <a:effectLst/>
                <a:latin typeface="system-ui"/>
              </a:rPr>
              <a:t> de </a:t>
            </a:r>
            <a:r>
              <a:rPr lang="en-US" dirty="0" err="1">
                <a:effectLst/>
                <a:latin typeface="system-ui"/>
              </a:rPr>
              <a:t>toda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clase</a:t>
            </a:r>
            <a:r>
              <a:rPr lang="en-US" dirty="0">
                <a:effectLst/>
                <a:latin typeface="system-ui"/>
              </a:rPr>
              <a:t> de </a:t>
            </a:r>
            <a:r>
              <a:rPr lang="en-US" dirty="0" err="1">
                <a:effectLst/>
                <a:latin typeface="system-ui"/>
              </a:rPr>
              <a:t>enfermedades</a:t>
            </a:r>
            <a:r>
              <a:rPr lang="en-US" dirty="0">
                <a:effectLst/>
                <a:latin typeface="system-ui"/>
              </a:rPr>
              <a:t> a </a:t>
            </a:r>
            <a:r>
              <a:rPr lang="en-US" dirty="0" err="1">
                <a:effectLst/>
                <a:latin typeface="system-ui"/>
              </a:rPr>
              <a:t>mucha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gente</a:t>
            </a:r>
            <a:r>
              <a:rPr lang="en-US" dirty="0">
                <a:effectLst/>
                <a:latin typeface="system-ui"/>
              </a:rPr>
              <a:t>, y </a:t>
            </a:r>
            <a:r>
              <a:rPr lang="en-US" dirty="0" err="1">
                <a:effectLst/>
                <a:latin typeface="system-ui"/>
              </a:rPr>
              <a:t>expulsó</a:t>
            </a:r>
            <a:r>
              <a:rPr lang="en-US" dirty="0">
                <a:effectLst/>
                <a:latin typeface="system-ui"/>
              </a:rPr>
              <a:t> a </a:t>
            </a:r>
            <a:r>
              <a:rPr lang="en-US" dirty="0" err="1">
                <a:effectLst/>
                <a:latin typeface="system-ui"/>
              </a:rPr>
              <a:t>muchos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demonios</a:t>
            </a:r>
            <a:r>
              <a:rPr lang="en-US" dirty="0">
                <a:effectLst/>
                <a:latin typeface="system-ui"/>
              </a:rPr>
              <a:t>; </a:t>
            </a:r>
            <a:r>
              <a:rPr lang="en-US" dirty="0" err="1">
                <a:effectLst/>
                <a:latin typeface="system-ui"/>
              </a:rPr>
              <a:t>pero</a:t>
            </a:r>
            <a:r>
              <a:rPr lang="en-US" dirty="0">
                <a:effectLst/>
                <a:latin typeface="system-ui"/>
              </a:rPr>
              <a:t> no </a:t>
            </a:r>
            <a:r>
              <a:rPr lang="en-US" dirty="0" err="1">
                <a:effectLst/>
                <a:latin typeface="system-ui"/>
              </a:rPr>
              <a:t>dejaba</a:t>
            </a:r>
            <a:r>
              <a:rPr lang="en-US" dirty="0">
                <a:effectLst/>
                <a:latin typeface="system-ui"/>
              </a:rPr>
              <a:t> que </a:t>
            </a:r>
            <a:r>
              <a:rPr lang="en-US" dirty="0" err="1">
                <a:effectLst/>
                <a:latin typeface="system-ui"/>
              </a:rPr>
              <a:t>los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demonios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hablaran</a:t>
            </a:r>
            <a:r>
              <a:rPr lang="en-US" dirty="0">
                <a:effectLst/>
                <a:latin typeface="system-ui"/>
              </a:rPr>
              <a:t>, </a:t>
            </a:r>
            <a:r>
              <a:rPr lang="en-US" dirty="0" err="1">
                <a:effectLst/>
                <a:latin typeface="system-ui"/>
              </a:rPr>
              <a:t>porque</a:t>
            </a:r>
            <a:r>
              <a:rPr lang="en-US" dirty="0">
                <a:effectLst/>
                <a:latin typeface="system-ui"/>
              </a:rPr>
              <a:t> </a:t>
            </a:r>
            <a:r>
              <a:rPr lang="en-US" dirty="0" err="1">
                <a:effectLst/>
                <a:latin typeface="system-ui"/>
              </a:rPr>
              <a:t>ellos</a:t>
            </a:r>
            <a:r>
              <a:rPr lang="en-US" dirty="0">
                <a:effectLst/>
                <a:latin typeface="system-ui"/>
              </a:rPr>
              <a:t> lo </a:t>
            </a:r>
            <a:r>
              <a:rPr lang="en-US" dirty="0" err="1">
                <a:effectLst/>
                <a:latin typeface="system-ui"/>
              </a:rPr>
              <a:t>conocían</a:t>
            </a:r>
            <a:r>
              <a:rPr lang="en-US" dirty="0">
                <a:effectLst/>
                <a:latin typeface="system-ui"/>
              </a:rPr>
              <a:t>.</a:t>
            </a:r>
          </a:p>
          <a:p>
            <a:endParaRPr lang="en-US" dirty="0">
              <a:effectLst/>
              <a:latin typeface="system-ui"/>
            </a:endParaRPr>
          </a:p>
          <a:p>
            <a:r>
              <a:rPr lang="en-US" b="1" dirty="0">
                <a:solidFill>
                  <a:srgbClr val="000000"/>
                </a:solidFill>
                <a:effectLst/>
                <a:latin typeface="system-ui"/>
              </a:rPr>
              <a:t>Jesús </a:t>
            </a:r>
            <a:r>
              <a:rPr lang="en-US" b="1" dirty="0" err="1">
                <a:solidFill>
                  <a:srgbClr val="000000"/>
                </a:solidFill>
                <a:effectLst/>
                <a:latin typeface="system-ui"/>
              </a:rPr>
              <a:t>anuncia</a:t>
            </a:r>
            <a:r>
              <a:rPr lang="en-US" b="1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b="1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system-ui"/>
              </a:rPr>
              <a:t>mensaje</a:t>
            </a:r>
            <a:r>
              <a:rPr lang="en-US" b="1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b="1" dirty="0">
                <a:solidFill>
                  <a:srgbClr val="000000"/>
                </a:solidFill>
                <a:effectLst/>
                <a:latin typeface="system-ui"/>
              </a:rPr>
              <a:t> las sinagogas</a:t>
            </a:r>
            <a:r>
              <a:rPr lang="en-US" b="1" baseline="30000" dirty="0">
                <a:solidFill>
                  <a:srgbClr val="000000"/>
                </a:solidFill>
                <a:effectLst/>
                <a:latin typeface="system-ui"/>
              </a:rPr>
              <a:t>3</a:t>
            </a:r>
          </a:p>
          <a:p>
            <a:endParaRPr lang="en-US" b="1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b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De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madrugada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cuando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todavía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estaba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oscuro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, Jesús se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levantó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y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salió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de la ciudad para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ir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orar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a un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lugar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solitario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r>
              <a:rPr lang="en-US" b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Simón y sus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compañeros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fueron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busca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de Jesús, </a:t>
            </a:r>
            <a:r>
              <a:rPr lang="en-US" b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y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cuando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lo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encontraron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le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dijeron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endParaRPr lang="en-US" b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Todos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te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están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buscando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endParaRPr lang="en-US" b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b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Pero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él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les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contestó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Vamos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los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otros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lugares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cercanos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;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también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allí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debo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anunciar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mensaje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porque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para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esto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he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salido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endParaRPr lang="en-US" b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b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Así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que Jesús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andaba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por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toda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Galilea,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anunciando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el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mensaje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en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las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sinagogas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cada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lugar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y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expulsando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los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system-ui"/>
              </a:rPr>
              <a:t>demonios</a:t>
            </a:r>
            <a:r>
              <a:rPr lang="en-US" b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br>
              <a:rPr lang="en-US" b="1" dirty="0">
                <a:solidFill>
                  <a:srgbClr val="000000"/>
                </a:solidFill>
                <a:effectLst/>
                <a:latin typeface="system-ui"/>
              </a:rPr>
            </a:br>
            <a:endParaRPr lang="en-US" b="1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71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Considerar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Estas preguntas son muy útiles para estudiar cualquier historia bíblica, en un grupo o solo. Forman parte del proyecto final y es nuestra oración que ustedes las usen con sus propios familias o grupos de fe. Deseas tener un Grupo Sembrador? Avísame por favor.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98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Quiénes son los personajes de esta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Jesús Simón, Andrés, Jesús, Jacobo y Juan (los hijos de Zebedeo), Zebedeo y los jornaleros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gente en la sinagoga de Capernaúm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hombre y el espíritu impuro que traía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suegra de Pedro (Si Pedro tenía suegra, estaba…)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Muchos enfermos y endemoniados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0" name="Google Shape;19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Cuáles son los objetos de esta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 redes, el agua, la barca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No hay amor como el tuyo, Dios el Padre, el Hijo, y el Espíritu Santo. Te doy gracias porque me buscaste, me salvaste de las consecuencias eternas del pecado y me diste vida eterna. También te doy gracias porque me cuidas cada día. Perdóname cuando no me acuerdo de lo mucho que me amas y no comparto el mensaje de tu amor con otras personas. Amén.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¿Dónde ocurrió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Galilea Junto al lago de Galilea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Capernaúm: Jesús va a la sinagoga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V.29-31 En la casa de Simón y Andrés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luego en toda Galilea anda predicando y sanando.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¿Cuándo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ocurrió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el día de reposo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 la primera etapa del ministerio de Jesús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v.21: un día de reposo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día después, tempranito Jesús sale a orar a solas.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¿Cuál es el problema?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dedican a la pesca, pero Jesús les llama a seguirlo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hombre tenía un espíritu impuro y le grita a Jesús en la sinagoga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suegra de Simón estaba en cama con fiebre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mucha gente sufriendo física y espiritualmente, y aún más necesitan de la palabra.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¿Se soluciona el problema?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Sí, dejan todo para seguirlo.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Jesús expulsa los demonios, sana a los enfermos, y predica las buenas noticias del reino. Para esto ha venido…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18" name="Google Shape;21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25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¿Cuál es el punto principal de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Jesús recorrió toda Galilea; predicaba en las sinagogas y expulsaba demonios.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¿Qué pecado veo en esta historia y confieso en mi vida?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Jesús se dedicó a servir: enseñando, predicando, atendiendo las necesidades de la gente.  Muchas veces estoy metido en lo mío y ni estoy atento a lo que necesitan los demás.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otras ocasiones, no aparto tiempo para orar.  Me gana la flojera y los quehaceres me distraen.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¿En qué versos y palabras de esta historia veo el amor de Dios para conmigo?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Dios, también por gracia, me ha mostrado que él es mi Salvador de la condenación que merezco por mis pecados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Así como Jesús respondió a las suplicas de las personas, también Dios responde a mis oraciones (en su tiempo y a su manera)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propósito de los milagros de Jesús: La autoridad de Jesús sobre los demonios impresionaba a la gente; las obras milagrosas demostraron que él era en efecto el Salvador prometido, el mismo Hijo de Dios.  Y al mismo tiempo me deja en claro el corazón de Dios:  ¡Tanto nos ama que no quiere que nadie se quede en manos del diablo!  Jesús utiliza su poder divino para rescatarlos de demonios, sufrimiento, y enfermedades.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262" name="Google Shape;26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¿Qué pediré que Dios obre en mí para poner en práctica esta palabra de Dios?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 yo no me guarde de manera egoísta las buenas nuevas de la salvación por Jesús, sino que las comparta con mi familia, mis amigos, mis vecinos e incluso con el mundo entero.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553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propósito de los milagros de Jesús: 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 igual que en el caso de sus otros milagros, la autoridad de Jesús sobre los demonios impresionaba a la gente; las obras milagrosas demostraron que él era en efecto el Salvador prometido, el mismo Hijo de Dios.</a:t>
            </a:r>
            <a:r>
              <a:rPr lang="en-US" dirty="0">
                <a:effectLst/>
              </a:rPr>
              <a:t> </a:t>
            </a:r>
            <a:endParaRPr dirty="0"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09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Solo Dios tiene el poder de hacer milagros.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Dios ciertamente podría permitirle a su pueblo hacerlos con su poder, si fuera su voluntad. No vamos a limitar a Dios.  No hay nada imposible para Dios.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Pero, Él nos advierte que no basemos la fe en milagros.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Teniendo la Biblia, no tenemos necesidad de milagros para corroborar su mensaje.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Biblia también nos advierte que el malvado que vendrá por obra de Satanás usa toda clase de milagros para engañar a la gente. </a:t>
            </a:r>
            <a:endParaRPr dirty="0"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157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Solo Dios tiene el poder de hacer milagros.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Dios ciertamente podría permitirle a su pueblo hacerlos con su poder, si fuera su voluntad. No vamos a limitar a Dios.  No hay nada imposible para Dios.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Pero, Él nos advierte que no basemos la fe en milagros.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Teniendo la Biblia, no tenemos necesidad de milagros para corroborar su mensaje.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Biblia también nos advierte que el malvado que vendrá por obra de Satanás usa toda clase de milagros para engañar a la gente. </a:t>
            </a:r>
            <a:endParaRPr dirty="0"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50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Final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proyecto final es </a:t>
            </a:r>
            <a:r>
              <a:rPr lang="es-E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preparar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historia bíblica tomada del curso utilizando el método de las Cuatro “C”. Deseamos que practiquen “el arte de preparar para compartir” una historia bíblica, con énfasis en la ley y evangelio (el mensaje amargo de Dios y el mensaje dulce de Dios).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necesitan completar el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guíon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más.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65685d93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165685d936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Academia Cristo brinda capacitación para cumplir la Gran Comisión de Jesucristo  (Vayan y hagan discípulos de todas las naciones), ayudándoles a crecer en la palabra para llevar la Palabra a otros.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Nos dedicamos a ayudarles en conocer y entender las Escrituras, porque allí el Espíritu nos muestra el pecado, y allí conocemos la gracia de Jesucristo.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 luego, ese conocimiento del amor de Cristo no se puede quedar con nosotros.  Jesucristo nos llama a llevar la palabra a otros.  </a:t>
            </a:r>
            <a:endParaRPr/>
          </a:p>
        </p:txBody>
      </p:sp>
      <p:sp>
        <p:nvSpPr>
          <p:cNvPr id="390" name="Google Shape;390;g165685d936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65685d936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165685d936f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Algunos nos han comentado: 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Deseo juntar un grupo de personas para compartir lo aprendido y para estudiar la palabra donde vivo.  ¿Pueden orientarme? 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Claro que sí.  Nuestros profesores los pueden orientar o dirigirlos a uno de nuestros asesores quienes les ayudarán en formar un Grupo Sembrador.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1" u="sng">
                <a:latin typeface="Calibri"/>
                <a:ea typeface="Calibri"/>
                <a:cs typeface="Calibri"/>
                <a:sym typeface="Calibri"/>
              </a:rPr>
              <a:t>Un grupo sembrador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existe para crecer juntos en las Buenas Nuevas de Jesucristo.  Estudiamos la Palabra, oramos, nos amamos el uno al otro, y alabamos al Señor.  El Grupo Sembrador es el primer paso de plantar una iglesia.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En algunos casos se puede hacer una consulta presencial con uno de nuestros asesores, sin costo alguno.  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Si le interesa plantar un Grupo Sembrador, hágaselo saber a su Profesor o cualquier de nuestros asesores.  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C7837"/>
              </a:buClr>
              <a:buSzPts val="1100"/>
              <a:buFont typeface="Courier New"/>
              <a:buChar char="o"/>
            </a:pPr>
            <a:r>
              <a:rPr lang="en-US" sz="1100" b="0" i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Somos de Cristo.  Y los cristianos se juntan.  </a:t>
            </a:r>
            <a:r>
              <a:rPr lang="en-US" sz="1100" b="0" i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&gt;&gt;No dejemos de congregarnos, como es la costumbre de algunos, sino animémonos unos a otros; y con más razón ahora que vemos que aquel día se acerca.&lt;&lt; </a:t>
            </a:r>
            <a:r>
              <a:rPr lang="en-US" sz="1100" b="0" i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(Hebreos 10:25)</a:t>
            </a:r>
            <a:endParaRPr sz="11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15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None/>
            </a:pP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15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165685d936f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Presentar los objetivos del Lección 8. 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OJO Profesor@. Lecciones 7 y 8 se enfocan en “Contar.” Deben dedicar tiempo en Contar.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Objetivos de Lección 8: Predicando y Sanando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Usar el método de las Cuatro “C” para leer y entender Marcos 1:16-39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Practicar el “Contar” usando una historia de Marcos 1:16-39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Identificar el propósito de los milagros de Jesús y la necesidad de milagros hoy día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4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Captar</a:t>
            </a:r>
            <a:r>
              <a:rPr lang="es-ES" sz="18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“Captar” es la introducción. Es algo interesante que capte la atención y los pone a pensar en el tema del día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3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¿Quiénes son los demonios?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Son </a:t>
            </a: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ángeles que se rebelaron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contra Dios, bajo el liderazgo del diablo.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“Y a los ángeles que no mantuvieron su posición de autoridad, sino que abandonaron su propia morada, los tiene perpetuamente encarcelados en oscuridad 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el juicio del gran Día” (Judas 6).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 hogar: Jesús dice que el infierno fue preparado para el diablo y sus ángeles (Mt. 25:41).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173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Su líder: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diablo: “calumniador”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Satanás: “adversario”- “engaña al mundo entero,” Satanás es el “acusador de nuestros hermanos, el que los acusaba día y noche delante de nuestro Dios” (Apocalipsis 12:9-10).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 homicida, el padre de mentiras, el príncipe de este mundo, el padre de los incrédulos.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 por medio de hipócritas, falsos maestros, religiones mezcladas (sincretismo).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Explota los puntos débiles de los creyentes</a:t>
            </a:r>
            <a:r>
              <a:rPr lang="es-E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para hacerlos pecar.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38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>
                <a:latin typeface="Overlock"/>
                <a:ea typeface="Overlock"/>
                <a:cs typeface="Overlock"/>
                <a:sym typeface="Overlock"/>
              </a:defRPr>
            </a:lvl1pPr>
            <a:lvl2pPr marL="914400" lvl="1" indent="-533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>
                <a:latin typeface="Overlock"/>
                <a:ea typeface="Overlock"/>
                <a:cs typeface="Overlock"/>
                <a:sym typeface="Overlock"/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>
                <a:latin typeface="Overlock"/>
                <a:ea typeface="Overlock"/>
                <a:cs typeface="Overlock"/>
                <a:sym typeface="Overlock"/>
              </a:defRPr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43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44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verlock"/>
              <a:buNone/>
              <a:defRPr sz="5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endParaRPr/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5" name="Google Shape;105;p1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body" idx="1"/>
          </p:nvPr>
        </p:nvSpPr>
        <p:spPr>
          <a:xfrm>
            <a:off x="838200" y="25066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dirty="0">
                <a:solidFill>
                  <a:srgbClr val="613318"/>
                </a:solidFill>
              </a:rPr>
              <a:t>“El </a:t>
            </a:r>
            <a:r>
              <a:rPr lang="en-US" dirty="0" err="1">
                <a:solidFill>
                  <a:srgbClr val="613318"/>
                </a:solidFill>
              </a:rPr>
              <a:t>Hijo</a:t>
            </a:r>
            <a:r>
              <a:rPr lang="en-US" dirty="0">
                <a:solidFill>
                  <a:srgbClr val="613318"/>
                </a:solidFill>
              </a:rPr>
              <a:t> de Dios </a:t>
            </a:r>
            <a:r>
              <a:rPr lang="en-US" dirty="0" err="1">
                <a:solidFill>
                  <a:srgbClr val="613318"/>
                </a:solidFill>
              </a:rPr>
              <a:t>fue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enviado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precisamente</a:t>
            </a:r>
            <a:r>
              <a:rPr lang="en-US" dirty="0">
                <a:solidFill>
                  <a:srgbClr val="613318"/>
                </a:solidFill>
              </a:rPr>
              <a:t> para </a:t>
            </a:r>
            <a:r>
              <a:rPr lang="en-US" dirty="0" err="1">
                <a:solidFill>
                  <a:srgbClr val="613318"/>
                </a:solidFill>
              </a:rPr>
              <a:t>destruir</a:t>
            </a:r>
            <a:r>
              <a:rPr lang="en-US" dirty="0">
                <a:solidFill>
                  <a:srgbClr val="613318"/>
                </a:solidFill>
              </a:rPr>
              <a:t> las </a:t>
            </a:r>
            <a:r>
              <a:rPr lang="en-US" dirty="0" err="1">
                <a:solidFill>
                  <a:srgbClr val="613318"/>
                </a:solidFill>
              </a:rPr>
              <a:t>obras</a:t>
            </a:r>
            <a:r>
              <a:rPr lang="en-US" dirty="0">
                <a:solidFill>
                  <a:srgbClr val="613318"/>
                </a:solidFill>
              </a:rPr>
              <a:t> del diablo” (1 Juan 3:8 NVI)</a:t>
            </a:r>
            <a:endParaRPr dirty="0">
              <a:solidFill>
                <a:srgbClr val="61331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A9FF61-A901-4DEF-8E9B-E434F3CC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 Cuatro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8F62C-CC8F-47F3-B0A0-D6CA4A7E2965}"/>
              </a:ext>
            </a:extLst>
          </p:cNvPr>
          <p:cNvSpPr txBox="1"/>
          <p:nvPr/>
        </p:nvSpPr>
        <p:spPr>
          <a:xfrm>
            <a:off x="690880" y="1950720"/>
            <a:ext cx="1085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Captar</a:t>
            </a:r>
            <a:endParaRPr lang="en-US" sz="4800" b="1" dirty="0"/>
          </a:p>
          <a:p>
            <a:r>
              <a:rPr lang="en-US" sz="4800" b="1" dirty="0" err="1"/>
              <a:t>Contar</a:t>
            </a:r>
            <a:r>
              <a:rPr lang="en-US" sz="4800" b="1" dirty="0"/>
              <a:t>: </a:t>
            </a:r>
            <a:r>
              <a:rPr lang="en-US" sz="4800" dirty="0"/>
              <a:t>Se </a:t>
            </a:r>
            <a:r>
              <a:rPr lang="en-US" sz="4800" dirty="0" err="1"/>
              <a:t>cuenta</a:t>
            </a:r>
            <a:r>
              <a:rPr lang="en-US" sz="4800" dirty="0"/>
              <a:t> la </a:t>
            </a:r>
            <a:r>
              <a:rPr lang="en-US" sz="4800" dirty="0" err="1"/>
              <a:t>historia</a:t>
            </a:r>
            <a:r>
              <a:rPr lang="en-US" sz="4800" dirty="0"/>
              <a:t> </a:t>
            </a:r>
            <a:r>
              <a:rPr lang="en-US" sz="4800" dirty="0" err="1"/>
              <a:t>bíblica</a:t>
            </a:r>
            <a:r>
              <a:rPr lang="en-US" sz="4800" dirty="0"/>
              <a:t> </a:t>
            </a:r>
            <a:endParaRPr lang="en-US" sz="4800" b="1" dirty="0"/>
          </a:p>
          <a:p>
            <a:r>
              <a:rPr lang="en-US" sz="4800" b="1" dirty="0" err="1"/>
              <a:t>Considerar</a:t>
            </a:r>
            <a:endParaRPr lang="en-US" sz="4800" b="1" dirty="0"/>
          </a:p>
          <a:p>
            <a:r>
              <a:rPr lang="en-US" sz="4800" b="1" dirty="0" err="1"/>
              <a:t>Consolidar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9368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8200" y="650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 b="1" dirty="0" err="1">
                <a:solidFill>
                  <a:srgbClr val="00B050"/>
                </a:solidFill>
              </a:rPr>
              <a:t>Objetivos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Lección</a:t>
            </a:r>
            <a:r>
              <a:rPr lang="en-US" b="1" dirty="0">
                <a:solidFill>
                  <a:srgbClr val="00B050"/>
                </a:solidFill>
              </a:rPr>
              <a:t> 8</a:t>
            </a:r>
            <a:endParaRPr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D28580-2267-1E11-53D2-D19A6F7F8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83588"/>
              </p:ext>
            </p:extLst>
          </p:nvPr>
        </p:nvGraphicFramePr>
        <p:xfrm>
          <a:off x="838200" y="1937296"/>
          <a:ext cx="10515599" cy="3937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0970">
                  <a:extLst>
                    <a:ext uri="{9D8B030D-6E8A-4147-A177-3AD203B41FA5}">
                      <a16:colId xmlns:a16="http://schemas.microsoft.com/office/drawing/2014/main" val="1947932735"/>
                    </a:ext>
                  </a:extLst>
                </a:gridCol>
                <a:gridCol w="9834629">
                  <a:extLst>
                    <a:ext uri="{9D8B030D-6E8A-4147-A177-3AD203B41FA5}">
                      <a16:colId xmlns:a16="http://schemas.microsoft.com/office/drawing/2014/main" val="3176867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4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Usar </a:t>
                      </a:r>
                      <a:r>
                        <a:rPr lang="en-US" sz="3600" b="0" dirty="0" err="1"/>
                        <a:t>el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método</a:t>
                      </a:r>
                      <a:r>
                        <a:rPr lang="en-US" sz="3600" b="0" dirty="0"/>
                        <a:t> de la Cuatro “C” para leer y </a:t>
                      </a:r>
                      <a:r>
                        <a:rPr lang="en-US" sz="3600" b="0" dirty="0" err="1"/>
                        <a:t>entender</a:t>
                      </a:r>
                      <a:r>
                        <a:rPr lang="en-US" sz="3600" b="0" dirty="0"/>
                        <a:t> Marcos 1:16-39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82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/>
                        <a:t>Practicar</a:t>
                      </a:r>
                      <a:r>
                        <a:rPr lang="en-US" sz="3600" b="1" dirty="0"/>
                        <a:t> </a:t>
                      </a:r>
                      <a:r>
                        <a:rPr lang="en-US" sz="3600" b="1" dirty="0" err="1"/>
                        <a:t>el</a:t>
                      </a:r>
                      <a:r>
                        <a:rPr lang="en-US" sz="3600" b="1" dirty="0"/>
                        <a:t> “</a:t>
                      </a:r>
                      <a:r>
                        <a:rPr lang="en-US" sz="3600" b="1" dirty="0" err="1"/>
                        <a:t>Contar</a:t>
                      </a:r>
                      <a:r>
                        <a:rPr lang="en-US" sz="3600" b="1" dirty="0"/>
                        <a:t>” </a:t>
                      </a:r>
                      <a:r>
                        <a:rPr lang="en-US" sz="3600" b="1" dirty="0" err="1"/>
                        <a:t>usando</a:t>
                      </a:r>
                      <a:r>
                        <a:rPr lang="en-US" sz="3600" b="1" dirty="0"/>
                        <a:t> </a:t>
                      </a:r>
                      <a:r>
                        <a:rPr lang="en-US" sz="3600" b="1" dirty="0" err="1"/>
                        <a:t>una</a:t>
                      </a:r>
                      <a:r>
                        <a:rPr lang="en-US" sz="3600" b="1" dirty="0"/>
                        <a:t> </a:t>
                      </a:r>
                      <a:r>
                        <a:rPr lang="en-US" sz="3600" b="1" dirty="0" err="1"/>
                        <a:t>historia</a:t>
                      </a:r>
                      <a:r>
                        <a:rPr lang="en-US" sz="3600" b="1" dirty="0"/>
                        <a:t> de Marcos 1:16-39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15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/>
                        <a:t>Identificar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el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propósito</a:t>
                      </a:r>
                      <a:r>
                        <a:rPr lang="en-US" sz="3600" b="0" dirty="0"/>
                        <a:t> de </a:t>
                      </a:r>
                      <a:r>
                        <a:rPr lang="en-US" sz="3600" b="0" dirty="0" err="1"/>
                        <a:t>los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milagros</a:t>
                      </a:r>
                      <a:r>
                        <a:rPr lang="en-US" sz="3600" b="0" dirty="0"/>
                        <a:t> de Jesús y la </a:t>
                      </a:r>
                      <a:r>
                        <a:rPr lang="en-US" sz="3600" b="0" dirty="0" err="1"/>
                        <a:t>necesidad</a:t>
                      </a:r>
                      <a:r>
                        <a:rPr lang="en-US" sz="3600" b="0" dirty="0"/>
                        <a:t> de </a:t>
                      </a:r>
                      <a:r>
                        <a:rPr lang="en-US" sz="3600" b="0" dirty="0" err="1"/>
                        <a:t>milagros</a:t>
                      </a:r>
                      <a:r>
                        <a:rPr lang="en-US" sz="3600" b="0" dirty="0"/>
                        <a:t> hoy día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50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01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B30AF0-3FA1-F0AC-552F-E9E972B2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50975"/>
            <a:ext cx="4076700" cy="1325563"/>
          </a:xfrm>
        </p:spPr>
        <p:txBody>
          <a:bodyPr>
            <a:noAutofit/>
          </a:bodyPr>
          <a:lstStyle/>
          <a:p>
            <a:r>
              <a:rPr lang="en-US" sz="4400" b="1" dirty="0"/>
              <a:t>Jesús llama a </a:t>
            </a:r>
            <a:r>
              <a:rPr lang="en-US" sz="4400" b="1" dirty="0" err="1"/>
              <a:t>los</a:t>
            </a:r>
            <a:r>
              <a:rPr lang="en-US" sz="4400" b="1" dirty="0"/>
              <a:t> </a:t>
            </a:r>
            <a:r>
              <a:rPr lang="en-US" sz="4400" b="1" dirty="0" err="1"/>
              <a:t>discípulos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Marcos 1:16-20</a:t>
            </a:r>
          </a:p>
        </p:txBody>
      </p:sp>
      <p:pic>
        <p:nvPicPr>
          <p:cNvPr id="1026" name="Picture 2" descr="FreeBibleimages :: Jesus calls His first Disciples :: After a miraculous  catch of fish, four fishermen take up the invitation from Jesus to become  fishers of people (Luke 5:1-11)">
            <a:extLst>
              <a:ext uri="{FF2B5EF4-FFF2-40B4-BE49-F238E27FC236}">
                <a16:creationId xmlns:a16="http://schemas.microsoft.com/office/drawing/2014/main" id="{6C4F9F3B-8CE2-E9C5-B95C-5361886B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608410"/>
            <a:ext cx="6696075" cy="50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4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B30AF0-3FA1-F0AC-552F-E9E972B2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22375"/>
            <a:ext cx="4933950" cy="3949700"/>
          </a:xfrm>
        </p:spPr>
        <p:txBody>
          <a:bodyPr>
            <a:normAutofit/>
          </a:bodyPr>
          <a:lstStyle/>
          <a:p>
            <a:r>
              <a:rPr lang="en-US" sz="4400" b="1" dirty="0"/>
              <a:t>Jesús </a:t>
            </a:r>
            <a:r>
              <a:rPr lang="en-US" sz="4400" b="1" dirty="0" err="1"/>
              <a:t>sana</a:t>
            </a:r>
            <a:r>
              <a:rPr lang="en-US" sz="4400" b="1" dirty="0"/>
              <a:t> un hombre con un </a:t>
            </a:r>
            <a:br>
              <a:rPr lang="en-US" sz="4400" b="1" dirty="0"/>
            </a:br>
            <a:r>
              <a:rPr lang="en-US" sz="4400" b="1" dirty="0" err="1"/>
              <a:t>espíritu</a:t>
            </a:r>
            <a:r>
              <a:rPr lang="en-US" sz="4400" b="1" dirty="0"/>
              <a:t> </a:t>
            </a:r>
            <a:r>
              <a:rPr lang="en-US" sz="4400" b="1" dirty="0" err="1"/>
              <a:t>maligno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Marcos 1:21-28</a:t>
            </a:r>
          </a:p>
        </p:txBody>
      </p:sp>
      <p:pic>
        <p:nvPicPr>
          <p:cNvPr id="2050" name="Picture 2" descr="Exorcism in the Gospels">
            <a:extLst>
              <a:ext uri="{FF2B5EF4-FFF2-40B4-BE49-F238E27FC236}">
                <a16:creationId xmlns:a16="http://schemas.microsoft.com/office/drawing/2014/main" id="{FE530CEF-3E56-6122-0506-5392A1A3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00" y="606425"/>
            <a:ext cx="73760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1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B30AF0-3FA1-F0AC-552F-E9E972B2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76775" cy="5864225"/>
          </a:xfrm>
        </p:spPr>
        <p:txBody>
          <a:bodyPr>
            <a:normAutofit/>
          </a:bodyPr>
          <a:lstStyle/>
          <a:p>
            <a:r>
              <a:rPr lang="en-US" sz="4400" b="1" dirty="0"/>
              <a:t>Jesús </a:t>
            </a:r>
            <a:r>
              <a:rPr lang="en-US" sz="4400" b="1" dirty="0" err="1"/>
              <a:t>sana</a:t>
            </a:r>
            <a:r>
              <a:rPr lang="en-US" sz="4400" b="1" dirty="0"/>
              <a:t> la </a:t>
            </a:r>
            <a:r>
              <a:rPr lang="en-US" sz="4400" b="1" dirty="0" err="1"/>
              <a:t>suegra</a:t>
            </a:r>
            <a:r>
              <a:rPr lang="en-US" sz="4400" b="1" dirty="0"/>
              <a:t> de Simón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Marcos 1:29-31</a:t>
            </a:r>
          </a:p>
        </p:txBody>
      </p:sp>
      <p:pic>
        <p:nvPicPr>
          <p:cNvPr id="3074" name="Picture 2" descr="JESUS HEALS SIMON PETER'S MOTHER -IN -LAW - YouTube">
            <a:extLst>
              <a:ext uri="{FF2B5EF4-FFF2-40B4-BE49-F238E27FC236}">
                <a16:creationId xmlns:a16="http://schemas.microsoft.com/office/drawing/2014/main" id="{025D5CC6-F3FC-81CE-0A10-C41325763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r="19843"/>
          <a:stretch/>
        </p:blipFill>
        <p:spPr bwMode="auto">
          <a:xfrm>
            <a:off x="5314949" y="879077"/>
            <a:ext cx="6448425" cy="48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0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B30AF0-3FA1-F0AC-552F-E9E972B2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76725" cy="4892675"/>
          </a:xfrm>
        </p:spPr>
        <p:txBody>
          <a:bodyPr>
            <a:normAutofit/>
          </a:bodyPr>
          <a:lstStyle/>
          <a:p>
            <a:r>
              <a:rPr lang="en-US" sz="4400" b="1" dirty="0"/>
              <a:t>El </a:t>
            </a:r>
            <a:r>
              <a:rPr lang="en-US" sz="4400" b="1" dirty="0" err="1"/>
              <a:t>Ministerio</a:t>
            </a:r>
            <a:r>
              <a:rPr lang="en-US" sz="4400" b="1" dirty="0"/>
              <a:t> de Jesús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Marcos 1:32-39</a:t>
            </a:r>
          </a:p>
        </p:txBody>
      </p:sp>
      <p:pic>
        <p:nvPicPr>
          <p:cNvPr id="4098" name="Picture 2" descr="The Mighty Miracles Of Jesus: A Mother's Plea For Her Daughter's Healing |  Osprey Observer">
            <a:extLst>
              <a:ext uri="{FF2B5EF4-FFF2-40B4-BE49-F238E27FC236}">
                <a16:creationId xmlns:a16="http://schemas.microsoft.com/office/drawing/2014/main" id="{165B8BCB-C6FC-7ED7-F734-93F9FE8DB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8"/>
          <a:stretch/>
        </p:blipFill>
        <p:spPr bwMode="auto">
          <a:xfrm>
            <a:off x="5665793" y="663574"/>
            <a:ext cx="6135682" cy="489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A9FF61-A901-4DEF-8E9B-E434F3CC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 Cuatro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8F62C-CC8F-47F3-B0A0-D6CA4A7E2965}"/>
              </a:ext>
            </a:extLst>
          </p:cNvPr>
          <p:cNvSpPr txBox="1"/>
          <p:nvPr/>
        </p:nvSpPr>
        <p:spPr>
          <a:xfrm>
            <a:off x="690880" y="1950720"/>
            <a:ext cx="1085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Captar</a:t>
            </a:r>
            <a:endParaRPr lang="en-US" sz="4800" b="1" dirty="0"/>
          </a:p>
          <a:p>
            <a:r>
              <a:rPr lang="en-US" sz="4800" b="1" dirty="0" err="1"/>
              <a:t>Contar</a:t>
            </a:r>
            <a:endParaRPr lang="en-US" sz="4800" b="1" dirty="0"/>
          </a:p>
          <a:p>
            <a:r>
              <a:rPr lang="en-US" sz="4800" b="1" dirty="0" err="1"/>
              <a:t>Considerar</a:t>
            </a:r>
            <a:r>
              <a:rPr lang="en-US" sz="4800" b="1" dirty="0"/>
              <a:t>: </a:t>
            </a:r>
            <a:r>
              <a:rPr lang="en-US" sz="4800" dirty="0"/>
              <a:t>Con seis </a:t>
            </a:r>
            <a:r>
              <a:rPr lang="en-US" sz="4800" dirty="0" err="1"/>
              <a:t>preguntas</a:t>
            </a:r>
            <a:r>
              <a:rPr lang="en-US" sz="4800" dirty="0"/>
              <a:t>, </a:t>
            </a:r>
            <a:r>
              <a:rPr lang="en-US" sz="4800" dirty="0" err="1"/>
              <a:t>repasamos</a:t>
            </a:r>
            <a:r>
              <a:rPr lang="en-US" sz="4800" dirty="0"/>
              <a:t> </a:t>
            </a:r>
            <a:r>
              <a:rPr lang="en-US" sz="4800" dirty="0" err="1"/>
              <a:t>los</a:t>
            </a:r>
            <a:r>
              <a:rPr lang="en-US" sz="4800" dirty="0"/>
              <a:t> </a:t>
            </a:r>
            <a:r>
              <a:rPr lang="en-US" sz="4800" dirty="0" err="1"/>
              <a:t>hechos</a:t>
            </a:r>
            <a:r>
              <a:rPr lang="en-US" sz="4800" dirty="0"/>
              <a:t> de la </a:t>
            </a:r>
            <a:r>
              <a:rPr lang="en-US" sz="4800" dirty="0" err="1"/>
              <a:t>historia</a:t>
            </a:r>
            <a:r>
              <a:rPr lang="en-US" sz="4800" dirty="0"/>
              <a:t> </a:t>
            </a:r>
            <a:endParaRPr lang="en-US" sz="4800" b="1" dirty="0"/>
          </a:p>
          <a:p>
            <a:r>
              <a:rPr lang="en-US" sz="4800" b="1" dirty="0" err="1"/>
              <a:t>Consolidar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9933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Considerar- Marcos 1:16-39</a:t>
            </a:r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980598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AutoNum type="arabicPeriod"/>
            </a:pPr>
            <a:r>
              <a:rPr lang="en-US" sz="4800">
                <a:solidFill>
                  <a:srgbClr val="613318"/>
                </a:solidFill>
              </a:rPr>
              <a:t>¿</a:t>
            </a:r>
            <a:r>
              <a:rPr lang="en-US" sz="4800" u="sng">
                <a:solidFill>
                  <a:srgbClr val="613318"/>
                </a:solidFill>
              </a:rPr>
              <a:t>Quiénes</a:t>
            </a:r>
            <a:r>
              <a:rPr lang="en-US" sz="4800">
                <a:solidFill>
                  <a:srgbClr val="613318"/>
                </a:solidFill>
              </a:rPr>
              <a:t> son los personajes de esta historia?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Considerar- Marcos 1:16-39</a:t>
            </a:r>
            <a:endParaRPr sz="5400"/>
          </a:p>
        </p:txBody>
      </p:sp>
      <p:sp>
        <p:nvSpPr>
          <p:cNvPr id="200" name="Google Shape;200;p1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>
                <a:solidFill>
                  <a:srgbClr val="613318"/>
                </a:solidFill>
              </a:rPr>
              <a:t>2. ¿</a:t>
            </a:r>
            <a:r>
              <a:rPr lang="en-US" sz="4800" u="sng">
                <a:solidFill>
                  <a:srgbClr val="613318"/>
                </a:solidFill>
              </a:rPr>
              <a:t>Cuáles</a:t>
            </a:r>
            <a:r>
              <a:rPr lang="en-US" sz="4800">
                <a:solidFill>
                  <a:srgbClr val="613318"/>
                </a:solidFill>
              </a:rPr>
              <a:t> son los </a:t>
            </a:r>
            <a:r>
              <a:rPr lang="en-US" sz="4800" u="sng">
                <a:solidFill>
                  <a:srgbClr val="613318"/>
                </a:solidFill>
              </a:rPr>
              <a:t>objetos</a:t>
            </a:r>
            <a:r>
              <a:rPr lang="en-US" sz="4800">
                <a:solidFill>
                  <a:srgbClr val="613318"/>
                </a:solidFill>
              </a:rPr>
              <a:t> de esta historia?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59436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 b="1" dirty="0" err="1">
                <a:solidFill>
                  <a:srgbClr val="00B050"/>
                </a:solidFill>
              </a:rPr>
              <a:t>Oremos</a:t>
            </a:r>
            <a:endParaRPr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663989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Considerar- Marcos 1:16-39</a:t>
            </a:r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838200" y="1913022"/>
            <a:ext cx="10663988" cy="426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 dirty="0">
                <a:solidFill>
                  <a:srgbClr val="613318"/>
                </a:solidFill>
              </a:rPr>
              <a:t>3. ¿</a:t>
            </a:r>
            <a:r>
              <a:rPr lang="en-US" sz="4800" u="sng" dirty="0" err="1">
                <a:solidFill>
                  <a:srgbClr val="613318"/>
                </a:solidFill>
              </a:rPr>
              <a:t>Dónde</a:t>
            </a:r>
            <a:r>
              <a:rPr lang="en-US" sz="4800" dirty="0">
                <a:solidFill>
                  <a:srgbClr val="613318"/>
                </a:solidFill>
              </a:rPr>
              <a:t> </a:t>
            </a:r>
            <a:r>
              <a:rPr lang="en-US" sz="4800" dirty="0" err="1">
                <a:solidFill>
                  <a:srgbClr val="613318"/>
                </a:solidFill>
              </a:rPr>
              <a:t>ocurrió</a:t>
            </a:r>
            <a:r>
              <a:rPr lang="en-US" sz="4800" dirty="0">
                <a:solidFill>
                  <a:srgbClr val="613318"/>
                </a:solidFill>
              </a:rPr>
              <a:t> la </a:t>
            </a:r>
            <a:r>
              <a:rPr lang="en-US" sz="4800" dirty="0" err="1">
                <a:solidFill>
                  <a:srgbClr val="613318"/>
                </a:solidFill>
              </a:rPr>
              <a:t>historia</a:t>
            </a:r>
            <a:r>
              <a:rPr lang="en-US" sz="4800" dirty="0">
                <a:solidFill>
                  <a:srgbClr val="613318"/>
                </a:solidFill>
              </a:rPr>
              <a:t>? 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Considerar- Marcos 1:16-39</a:t>
            </a:r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 dirty="0">
                <a:solidFill>
                  <a:srgbClr val="613318"/>
                </a:solidFill>
              </a:rPr>
              <a:t>4. ¿</a:t>
            </a:r>
            <a:r>
              <a:rPr lang="en-US" sz="4800" u="sng" dirty="0" err="1">
                <a:solidFill>
                  <a:srgbClr val="613318"/>
                </a:solidFill>
              </a:rPr>
              <a:t>Cuándo</a:t>
            </a:r>
            <a:r>
              <a:rPr lang="en-US" sz="4800" dirty="0">
                <a:solidFill>
                  <a:srgbClr val="613318"/>
                </a:solidFill>
              </a:rPr>
              <a:t> </a:t>
            </a:r>
            <a:r>
              <a:rPr lang="en-US" sz="4800" dirty="0" err="1">
                <a:solidFill>
                  <a:srgbClr val="613318"/>
                </a:solidFill>
              </a:rPr>
              <a:t>ocurrió</a:t>
            </a:r>
            <a:r>
              <a:rPr lang="en-US" sz="4800" dirty="0">
                <a:solidFill>
                  <a:srgbClr val="613318"/>
                </a:solidFill>
              </a:rPr>
              <a:t> la </a:t>
            </a:r>
            <a:r>
              <a:rPr lang="en-US" sz="4800" dirty="0" err="1">
                <a:solidFill>
                  <a:srgbClr val="613318"/>
                </a:solidFill>
              </a:rPr>
              <a:t>historia</a:t>
            </a:r>
            <a:r>
              <a:rPr lang="en-US" sz="4800" dirty="0">
                <a:solidFill>
                  <a:srgbClr val="613318"/>
                </a:solidFill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Considerar- Marcos 1:16-39</a:t>
            </a:r>
            <a:endParaRPr sz="5400"/>
          </a:p>
        </p:txBody>
      </p:sp>
      <p:sp>
        <p:nvSpPr>
          <p:cNvPr id="221" name="Google Shape;221;p17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 dirty="0">
                <a:solidFill>
                  <a:srgbClr val="613318"/>
                </a:solidFill>
              </a:rPr>
              <a:t>5. ¿</a:t>
            </a:r>
            <a:r>
              <a:rPr lang="en-US" sz="4800" u="sng" dirty="0" err="1">
                <a:solidFill>
                  <a:srgbClr val="613318"/>
                </a:solidFill>
              </a:rPr>
              <a:t>Cuál</a:t>
            </a:r>
            <a:r>
              <a:rPr lang="en-US" sz="4800" dirty="0">
                <a:solidFill>
                  <a:srgbClr val="613318"/>
                </a:solidFill>
              </a:rPr>
              <a:t> es </a:t>
            </a:r>
            <a:r>
              <a:rPr lang="en-US" sz="4800" dirty="0" err="1">
                <a:solidFill>
                  <a:srgbClr val="613318"/>
                </a:solidFill>
              </a:rPr>
              <a:t>el</a:t>
            </a:r>
            <a:r>
              <a:rPr lang="en-US" sz="4800" dirty="0">
                <a:solidFill>
                  <a:srgbClr val="613318"/>
                </a:solidFill>
              </a:rPr>
              <a:t> </a:t>
            </a:r>
            <a:r>
              <a:rPr lang="en-US" sz="4800" dirty="0" err="1">
                <a:solidFill>
                  <a:srgbClr val="613318"/>
                </a:solidFill>
              </a:rPr>
              <a:t>problema</a:t>
            </a:r>
            <a:r>
              <a:rPr lang="en-US" sz="4800" dirty="0">
                <a:solidFill>
                  <a:srgbClr val="613318"/>
                </a:solidFill>
              </a:rPr>
              <a:t>?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 dirty="0">
                <a:solidFill>
                  <a:srgbClr val="613318"/>
                </a:solidFill>
              </a:rPr>
              <a:t>6. ¿</a:t>
            </a:r>
            <a:r>
              <a:rPr lang="en-US" sz="4800" u="sng" dirty="0">
                <a:solidFill>
                  <a:srgbClr val="613318"/>
                </a:solidFill>
              </a:rPr>
              <a:t>Se </a:t>
            </a:r>
            <a:r>
              <a:rPr lang="en-US" sz="4800" u="sng" dirty="0" err="1">
                <a:solidFill>
                  <a:srgbClr val="613318"/>
                </a:solidFill>
              </a:rPr>
              <a:t>soluciona</a:t>
            </a:r>
            <a:r>
              <a:rPr lang="en-US" sz="4800" u="sng" dirty="0">
                <a:solidFill>
                  <a:srgbClr val="613318"/>
                </a:solidFill>
              </a:rPr>
              <a:t> </a:t>
            </a:r>
            <a:r>
              <a:rPr lang="en-US" sz="4800" dirty="0" err="1">
                <a:solidFill>
                  <a:srgbClr val="613318"/>
                </a:solidFill>
              </a:rPr>
              <a:t>el</a:t>
            </a:r>
            <a:r>
              <a:rPr lang="en-US" sz="4800" dirty="0">
                <a:solidFill>
                  <a:srgbClr val="613318"/>
                </a:solidFill>
              </a:rPr>
              <a:t> </a:t>
            </a:r>
            <a:r>
              <a:rPr lang="en-US" sz="4800" dirty="0" err="1">
                <a:solidFill>
                  <a:srgbClr val="613318"/>
                </a:solidFill>
              </a:rPr>
              <a:t>problema</a:t>
            </a:r>
            <a:r>
              <a:rPr lang="en-US" sz="4800" dirty="0">
                <a:solidFill>
                  <a:srgbClr val="613318"/>
                </a:solidFill>
              </a:rPr>
              <a:t>?</a:t>
            </a:r>
            <a:endParaRPr sz="4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A9FF61-A901-4DEF-8E9B-E434F3CC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 Cuatro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8F62C-CC8F-47F3-B0A0-D6CA4A7E2965}"/>
              </a:ext>
            </a:extLst>
          </p:cNvPr>
          <p:cNvSpPr txBox="1"/>
          <p:nvPr/>
        </p:nvSpPr>
        <p:spPr>
          <a:xfrm>
            <a:off x="690880" y="1422400"/>
            <a:ext cx="1085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Captar</a:t>
            </a:r>
            <a:endParaRPr lang="en-US" sz="4800" b="1" dirty="0"/>
          </a:p>
          <a:p>
            <a:r>
              <a:rPr lang="en-US" sz="4800" b="1" dirty="0" err="1"/>
              <a:t>Contar</a:t>
            </a:r>
            <a:endParaRPr lang="en-US" sz="4800" b="1" dirty="0"/>
          </a:p>
          <a:p>
            <a:r>
              <a:rPr lang="en-US" sz="4800" b="1" dirty="0" err="1"/>
              <a:t>Considerar</a:t>
            </a:r>
            <a:endParaRPr lang="en-US" sz="4800" b="1" dirty="0"/>
          </a:p>
          <a:p>
            <a:r>
              <a:rPr lang="en-US" sz="4800" b="1" dirty="0" err="1"/>
              <a:t>Consolidar</a:t>
            </a:r>
            <a:r>
              <a:rPr lang="en-US" sz="4800" b="1" dirty="0"/>
              <a:t>: </a:t>
            </a:r>
            <a:r>
              <a:rPr lang="en-US" sz="4800" dirty="0"/>
              <a:t>Con cuatro </a:t>
            </a:r>
            <a:r>
              <a:rPr lang="en-US" sz="4800" dirty="0" err="1"/>
              <a:t>preguntas</a:t>
            </a:r>
            <a:r>
              <a:rPr lang="en-US" sz="4800" dirty="0"/>
              <a:t>, </a:t>
            </a:r>
            <a:r>
              <a:rPr lang="en-US" sz="4800" dirty="0" err="1"/>
              <a:t>resaltamos</a:t>
            </a:r>
            <a:r>
              <a:rPr lang="en-US" sz="4800" dirty="0"/>
              <a:t> </a:t>
            </a:r>
            <a:r>
              <a:rPr lang="en-US" sz="4800" dirty="0" err="1"/>
              <a:t>el</a:t>
            </a:r>
            <a:r>
              <a:rPr lang="en-US" sz="4800" dirty="0"/>
              <a:t> </a:t>
            </a:r>
            <a:r>
              <a:rPr lang="en-US" sz="4800" dirty="0" err="1"/>
              <a:t>pecado</a:t>
            </a:r>
            <a:r>
              <a:rPr lang="en-US" sz="4800" dirty="0"/>
              <a:t>, las </a:t>
            </a:r>
            <a:r>
              <a:rPr lang="en-US" sz="4800" dirty="0" err="1"/>
              <a:t>buenas</a:t>
            </a:r>
            <a:r>
              <a:rPr lang="en-US" sz="4800" dirty="0"/>
              <a:t> </a:t>
            </a:r>
            <a:r>
              <a:rPr lang="en-US" sz="4800" dirty="0" err="1"/>
              <a:t>noticias</a:t>
            </a:r>
            <a:r>
              <a:rPr lang="en-US" sz="4800" dirty="0"/>
              <a:t> de Dios, y la </a:t>
            </a:r>
            <a:r>
              <a:rPr lang="en-US" sz="4800" dirty="0" err="1"/>
              <a:t>aplicación</a:t>
            </a:r>
            <a:r>
              <a:rPr lang="en-US" sz="4800" dirty="0"/>
              <a:t> para </a:t>
            </a:r>
            <a:r>
              <a:rPr lang="en-US" sz="4800" dirty="0" err="1"/>
              <a:t>nuestras</a:t>
            </a:r>
            <a:r>
              <a:rPr lang="en-US" sz="4800" dirty="0"/>
              <a:t> </a:t>
            </a:r>
            <a:r>
              <a:rPr lang="en-US" sz="4800" dirty="0" err="1"/>
              <a:t>vidas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60422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Consolidar- Marcos 1:16-39</a:t>
            </a:r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 dirty="0">
                <a:solidFill>
                  <a:srgbClr val="613318"/>
                </a:solidFill>
              </a:rPr>
              <a:t>1. ¿</a:t>
            </a:r>
            <a:r>
              <a:rPr lang="en-US" dirty="0" err="1">
                <a:solidFill>
                  <a:srgbClr val="613318"/>
                </a:solidFill>
              </a:rPr>
              <a:t>Cuál</a:t>
            </a:r>
            <a:r>
              <a:rPr lang="en-US" dirty="0">
                <a:solidFill>
                  <a:srgbClr val="613318"/>
                </a:solidFill>
              </a:rPr>
              <a:t> es </a:t>
            </a:r>
            <a:r>
              <a:rPr lang="en-US" dirty="0" err="1">
                <a:solidFill>
                  <a:srgbClr val="613318"/>
                </a:solidFill>
              </a:rPr>
              <a:t>el</a:t>
            </a:r>
            <a:r>
              <a:rPr lang="en-US" dirty="0">
                <a:solidFill>
                  <a:srgbClr val="613318"/>
                </a:solidFill>
              </a:rPr>
              <a:t> punto principal de la </a:t>
            </a:r>
            <a:r>
              <a:rPr lang="en-US" dirty="0" err="1">
                <a:solidFill>
                  <a:srgbClr val="613318"/>
                </a:solidFill>
              </a:rPr>
              <a:t>historia</a:t>
            </a:r>
            <a:r>
              <a:rPr lang="en-US" sz="5400" dirty="0">
                <a:solidFill>
                  <a:srgbClr val="613318"/>
                </a:solidFill>
              </a:rPr>
              <a:t>?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96572-A1F3-ABC2-C9FF-2CB052F42744}"/>
              </a:ext>
            </a:extLst>
          </p:cNvPr>
          <p:cNvSpPr txBox="1"/>
          <p:nvPr/>
        </p:nvSpPr>
        <p:spPr>
          <a:xfrm>
            <a:off x="2085190" y="3603812"/>
            <a:ext cx="71932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Jesús recorrió toda Galilea; predicaba en las sinagogas y expulsaba demonios.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Consolidar- Marcos 1:16-39</a:t>
            </a:r>
            <a:endParaRPr sz="5400"/>
          </a:p>
        </p:txBody>
      </p:sp>
      <p:sp>
        <p:nvSpPr>
          <p:cNvPr id="258" name="Google Shape;258;p2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 dirty="0">
                <a:solidFill>
                  <a:srgbClr val="613318"/>
                </a:solidFill>
              </a:rPr>
              <a:t>2. ¿</a:t>
            </a:r>
            <a:r>
              <a:rPr lang="en-US" sz="5400" dirty="0" err="1">
                <a:solidFill>
                  <a:srgbClr val="613318"/>
                </a:solidFill>
              </a:rPr>
              <a:t>Qué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u="sng" dirty="0" err="1">
                <a:solidFill>
                  <a:srgbClr val="613318"/>
                </a:solidFill>
              </a:rPr>
              <a:t>pecado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veo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en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esta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historia</a:t>
            </a:r>
            <a:r>
              <a:rPr lang="en-US" sz="5400" dirty="0">
                <a:solidFill>
                  <a:srgbClr val="613318"/>
                </a:solidFill>
              </a:rPr>
              <a:t> y </a:t>
            </a:r>
            <a:r>
              <a:rPr lang="en-US" sz="5400" dirty="0" err="1">
                <a:solidFill>
                  <a:srgbClr val="613318"/>
                </a:solidFill>
              </a:rPr>
              <a:t>confieso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en</a:t>
            </a:r>
            <a:r>
              <a:rPr lang="en-US" sz="5400" dirty="0">
                <a:solidFill>
                  <a:srgbClr val="613318"/>
                </a:solidFill>
              </a:rPr>
              <a:t> mi </a:t>
            </a:r>
            <a:r>
              <a:rPr lang="en-US" sz="5400" dirty="0" err="1">
                <a:solidFill>
                  <a:srgbClr val="613318"/>
                </a:solidFill>
              </a:rPr>
              <a:t>vida</a:t>
            </a:r>
            <a:r>
              <a:rPr lang="en-US" sz="5400" dirty="0">
                <a:solidFill>
                  <a:srgbClr val="613318"/>
                </a:solidFill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Consolidar- Marcos 1:16-39</a:t>
            </a:r>
            <a:endParaRPr sz="5400"/>
          </a:p>
        </p:txBody>
      </p:sp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 dirty="0">
                <a:solidFill>
                  <a:srgbClr val="613318"/>
                </a:solidFill>
              </a:rPr>
              <a:t>3. ¿</a:t>
            </a:r>
            <a:r>
              <a:rPr lang="en-US" dirty="0" err="1">
                <a:solidFill>
                  <a:srgbClr val="613318"/>
                </a:solidFill>
              </a:rPr>
              <a:t>En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qué</a:t>
            </a:r>
            <a:r>
              <a:rPr lang="en-US" dirty="0">
                <a:solidFill>
                  <a:srgbClr val="613318"/>
                </a:solidFill>
              </a:rPr>
              <a:t> versos y palabras de </a:t>
            </a:r>
            <a:r>
              <a:rPr lang="en-US" dirty="0" err="1">
                <a:solidFill>
                  <a:srgbClr val="613318"/>
                </a:solidFill>
              </a:rPr>
              <a:t>esta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historia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veo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el</a:t>
            </a:r>
            <a:r>
              <a:rPr lang="en-US" dirty="0">
                <a:solidFill>
                  <a:srgbClr val="613318"/>
                </a:solidFill>
              </a:rPr>
              <a:t> amor de Dios para </a:t>
            </a:r>
            <a:r>
              <a:rPr lang="en-US" dirty="0" err="1">
                <a:solidFill>
                  <a:srgbClr val="613318"/>
                </a:solidFill>
              </a:rPr>
              <a:t>conmigo</a:t>
            </a:r>
            <a:r>
              <a:rPr lang="en-US" sz="5400" dirty="0">
                <a:solidFill>
                  <a:srgbClr val="613318"/>
                </a:solidFill>
              </a:rPr>
              <a:t>?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Consolidar- Marcos 1:16-39</a:t>
            </a:r>
            <a:endParaRPr sz="5400"/>
          </a:p>
        </p:txBody>
      </p:sp>
      <p:sp>
        <p:nvSpPr>
          <p:cNvPr id="272" name="Google Shape;272;p2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 dirty="0">
                <a:solidFill>
                  <a:srgbClr val="613318"/>
                </a:solidFill>
              </a:rPr>
              <a:t>4. ¿</a:t>
            </a:r>
            <a:r>
              <a:rPr lang="en-US" sz="5400" dirty="0" err="1">
                <a:solidFill>
                  <a:srgbClr val="613318"/>
                </a:solidFill>
              </a:rPr>
              <a:t>Qué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pediré</a:t>
            </a:r>
            <a:r>
              <a:rPr lang="en-US" sz="5400" dirty="0">
                <a:solidFill>
                  <a:srgbClr val="613318"/>
                </a:solidFill>
              </a:rPr>
              <a:t> que Dios </a:t>
            </a:r>
            <a:r>
              <a:rPr lang="en-US" sz="5400" dirty="0" err="1">
                <a:solidFill>
                  <a:srgbClr val="613318"/>
                </a:solidFill>
              </a:rPr>
              <a:t>obre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en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mí</a:t>
            </a:r>
            <a:r>
              <a:rPr lang="en-US" sz="5400" dirty="0">
                <a:solidFill>
                  <a:srgbClr val="613318"/>
                </a:solidFill>
              </a:rPr>
              <a:t> para ponder </a:t>
            </a:r>
            <a:r>
              <a:rPr lang="en-US" sz="5400" dirty="0" err="1">
                <a:solidFill>
                  <a:srgbClr val="613318"/>
                </a:solidFill>
              </a:rPr>
              <a:t>en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práctica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esta</a:t>
            </a:r>
            <a:r>
              <a:rPr lang="en-US" sz="5400" dirty="0">
                <a:solidFill>
                  <a:srgbClr val="613318"/>
                </a:solidFill>
              </a:rPr>
              <a:t> palabra de Dios?</a:t>
            </a:r>
            <a:endParaRPr sz="5400" dirty="0">
              <a:solidFill>
                <a:srgbClr val="61331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8200" y="650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 b="1" dirty="0" err="1">
                <a:solidFill>
                  <a:srgbClr val="00B050"/>
                </a:solidFill>
              </a:rPr>
              <a:t>Objetivos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Lección</a:t>
            </a:r>
            <a:r>
              <a:rPr lang="en-US" b="1" dirty="0">
                <a:solidFill>
                  <a:srgbClr val="00B050"/>
                </a:solidFill>
              </a:rPr>
              <a:t> 8</a:t>
            </a:r>
            <a:endParaRPr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D28580-2267-1E11-53D2-D19A6F7F8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19164"/>
              </p:ext>
            </p:extLst>
          </p:nvPr>
        </p:nvGraphicFramePr>
        <p:xfrm>
          <a:off x="838200" y="1937296"/>
          <a:ext cx="10515599" cy="3937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0970">
                  <a:extLst>
                    <a:ext uri="{9D8B030D-6E8A-4147-A177-3AD203B41FA5}">
                      <a16:colId xmlns:a16="http://schemas.microsoft.com/office/drawing/2014/main" val="1947932735"/>
                    </a:ext>
                  </a:extLst>
                </a:gridCol>
                <a:gridCol w="9834629">
                  <a:extLst>
                    <a:ext uri="{9D8B030D-6E8A-4147-A177-3AD203B41FA5}">
                      <a16:colId xmlns:a16="http://schemas.microsoft.com/office/drawing/2014/main" val="3176867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4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Usar </a:t>
                      </a:r>
                      <a:r>
                        <a:rPr lang="en-US" sz="3600" b="0" dirty="0" err="1"/>
                        <a:t>el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método</a:t>
                      </a:r>
                      <a:r>
                        <a:rPr lang="en-US" sz="3600" b="0" dirty="0"/>
                        <a:t> de la Cuatro “C” para leer y </a:t>
                      </a:r>
                      <a:r>
                        <a:rPr lang="en-US" sz="3600" b="0" dirty="0" err="1"/>
                        <a:t>entender</a:t>
                      </a:r>
                      <a:r>
                        <a:rPr lang="en-US" sz="3600" b="0" dirty="0"/>
                        <a:t> Marcos 1:16-39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82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/>
                        <a:t>Practicar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el</a:t>
                      </a:r>
                      <a:r>
                        <a:rPr lang="en-US" sz="3600" b="0" dirty="0"/>
                        <a:t> “</a:t>
                      </a:r>
                      <a:r>
                        <a:rPr lang="en-US" sz="3600" b="0" dirty="0" err="1"/>
                        <a:t>Contar</a:t>
                      </a:r>
                      <a:r>
                        <a:rPr lang="en-US" sz="3600" b="0" dirty="0"/>
                        <a:t>” </a:t>
                      </a:r>
                      <a:r>
                        <a:rPr lang="en-US" sz="3600" b="0" dirty="0" err="1"/>
                        <a:t>usando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una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historia</a:t>
                      </a:r>
                      <a:r>
                        <a:rPr lang="en-US" sz="3600" b="0" dirty="0"/>
                        <a:t> de Marcos 1:16-39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15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/>
                        <a:t>Identificar</a:t>
                      </a:r>
                      <a:r>
                        <a:rPr lang="en-US" sz="3600" b="1" dirty="0"/>
                        <a:t> </a:t>
                      </a:r>
                      <a:r>
                        <a:rPr lang="en-US" sz="3600" b="1" dirty="0" err="1"/>
                        <a:t>el</a:t>
                      </a:r>
                      <a:r>
                        <a:rPr lang="en-US" sz="3600" b="1" dirty="0"/>
                        <a:t> </a:t>
                      </a:r>
                      <a:r>
                        <a:rPr lang="en-US" sz="3600" b="1" dirty="0" err="1"/>
                        <a:t>propósito</a:t>
                      </a:r>
                      <a:r>
                        <a:rPr lang="en-US" sz="3600" b="1" dirty="0"/>
                        <a:t> de </a:t>
                      </a:r>
                      <a:r>
                        <a:rPr lang="en-US" sz="3600" b="1" dirty="0" err="1"/>
                        <a:t>los</a:t>
                      </a:r>
                      <a:r>
                        <a:rPr lang="en-US" sz="3600" b="1" dirty="0"/>
                        <a:t> </a:t>
                      </a:r>
                      <a:r>
                        <a:rPr lang="en-US" sz="3600" b="1" dirty="0" err="1"/>
                        <a:t>milagros</a:t>
                      </a:r>
                      <a:r>
                        <a:rPr lang="en-US" sz="3600" b="1" dirty="0"/>
                        <a:t> de Jesús y la </a:t>
                      </a:r>
                      <a:r>
                        <a:rPr lang="en-US" sz="3600" b="1" dirty="0" err="1"/>
                        <a:t>necesidad</a:t>
                      </a:r>
                      <a:r>
                        <a:rPr lang="en-US" sz="3600" b="1" dirty="0"/>
                        <a:t> de </a:t>
                      </a:r>
                      <a:r>
                        <a:rPr lang="en-US" sz="3600" b="1" dirty="0" err="1"/>
                        <a:t>milagros</a:t>
                      </a:r>
                      <a:r>
                        <a:rPr lang="en-US" sz="3600" b="1" dirty="0"/>
                        <a:t> hoy día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50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b="1" dirty="0">
                <a:solidFill>
                  <a:srgbClr val="00B050"/>
                </a:solidFill>
              </a:rPr>
              <a:t>Los Milagros de Jesús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838200" y="1920875"/>
            <a:ext cx="10515600" cy="47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4400" dirty="0"/>
              <a:t>El </a:t>
            </a:r>
            <a:r>
              <a:rPr lang="en-US" sz="4400" dirty="0" err="1"/>
              <a:t>propósito</a:t>
            </a:r>
            <a:r>
              <a:rPr lang="en-US" sz="4400" dirty="0"/>
              <a:t> – </a:t>
            </a:r>
            <a:r>
              <a:rPr lang="en-US" sz="4400" dirty="0" err="1"/>
              <a:t>mostrar</a:t>
            </a:r>
            <a:r>
              <a:rPr lang="en-US" sz="4400" dirty="0"/>
              <a:t> </a:t>
            </a:r>
            <a:r>
              <a:rPr lang="en-US" sz="4400" dirty="0" err="1"/>
              <a:t>poder</a:t>
            </a:r>
            <a:r>
              <a:rPr lang="en-US" sz="4400" dirty="0"/>
              <a:t> y </a:t>
            </a:r>
            <a:r>
              <a:rPr lang="en-US" sz="4400" dirty="0" err="1"/>
              <a:t>confirmar</a:t>
            </a:r>
            <a:r>
              <a:rPr lang="en-US" sz="4400" dirty="0"/>
              <a:t> que es Dios</a:t>
            </a:r>
          </a:p>
          <a:p>
            <a:pPr marL="228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endParaRPr lang="en-US" sz="4400" dirty="0"/>
          </a:p>
          <a:p>
            <a:pPr marL="228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4400" dirty="0"/>
              <a:t>Las </a:t>
            </a:r>
            <a:r>
              <a:rPr lang="en-US" sz="4400" dirty="0" err="1"/>
              <a:t>obras</a:t>
            </a:r>
            <a:r>
              <a:rPr lang="en-US" sz="4400" dirty="0"/>
              <a:t> </a:t>
            </a:r>
            <a:r>
              <a:rPr lang="en-US" sz="4400" dirty="0" err="1"/>
              <a:t>milagrosas</a:t>
            </a:r>
            <a:r>
              <a:rPr lang="en-US" sz="4400" dirty="0"/>
              <a:t> </a:t>
            </a:r>
            <a:r>
              <a:rPr lang="en-US" sz="4400" dirty="0" err="1"/>
              <a:t>demostraron</a:t>
            </a:r>
            <a:r>
              <a:rPr lang="en-US" sz="4400" dirty="0"/>
              <a:t> que </a:t>
            </a:r>
            <a:r>
              <a:rPr lang="en-US" sz="4400" dirty="0" err="1"/>
              <a:t>él</a:t>
            </a:r>
            <a:r>
              <a:rPr lang="en-US" sz="4400" dirty="0"/>
              <a:t> era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efecto</a:t>
            </a:r>
            <a:r>
              <a:rPr lang="en-US" sz="4400" dirty="0"/>
              <a:t> </a:t>
            </a:r>
            <a:r>
              <a:rPr lang="en-US" sz="4400" dirty="0" err="1"/>
              <a:t>el</a:t>
            </a:r>
            <a:r>
              <a:rPr lang="en-US" sz="4400" dirty="0"/>
              <a:t> Salvador </a:t>
            </a:r>
            <a:r>
              <a:rPr lang="en-US" sz="4400" dirty="0" err="1"/>
              <a:t>prometido</a:t>
            </a:r>
            <a:r>
              <a:rPr lang="en-US" sz="4400" dirty="0"/>
              <a:t>, </a:t>
            </a:r>
            <a:r>
              <a:rPr lang="en-US" sz="4400" dirty="0" err="1"/>
              <a:t>el</a:t>
            </a:r>
            <a:r>
              <a:rPr lang="en-US" sz="4400" dirty="0"/>
              <a:t> </a:t>
            </a:r>
            <a:r>
              <a:rPr lang="en-US" sz="4400" dirty="0" err="1"/>
              <a:t>mismo</a:t>
            </a:r>
            <a:r>
              <a:rPr lang="en-US" sz="4400" dirty="0"/>
              <a:t> </a:t>
            </a:r>
            <a:r>
              <a:rPr lang="en-US" sz="4400" dirty="0" err="1"/>
              <a:t>hijo</a:t>
            </a:r>
            <a:r>
              <a:rPr lang="en-US" sz="4400" dirty="0"/>
              <a:t> de Dios. </a:t>
            </a:r>
          </a:p>
        </p:txBody>
      </p:sp>
    </p:spTree>
    <p:extLst>
      <p:ext uri="{BB962C8B-B14F-4D97-AF65-F5344CB8AC3E}">
        <p14:creationId xmlns:p14="http://schemas.microsoft.com/office/powerpoint/2010/main" val="30007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747203" y="1489998"/>
            <a:ext cx="10697593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tx1"/>
                </a:solidFill>
                <a:latin typeface="Overlock"/>
                <a:ea typeface="Overlock"/>
                <a:cs typeface="Overlock"/>
                <a:sym typeface="Overlock"/>
              </a:rPr>
              <a:t>La Biblia: La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Overlock"/>
                <a:ea typeface="Overlock"/>
                <a:cs typeface="Overlock"/>
                <a:sym typeface="Overlock"/>
              </a:rPr>
              <a:t>Llegada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Overlock"/>
                <a:ea typeface="Overlock"/>
                <a:cs typeface="Overlock"/>
                <a:sym typeface="Overlock"/>
              </a:rPr>
              <a:t> del Salvador</a:t>
            </a:r>
            <a:endParaRPr sz="3200" b="1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Overlock"/>
                <a:ea typeface="Overlock"/>
                <a:cs typeface="Overlock"/>
                <a:sym typeface="Overlock"/>
              </a:rPr>
              <a:t>Lección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Overlock"/>
                <a:ea typeface="Overlock"/>
                <a:cs typeface="Overlock"/>
                <a:sym typeface="Overlock"/>
              </a:rPr>
              <a:t> 8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853E"/>
                </a:solidFill>
                <a:latin typeface="Overlock"/>
                <a:sym typeface="Overlock"/>
              </a:rPr>
              <a:t>Predicando</a:t>
            </a:r>
            <a:r>
              <a:rPr lang="en-US" sz="5400" b="1" dirty="0">
                <a:solidFill>
                  <a:srgbClr val="00853E"/>
                </a:solidFill>
                <a:latin typeface="Overlock"/>
                <a:sym typeface="Overlock"/>
              </a:rPr>
              <a:t> y </a:t>
            </a:r>
            <a:r>
              <a:rPr lang="en-US" sz="5400" b="1" dirty="0" err="1">
                <a:solidFill>
                  <a:srgbClr val="00853E"/>
                </a:solidFill>
                <a:latin typeface="Overlock"/>
                <a:sym typeface="Overlock"/>
              </a:rPr>
              <a:t>Sanando</a:t>
            </a:r>
            <a:endParaRPr lang="en-US" sz="5400" b="1" dirty="0">
              <a:solidFill>
                <a:srgbClr val="00853E"/>
              </a:solidFill>
              <a:latin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853E"/>
                </a:solidFill>
                <a:latin typeface="Overlock"/>
                <a:sym typeface="Overlock"/>
              </a:rPr>
              <a:t>Marcos 1:16-39</a:t>
            </a:r>
            <a:endParaRPr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s-ES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</a:t>
            </a:r>
            <a:r>
              <a:rPr lang="en-US" b="1" dirty="0" err="1">
                <a:solidFill>
                  <a:srgbClr val="00B050"/>
                </a:solidFill>
              </a:rPr>
              <a:t>Necesitamos</a:t>
            </a:r>
            <a:r>
              <a:rPr lang="en-US" b="1" dirty="0">
                <a:solidFill>
                  <a:srgbClr val="00B050"/>
                </a:solidFill>
              </a:rPr>
              <a:t> hoy </a:t>
            </a:r>
            <a:r>
              <a:rPr lang="en-US" b="1" dirty="0" err="1">
                <a:solidFill>
                  <a:srgbClr val="00B050"/>
                </a:solidFill>
              </a:rPr>
              <a:t>milagros</a:t>
            </a:r>
            <a:r>
              <a:rPr lang="en-US" b="1" dirty="0">
                <a:solidFill>
                  <a:srgbClr val="00B050"/>
                </a:solidFill>
              </a:rPr>
              <a:t>?</a:t>
            </a:r>
            <a:endParaRPr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00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s-ES" sz="5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Tenemos el testimonio completo </a:t>
            </a:r>
            <a:br>
              <a:rPr lang="es-ES" sz="5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5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la Biblia que, por su propia autoridad, establece que es la </a:t>
            </a:r>
            <a:br>
              <a:rPr lang="es-ES" sz="5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5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Palabra de Dios.  Eso es lo que </a:t>
            </a:r>
            <a:br>
              <a:rPr lang="es-ES" sz="5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5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más necesitamos.</a:t>
            </a:r>
            <a:r>
              <a:rPr lang="en-US" sz="5400" dirty="0">
                <a:solidFill>
                  <a:srgbClr val="00B050"/>
                </a:solidFill>
                <a:effectLst/>
              </a:rPr>
              <a:t> </a:t>
            </a:r>
            <a:endParaRPr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33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>
            <a:spLocks noGrp="1"/>
          </p:cNvSpPr>
          <p:nvPr>
            <p:ph type="title"/>
          </p:nvPr>
        </p:nvSpPr>
        <p:spPr>
          <a:xfrm>
            <a:off x="3585411" y="2386431"/>
            <a:ext cx="58714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verlock"/>
              <a:buNone/>
            </a:pPr>
            <a:r>
              <a:rPr lang="en-US" sz="6000">
                <a:solidFill>
                  <a:schemeClr val="lt1"/>
                </a:solidFill>
              </a:rPr>
              <a:t>Proyecto Final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65685d936f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D22"/>
              </a:buClr>
              <a:buSzPts val="5400"/>
              <a:buFont typeface="Overlock"/>
              <a:buNone/>
            </a:pPr>
            <a:r>
              <a:rPr lang="en-US" sz="5400" b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El Propósito de Academia Cristo</a:t>
            </a:r>
            <a:endParaRPr/>
          </a:p>
        </p:txBody>
      </p:sp>
      <p:sp>
        <p:nvSpPr>
          <p:cNvPr id="393" name="Google Shape;393;g165685d936f_0_0"/>
          <p:cNvSpPr txBox="1">
            <a:spLocks noGrp="1"/>
          </p:cNvSpPr>
          <p:nvPr>
            <p:ph type="body" idx="1"/>
          </p:nvPr>
        </p:nvSpPr>
        <p:spPr>
          <a:xfrm>
            <a:off x="5064552" y="1926222"/>
            <a:ext cx="6542100" cy="4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n-US" sz="40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Capacitación para cumplir la Gran Comisión. </a:t>
            </a:r>
            <a:endParaRPr/>
          </a:p>
          <a:p>
            <a:pPr marL="228600" lvl="0" indent="-2540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n-US" sz="40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Crecer en la Palabra </a:t>
            </a:r>
            <a:endParaRPr/>
          </a:p>
          <a:p>
            <a:pPr marL="228600" lvl="0" indent="-2540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n-US" sz="40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Llevar la Palabra a otros. </a:t>
            </a:r>
            <a:endParaRPr sz="400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94" name="Google Shape;394;g165685d936f_0_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345" y="2977683"/>
            <a:ext cx="3545222" cy="214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65685d936f_0_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D22"/>
              </a:buClr>
              <a:buSzPts val="4800"/>
              <a:buFont typeface="Overlock"/>
              <a:buNone/>
            </a:pPr>
            <a:r>
              <a:rPr lang="en-US" sz="4800" b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“Quiero juntar un grupo. </a:t>
            </a:r>
            <a:br>
              <a:rPr lang="en-US" sz="4800" b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4800" b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¿Pueden orientarme?”</a:t>
            </a:r>
            <a:endParaRPr sz="4800" b="1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01" name="Google Shape;401;g165685d936f_0_82"/>
          <p:cNvSpPr txBox="1">
            <a:spLocks noGrp="1"/>
          </p:cNvSpPr>
          <p:nvPr>
            <p:ph type="body" idx="1"/>
          </p:nvPr>
        </p:nvSpPr>
        <p:spPr>
          <a:xfrm>
            <a:off x="4809570" y="2245893"/>
            <a:ext cx="6542100" cy="3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837"/>
              </a:buClr>
              <a:buSzPts val="3500"/>
              <a:buChar char="•"/>
            </a:pPr>
            <a:r>
              <a:rPr lang="en-US" sz="35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Hable con su profesor</a:t>
            </a:r>
            <a:endParaRPr sz="35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C7837"/>
              </a:buClr>
              <a:buSzPts val="3500"/>
              <a:buChar char="•"/>
            </a:pPr>
            <a:r>
              <a:rPr lang="en-US" sz="35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Orientación: Grupo Sembrador</a:t>
            </a:r>
            <a:endParaRPr sz="35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C7837"/>
              </a:buClr>
              <a:buSzPts val="3500"/>
              <a:buChar char="•"/>
            </a:pPr>
            <a:r>
              <a:rPr lang="en-US" sz="3500" b="0" i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&gt;&gt;No dejemos de congregarnos, como es la costumbre de algunos, sino animémonos unos a otros; y con más razón ahora que vemos que aquel día se acerca.&lt;&lt; </a:t>
            </a:r>
            <a:r>
              <a:rPr lang="en-US" sz="3500" b="0" i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(Hebreos 10:25)</a:t>
            </a:r>
            <a:endParaRPr sz="35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402" name="Google Shape;402;g165685d936f_0_8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319710"/>
            <a:ext cx="3738741" cy="304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5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1"/>
          <p:cNvSpPr txBox="1">
            <a:spLocks noGrp="1"/>
          </p:cNvSpPr>
          <p:nvPr>
            <p:ph type="body" idx="1"/>
          </p:nvPr>
        </p:nvSpPr>
        <p:spPr>
          <a:xfrm>
            <a:off x="1126958" y="4345272"/>
            <a:ext cx="10515600" cy="463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</a:pPr>
            <a:r>
              <a:rPr lang="en-US" sz="100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La Oración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8200" y="650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 b="1" dirty="0" err="1">
                <a:solidFill>
                  <a:srgbClr val="00B050"/>
                </a:solidFill>
              </a:rPr>
              <a:t>Objetivos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Lección</a:t>
            </a:r>
            <a:r>
              <a:rPr lang="en-US" b="1" dirty="0">
                <a:solidFill>
                  <a:srgbClr val="00B050"/>
                </a:solidFill>
              </a:rPr>
              <a:t> 8</a:t>
            </a:r>
            <a:endParaRPr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D28580-2267-1E11-53D2-D19A6F7F8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46567"/>
              </p:ext>
            </p:extLst>
          </p:nvPr>
        </p:nvGraphicFramePr>
        <p:xfrm>
          <a:off x="838200" y="1937296"/>
          <a:ext cx="10515599" cy="3937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0970">
                  <a:extLst>
                    <a:ext uri="{9D8B030D-6E8A-4147-A177-3AD203B41FA5}">
                      <a16:colId xmlns:a16="http://schemas.microsoft.com/office/drawing/2014/main" val="1947932735"/>
                    </a:ext>
                  </a:extLst>
                </a:gridCol>
                <a:gridCol w="9834629">
                  <a:extLst>
                    <a:ext uri="{9D8B030D-6E8A-4147-A177-3AD203B41FA5}">
                      <a16:colId xmlns:a16="http://schemas.microsoft.com/office/drawing/2014/main" val="3176867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4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Usar </a:t>
                      </a:r>
                      <a:r>
                        <a:rPr lang="en-US" sz="3600" b="1" dirty="0" err="1"/>
                        <a:t>el</a:t>
                      </a:r>
                      <a:r>
                        <a:rPr lang="en-US" sz="3600" b="1" dirty="0"/>
                        <a:t> </a:t>
                      </a:r>
                      <a:r>
                        <a:rPr lang="en-US" sz="3600" b="1" dirty="0" err="1"/>
                        <a:t>método</a:t>
                      </a:r>
                      <a:r>
                        <a:rPr lang="en-US" sz="3600" b="1" dirty="0"/>
                        <a:t> de la Cuatro “C” para leer y </a:t>
                      </a:r>
                      <a:r>
                        <a:rPr lang="en-US" sz="3600" b="1" dirty="0" err="1"/>
                        <a:t>entender</a:t>
                      </a:r>
                      <a:r>
                        <a:rPr lang="en-US" sz="3600" b="1" dirty="0"/>
                        <a:t> Marcos 1:16-39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82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/>
                        <a:t>Practicar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el</a:t>
                      </a:r>
                      <a:r>
                        <a:rPr lang="en-US" sz="3600" b="0" dirty="0"/>
                        <a:t> “</a:t>
                      </a:r>
                      <a:r>
                        <a:rPr lang="en-US" sz="3600" b="0" dirty="0" err="1"/>
                        <a:t>Contar</a:t>
                      </a:r>
                      <a:r>
                        <a:rPr lang="en-US" sz="3600" b="0" dirty="0"/>
                        <a:t>” </a:t>
                      </a:r>
                      <a:r>
                        <a:rPr lang="en-US" sz="3600" b="0" dirty="0" err="1"/>
                        <a:t>usando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una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historia</a:t>
                      </a:r>
                      <a:r>
                        <a:rPr lang="en-US" sz="3600" b="0" dirty="0"/>
                        <a:t> de Marcos 1:16-39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15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/>
                        <a:t>Identificar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el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propósito</a:t>
                      </a:r>
                      <a:r>
                        <a:rPr lang="en-US" sz="3600" b="0" dirty="0"/>
                        <a:t> de </a:t>
                      </a:r>
                      <a:r>
                        <a:rPr lang="en-US" sz="3600" b="0" dirty="0" err="1"/>
                        <a:t>los</a:t>
                      </a:r>
                      <a:r>
                        <a:rPr lang="en-US" sz="3600" b="0" dirty="0"/>
                        <a:t> </a:t>
                      </a:r>
                      <a:r>
                        <a:rPr lang="en-US" sz="3600" b="0" dirty="0" err="1"/>
                        <a:t>milagros</a:t>
                      </a:r>
                      <a:r>
                        <a:rPr lang="en-US" sz="3600" b="0" dirty="0"/>
                        <a:t> de Jesús y la </a:t>
                      </a:r>
                      <a:r>
                        <a:rPr lang="en-US" sz="3600" b="0" dirty="0" err="1"/>
                        <a:t>necesidad</a:t>
                      </a:r>
                      <a:r>
                        <a:rPr lang="en-US" sz="3600" b="0" dirty="0"/>
                        <a:t> de </a:t>
                      </a:r>
                      <a:r>
                        <a:rPr lang="en-US" sz="3600" b="0" dirty="0" err="1"/>
                        <a:t>milagros</a:t>
                      </a:r>
                      <a:r>
                        <a:rPr lang="en-US" sz="3600" b="0" dirty="0"/>
                        <a:t> hoy día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50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72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A9FF61-A901-4DEF-8E9B-E434F3CC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 Cuatro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8F62C-CC8F-47F3-B0A0-D6CA4A7E2965}"/>
              </a:ext>
            </a:extLst>
          </p:cNvPr>
          <p:cNvSpPr txBox="1"/>
          <p:nvPr/>
        </p:nvSpPr>
        <p:spPr>
          <a:xfrm>
            <a:off x="690880" y="1950720"/>
            <a:ext cx="1085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Captar</a:t>
            </a:r>
            <a:r>
              <a:rPr lang="en-US" sz="4800" b="1" dirty="0"/>
              <a:t>: </a:t>
            </a:r>
            <a:r>
              <a:rPr lang="en-US" sz="4800" dirty="0"/>
              <a:t>La </a:t>
            </a:r>
            <a:r>
              <a:rPr lang="en-US" sz="4800" dirty="0" err="1"/>
              <a:t>introducción</a:t>
            </a:r>
            <a:r>
              <a:rPr lang="en-US" sz="4800" dirty="0"/>
              <a:t>, </a:t>
            </a:r>
            <a:r>
              <a:rPr lang="en-US" sz="4800" dirty="0" err="1"/>
              <a:t>el</a:t>
            </a:r>
            <a:r>
              <a:rPr lang="en-US" sz="4800" dirty="0"/>
              <a:t> </a:t>
            </a:r>
            <a:r>
              <a:rPr lang="en-US" sz="4800" dirty="0" err="1"/>
              <a:t>gancho</a:t>
            </a:r>
            <a:r>
              <a:rPr lang="en-US" sz="4800" dirty="0"/>
              <a:t> que </a:t>
            </a:r>
            <a:r>
              <a:rPr lang="en-US" sz="4800" dirty="0" err="1"/>
              <a:t>nos</a:t>
            </a:r>
            <a:r>
              <a:rPr lang="en-US" sz="4800" dirty="0"/>
              <a:t> </a:t>
            </a:r>
            <a:r>
              <a:rPr lang="en-US" sz="4800" dirty="0" err="1"/>
              <a:t>lleva</a:t>
            </a:r>
            <a:r>
              <a:rPr lang="en-US" sz="4800" dirty="0"/>
              <a:t> al </a:t>
            </a:r>
            <a:r>
              <a:rPr lang="en-US" sz="4800" dirty="0" err="1"/>
              <a:t>tema</a:t>
            </a:r>
            <a:r>
              <a:rPr lang="en-US" sz="4800" dirty="0"/>
              <a:t> del día</a:t>
            </a:r>
            <a:endParaRPr lang="en-US" sz="4800" b="1" dirty="0"/>
          </a:p>
          <a:p>
            <a:r>
              <a:rPr lang="en-US" sz="4800" b="1" dirty="0" err="1"/>
              <a:t>Contar</a:t>
            </a:r>
            <a:endParaRPr lang="en-US" sz="4800" b="1" dirty="0"/>
          </a:p>
          <a:p>
            <a:r>
              <a:rPr lang="en-US" sz="4800" b="1" dirty="0" err="1"/>
              <a:t>Considerar</a:t>
            </a:r>
            <a:endParaRPr lang="en-US" sz="4800" b="1" dirty="0"/>
          </a:p>
          <a:p>
            <a:r>
              <a:rPr lang="en-US" sz="4800" b="1" dirty="0" err="1"/>
              <a:t>Consolidar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9190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 b="1" dirty="0">
                <a:solidFill>
                  <a:srgbClr val="00B050"/>
                </a:solidFill>
              </a:rPr>
              <a:t>¿</a:t>
            </a:r>
            <a:r>
              <a:rPr lang="en-US" b="1" dirty="0" err="1">
                <a:solidFill>
                  <a:srgbClr val="00B050"/>
                </a:solidFill>
              </a:rPr>
              <a:t>Quiénes</a:t>
            </a:r>
            <a:r>
              <a:rPr lang="en-US" b="1" dirty="0">
                <a:solidFill>
                  <a:srgbClr val="00B050"/>
                </a:solidFill>
              </a:rPr>
              <a:t> son </a:t>
            </a:r>
            <a:r>
              <a:rPr lang="en-US" b="1" dirty="0" err="1">
                <a:solidFill>
                  <a:srgbClr val="00B050"/>
                </a:solidFill>
              </a:rPr>
              <a:t>los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demonios</a:t>
            </a:r>
            <a:r>
              <a:rPr lang="en-US" b="1" dirty="0">
                <a:solidFill>
                  <a:srgbClr val="00B050"/>
                </a:solidFill>
              </a:rPr>
              <a:t>?</a:t>
            </a:r>
            <a:endParaRPr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 b="1" dirty="0">
                <a:solidFill>
                  <a:srgbClr val="00B050"/>
                </a:solidFill>
              </a:rPr>
              <a:t>¿</a:t>
            </a:r>
            <a:r>
              <a:rPr lang="en-US" b="1" dirty="0" err="1">
                <a:solidFill>
                  <a:srgbClr val="00B050"/>
                </a:solidFill>
              </a:rPr>
              <a:t>Quiénes</a:t>
            </a:r>
            <a:r>
              <a:rPr lang="en-US" b="1" dirty="0">
                <a:solidFill>
                  <a:srgbClr val="00B050"/>
                </a:solidFill>
              </a:rPr>
              <a:t> son </a:t>
            </a:r>
            <a:r>
              <a:rPr lang="en-US" b="1" dirty="0" err="1">
                <a:solidFill>
                  <a:srgbClr val="00B050"/>
                </a:solidFill>
              </a:rPr>
              <a:t>los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demonios</a:t>
            </a:r>
            <a:r>
              <a:rPr lang="en-US" b="1" dirty="0">
                <a:solidFill>
                  <a:srgbClr val="00B050"/>
                </a:solidFill>
              </a:rPr>
              <a:t>?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Ángeles</a:t>
            </a:r>
            <a:r>
              <a:rPr lang="en-US" dirty="0">
                <a:solidFill>
                  <a:schemeClr val="tx1"/>
                </a:solidFill>
              </a:rPr>
              <a:t> que se </a:t>
            </a:r>
            <a:r>
              <a:rPr lang="en-US" dirty="0" err="1">
                <a:solidFill>
                  <a:schemeClr val="tx1"/>
                </a:solidFill>
              </a:rPr>
              <a:t>rebelaron</a:t>
            </a:r>
            <a:endParaRPr lang="en-US" dirty="0">
              <a:solidFill>
                <a:schemeClr val="tx1"/>
              </a:solidFill>
            </a:endParaRPr>
          </a:p>
          <a:p>
            <a:pPr marL="228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Char char="•"/>
            </a:pPr>
            <a:endParaRPr lang="en-US" i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4800" dirty="0">
                <a:solidFill>
                  <a:schemeClr val="tx1"/>
                </a:solidFill>
              </a:rPr>
              <a:t>Judas 6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4800" dirty="0">
                <a:solidFill>
                  <a:schemeClr val="tx1"/>
                </a:solidFill>
              </a:rPr>
              <a:t>“Y a </a:t>
            </a:r>
            <a:r>
              <a:rPr lang="en-US" sz="4800" dirty="0" err="1">
                <a:solidFill>
                  <a:schemeClr val="tx1"/>
                </a:solidFill>
              </a:rPr>
              <a:t>los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ángeles</a:t>
            </a:r>
            <a:r>
              <a:rPr lang="en-US" sz="4800" dirty="0">
                <a:solidFill>
                  <a:schemeClr val="tx1"/>
                </a:solidFill>
              </a:rPr>
              <a:t> que no </a:t>
            </a:r>
            <a:r>
              <a:rPr lang="en-US" sz="4800" dirty="0" err="1">
                <a:solidFill>
                  <a:schemeClr val="tx1"/>
                </a:solidFill>
              </a:rPr>
              <a:t>mantuvieron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su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posición</a:t>
            </a:r>
            <a:r>
              <a:rPr lang="en-US" sz="4800" dirty="0">
                <a:solidFill>
                  <a:schemeClr val="tx1"/>
                </a:solidFill>
              </a:rPr>
              <a:t> de </a:t>
            </a:r>
            <a:r>
              <a:rPr lang="en-US" sz="4800" dirty="0" err="1">
                <a:solidFill>
                  <a:schemeClr val="tx1"/>
                </a:solidFill>
              </a:rPr>
              <a:t>autoridad</a:t>
            </a:r>
            <a:r>
              <a:rPr lang="en-US" sz="4800" dirty="0">
                <a:solidFill>
                  <a:schemeClr val="tx1"/>
                </a:solidFill>
              </a:rPr>
              <a:t>, </a:t>
            </a:r>
            <a:r>
              <a:rPr lang="en-US" sz="4800" dirty="0" err="1">
                <a:solidFill>
                  <a:schemeClr val="tx1"/>
                </a:solidFill>
              </a:rPr>
              <a:t>sino</a:t>
            </a:r>
            <a:r>
              <a:rPr lang="en-US" sz="4800" dirty="0">
                <a:solidFill>
                  <a:schemeClr val="tx1"/>
                </a:solidFill>
              </a:rPr>
              <a:t> que </a:t>
            </a:r>
            <a:r>
              <a:rPr lang="en-US" sz="4800" dirty="0" err="1">
                <a:solidFill>
                  <a:schemeClr val="tx1"/>
                </a:solidFill>
              </a:rPr>
              <a:t>abandonaron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su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propia</a:t>
            </a:r>
            <a:r>
              <a:rPr lang="en-US" sz="4800" dirty="0">
                <a:solidFill>
                  <a:schemeClr val="tx1"/>
                </a:solidFill>
              </a:rPr>
              <a:t> morada, </a:t>
            </a:r>
            <a:r>
              <a:rPr lang="en-US" sz="4800" dirty="0" err="1">
                <a:solidFill>
                  <a:schemeClr val="tx1"/>
                </a:solidFill>
              </a:rPr>
              <a:t>los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tiene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perpetuamente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encarcelados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en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oscuridad</a:t>
            </a:r>
            <a:r>
              <a:rPr lang="en-US" sz="4800" dirty="0">
                <a:solidFill>
                  <a:schemeClr val="tx1"/>
                </a:solidFill>
              </a:rPr>
              <a:t> para </a:t>
            </a:r>
            <a:r>
              <a:rPr lang="en-US" sz="4800" dirty="0" err="1">
                <a:solidFill>
                  <a:schemeClr val="tx1"/>
                </a:solidFill>
              </a:rPr>
              <a:t>el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juicio</a:t>
            </a:r>
            <a:r>
              <a:rPr lang="en-US" sz="4800" dirty="0">
                <a:solidFill>
                  <a:schemeClr val="tx1"/>
                </a:solidFill>
              </a:rPr>
              <a:t> del gran Día.”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endParaRPr sz="4800" dirty="0">
              <a:solidFill>
                <a:schemeClr val="tx1"/>
              </a:solidFill>
            </a:endParaRPr>
          </a:p>
          <a:p>
            <a:pPr marL="685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dirty="0"/>
          </a:p>
          <a:p>
            <a:pPr marL="685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39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b="1" dirty="0">
                <a:solidFill>
                  <a:srgbClr val="00B050"/>
                </a:solidFill>
              </a:rPr>
              <a:t>¿</a:t>
            </a:r>
            <a:r>
              <a:rPr lang="en-US" b="1" dirty="0" err="1">
                <a:solidFill>
                  <a:srgbClr val="00B050"/>
                </a:solidFill>
              </a:rPr>
              <a:t>Quién</a:t>
            </a:r>
            <a:r>
              <a:rPr lang="en-US" b="1" dirty="0">
                <a:solidFill>
                  <a:srgbClr val="00B050"/>
                </a:solidFill>
              </a:rPr>
              <a:t> es </a:t>
            </a:r>
            <a:r>
              <a:rPr lang="en-US" b="1" dirty="0" err="1">
                <a:solidFill>
                  <a:srgbClr val="00B050"/>
                </a:solidFill>
              </a:rPr>
              <a:t>el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líder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los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Demonios</a:t>
            </a:r>
            <a:r>
              <a:rPr lang="en-US" b="1" dirty="0">
                <a:solidFill>
                  <a:srgbClr val="00B050"/>
                </a:solidFill>
              </a:rPr>
              <a:t>?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10515600" cy="47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4400" dirty="0"/>
              <a:t>Diablo = “</a:t>
            </a:r>
            <a:r>
              <a:rPr lang="en-US" sz="4400" dirty="0" err="1"/>
              <a:t>Calumniador</a:t>
            </a:r>
            <a:r>
              <a:rPr lang="en-US" sz="4400" dirty="0"/>
              <a:t>”</a:t>
            </a:r>
            <a:endParaRPr sz="4400" dirty="0"/>
          </a:p>
          <a:p>
            <a:pPr marL="2286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4400" dirty="0" err="1"/>
              <a:t>Satanás</a:t>
            </a:r>
            <a:r>
              <a:rPr lang="en-US" sz="4400" dirty="0"/>
              <a:t> = “</a:t>
            </a:r>
            <a:r>
              <a:rPr lang="en-US" sz="4400" dirty="0" err="1"/>
              <a:t>adversario</a:t>
            </a:r>
            <a:r>
              <a:rPr lang="en-US" sz="4400" dirty="0"/>
              <a:t>”</a:t>
            </a:r>
            <a:endParaRPr sz="4400" dirty="0"/>
          </a:p>
          <a:p>
            <a:pPr marL="2286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4400" dirty="0"/>
              <a:t>El </a:t>
            </a:r>
            <a:r>
              <a:rPr lang="en-US" sz="4400" dirty="0" err="1"/>
              <a:t>acusador</a:t>
            </a:r>
            <a:r>
              <a:rPr lang="en-US" sz="4400" dirty="0"/>
              <a:t> (</a:t>
            </a:r>
            <a:r>
              <a:rPr lang="en-US" sz="4400" dirty="0" err="1"/>
              <a:t>Apocalipsis</a:t>
            </a:r>
            <a:r>
              <a:rPr lang="en-US" sz="4400" dirty="0"/>
              <a:t> 12:9-10)</a:t>
            </a:r>
            <a:endParaRPr sz="4400" dirty="0"/>
          </a:p>
          <a:p>
            <a:pPr marL="2286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4400" dirty="0" err="1"/>
              <a:t>Homicida</a:t>
            </a:r>
            <a:r>
              <a:rPr lang="en-US" sz="4400" dirty="0"/>
              <a:t>, padre de </a:t>
            </a:r>
            <a:r>
              <a:rPr lang="en-US" sz="4400" dirty="0" err="1"/>
              <a:t>mentiras</a:t>
            </a:r>
            <a:r>
              <a:rPr lang="en-US" sz="4400" dirty="0"/>
              <a:t>, </a:t>
            </a:r>
            <a:r>
              <a:rPr lang="en-US" sz="4400" dirty="0" err="1"/>
              <a:t>príncipe</a:t>
            </a:r>
            <a:r>
              <a:rPr lang="en-US" sz="4400" dirty="0"/>
              <a:t> de </a:t>
            </a:r>
            <a:r>
              <a:rPr lang="en-US" sz="4400" dirty="0" err="1"/>
              <a:t>este</a:t>
            </a:r>
            <a:r>
              <a:rPr lang="en-US" sz="4400" dirty="0"/>
              <a:t> </a:t>
            </a:r>
            <a:r>
              <a:rPr lang="en-US" sz="4400" dirty="0" err="1"/>
              <a:t>mundo</a:t>
            </a:r>
            <a:endParaRPr lang="en-US" sz="4400" dirty="0"/>
          </a:p>
          <a:p>
            <a:pPr marL="2286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4400" dirty="0" err="1"/>
              <a:t>Obra</a:t>
            </a:r>
            <a:r>
              <a:rPr lang="en-US" sz="4400" dirty="0"/>
              <a:t> </a:t>
            </a:r>
            <a:r>
              <a:rPr lang="en-US" sz="4400" dirty="0" err="1"/>
              <a:t>por</a:t>
            </a:r>
            <a:r>
              <a:rPr lang="en-US" sz="4400" dirty="0"/>
              <a:t> medio de </a:t>
            </a:r>
            <a:r>
              <a:rPr lang="en-US" sz="4400" dirty="0" err="1"/>
              <a:t>hipócritas</a:t>
            </a:r>
            <a:r>
              <a:rPr lang="en-US" sz="4400" dirty="0"/>
              <a:t>, </a:t>
            </a:r>
            <a:r>
              <a:rPr lang="en-US" sz="4400" dirty="0" err="1"/>
              <a:t>falsos</a:t>
            </a:r>
            <a:r>
              <a:rPr lang="en-US" sz="4400" dirty="0"/>
              <a:t> maestros</a:t>
            </a:r>
          </a:p>
          <a:p>
            <a:pPr marL="2286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4400" dirty="0" err="1"/>
              <a:t>Explota</a:t>
            </a:r>
            <a:r>
              <a:rPr lang="en-US" sz="4400" dirty="0"/>
              <a:t> </a:t>
            </a:r>
            <a:r>
              <a:rPr lang="en-US" sz="4400" dirty="0" err="1"/>
              <a:t>los</a:t>
            </a:r>
            <a:r>
              <a:rPr lang="en-US" sz="4400" dirty="0"/>
              <a:t> puntos </a:t>
            </a:r>
            <a:r>
              <a:rPr lang="en-US" sz="4400" dirty="0" err="1"/>
              <a:t>débiles</a:t>
            </a:r>
            <a:r>
              <a:rPr lang="en-US" sz="4400" dirty="0"/>
              <a:t> de </a:t>
            </a:r>
            <a:r>
              <a:rPr lang="en-US" sz="4400" dirty="0" err="1"/>
              <a:t>los</a:t>
            </a:r>
            <a:r>
              <a:rPr lang="en-US" sz="4400" dirty="0"/>
              <a:t> </a:t>
            </a:r>
            <a:r>
              <a:rPr lang="en-US" sz="4400" dirty="0" err="1"/>
              <a:t>creyentes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0" y="16510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800" b="1" dirty="0">
                <a:solidFill>
                  <a:srgbClr val="00B050"/>
                </a:solidFill>
              </a:rPr>
              <a:t>¿</a:t>
            </a:r>
            <a:r>
              <a:rPr lang="en-US" sz="4800" b="1" dirty="0" err="1">
                <a:solidFill>
                  <a:srgbClr val="00B050"/>
                </a:solidFill>
              </a:rPr>
              <a:t>Cómo</a:t>
            </a:r>
            <a:r>
              <a:rPr lang="en-US" sz="4800" b="1" dirty="0">
                <a:solidFill>
                  <a:srgbClr val="00B050"/>
                </a:solidFill>
              </a:rPr>
              <a:t> combater </a:t>
            </a:r>
            <a:r>
              <a:rPr lang="en-US" sz="4800" b="1" dirty="0" err="1">
                <a:solidFill>
                  <a:srgbClr val="00B050"/>
                </a:solidFill>
              </a:rPr>
              <a:t>el</a:t>
            </a:r>
            <a:r>
              <a:rPr lang="en-US" sz="4800" b="1" dirty="0">
                <a:solidFill>
                  <a:srgbClr val="00B050"/>
                </a:solidFill>
              </a:rPr>
              <a:t> diablo y </a:t>
            </a:r>
            <a:r>
              <a:rPr lang="en-US" sz="4800" b="1" dirty="0" err="1">
                <a:solidFill>
                  <a:srgbClr val="00B050"/>
                </a:solidFill>
              </a:rPr>
              <a:t>los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demonios</a:t>
            </a:r>
            <a:r>
              <a:rPr lang="en-US" sz="4800" b="1" dirty="0">
                <a:solidFill>
                  <a:srgbClr val="00B050"/>
                </a:solidFill>
              </a:rPr>
              <a:t>? </a:t>
            </a:r>
            <a:endParaRPr sz="4800" b="1" dirty="0">
              <a:solidFill>
                <a:srgbClr val="00B050"/>
              </a:solidFill>
            </a:endParaRPr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838200" y="2371725"/>
            <a:ext cx="10515600" cy="471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4400" dirty="0"/>
              <a:t>La palabra de Dios es </a:t>
            </a:r>
            <a:r>
              <a:rPr lang="en-US" sz="4400" dirty="0" err="1"/>
              <a:t>nuestra</a:t>
            </a:r>
            <a:r>
              <a:rPr lang="en-US" sz="4400" dirty="0"/>
              <a:t> </a:t>
            </a:r>
            <a:r>
              <a:rPr lang="en-US" sz="4400" dirty="0" err="1"/>
              <a:t>armadura</a:t>
            </a:r>
            <a:r>
              <a:rPr lang="en-US" sz="4400" dirty="0"/>
              <a:t> </a:t>
            </a:r>
            <a:r>
              <a:rPr lang="en-US" sz="4400" dirty="0" err="1"/>
              <a:t>espíritual</a:t>
            </a:r>
            <a:r>
              <a:rPr lang="en-US" sz="4400" dirty="0"/>
              <a:t>. </a:t>
            </a:r>
          </a:p>
          <a:p>
            <a:pPr marL="228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4400" dirty="0" err="1"/>
              <a:t>Ejemplo</a:t>
            </a:r>
            <a:r>
              <a:rPr lang="en-US" sz="4400" dirty="0"/>
              <a:t> de Jesús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el</a:t>
            </a:r>
            <a:r>
              <a:rPr lang="en-US" sz="4400" dirty="0"/>
              <a:t> </a:t>
            </a:r>
            <a:r>
              <a:rPr lang="en-US" sz="4400" dirty="0" err="1"/>
              <a:t>desierto</a:t>
            </a:r>
            <a:r>
              <a:rPr lang="en-US" sz="4400" dirty="0"/>
              <a:t> – “</a:t>
            </a:r>
            <a:r>
              <a:rPr lang="en-US" sz="4400" dirty="0" err="1"/>
              <a:t>Escrito</a:t>
            </a:r>
            <a:r>
              <a:rPr lang="en-US" sz="4400" dirty="0"/>
              <a:t> </a:t>
            </a:r>
            <a:r>
              <a:rPr lang="en-US" sz="4400" dirty="0" err="1"/>
              <a:t>está</a:t>
            </a:r>
            <a:r>
              <a:rPr lang="en-US" sz="4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0276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2901</Words>
  <Application>Microsoft Macintosh PowerPoint</Application>
  <PresentationFormat>Widescreen</PresentationFormat>
  <Paragraphs>287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Courier New</vt:lpstr>
      <vt:lpstr>Symbol</vt:lpstr>
      <vt:lpstr>system-ui</vt:lpstr>
      <vt:lpstr>Arial</vt:lpstr>
      <vt:lpstr>Times New Roman</vt:lpstr>
      <vt:lpstr>Overlock</vt:lpstr>
      <vt:lpstr>Calibri</vt:lpstr>
      <vt:lpstr>Office Theme</vt:lpstr>
      <vt:lpstr>PowerPoint Presentation</vt:lpstr>
      <vt:lpstr>Oremos</vt:lpstr>
      <vt:lpstr>PowerPoint Presentation</vt:lpstr>
      <vt:lpstr>Objetivos de Lección 8</vt:lpstr>
      <vt:lpstr>Las Cuatro C</vt:lpstr>
      <vt:lpstr>¿Quiénes son los demonios?</vt:lpstr>
      <vt:lpstr>¿Quiénes son los demonios?</vt:lpstr>
      <vt:lpstr>¿Quién es el líder de los Demonios?</vt:lpstr>
      <vt:lpstr>¿Cómo combater el diablo y los demonios? </vt:lpstr>
      <vt:lpstr>PowerPoint Presentation</vt:lpstr>
      <vt:lpstr>Las Cuatro C</vt:lpstr>
      <vt:lpstr>Objetivos de Lección 8</vt:lpstr>
      <vt:lpstr>Jesús llama a los discípulos  Marcos 1:16-20</vt:lpstr>
      <vt:lpstr>Jesús sana un hombre con un  espíritu maligno  Marcos 1:21-28</vt:lpstr>
      <vt:lpstr>Jesús sana la suegra de Simón  Marcos 1:29-31</vt:lpstr>
      <vt:lpstr>El Ministerio de Jesús  Marcos 1:32-39</vt:lpstr>
      <vt:lpstr>Las Cuatro C</vt:lpstr>
      <vt:lpstr>Considerar- Marcos 1:16-39</vt:lpstr>
      <vt:lpstr>Considerar- Marcos 1:16-39</vt:lpstr>
      <vt:lpstr>Considerar- Marcos 1:16-39</vt:lpstr>
      <vt:lpstr>Considerar- Marcos 1:16-39</vt:lpstr>
      <vt:lpstr>Considerar- Marcos 1:16-39</vt:lpstr>
      <vt:lpstr>Las Cuatro C</vt:lpstr>
      <vt:lpstr>Consolidar- Marcos 1:16-39</vt:lpstr>
      <vt:lpstr>Consolidar- Marcos 1:16-39</vt:lpstr>
      <vt:lpstr>Consolidar- Marcos 1:16-39</vt:lpstr>
      <vt:lpstr>Consolidar- Marcos 1:16-39</vt:lpstr>
      <vt:lpstr>Objetivos de Lección 8</vt:lpstr>
      <vt:lpstr>Los Milagros de Jesús</vt:lpstr>
      <vt:lpstr>¿Necesitamos hoy milagros?</vt:lpstr>
      <vt:lpstr>Tenemos el testimonio completo  de la Biblia que, por su propia autoridad, establece que es la  Palabra de Dios.  Eso es lo que  más necesitamos. </vt:lpstr>
      <vt:lpstr>Proyecto Final</vt:lpstr>
      <vt:lpstr>El Propósito de Academia Cristo</vt:lpstr>
      <vt:lpstr>“Quiero juntar un grupo.  ¿Pueden orientarme?”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Sutton</dc:creator>
  <cp:lastModifiedBy>juan david escobar amaya</cp:lastModifiedBy>
  <cp:revision>18</cp:revision>
  <dcterms:created xsi:type="dcterms:W3CDTF">2020-01-24T10:08:52Z</dcterms:created>
  <dcterms:modified xsi:type="dcterms:W3CDTF">2023-05-23T23:38:59Z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