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258" r:id="rId6"/>
    <p:sldId id="346" r:id="rId7"/>
    <p:sldId id="261" r:id="rId8"/>
    <p:sldId id="259" r:id="rId9"/>
    <p:sldId id="294" r:id="rId10"/>
    <p:sldId id="340" r:id="rId11"/>
    <p:sldId id="341" r:id="rId12"/>
    <p:sldId id="338" r:id="rId13"/>
    <p:sldId id="297" r:id="rId14"/>
    <p:sldId id="304" r:id="rId15"/>
    <p:sldId id="305" r:id="rId16"/>
    <p:sldId id="306" r:id="rId17"/>
    <p:sldId id="307" r:id="rId18"/>
    <p:sldId id="309" r:id="rId19"/>
    <p:sldId id="310" r:id="rId20"/>
    <p:sldId id="334" r:id="rId21"/>
    <p:sldId id="312" r:id="rId22"/>
    <p:sldId id="314" r:id="rId23"/>
    <p:sldId id="315" r:id="rId24"/>
    <p:sldId id="316" r:id="rId25"/>
    <p:sldId id="317" r:id="rId26"/>
    <p:sldId id="336" r:id="rId27"/>
    <p:sldId id="342" r:id="rId28"/>
    <p:sldId id="343" r:id="rId29"/>
    <p:sldId id="344" r:id="rId30"/>
    <p:sldId id="345" r:id="rId31"/>
    <p:sldId id="274" r:id="rId32"/>
    <p:sldId id="273" r:id="rId33"/>
    <p:sldId id="333" r:id="rId34"/>
    <p:sldId id="27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133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245BC3-2B32-4843-9E8F-47BF7E8E14E1}" v="3" dt="2021-10-02T23:07:28.777"/>
    <p1510:client id="{A697F007-E82A-4CCC-B996-7F98981ADE81}" v="61" dt="2020-03-06T17:57:01.5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874" autoAdjust="0"/>
  </p:normalViewPr>
  <p:slideViewPr>
    <p:cSldViewPr snapToGrid="0">
      <p:cViewPr varScale="1">
        <p:scale>
          <a:sx n="52" d="100"/>
          <a:sy n="52" d="100"/>
        </p:scale>
        <p:origin x="12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23051-5033-4EB4-B4E8-54BBC0FEF95C}" type="datetimeFigureOut">
              <a:rPr lang="en-US" smtClean="0"/>
              <a:t>10/2/2021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C9797-1961-4903-9FF3-FBD0C701D800}" type="slidenum">
              <a:rPr lang="en-US" smtClean="0"/>
              <a:t>‹Nº›</a:t>
            </a:fld>
            <a:endParaRPr lang="en-US"/>
          </a:p>
        </p:txBody>
      </p:sp>
    </p:spTree>
    <p:extLst>
      <p:ext uri="{BB962C8B-B14F-4D97-AF65-F5344CB8AC3E}">
        <p14:creationId xmlns:p14="http://schemas.microsoft.com/office/powerpoint/2010/main" val="156836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flickr.com/photos/125816678@N05/42653338904"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pxfuel.com/es/free-photo-jzecj/download/1360x768"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494A9-D7C6-465E-A913-491587F47DAB}" type="slidenum">
              <a:rPr lang="en-US" smtClean="0"/>
              <a:t>2</a:t>
            </a:fld>
            <a:endParaRPr lang="en-US"/>
          </a:p>
        </p:txBody>
      </p:sp>
    </p:spTree>
    <p:extLst>
      <p:ext uri="{BB962C8B-B14F-4D97-AF65-F5344CB8AC3E}">
        <p14:creationId xmlns:p14="http://schemas.microsoft.com/office/powerpoint/2010/main" val="26129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Viernes Santo</a:t>
            </a:r>
          </a:p>
          <a:p>
            <a:r>
              <a:rPr lang="es-ES" dirty="0"/>
              <a:t>b.	Desde el mediodía hasta las tres de la tarde hubo tinieblas…</a:t>
            </a:r>
          </a:p>
          <a:p>
            <a:r>
              <a:rPr lang="es-ES" dirty="0"/>
              <a:t>c.	Y lo sepultan de prisa antes del comienzo del sábado.</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13</a:t>
            </a:fld>
            <a:endParaRPr lang="en-US"/>
          </a:p>
        </p:txBody>
      </p:sp>
    </p:spTree>
    <p:extLst>
      <p:ext uri="{BB962C8B-B14F-4D97-AF65-F5344CB8AC3E}">
        <p14:creationId xmlns:p14="http://schemas.microsoft.com/office/powerpoint/2010/main" val="4136774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Jesús tiene que morir para ganar la salvación por nosotros.</a:t>
            </a:r>
          </a:p>
          <a:p>
            <a:r>
              <a:rPr lang="es-ES" dirty="0"/>
              <a:t>b.	Ya casi empieza el sábado, y por eso no tardan en sepultarlo. </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14</a:t>
            </a:fld>
            <a:endParaRPr lang="en-US"/>
          </a:p>
        </p:txBody>
      </p:sp>
    </p:spTree>
    <p:extLst>
      <p:ext uri="{BB962C8B-B14F-4D97-AF65-F5344CB8AC3E}">
        <p14:creationId xmlns:p14="http://schemas.microsoft.com/office/powerpoint/2010/main" val="3788570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Deje que cuenten la historia.  Solo hay que guiarlos cuando se desvíen, se confunden, o pasan por alto algo de importancia.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15</a:t>
            </a:fld>
            <a:endParaRPr lang="en-US"/>
          </a:p>
        </p:txBody>
      </p:sp>
    </p:spTree>
    <p:extLst>
      <p:ext uri="{BB962C8B-B14F-4D97-AF65-F5344CB8AC3E}">
        <p14:creationId xmlns:p14="http://schemas.microsoft.com/office/powerpoint/2010/main" val="2701315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Efectivamente Jesús da su vida en la cruz.</a:t>
            </a:r>
          </a:p>
          <a:p>
            <a:r>
              <a:rPr lang="es-ES" dirty="0"/>
              <a:t>b.	Pilato les da permiso a bajar el cuerpo y sepultarlo</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16</a:t>
            </a:fld>
            <a:endParaRPr lang="en-US"/>
          </a:p>
        </p:txBody>
      </p:sp>
    </p:spTree>
    <p:extLst>
      <p:ext uri="{BB962C8B-B14F-4D97-AF65-F5344CB8AC3E}">
        <p14:creationId xmlns:p14="http://schemas.microsoft.com/office/powerpoint/2010/main" val="2761478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Jesús cumplió el sacrificio requerido por los pecados del mundo al morir en la cruz, una muerte cuya importancia la señaló Dios a través de eventos milagrosos.</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18</a:t>
            </a:fld>
            <a:endParaRPr lang="en-US"/>
          </a:p>
        </p:txBody>
      </p:sp>
    </p:spTree>
    <p:extLst>
      <p:ext uri="{BB962C8B-B14F-4D97-AF65-F5344CB8AC3E}">
        <p14:creationId xmlns:p14="http://schemas.microsoft.com/office/powerpoint/2010/main" val="3560950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kern="1200" dirty="0">
                <a:solidFill>
                  <a:schemeClr val="tx1"/>
                </a:solidFill>
                <a:effectLst/>
                <a:latin typeface="+mn-lt"/>
                <a:ea typeface="+mn-ea"/>
                <a:cs typeface="+mn-cs"/>
              </a:rPr>
              <a:t>El pago del pecado es la muerte. Mis pecados hubieran resultado en mi condenación eterna en el infierno si Jesús no hubiera sacrificado su vida para pagar por mis pecados.)</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19</a:t>
            </a:fld>
            <a:endParaRPr lang="en-US"/>
          </a:p>
        </p:txBody>
      </p:sp>
    </p:spTree>
    <p:extLst>
      <p:ext uri="{BB962C8B-B14F-4D97-AF65-F5344CB8AC3E}">
        <p14:creationId xmlns:p14="http://schemas.microsoft.com/office/powerpoint/2010/main" val="2398010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a.	“Nadie tiene mayor amor que éste, que es el poner su vida por sus amigos.”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b.	Al igual que Jesús le prometió al criminal arrepentido y creyente, la vida eterna en el cielo, yo también tengo la promesa de un hogar celestial por la fe en el sacrificio que Jesús hizo por mí.</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20</a:t>
            </a:fld>
            <a:endParaRPr lang="en-US"/>
          </a:p>
        </p:txBody>
      </p:sp>
    </p:spTree>
    <p:extLst>
      <p:ext uri="{BB962C8B-B14F-4D97-AF65-F5344CB8AC3E}">
        <p14:creationId xmlns:p14="http://schemas.microsoft.com/office/powerpoint/2010/main" val="3181439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Que yo vea, celebre y confíe en el hecho de que Dios hizo todo para mi salvación y por lo tanto a colocar mi confianza en él y no en mí mismo para la salvación.</a:t>
            </a: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21</a:t>
            </a:fld>
            <a:endParaRPr lang="en-US"/>
          </a:p>
        </p:txBody>
      </p:sp>
    </p:spTree>
    <p:extLst>
      <p:ext uri="{BB962C8B-B14F-4D97-AF65-F5344CB8AC3E}">
        <p14:creationId xmlns:p14="http://schemas.microsoft.com/office/powerpoint/2010/main" val="3667078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En Semana Santa, Viernes Santo</a:t>
            </a:r>
          </a:p>
          <a:p>
            <a:r>
              <a:rPr lang="es-ES" dirty="0"/>
              <a:t>b.	Con nuevos para que conozcan a Jesús y su amor</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22</a:t>
            </a:fld>
            <a:endParaRPr lang="en-US"/>
          </a:p>
        </p:txBody>
      </p:sp>
    </p:spTree>
    <p:extLst>
      <p:ext uri="{BB962C8B-B14F-4D97-AF65-F5344CB8AC3E}">
        <p14:creationId xmlns:p14="http://schemas.microsoft.com/office/powerpoint/2010/main" val="840529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Mateo, Marcos y Lucas nos dicen que la oscuridad cubría “toda la tierra” desde la sexta hasta la novena hora—del mediodía hasta las 3:00 PM, en nuestra manera actual de calcular el tiempo.  Puesto que Lucas nos dice que “el sol se oscureció” (23:45), “toda la tierra donde había luz de día fue envuelta en la oscuridad, algunos piensan en un eclipse natural del sol. Pero tales eclipses no ocurren cuando hay luna llena, como la que había en el tiempo de la fiesta de la Pascua. Debemos concluir que la oscuridad de tres horas era enteramente sobrenatural. Fue la primera de las señales milagrosas que Dios dio justo antes o en la muerte de su Hijo” (</a:t>
            </a:r>
            <a:r>
              <a:rPr lang="es-ES" sz="1200" b="1" kern="1200" dirty="0">
                <a:solidFill>
                  <a:schemeClr val="tx1"/>
                </a:solidFill>
                <a:effectLst/>
                <a:latin typeface="+mn-lt"/>
                <a:ea typeface="+mn-ea"/>
                <a:cs typeface="+mn-cs"/>
              </a:rPr>
              <a:t>Comentario de Historia Bíblica</a:t>
            </a:r>
            <a:r>
              <a:rPr lang="es-ES" sz="1200" kern="1200" dirty="0">
                <a:solidFill>
                  <a:schemeClr val="tx1"/>
                </a:solidFill>
                <a:effectLst/>
                <a:latin typeface="+mn-lt"/>
                <a:ea typeface="+mn-ea"/>
                <a:cs typeface="+mn-cs"/>
              </a:rPr>
              <a:t>, Nuevo Testamento, Vol. 2, página 918).</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24</a:t>
            </a:fld>
            <a:endParaRPr lang="en-US"/>
          </a:p>
        </p:txBody>
      </p:sp>
    </p:spTree>
    <p:extLst>
      <p:ext uri="{BB962C8B-B14F-4D97-AF65-F5344CB8AC3E}">
        <p14:creationId xmlns:p14="http://schemas.microsoft.com/office/powerpoint/2010/main" val="1735218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r>
              <a:rPr lang="en-US" dirty="0"/>
              <a:t>, </a:t>
            </a:r>
            <a:r>
              <a:rPr lang="en-US" dirty="0" err="1"/>
              <a:t>bienvenida</a:t>
            </a:r>
            <a:endParaRPr lang="en-US" dirty="0"/>
          </a:p>
          <a:p>
            <a:endParaRPr lang="es-EC" dirty="0"/>
          </a:p>
          <a:p>
            <a:endParaRPr lang="es-EC" dirty="0"/>
          </a:p>
          <a:p>
            <a:r>
              <a:rPr lang="es-EC"/>
              <a:t>https://www.pexels.com/photo/agriculture-clouds-cropland-crops-461960/</a:t>
            </a:r>
            <a:endParaRPr lang="es-EC" dirty="0"/>
          </a:p>
        </p:txBody>
      </p:sp>
      <p:sp>
        <p:nvSpPr>
          <p:cNvPr id="4" name="Slide Number Placeholder 3"/>
          <p:cNvSpPr>
            <a:spLocks noGrp="1"/>
          </p:cNvSpPr>
          <p:nvPr>
            <p:ph type="sldNum" sz="quarter" idx="5"/>
          </p:nvPr>
        </p:nvSpPr>
        <p:spPr/>
        <p:txBody>
          <a:bodyPr/>
          <a:lstStyle/>
          <a:p>
            <a:fld id="{FCF3693E-6064-4A55-A606-667B314728E0}" type="slidenum">
              <a:rPr lang="en-US" smtClean="0"/>
              <a:t>3</a:t>
            </a:fld>
            <a:endParaRPr lang="en-US"/>
          </a:p>
        </p:txBody>
      </p:sp>
    </p:spTree>
    <p:extLst>
      <p:ext uri="{BB962C8B-B14F-4D97-AF65-F5344CB8AC3E}">
        <p14:creationId xmlns:p14="http://schemas.microsoft.com/office/powerpoint/2010/main" val="3740871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b.	Cuando murió Jesús, habiendo declarado que el castigo por el pecado estaba pagado en su totalidad (“Todo se ha cumplido,” Juan 19:30) y encomendando su alma a su Padre celestial (“Padre, en tus manos encomiendo mi espíritu,” Lucas 23:46), Dios causó que varios otros eventos sobrenaturales ocurrieran. En ese momento “el velo del templo se rasgó en dos, de arriba abajo,” Mateo 27:51). </a:t>
            </a:r>
          </a:p>
          <a:p>
            <a:r>
              <a:rPr lang="es-ES" dirty="0"/>
              <a:t>i.	El velo pesado separaba el lugar santo, donde se quemaba incienso y el pan era exhibido, del lugar santísimo, donde el arca del pacto había sido guardada hasta que fue capturada y quizás destruida junto con el templo de Salomón durante el cautiverio babilónico. Solamente el sumo sacerdote entraba al lugar santísimo una vez al año, el día de la expiación en el otoño. Los sacerdotes continuamente entraban al lugar santo a quemar incienso y reemplazar los panes. </a:t>
            </a:r>
          </a:p>
          <a:p>
            <a:r>
              <a:rPr lang="es-ES" dirty="0" err="1"/>
              <a:t>ii</a:t>
            </a:r>
            <a:r>
              <a:rPr lang="es-ES" dirty="0"/>
              <a:t>.	[Dios] estaba declarando que los pecadores ya no necesitaban de los servicios de un sumo sacerdote para litigar su causa con un Dios santo. Todo lo que hacía el sumo sacerdote por los pecados del pueblo el día de la expiación era solamente un tipo o patrón de lo que haría otro. Ahora el tipo había sido reemplazado por su cumplimiento, la gloriosa realidad.</a:t>
            </a:r>
          </a:p>
          <a:p>
            <a:r>
              <a:rPr lang="es-ES" dirty="0" err="1"/>
              <a:t>iii</a:t>
            </a:r>
            <a:r>
              <a:rPr lang="es-ES" dirty="0"/>
              <a:t>.	Porque había llegado Jesucristo, el prometido Sumo Sacerdote divino. Él había traído el sacrificio de su santa sangre, preciosa más allá de cualquier precio porque era la sangre del Hijo de Dios. (1 Juan 1:7: ´la sangre de su Hijo Jesucristo´) Con su propia sangre expiatoria él entró al Lugar Santísimo del cielo. A su Padre presentó su sacrificio totalmente suficiente, totalmente expiatorio, y el Padre lo aceptó como el sacrificio que gana la redención eterna para todos los pecaminosos hijos e hijas de los hombres. (Hebreos 9:3-15; 6:19,20; 9:12; 10:19)</a:t>
            </a:r>
          </a:p>
          <a:p>
            <a:r>
              <a:rPr lang="es-ES" dirty="0" err="1"/>
              <a:t>iv</a:t>
            </a:r>
            <a:r>
              <a:rPr lang="es-ES" dirty="0"/>
              <a:t>.	Con el desgarramiento del velo del templo Dios dio un testimonio poderoso de una verdad relacionada. El pueblo de Israel tenía estrictamente prohibido entrar al lugar santísimo. Podrían tener acceso a Dios solamente a través del sumo sacerdote. Ahora Dios proclamó en el momento de la muerte de Jesús: “¡Todo lo que impedía el camino a mí para ustedes los pecadores ha sido quitado! ¿Acaso no escucharon a mi Hijo clamar: ´Todo se ha cumplido´? Su pecado ya no obstaculiza entre nosotros. Por consiguiente, el camino hacia mí ha sido abierto por el sacrificio redentor de mi Hijo. ¡Dejen de lado sus aprensiones y temores! Vengan a mí con sus pecados y con su gratitud por el perdón, con su confesión de fe como niño, y con sus dudas, con sus tristezas y sus gozos. Escuchen esta divina invitación, porque tienen a un Padre reconciliado a ustedes por la muerte de su Hijo. Él ha hecho a cada uno de ustedes un rey y un sacerdote ante Dios con libre acceso a su trono.” (Vea Apocalipsis 5:9,10; Hebreos 4:16.) (Comentario de Historia Bíblica, Nuevo Testamento, Vol. 2, página 935)</a:t>
            </a: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25</a:t>
            </a:fld>
            <a:endParaRPr lang="en-US"/>
          </a:p>
        </p:txBody>
      </p:sp>
    </p:spTree>
    <p:extLst>
      <p:ext uri="{BB962C8B-B14F-4D97-AF65-F5344CB8AC3E}">
        <p14:creationId xmlns:p14="http://schemas.microsoft.com/office/powerpoint/2010/main" val="2873901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c.	Todavía otro evento milagroso causado por Dios era un terremoto: “la tierra tembló, las rocas se partieron,” (Mateo 27:51). </a:t>
            </a:r>
          </a:p>
          <a:p>
            <a:r>
              <a:rPr lang="es-ES" dirty="0"/>
              <a:t>i.	Nuestro Dios, a menudo, ha enviado un mensaje a los hombres a través de terremotos. La ocasión que primero viene a la mente vinculada con la muerte de Jesús es el terremoto que ocurrió la mañana del domingo de resurrección.  ‘La tierra tembló, las rocas se partieron, etc.’ (Mateo 28:2). Con esa convulsión en la naturaleza Dios estaba proclamando que él estaba en ese acto poderoso de resurrección, que él había levantado a su Hijo de entre los muertos. Repitió y reforzó el poderoso ¡Sí! Que él habló para confirmar la afirmación de victoria de Jesús: “Todo se ha cumplido.”</a:t>
            </a:r>
          </a:p>
          <a:p>
            <a:r>
              <a:rPr lang="es-ES" dirty="0" err="1"/>
              <a:t>ii</a:t>
            </a:r>
            <a:r>
              <a:rPr lang="es-ES" dirty="0"/>
              <a:t>.	Por lo tanto, el terremoto a la muerte de Jesús llevaba este mensaje doble: “Pongan su confianza en el Crucificado, y serán bendecidos en toda la vida y durante una eternidad sin fin. Rechácenle a él y su sacrificio, y morirán en sus pecados, para siempre malditos.” (Comentario de Historia Bíblica, Nuevo Testamento, Vol. 2, página 936)</a:t>
            </a:r>
          </a:p>
          <a:p>
            <a:r>
              <a:rPr lang="es-ES" dirty="0"/>
              <a:t>d.	La última señal milagrosa vinculada a la muerte de Jesucristo es la aparición de los creyentes del Antiguo Testamento (“los santos”) de sus tumbas. </a:t>
            </a:r>
          </a:p>
          <a:p>
            <a:r>
              <a:rPr lang="es-ES" dirty="0"/>
              <a:t>i.	“Los sepulcros se abrieron y muchos cuerpos de santos que habían dormido, se levantaron; 53 y después que él resucitó, salieron de los sepulcros, entraron en la santa ciudad y aparecieron a muchos” (Mateo 27:52,53). Los “santos” son aquellos del Antiguo Testamento que habían creído en el Salvador prometido. “Muchos” de ellos, no todos, volvían a la vida en la tierra.</a:t>
            </a:r>
          </a:p>
          <a:p>
            <a:r>
              <a:rPr lang="es-ES" dirty="0" err="1"/>
              <a:t>ii</a:t>
            </a:r>
            <a:r>
              <a:rPr lang="es-ES" dirty="0"/>
              <a:t>.</a:t>
            </a:r>
            <a:r>
              <a:rPr lang="es-ES"/>
              <a:t>	Lo </a:t>
            </a:r>
            <a:r>
              <a:rPr lang="es-ES" dirty="0"/>
              <a:t>que era el propósito divino no es difícil de determinar. Los santos resucitados debían de hacer justo lo que se nos dice que hicieron: “Aparecieron a muchos.” En otras palabras: Debían de dar testimonio de que, a través de su muerte expiatoria, Jesús “quitó la muerte y sacó a luz la vida y la inmortalidad por el evangelio” (2 Timoteo 1:10); que Jesús, debido a su muerte es lo que él decía ser: “Yo soy la resurrección y la vida” (Juan 11:25). (Comentario de Historia Bíblica, Nuevo Testamento, Vol. 2, página 938)</a:t>
            </a: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26</a:t>
            </a:fld>
            <a:endParaRPr lang="en-US"/>
          </a:p>
        </p:txBody>
      </p:sp>
    </p:spTree>
    <p:extLst>
      <p:ext uri="{BB962C8B-B14F-4D97-AF65-F5344CB8AC3E}">
        <p14:creationId xmlns:p14="http://schemas.microsoft.com/office/powerpoint/2010/main" val="17751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arenR"/>
            </a:pPr>
            <a:r>
              <a:rPr lang="es-MX" sz="1200" dirty="0">
                <a:effectLst/>
                <a:latin typeface="Calibri" panose="020F0502020204030204" pitchFamily="34" charset="0"/>
                <a:ea typeface="MS Mincho" panose="02020609040205080304" pitchFamily="49" charset="-128"/>
                <a:cs typeface="Calibri" panose="020F0502020204030204" pitchFamily="34" charset="0"/>
              </a:rPr>
              <a:t>El significado de la crucifixión:</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 sz="1200" b="1" dirty="0">
                <a:effectLst/>
                <a:latin typeface="Calibri" panose="020F0502020204030204" pitchFamily="34" charset="0"/>
                <a:ea typeface="MS Mincho" panose="02020609040205080304" pitchFamily="49" charset="-128"/>
                <a:cs typeface="Calibri" panose="020F0502020204030204" pitchFamily="34" charset="0"/>
              </a:rPr>
              <a:t>Consumado es</a:t>
            </a:r>
            <a:r>
              <a:rPr lang="es-ES" sz="1200" dirty="0">
                <a:effectLst/>
                <a:latin typeface="Calibri" panose="020F0502020204030204" pitchFamily="34" charset="0"/>
                <a:ea typeface="MS Mincho" panose="02020609040205080304" pitchFamily="49" charset="-128"/>
                <a:cs typeface="Calibri" panose="020F0502020204030204" pitchFamily="34" charset="0"/>
              </a:rPr>
              <a:t>. Ya fue pagado lo necesario.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 sz="12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El mensaje de la </a:t>
            </a:r>
            <a:r>
              <a:rPr lang="es-ES" sz="12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cruz</a:t>
            </a:r>
            <a:r>
              <a:rPr lang="es-ES" sz="12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 es ciertamente una locura para los que se pierden, pero para los que se salvan, es decir, </a:t>
            </a:r>
            <a:r>
              <a:rPr lang="es-ES" sz="12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para nosotros, es poder de Dios</a:t>
            </a:r>
            <a:r>
              <a:rPr lang="es-ES" sz="12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 (1 Corintios 1:17-18)</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Es nuestra salvación</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 sz="12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y para reconciliar con Dios a los dos en un solo cuerpo mediante la cruz, sobre la cual puso fin a las enemistades. (Efesios 2:16)</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En la cruz se hizo pública la victoria de Jesús sobre sus enemigos, y une al pueblo de Dios en un solo cuerpo aunque son de distintos países o razas.</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 sz="12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Ha anulado el acta de los decretos que había contra nosotros y que nos era adversa; la quitó de en medio y la clavó en la cruz. </a:t>
            </a:r>
            <a:r>
              <a:rPr lang="es-ES" sz="1000" b="1" baseline="300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15 </a:t>
            </a:r>
            <a:r>
              <a:rPr lang="es-ES" sz="12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Desarmó además a los poderes y las potestades, y los exhibió públicamente al triunfar sobre ellos en la cruz.</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s-ES" sz="1200" dirty="0">
                <a:solidFill>
                  <a:srgbClr val="000000"/>
                </a:solidFill>
                <a:effectLst/>
                <a:latin typeface="Verdana" panose="020B0604030504040204" pitchFamily="34" charset="0"/>
                <a:ea typeface="MS Mincho" panose="02020609040205080304" pitchFamily="49" charset="-128"/>
                <a:cs typeface="Times New Roman" panose="02020603050405020304" pitchFamily="18" charset="0"/>
              </a:rPr>
              <a:t>O sea, Dios ya quitó los obstáculos (nuestro pecado).  Y otra vez, Jes</a:t>
            </a:r>
            <a:r>
              <a:rPr lang="es-ES" sz="1200"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ús hizo un espectáculo de sus enemigos perdedores. </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s-ES" sz="12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Pero él será herido por </a:t>
            </a:r>
            <a:r>
              <a:rPr lang="es-ES" sz="12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nuestros pecados</a:t>
            </a:r>
            <a:r>
              <a:rPr lang="es-ES" sz="12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 ¡molido por </a:t>
            </a:r>
            <a:r>
              <a:rPr lang="es-ES" sz="12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nuestras rebeliones</a:t>
            </a:r>
            <a:r>
              <a:rPr lang="es-ES" sz="12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a:t>
            </a:r>
            <a:br>
              <a:rPr lang="es-ES" sz="12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br>
            <a:r>
              <a:rPr lang="es-ES" sz="12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Sobre él vendrá </a:t>
            </a:r>
            <a:r>
              <a:rPr lang="es-ES" sz="1200" b="1"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el castigo de nuestra paz</a:t>
            </a:r>
            <a:r>
              <a:rPr lang="es-ES" sz="12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 y por su llaga seremos </a:t>
            </a:r>
            <a:r>
              <a:rPr lang="es-ES" sz="1200" b="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sanados</a:t>
            </a:r>
            <a:r>
              <a:rPr lang="es-ES" sz="1200" dirty="0">
                <a:solidFill>
                  <a:srgbClr val="000000"/>
                </a:solidFill>
                <a:effectLst/>
                <a:latin typeface="Calibri" panose="020F0502020204030204" pitchFamily="34" charset="0"/>
                <a:ea typeface="MS Mincho" panose="02020609040205080304" pitchFamily="49" charset="-128"/>
                <a:cs typeface="Calibri" panose="020F0502020204030204" pitchFamily="34" charset="0"/>
              </a:rPr>
              <a:t>. (Isaías 53:5)</a:t>
            </a:r>
            <a:endParaRPr lang="en-US" sz="12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27</a:t>
            </a:fld>
            <a:endParaRPr lang="en-US"/>
          </a:p>
        </p:txBody>
      </p:sp>
    </p:spTree>
    <p:extLst>
      <p:ext uri="{BB962C8B-B14F-4D97-AF65-F5344CB8AC3E}">
        <p14:creationId xmlns:p14="http://schemas.microsoft.com/office/powerpoint/2010/main" val="1482019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https://www.flickr.com/photos/125816678@N05/42653338904</a:t>
            </a:r>
            <a:endParaRPr lang="en-US" dirty="0"/>
          </a:p>
        </p:txBody>
      </p:sp>
      <p:sp>
        <p:nvSpPr>
          <p:cNvPr id="4" name="Slide Number Placeholder 3"/>
          <p:cNvSpPr>
            <a:spLocks noGrp="1"/>
          </p:cNvSpPr>
          <p:nvPr>
            <p:ph type="sldNum" sz="quarter" idx="10"/>
          </p:nvPr>
        </p:nvSpPr>
        <p:spPr/>
        <p:txBody>
          <a:bodyPr/>
          <a:lstStyle/>
          <a:p>
            <a:fld id="{A64494A9-D7C6-465E-A913-491587F47DAB}" type="slidenum">
              <a:rPr lang="en-US" smtClean="0"/>
              <a:t>28</a:t>
            </a:fld>
            <a:endParaRPr lang="en-US"/>
          </a:p>
        </p:txBody>
      </p:sp>
    </p:spTree>
    <p:extLst>
      <p:ext uri="{BB962C8B-B14F-4D97-AF65-F5344CB8AC3E}">
        <p14:creationId xmlns:p14="http://schemas.microsoft.com/office/powerpoint/2010/main" val="3879687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hlinkClick r:id="rId3"/>
              </a:rPr>
              <a:t>https://www.pxfuel.com/es/free-photo-jzecj/download/1360x768</a:t>
            </a:r>
            <a:endParaRPr lang="en-US" dirty="0"/>
          </a:p>
          <a:p>
            <a:pPr lvl="1"/>
            <a:endParaRPr lang="es-419" sz="1200" b="1" kern="1200" dirty="0">
              <a:solidFill>
                <a:schemeClr val="tx1"/>
              </a:solidFill>
              <a:effectLst/>
              <a:latin typeface="+mn-lt"/>
              <a:ea typeface="+mn-ea"/>
              <a:cs typeface="+mn-cs"/>
            </a:endParaRPr>
          </a:p>
          <a:p>
            <a:pPr lvl="1"/>
            <a:r>
              <a:rPr lang="es-419" sz="1200" b="1" kern="1200" dirty="0">
                <a:solidFill>
                  <a:schemeClr val="tx1"/>
                </a:solidFill>
                <a:effectLst/>
                <a:latin typeface="+mn-lt"/>
                <a:ea typeface="+mn-ea"/>
                <a:cs typeface="+mn-cs"/>
              </a:rPr>
              <a:t>Oración</a:t>
            </a:r>
            <a:r>
              <a:rPr lang="es-419" sz="1200" kern="1200" dirty="0">
                <a:solidFill>
                  <a:schemeClr val="tx1"/>
                </a:solidFill>
                <a:effectLst/>
                <a:latin typeface="+mn-lt"/>
                <a:ea typeface="+mn-ea"/>
                <a:cs typeface="+mn-cs"/>
              </a:rPr>
              <a:t> de clausura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4494A9-D7C6-465E-A913-491587F47DAB}" type="slidenum">
              <a:rPr lang="en-US" smtClean="0"/>
              <a:t>29</a:t>
            </a:fld>
            <a:endParaRPr lang="en-US"/>
          </a:p>
        </p:txBody>
      </p:sp>
    </p:spTree>
    <p:extLst>
      <p:ext uri="{BB962C8B-B14F-4D97-AF65-F5344CB8AC3E}">
        <p14:creationId xmlns:p14="http://schemas.microsoft.com/office/powerpoint/2010/main" val="2782042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Despedidas</a:t>
            </a:r>
          </a:p>
        </p:txBody>
      </p:sp>
      <p:sp>
        <p:nvSpPr>
          <p:cNvPr id="4" name="Slide Number Placeholder 3"/>
          <p:cNvSpPr>
            <a:spLocks noGrp="1"/>
          </p:cNvSpPr>
          <p:nvPr>
            <p:ph type="sldNum" sz="quarter" idx="5"/>
          </p:nvPr>
        </p:nvSpPr>
        <p:spPr/>
        <p:txBody>
          <a:bodyPr/>
          <a:lstStyle/>
          <a:p>
            <a:fld id="{518C9797-1961-4903-9FF3-FBD0C701D800}" type="slidenum">
              <a:rPr lang="en-US" smtClean="0"/>
              <a:t>30</a:t>
            </a:fld>
            <a:endParaRPr lang="en-US"/>
          </a:p>
        </p:txBody>
      </p:sp>
    </p:spTree>
    <p:extLst>
      <p:ext uri="{BB962C8B-B14F-4D97-AF65-F5344CB8AC3E}">
        <p14:creationId xmlns:p14="http://schemas.microsoft.com/office/powerpoint/2010/main" val="75373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Haz </a:t>
            </a:r>
            <a:r>
              <a:rPr lang="en-US" dirty="0" err="1"/>
              <a:t>seguro</a:t>
            </a:r>
            <a:r>
              <a:rPr lang="en-US" dirty="0"/>
              <a:t> que se </a:t>
            </a:r>
            <a:r>
              <a:rPr lang="en-US" dirty="0" err="1"/>
              <a:t>está</a:t>
            </a:r>
            <a:r>
              <a:rPr lang="en-US" dirty="0"/>
              <a:t> </a:t>
            </a:r>
            <a:r>
              <a:rPr lang="en-US" dirty="0" err="1"/>
              <a:t>grabando</a:t>
            </a:r>
            <a:r>
              <a:rPr lang="en-US" dirty="0"/>
              <a:t> la </a:t>
            </a:r>
            <a:r>
              <a:rPr lang="en-US" dirty="0" err="1"/>
              <a:t>clase</a:t>
            </a:r>
            <a:r>
              <a:rPr lang="en-US" dirty="0"/>
              <a:t> (</a:t>
            </a:r>
            <a:r>
              <a:rPr lang="en-US" dirty="0" err="1"/>
              <a:t>si</a:t>
            </a:r>
            <a:r>
              <a:rPr lang="en-US" dirty="0"/>
              <a:t> se </a:t>
            </a:r>
            <a:r>
              <a:rPr lang="en-US" dirty="0" err="1"/>
              <a:t>aplica</a:t>
            </a:r>
            <a:r>
              <a:rPr lang="en-US" dirty="0"/>
              <a:t>).  </a:t>
            </a:r>
          </a:p>
        </p:txBody>
      </p:sp>
      <p:sp>
        <p:nvSpPr>
          <p:cNvPr id="4" name="Slide Number Placeholder 3"/>
          <p:cNvSpPr>
            <a:spLocks noGrp="1"/>
          </p:cNvSpPr>
          <p:nvPr>
            <p:ph type="sldNum" sz="quarter" idx="5"/>
          </p:nvPr>
        </p:nvSpPr>
        <p:spPr/>
        <p:txBody>
          <a:bodyPr/>
          <a:lstStyle/>
          <a:p>
            <a:fld id="{0E0DDA12-0DF9-4C99-8EAA-B152B09A12C8}" type="slidenum">
              <a:rPr lang="en-US" smtClean="0"/>
              <a:t>4</a:t>
            </a:fld>
            <a:endParaRPr lang="en-US"/>
          </a:p>
        </p:txBody>
      </p:sp>
    </p:spTree>
    <p:extLst>
      <p:ext uri="{BB962C8B-B14F-4D97-AF65-F5344CB8AC3E}">
        <p14:creationId xmlns:p14="http://schemas.microsoft.com/office/powerpoint/2010/main" val="279346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5</a:t>
            </a:fld>
            <a:endParaRPr lang="en-US"/>
          </a:p>
        </p:txBody>
      </p:sp>
    </p:spTree>
    <p:extLst>
      <p:ext uri="{BB962C8B-B14F-4D97-AF65-F5344CB8AC3E}">
        <p14:creationId xmlns:p14="http://schemas.microsoft.com/office/powerpoint/2010/main" val="83937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b.	 “La crucifixión de criminales vivos no ocurría en el Antiguo Testamento… La ejecución era por lapidación. Sin embargo, los cadáveres a veces fueron colgados en los árboles como advertencia (Deuteronomio 21:22-23; Josué 10:26). Tal cuerpo era considerado maldito (de ahí Gálatas 3:13) y tenía que ser quitado y sepultado antes de que llegara la noche (cf. Juan 19:31). Esta costumbre explica la referencia que se hace en el Nuevo Testamento de la cruz de Cristo como un ´árbol´ (Hechos 5:30; 10:39; 13:29; 1 Pedro 2:24), un símbolo de humillación.”</a:t>
            </a:r>
          </a:p>
          <a:p>
            <a:r>
              <a:rPr lang="es-ES" dirty="0"/>
              <a:t>c.	“La crucifixión fue … usada ampliamente por los romanos. Solamente los esclavos, provincianos y los criminales más bajos fueron crucificados, pero rara vez ciudadanos romanos.”</a:t>
            </a:r>
          </a:p>
          <a:p>
            <a:r>
              <a:rPr lang="es-ES" dirty="0"/>
              <a:t>d.	Diferentes tipos de cruces fueron usadas, como en forma de una T o una X. Un líder primitivo cristiano indicó que Jesús fue crucificado en una †. “Esto fue reforzado por las referencias en los cuatro evangelios (Mateo 27:37; Marcos 15:26; Lucas 23:38; Juan 19:19-22) al título clavado a la cruz de Cristo sobre su cabeza.”</a:t>
            </a: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7</a:t>
            </a:fld>
            <a:endParaRPr lang="en-US"/>
          </a:p>
        </p:txBody>
      </p:sp>
    </p:spTree>
    <p:extLst>
      <p:ext uri="{BB962C8B-B14F-4D97-AF65-F5344CB8AC3E}">
        <p14:creationId xmlns:p14="http://schemas.microsoft.com/office/powerpoint/2010/main" val="166866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	“Después de la condena de un criminal, era la costumbre que la víctima fuera azotada con … un látigo con correas de cuero, las cuales en el caso de nuestro Señor sin duda lo debilitaron mucho y apresuraron la muerte final. Entonces le hicieron cargar la viga transversal … como un esclavo hasta el lugar de su tortura y muerte, siempre fuera de la ciudad, mientras un heraldo llevaba el ´título´ delante de él, la acusación escrita. Fue esta [viga transversal], no toda la cruz, que Jesús estaba demasiado débil para cargar, y la cual fue llevada por Simón de Cirene. El hombre condenado fue desnudado, extendido en el suelo con la viga transversal por debajo de sus hombros, y sus brazos o sus manos atados o clavados a ella (Juan 20:25). Entonces esta viga fue levantada y sujetada al poste vertical para que los pies de la víctima, los cuales en ese momento fueron atados o clavados, fueran apenas alejados del suelo, no tan altos como muchas veces son representados. El peso principal del cuerpo fue cargado por una clavija saliente … a horcajadas sobre la cual se sentaba la víctima. Allí dejaron al hombre condenado a morir de hambre y agotamiento. La muerte a veces fue apresurada por … el rompimiento de las piernas, como en el caso de los dos criminales, pero no hecho en el caso de nuestro Señor, porque ya estaba muerto. Sin embargo, una lanza atravesó el costado de Jesús para asegurar su muerte, y así poder quitar el cuerpo antes del sábado, como exigían los judíos (Juan 19:31ss.).” (El Nuevo Diccionario de la Biblia, Tercera Edición, “La Crucifixión”, página 245)</a:t>
            </a:r>
          </a:p>
          <a:p>
            <a:r>
              <a:rPr lang="es-ES" dirty="0"/>
              <a:t>f.	Conclusión: </a:t>
            </a:r>
            <a:r>
              <a:rPr lang="es-ES" b="1" dirty="0"/>
              <a:t>y estando en la condición de hombre, se humilló a sí mismo y se hizo obediente hasta la muerte, y muerte de cruz </a:t>
            </a:r>
            <a:r>
              <a:rPr lang="es-ES" dirty="0"/>
              <a:t>(Filipenses 2:8)y “Si alguien comete un crimen que merezca la muerte, y lo haces morir y lo cuelgas de un árbol, no dejen que su cuerpo se quede en ese árbol toda la noche. Lo enterrarás ese mismo día, porque quien es colgado de un árbol está bajo la maldición de Dios. No contamines la tierra que el Señor tu Dios te da en posesión.” (Deut. 21:22-23). EL morir en una cruz era una muerte especialmente dolorosa, lenta, y humillante.  Jesús voluntariamente murió así. </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8</a:t>
            </a:fld>
            <a:endParaRPr lang="en-US"/>
          </a:p>
        </p:txBody>
      </p:sp>
    </p:spTree>
    <p:extLst>
      <p:ext uri="{BB962C8B-B14F-4D97-AF65-F5344CB8AC3E}">
        <p14:creationId xmlns:p14="http://schemas.microsoft.com/office/powerpoint/2010/main" val="3332360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	El pueblo observaba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b.	Los gobernantes se burlaban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	Los soldados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d.	El malhechor que insultaba a Jesús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	El malhechor que defendió a Jesús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f.	El centurión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g.	Los conocidos de Jesús y las mujeres que lo seguían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	José de Arimatea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i.	Pilato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10</a:t>
            </a:fld>
            <a:endParaRPr lang="en-US"/>
          </a:p>
        </p:txBody>
      </p:sp>
    </p:spTree>
    <p:extLst>
      <p:ext uri="{BB962C8B-B14F-4D97-AF65-F5344CB8AC3E}">
        <p14:creationId xmlns:p14="http://schemas.microsoft.com/office/powerpoint/2010/main" val="1384880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Vinagre</a:t>
            </a:r>
          </a:p>
          <a:p>
            <a:r>
              <a:rPr lang="es-ES" dirty="0"/>
              <a:t>b.	El epígrafe multilingüe</a:t>
            </a:r>
          </a:p>
          <a:p>
            <a:r>
              <a:rPr lang="es-ES" dirty="0"/>
              <a:t>c.	Las tinieblas, el sol, el velo</a:t>
            </a:r>
          </a:p>
          <a:p>
            <a:r>
              <a:rPr lang="es-ES" dirty="0"/>
              <a:t>d.	La cruz</a:t>
            </a:r>
          </a:p>
          <a:p>
            <a:r>
              <a:rPr lang="es-ES" dirty="0"/>
              <a:t>e.	La sábana en que envolvieron a Jesús</a:t>
            </a:r>
          </a:p>
          <a:p>
            <a:r>
              <a:rPr lang="es-ES" dirty="0"/>
              <a:t>f.	Especias aromáticas y ungüentos</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11</a:t>
            </a:fld>
            <a:endParaRPr lang="en-US"/>
          </a:p>
        </p:txBody>
      </p:sp>
    </p:spTree>
    <p:extLst>
      <p:ext uri="{BB962C8B-B14F-4D97-AF65-F5344CB8AC3E}">
        <p14:creationId xmlns:p14="http://schemas.microsoft.com/office/powerpoint/2010/main" val="3830403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Gólgota/Calvario</a:t>
            </a:r>
          </a:p>
          <a:p>
            <a:r>
              <a:rPr lang="es-ES" dirty="0"/>
              <a:t>b.	Van al sepulcro abierto en una peña.</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12</a:t>
            </a:fld>
            <a:endParaRPr lang="en-US"/>
          </a:p>
        </p:txBody>
      </p:sp>
    </p:spTree>
    <p:extLst>
      <p:ext uri="{BB962C8B-B14F-4D97-AF65-F5344CB8AC3E}">
        <p14:creationId xmlns:p14="http://schemas.microsoft.com/office/powerpoint/2010/main" val="461843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917C-B83D-4F37-94A5-E7CAC2626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B8DEA5-ACAD-49BF-99C7-34D6ABF47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513767B-11BF-4457-A42F-386B49EA8BB8}"/>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4125C048-5142-4B95-95AB-D1637DF60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AD425-3708-447E-91EE-00230A099602}"/>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132680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4FEF-54DB-44C2-8093-84D27F668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A2C126-129D-45CE-8ACC-0AEEF5B50A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D1659-FB4C-48A3-9055-56A1705E918B}"/>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B5D3712B-5EEC-409A-9945-7EFEFBF46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B2E0A-1369-4263-861E-16BC78482874}"/>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91520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1D3026-B129-4579-967E-4675376915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CDEC0F-66A8-4BFF-85D2-B86F50EFB9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A4A96-F82E-4C38-B3EF-6C44F4F61AFE}"/>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570BA27C-EFFB-435F-B3D9-9DEA6DD09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A60C8-ED78-416B-B975-FFD9FC719ACD}"/>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63176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7D89-1E19-4F6A-846D-D8A49052A250}"/>
              </a:ext>
            </a:extLst>
          </p:cNvPr>
          <p:cNvSpPr>
            <a:spLocks noGrp="1"/>
          </p:cNvSpPr>
          <p:nvPr>
            <p:ph type="title"/>
          </p:nvPr>
        </p:nvSpPr>
        <p:spPr/>
        <p:txBody>
          <a:bodyPr>
            <a:normAutofit/>
          </a:bodyPr>
          <a:lstStyle>
            <a:lvl1pPr>
              <a:defRPr sz="6000">
                <a:latin typeface="Berlin Sans FB Demi" panose="020E0802020502020306"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64AFE08-145B-4D40-9F0C-3DB02C382F60}"/>
              </a:ext>
            </a:extLst>
          </p:cNvPr>
          <p:cNvSpPr>
            <a:spLocks noGrp="1"/>
          </p:cNvSpPr>
          <p:nvPr>
            <p:ph idx="1"/>
          </p:nvPr>
        </p:nvSpPr>
        <p:spPr/>
        <p:txBody>
          <a:bodyPr>
            <a:normAutofit/>
          </a:bodyPr>
          <a:lstStyle>
            <a:lvl1pPr>
              <a:defRPr sz="5400">
                <a:latin typeface="Berlin Sans FB" panose="020E0602020502020306" pitchFamily="34" charset="0"/>
              </a:defRPr>
            </a:lvl1pPr>
            <a:lvl2pPr>
              <a:defRPr sz="4800">
                <a:latin typeface="Berlin Sans FB" panose="020E0602020502020306" pitchFamily="34" charset="0"/>
              </a:defRPr>
            </a:lvl2pPr>
            <a:lvl3pPr>
              <a:defRPr sz="4400">
                <a:latin typeface="Berlin Sans FB" panose="020E0602020502020306" pitchFamily="34" charset="0"/>
              </a:defRPr>
            </a:lvl3pPr>
            <a:lvl4pPr>
              <a:defRPr sz="4000">
                <a:latin typeface="Berlin Sans FB" panose="020E0602020502020306" pitchFamily="34" charset="0"/>
              </a:defRPr>
            </a:lvl4pPr>
            <a:lvl5pPr>
              <a:defRPr sz="4000">
                <a:latin typeface="Berlin Sans FB" panose="020E0602020502020306"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619E5E-B837-42D0-BB3A-52FDEE6C8C99}"/>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2737B97D-9542-48C7-AC70-0FB5AAF05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F8AD0-E49F-4F6D-B54A-D6A19F37B085}"/>
              </a:ext>
            </a:extLst>
          </p:cNvPr>
          <p:cNvSpPr>
            <a:spLocks noGrp="1"/>
          </p:cNvSpPr>
          <p:nvPr>
            <p:ph type="sldNum" sz="quarter" idx="12"/>
          </p:nvPr>
        </p:nvSpPr>
        <p:spPr/>
        <p:txBody>
          <a:bodyPr/>
          <a:lstStyle/>
          <a:p>
            <a:fld id="{3CEB2C06-D43C-42FB-9D44-1DE6FC2DCB2F}" type="slidenum">
              <a:rPr lang="en-US" smtClean="0"/>
              <a:t>‹Nº›</a:t>
            </a:fld>
            <a:endParaRPr lang="en-US"/>
          </a:p>
        </p:txBody>
      </p:sp>
      <p:pic>
        <p:nvPicPr>
          <p:cNvPr id="7" name="Picture 6" descr="A close up of a sign&#10;&#10;Description automatically generated">
            <a:extLst>
              <a:ext uri="{FF2B5EF4-FFF2-40B4-BE49-F238E27FC236}">
                <a16:creationId xmlns:a16="http://schemas.microsoft.com/office/drawing/2014/main" id="{292919DD-8A3C-451E-9A4E-A8574D8DA8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361842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FE89-AE0B-4F56-B92E-EE118F0E0D1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3B34881-A6D5-4FEB-8ED9-FCC1F5142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A6B569-2C78-4ED7-A837-D0D98B821DDE}"/>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128709D0-D9E7-4275-8432-EDD45307B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55E9D-3640-4AEA-B89B-C90C0CB6C8D6}"/>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50650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1810-1C92-44C3-9949-98C1A9118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66CD2-F685-4868-A54E-59211A2BE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D86A69-E7AC-461F-8122-B5C999D65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41E813-3F9E-492E-B55B-181271A47BFD}"/>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6" name="Footer Placeholder 5">
            <a:extLst>
              <a:ext uri="{FF2B5EF4-FFF2-40B4-BE49-F238E27FC236}">
                <a16:creationId xmlns:a16="http://schemas.microsoft.com/office/drawing/2014/main" id="{A14DB7B0-91E7-4FE5-AB98-B8CAD2198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62A96-01AB-4648-956E-23FAE6DFEECA}"/>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75752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9850-9B30-4BA3-8DC0-9B6541EA4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C84910-6358-4F2E-99D9-52C6388F5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638F4E-0AB9-448A-9B7C-6FEF2ED54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94C849-F525-4491-822E-C3916180C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FAB87F-34F8-4D92-ABE2-94D43AFDC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71D4D3-57CB-4D17-A233-FF31808DE28D}"/>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8" name="Footer Placeholder 7">
            <a:extLst>
              <a:ext uri="{FF2B5EF4-FFF2-40B4-BE49-F238E27FC236}">
                <a16:creationId xmlns:a16="http://schemas.microsoft.com/office/drawing/2014/main" id="{20F85A93-2F06-48EA-85C9-C2B90891F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B6533E-9F6A-4A32-B1AC-F35CC4EC7201}"/>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45543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D904-92D0-4CBA-9C55-FE417DD770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42E34B-E01F-44AB-8E35-9A37EDE43318}"/>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4" name="Footer Placeholder 3">
            <a:extLst>
              <a:ext uri="{FF2B5EF4-FFF2-40B4-BE49-F238E27FC236}">
                <a16:creationId xmlns:a16="http://schemas.microsoft.com/office/drawing/2014/main" id="{368FBD0C-9280-4C4D-9BB9-33E2AEAC19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B20395-D9EF-4B20-AB22-BD6AFCC17E31}"/>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46397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07ED2-C4A0-4D83-A28D-B5A6096AD85E}"/>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3" name="Footer Placeholder 2">
            <a:extLst>
              <a:ext uri="{FF2B5EF4-FFF2-40B4-BE49-F238E27FC236}">
                <a16:creationId xmlns:a16="http://schemas.microsoft.com/office/drawing/2014/main" id="{726D66E0-10BA-433A-B9E1-79DA46B696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ADBF7-2EE1-47A4-B154-7916B3A26868}"/>
              </a:ext>
            </a:extLst>
          </p:cNvPr>
          <p:cNvSpPr>
            <a:spLocks noGrp="1"/>
          </p:cNvSpPr>
          <p:nvPr>
            <p:ph type="sldNum" sz="quarter" idx="12"/>
          </p:nvPr>
        </p:nvSpPr>
        <p:spPr/>
        <p:txBody>
          <a:bodyPr/>
          <a:lstStyle/>
          <a:p>
            <a:fld id="{3CEB2C06-D43C-42FB-9D44-1DE6FC2DCB2F}" type="slidenum">
              <a:rPr lang="en-US" smtClean="0"/>
              <a:t>‹Nº›</a:t>
            </a:fld>
            <a:endParaRPr lang="en-US"/>
          </a:p>
        </p:txBody>
      </p:sp>
      <p:pic>
        <p:nvPicPr>
          <p:cNvPr id="5" name="Picture 4" descr="A close up of a sign&#10;&#10;Description automatically generated">
            <a:extLst>
              <a:ext uri="{FF2B5EF4-FFF2-40B4-BE49-F238E27FC236}">
                <a16:creationId xmlns:a16="http://schemas.microsoft.com/office/drawing/2014/main" id="{5085BBC3-E7A4-4D21-9C39-33CB0E2F77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248820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9524-2C8F-4084-8DA4-EABB01BCF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82A989-A46C-42C4-A99A-14692840D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CDF064-F395-453F-A6A9-A05B4FB7F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1EB2E-A7A8-4EA4-B246-32A6B11E20C1}"/>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6" name="Footer Placeholder 5">
            <a:extLst>
              <a:ext uri="{FF2B5EF4-FFF2-40B4-BE49-F238E27FC236}">
                <a16:creationId xmlns:a16="http://schemas.microsoft.com/office/drawing/2014/main" id="{836AED0C-1EA7-4C48-A78C-0CDDFE7F7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2D625-9AA3-4FEB-A9FF-5DC89DD03300}"/>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397693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CC94-EA1B-452E-BA36-7C76A0F75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B173ED-D8CB-4E7C-8A02-19355DE4B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4DDC5E-F63C-494B-A84F-E633D27F2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0C087-7BE3-4417-8F29-0001F65AF1D5}"/>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6" name="Footer Placeholder 5">
            <a:extLst>
              <a:ext uri="{FF2B5EF4-FFF2-40B4-BE49-F238E27FC236}">
                <a16:creationId xmlns:a16="http://schemas.microsoft.com/office/drawing/2014/main" id="{674A1C8F-2EE7-4079-98CF-E75469CBD7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74BAB-D403-49C9-BE32-601300F50841}"/>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191323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BD4B0-38E3-4971-B6F8-8437DF31D3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9A3CC5-9AFC-4A3D-AF40-654029C7F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CE2688-5C1A-4D84-9AC2-CA3878B77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A722C834-C31F-4A46-BF4C-CD1EC05C3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10D4FB-1DE9-40B5-9404-F07D4269C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2C06-D43C-42FB-9D44-1DE6FC2DCB2F}" type="slidenum">
              <a:rPr lang="en-US" smtClean="0"/>
              <a:t>‹Nº›</a:t>
            </a:fld>
            <a:endParaRPr lang="en-US"/>
          </a:p>
        </p:txBody>
      </p:sp>
    </p:spTree>
    <p:extLst>
      <p:ext uri="{BB962C8B-B14F-4D97-AF65-F5344CB8AC3E}">
        <p14:creationId xmlns:p14="http://schemas.microsoft.com/office/powerpoint/2010/main" val="29858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a:solidFill>
            <a:schemeClr val="tx1"/>
          </a:solidFill>
          <a:latin typeface="Berlin Sans FB Demi" panose="020E08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066D-DEDC-4B05-A0FC-07E9EBD34A3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B6404E6-9B4C-478D-860B-A5899CBDF7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299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CONSIDERAR – Lucas 23:35-56</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9805988" cy="4486275"/>
          </a:xfrm>
        </p:spPr>
        <p:txBody>
          <a:bodyPr>
            <a:noAutofit/>
          </a:bodyPr>
          <a:lstStyle/>
          <a:p>
            <a:pPr marL="514350" indent="-514350">
              <a:buAutoNum type="arabicPeriod"/>
            </a:pPr>
            <a:r>
              <a:rPr lang="en-US" dirty="0">
                <a:solidFill>
                  <a:srgbClr val="008000"/>
                </a:solidFill>
              </a:rPr>
              <a:t>¿</a:t>
            </a:r>
            <a:r>
              <a:rPr lang="en-US" u="sng" dirty="0" err="1">
                <a:solidFill>
                  <a:srgbClr val="008000"/>
                </a:solidFill>
              </a:rPr>
              <a:t>Quiénes</a:t>
            </a:r>
            <a:r>
              <a:rPr lang="en-US" dirty="0">
                <a:solidFill>
                  <a:srgbClr val="008000"/>
                </a:solidFill>
              </a:rPr>
              <a:t> son los </a:t>
            </a:r>
            <a:r>
              <a:rPr lang="en-US" dirty="0" err="1">
                <a:solidFill>
                  <a:srgbClr val="008000"/>
                </a:solidFill>
              </a:rPr>
              <a:t>personajes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948558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CONSIDERAR – Lucas 23:35-56</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008000"/>
                </a:solidFill>
              </a:rPr>
              <a:t>2. ¿</a:t>
            </a:r>
            <a:r>
              <a:rPr lang="en-US" u="sng" dirty="0" err="1">
                <a:solidFill>
                  <a:srgbClr val="008000"/>
                </a:solidFill>
              </a:rPr>
              <a:t>Cuáles</a:t>
            </a:r>
            <a:r>
              <a:rPr lang="en-US" dirty="0">
                <a:solidFill>
                  <a:srgbClr val="008000"/>
                </a:solidFill>
              </a:rPr>
              <a:t> son los </a:t>
            </a:r>
            <a:r>
              <a:rPr lang="en-US" u="sng" dirty="0" err="1">
                <a:solidFill>
                  <a:srgbClr val="008000"/>
                </a:solidFill>
              </a:rPr>
              <a:t>objetos</a:t>
            </a:r>
            <a:r>
              <a:rPr lang="en-US" dirty="0">
                <a:solidFill>
                  <a:srgbClr val="008000"/>
                </a:solidFill>
              </a:rPr>
              <a:t> de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2030979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CONSIDERAR – Lucas 23:35-56</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008000"/>
                </a:solidFill>
              </a:rPr>
              <a:t>3. ¿</a:t>
            </a:r>
            <a:r>
              <a:rPr lang="en-US" u="sng" dirty="0" err="1">
                <a:solidFill>
                  <a:srgbClr val="008000"/>
                </a:solidFill>
              </a:rPr>
              <a:t>Dónde</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 </a:t>
            </a:r>
          </a:p>
        </p:txBody>
      </p:sp>
    </p:spTree>
    <p:extLst>
      <p:ext uri="{BB962C8B-B14F-4D97-AF65-F5344CB8AC3E}">
        <p14:creationId xmlns:p14="http://schemas.microsoft.com/office/powerpoint/2010/main" val="185608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CONSIDERAR – Lucas 23:35-56</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008000"/>
                </a:solidFill>
              </a:rPr>
              <a:t>4. ¿</a:t>
            </a:r>
            <a:r>
              <a:rPr lang="en-US" u="sng" dirty="0" err="1">
                <a:solidFill>
                  <a:srgbClr val="008000"/>
                </a:solidFill>
              </a:rPr>
              <a:t>Cuándo</a:t>
            </a:r>
            <a:r>
              <a:rPr lang="en-US" dirty="0">
                <a:solidFill>
                  <a:srgbClr val="008000"/>
                </a:solidFill>
              </a:rPr>
              <a:t> </a:t>
            </a:r>
            <a:r>
              <a:rPr lang="en-US" dirty="0" err="1">
                <a:solidFill>
                  <a:srgbClr val="008000"/>
                </a:solidFill>
              </a:rPr>
              <a:t>ocurrió</a:t>
            </a:r>
            <a:r>
              <a:rPr lang="en-US" dirty="0">
                <a:solidFill>
                  <a:srgbClr val="008000"/>
                </a:solidFill>
              </a:rPr>
              <a:t> </a:t>
            </a:r>
            <a:r>
              <a:rPr lang="en-US" dirty="0" err="1">
                <a:solidFill>
                  <a:srgbClr val="008000"/>
                </a:solidFill>
              </a:rPr>
              <a:t>esta</a:t>
            </a:r>
            <a:r>
              <a:rPr lang="en-US" dirty="0">
                <a:solidFill>
                  <a:srgbClr val="008000"/>
                </a:solidFill>
              </a:rPr>
              <a:t> </a:t>
            </a:r>
            <a:r>
              <a:rPr lang="en-US" dirty="0" err="1">
                <a:solidFill>
                  <a:srgbClr val="008000"/>
                </a:solidFill>
              </a:rPr>
              <a:t>historia</a:t>
            </a:r>
            <a:r>
              <a:rPr lang="en-US" dirty="0">
                <a:solidFill>
                  <a:srgbClr val="008000"/>
                </a:solidFill>
              </a:rPr>
              <a:t>?</a:t>
            </a:r>
          </a:p>
        </p:txBody>
      </p:sp>
    </p:spTree>
    <p:extLst>
      <p:ext uri="{BB962C8B-B14F-4D97-AF65-F5344CB8AC3E}">
        <p14:creationId xmlns:p14="http://schemas.microsoft.com/office/powerpoint/2010/main" val="111450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CONSIDERAR – Lucas 23:35-56</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093495"/>
            <a:ext cx="10091738" cy="4083468"/>
          </a:xfrm>
        </p:spPr>
        <p:txBody>
          <a:bodyPr>
            <a:noAutofit/>
          </a:bodyPr>
          <a:lstStyle/>
          <a:p>
            <a:pPr marL="0" indent="0">
              <a:buNone/>
            </a:pPr>
            <a:r>
              <a:rPr lang="en-US" dirty="0">
                <a:solidFill>
                  <a:srgbClr val="008000"/>
                </a:solidFill>
              </a:rPr>
              <a:t>5. ¿</a:t>
            </a:r>
            <a:r>
              <a:rPr lang="en-US" u="sng" dirty="0" err="1">
                <a:solidFill>
                  <a:srgbClr val="008000"/>
                </a:solidFill>
              </a:rPr>
              <a:t>Cuál</a:t>
            </a:r>
            <a:r>
              <a:rPr lang="en-US" dirty="0">
                <a:solidFill>
                  <a:srgbClr val="008000"/>
                </a:solidFill>
              </a:rPr>
              <a:t> es el </a:t>
            </a:r>
            <a:r>
              <a:rPr lang="en-US" dirty="0" err="1">
                <a:solidFill>
                  <a:srgbClr val="008000"/>
                </a:solidFill>
              </a:rPr>
              <a:t>problema</a:t>
            </a:r>
            <a:r>
              <a:rPr lang="en-US" dirty="0">
                <a:solidFill>
                  <a:srgbClr val="008000"/>
                </a:solidFill>
              </a:rPr>
              <a:t>? </a:t>
            </a:r>
          </a:p>
        </p:txBody>
      </p:sp>
    </p:spTree>
    <p:extLst>
      <p:ext uri="{BB962C8B-B14F-4D97-AF65-F5344CB8AC3E}">
        <p14:creationId xmlns:p14="http://schemas.microsoft.com/office/powerpoint/2010/main" val="3486173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CONSIDERAR – Lucas 23:35-56</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201779"/>
            <a:ext cx="10091738" cy="3975184"/>
          </a:xfrm>
        </p:spPr>
        <p:txBody>
          <a:bodyPr>
            <a:noAutofit/>
          </a:bodyPr>
          <a:lstStyle/>
          <a:p>
            <a:pPr marL="0" indent="0" algn="ctr">
              <a:buNone/>
            </a:pPr>
            <a:r>
              <a:rPr lang="en-US" sz="7200" dirty="0">
                <a:solidFill>
                  <a:srgbClr val="008000"/>
                </a:solidFill>
              </a:rPr>
              <a:t>6. ¿</a:t>
            </a:r>
            <a:r>
              <a:rPr lang="en-US" sz="7200" u="sng" dirty="0" err="1">
                <a:solidFill>
                  <a:srgbClr val="008000"/>
                </a:solidFill>
              </a:rPr>
              <a:t>Cuáles</a:t>
            </a:r>
            <a:r>
              <a:rPr lang="en-US" sz="7200" dirty="0">
                <a:solidFill>
                  <a:srgbClr val="008000"/>
                </a:solidFill>
              </a:rPr>
              <a:t> </a:t>
            </a:r>
            <a:r>
              <a:rPr lang="en-US" sz="7200" dirty="0" err="1">
                <a:solidFill>
                  <a:srgbClr val="008000"/>
                </a:solidFill>
              </a:rPr>
              <a:t>eventos</a:t>
            </a:r>
            <a:r>
              <a:rPr lang="en-US" sz="7200" dirty="0">
                <a:solidFill>
                  <a:srgbClr val="008000"/>
                </a:solidFill>
              </a:rPr>
              <a:t> </a:t>
            </a:r>
            <a:r>
              <a:rPr lang="en-US" sz="7200" dirty="0" err="1">
                <a:solidFill>
                  <a:srgbClr val="008000"/>
                </a:solidFill>
              </a:rPr>
              <a:t>ocurrieron</a:t>
            </a:r>
            <a:r>
              <a:rPr lang="en-US" sz="7200" dirty="0">
                <a:solidFill>
                  <a:srgbClr val="008000"/>
                </a:solidFill>
              </a:rPr>
              <a:t> </a:t>
            </a:r>
            <a:r>
              <a:rPr lang="en-US" sz="7200" dirty="0" err="1">
                <a:solidFill>
                  <a:srgbClr val="008000"/>
                </a:solidFill>
              </a:rPr>
              <a:t>en</a:t>
            </a:r>
            <a:r>
              <a:rPr lang="en-US" sz="7200" dirty="0">
                <a:solidFill>
                  <a:srgbClr val="008000"/>
                </a:solidFill>
              </a:rPr>
              <a:t> </a:t>
            </a:r>
            <a:r>
              <a:rPr lang="en-US" sz="7200" dirty="0" err="1">
                <a:solidFill>
                  <a:srgbClr val="008000"/>
                </a:solidFill>
              </a:rPr>
              <a:t>esta</a:t>
            </a:r>
            <a:r>
              <a:rPr lang="en-US" sz="7200" dirty="0">
                <a:solidFill>
                  <a:srgbClr val="008000"/>
                </a:solidFill>
              </a:rPr>
              <a:t> </a:t>
            </a:r>
            <a:r>
              <a:rPr lang="en-US" sz="7200" dirty="0" err="1">
                <a:solidFill>
                  <a:srgbClr val="008000"/>
                </a:solidFill>
              </a:rPr>
              <a:t>historia</a:t>
            </a:r>
            <a:r>
              <a:rPr lang="en-US" sz="7200" dirty="0">
                <a:solidFill>
                  <a:srgbClr val="008000"/>
                </a:solidFill>
              </a:rPr>
              <a:t>?  </a:t>
            </a:r>
            <a:r>
              <a:rPr lang="en-US" sz="7200" dirty="0" err="1">
                <a:solidFill>
                  <a:srgbClr val="008000"/>
                </a:solidFill>
              </a:rPr>
              <a:t>Contemos</a:t>
            </a:r>
            <a:r>
              <a:rPr lang="en-US" sz="7200" dirty="0">
                <a:solidFill>
                  <a:srgbClr val="008000"/>
                </a:solidFill>
              </a:rPr>
              <a:t> la </a:t>
            </a:r>
            <a:r>
              <a:rPr lang="en-US" sz="7200" dirty="0" err="1">
                <a:solidFill>
                  <a:srgbClr val="008000"/>
                </a:solidFill>
              </a:rPr>
              <a:t>historia</a:t>
            </a:r>
            <a:r>
              <a:rPr lang="en-US" sz="7200" dirty="0">
                <a:solidFill>
                  <a:srgbClr val="008000"/>
                </a:solidFill>
              </a:rPr>
              <a:t> </a:t>
            </a:r>
            <a:r>
              <a:rPr lang="en-US" sz="7200" dirty="0" err="1">
                <a:solidFill>
                  <a:srgbClr val="008000"/>
                </a:solidFill>
              </a:rPr>
              <a:t>juntos</a:t>
            </a:r>
            <a:r>
              <a:rPr lang="en-US" sz="7200" dirty="0">
                <a:solidFill>
                  <a:srgbClr val="008000"/>
                </a:solidFill>
              </a:rPr>
              <a:t>.   </a:t>
            </a:r>
          </a:p>
        </p:txBody>
      </p:sp>
    </p:spTree>
    <p:extLst>
      <p:ext uri="{BB962C8B-B14F-4D97-AF65-F5344CB8AC3E}">
        <p14:creationId xmlns:p14="http://schemas.microsoft.com/office/powerpoint/2010/main" val="1102025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CONSIDERAR – Lucas 23:35-56</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2382253"/>
            <a:ext cx="10091738" cy="3794710"/>
          </a:xfrm>
        </p:spPr>
        <p:txBody>
          <a:bodyPr>
            <a:noAutofit/>
          </a:bodyPr>
          <a:lstStyle/>
          <a:p>
            <a:pPr marL="0" indent="0">
              <a:buNone/>
            </a:pPr>
            <a:r>
              <a:rPr lang="en-US" dirty="0">
                <a:solidFill>
                  <a:srgbClr val="008000"/>
                </a:solidFill>
              </a:rPr>
              <a:t>7. ¿</a:t>
            </a:r>
            <a:r>
              <a:rPr lang="en-US" u="sng" dirty="0">
                <a:solidFill>
                  <a:srgbClr val="008000"/>
                </a:solidFill>
              </a:rPr>
              <a:t>Se </a:t>
            </a:r>
            <a:r>
              <a:rPr lang="en-US" u="sng" dirty="0" err="1">
                <a:solidFill>
                  <a:srgbClr val="008000"/>
                </a:solidFill>
              </a:rPr>
              <a:t>resuelve</a:t>
            </a:r>
            <a:r>
              <a:rPr lang="en-US" u="sng" dirty="0">
                <a:solidFill>
                  <a:srgbClr val="008000"/>
                </a:solidFill>
              </a:rPr>
              <a:t> </a:t>
            </a:r>
            <a:r>
              <a:rPr lang="en-US" dirty="0">
                <a:solidFill>
                  <a:srgbClr val="008000"/>
                </a:solidFill>
              </a:rPr>
              <a:t>el </a:t>
            </a:r>
            <a:r>
              <a:rPr lang="en-US" dirty="0" err="1">
                <a:solidFill>
                  <a:srgbClr val="008000"/>
                </a:solidFill>
              </a:rPr>
              <a:t>problema</a:t>
            </a:r>
            <a:r>
              <a:rPr lang="en-US" dirty="0">
                <a:solidFill>
                  <a:srgbClr val="008000"/>
                </a:solidFill>
              </a:rPr>
              <a:t> que </a:t>
            </a:r>
            <a:r>
              <a:rPr lang="en-US" dirty="0" err="1">
                <a:solidFill>
                  <a:srgbClr val="008000"/>
                </a:solidFill>
              </a:rPr>
              <a:t>mencionamos</a:t>
            </a:r>
            <a:r>
              <a:rPr lang="en-US" dirty="0">
                <a:solidFill>
                  <a:srgbClr val="008000"/>
                </a:solidFill>
              </a:rPr>
              <a:t>?  ¿</a:t>
            </a:r>
            <a:r>
              <a:rPr lang="en-US" u="sng" dirty="0" err="1">
                <a:solidFill>
                  <a:srgbClr val="008000"/>
                </a:solidFill>
              </a:rPr>
              <a:t>Cómo</a:t>
            </a:r>
            <a:r>
              <a:rPr lang="en-US" dirty="0">
                <a:solidFill>
                  <a:srgbClr val="008000"/>
                </a:solidFill>
              </a:rPr>
              <a:t>? </a:t>
            </a:r>
          </a:p>
        </p:txBody>
      </p:sp>
    </p:spTree>
    <p:extLst>
      <p:ext uri="{BB962C8B-B14F-4D97-AF65-F5344CB8AC3E}">
        <p14:creationId xmlns:p14="http://schemas.microsoft.com/office/powerpoint/2010/main" val="1694522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E179190-3D8B-4F6F-B563-64F1C2BDBF96}"/>
              </a:ext>
            </a:extLst>
          </p:cNvPr>
          <p:cNvPicPr>
            <a:picLocks noChangeAspect="1"/>
          </p:cNvPicPr>
          <p:nvPr/>
        </p:nvPicPr>
        <p:blipFill rotWithShape="1">
          <a:blip r:embed="rId2"/>
          <a:srcRect t="4439" r="14105" b="4651"/>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lgn="ctr"/>
            <a:r>
              <a:rPr lang="en-US" sz="4800" dirty="0">
                <a:latin typeface="Berlin Sans FB" panose="020E0602020502020306" pitchFamily="34" charset="0"/>
              </a:rPr>
              <a:t>CONSOLIDAR Lucas 23:35-56</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67149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CONSOLIDAR – Lucas 23:35-56</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1. ¿De </a:t>
            </a:r>
            <a:r>
              <a:rPr lang="en-US" sz="5400" dirty="0" err="1">
                <a:solidFill>
                  <a:srgbClr val="008000"/>
                </a:solidFill>
              </a:rPr>
              <a:t>qué</a:t>
            </a:r>
            <a:r>
              <a:rPr lang="en-US" sz="5400" dirty="0">
                <a:solidFill>
                  <a:srgbClr val="008000"/>
                </a:solidFill>
              </a:rPr>
              <a:t> se </a:t>
            </a:r>
            <a:r>
              <a:rPr lang="en-US" sz="5400" dirty="0" err="1">
                <a:solidFill>
                  <a:srgbClr val="008000"/>
                </a:solidFill>
              </a:rPr>
              <a:t>trata</a:t>
            </a:r>
            <a:r>
              <a:rPr lang="en-US" sz="5400" dirty="0">
                <a:solidFill>
                  <a:srgbClr val="008000"/>
                </a:solidFill>
              </a:rPr>
              <a:t> la </a:t>
            </a:r>
            <a:r>
              <a:rPr lang="en-US" sz="5400" dirty="0" err="1">
                <a:solidFill>
                  <a:srgbClr val="008000"/>
                </a:solidFill>
              </a:rPr>
              <a:t>historia</a:t>
            </a:r>
            <a:r>
              <a:rPr lang="en-US" sz="5400" dirty="0">
                <a:solidFill>
                  <a:srgbClr val="008000"/>
                </a:solidFill>
              </a:rPr>
              <a:t>?</a:t>
            </a:r>
          </a:p>
        </p:txBody>
      </p:sp>
    </p:spTree>
    <p:extLst>
      <p:ext uri="{BB962C8B-B14F-4D97-AF65-F5344CB8AC3E}">
        <p14:creationId xmlns:p14="http://schemas.microsoft.com/office/powerpoint/2010/main" val="4167541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CONSOLIDAR – Lucas 23:35-56</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2. ¿</a:t>
            </a:r>
            <a:r>
              <a:rPr lang="en-US" sz="5400" dirty="0" err="1">
                <a:solidFill>
                  <a:srgbClr val="008000"/>
                </a:solidFill>
              </a:rPr>
              <a:t>Qué</a:t>
            </a:r>
            <a:r>
              <a:rPr lang="en-US" sz="5400" dirty="0">
                <a:solidFill>
                  <a:srgbClr val="008000"/>
                </a:solidFill>
              </a:rPr>
              <a:t> </a:t>
            </a:r>
            <a:r>
              <a:rPr lang="en-US" sz="5400" u="sng" dirty="0" err="1">
                <a:solidFill>
                  <a:srgbClr val="008000"/>
                </a:solidFill>
              </a:rPr>
              <a:t>pecado</a:t>
            </a:r>
            <a:r>
              <a:rPr lang="en-US" sz="5400" dirty="0">
                <a:solidFill>
                  <a:srgbClr val="008000"/>
                </a:solidFill>
              </a:rPr>
              <a:t> me </a:t>
            </a:r>
            <a:r>
              <a:rPr lang="en-US" sz="5400" dirty="0" err="1">
                <a:solidFill>
                  <a:srgbClr val="008000"/>
                </a:solidFill>
              </a:rPr>
              <a:t>enseña</a:t>
            </a:r>
            <a:r>
              <a:rPr lang="en-US" sz="5400" dirty="0">
                <a:solidFill>
                  <a:srgbClr val="008000"/>
                </a:solidFill>
              </a:rPr>
              <a:t> a </a:t>
            </a:r>
            <a:r>
              <a:rPr lang="en-US" sz="5400" dirty="0" err="1">
                <a:solidFill>
                  <a:srgbClr val="008000"/>
                </a:solidFill>
              </a:rPr>
              <a:t>confesar</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329088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137" y="367538"/>
            <a:ext cx="9889725" cy="6490462"/>
          </a:xfrm>
          <a:prstGeom prst="rect">
            <a:avLst/>
          </a:prstGeom>
          <a:solidFill>
            <a:srgbClr val="603912"/>
          </a:solidFill>
        </p:spPr>
      </p:pic>
    </p:spTree>
    <p:extLst>
      <p:ext uri="{BB962C8B-B14F-4D97-AF65-F5344CB8AC3E}">
        <p14:creationId xmlns:p14="http://schemas.microsoft.com/office/powerpoint/2010/main" val="28977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CONSOLIDAR – Lucas 23:35-56</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3. ¿</a:t>
            </a:r>
            <a:r>
              <a:rPr lang="en-US" sz="5400" dirty="0" err="1">
                <a:solidFill>
                  <a:srgbClr val="008000"/>
                </a:solidFill>
              </a:rPr>
              <a:t>Dónde</a:t>
            </a:r>
            <a:r>
              <a:rPr lang="en-US" sz="5400" dirty="0">
                <a:solidFill>
                  <a:srgbClr val="008000"/>
                </a:solidFill>
              </a:rPr>
              <a:t> </a:t>
            </a:r>
            <a:r>
              <a:rPr lang="en-US" sz="5400" dirty="0" err="1">
                <a:solidFill>
                  <a:srgbClr val="008000"/>
                </a:solidFill>
              </a:rPr>
              <a:t>veo</a:t>
            </a:r>
            <a:r>
              <a:rPr lang="en-US" sz="5400" dirty="0">
                <a:solidFill>
                  <a:srgbClr val="008000"/>
                </a:solidFill>
              </a:rPr>
              <a:t> el </a:t>
            </a:r>
            <a:r>
              <a:rPr lang="en-US" sz="5400" dirty="0" err="1">
                <a:solidFill>
                  <a:srgbClr val="008000"/>
                </a:solidFill>
              </a:rPr>
              <a:t>amor</a:t>
            </a:r>
            <a:r>
              <a:rPr lang="en-US" sz="5400" dirty="0">
                <a:solidFill>
                  <a:srgbClr val="008000"/>
                </a:solidFill>
              </a:rPr>
              <a:t> de Dios </a:t>
            </a:r>
            <a:r>
              <a:rPr lang="en-US" sz="5400" dirty="0" err="1">
                <a:solidFill>
                  <a:srgbClr val="008000"/>
                </a:solidFill>
              </a:rPr>
              <a:t>en</a:t>
            </a:r>
            <a:r>
              <a:rPr lang="en-US" sz="5400" dirty="0">
                <a:solidFill>
                  <a:srgbClr val="008000"/>
                </a:solidFill>
              </a:rPr>
              <a:t> </a:t>
            </a:r>
            <a:r>
              <a:rPr lang="en-US" sz="5400" dirty="0" err="1">
                <a:solidFill>
                  <a:srgbClr val="008000"/>
                </a:solidFill>
              </a:rPr>
              <a:t>esta</a:t>
            </a:r>
            <a:r>
              <a:rPr lang="en-US" sz="5400" dirty="0">
                <a:solidFill>
                  <a:srgbClr val="008000"/>
                </a:solidFill>
              </a:rPr>
              <a:t> </a:t>
            </a:r>
            <a:r>
              <a:rPr lang="en-US" sz="5400" dirty="0" err="1">
                <a:solidFill>
                  <a:srgbClr val="008000"/>
                </a:solidFill>
              </a:rPr>
              <a:t>historia</a:t>
            </a:r>
            <a:r>
              <a:rPr lang="en-US" sz="5400" dirty="0">
                <a:solidFill>
                  <a:srgbClr val="008000"/>
                </a:solidFill>
              </a:rPr>
              <a:t>? </a:t>
            </a:r>
          </a:p>
          <a:p>
            <a:pPr marL="0" indent="0">
              <a:buNone/>
            </a:pPr>
            <a:r>
              <a:rPr lang="en-US" sz="4000" dirty="0"/>
              <a:t> </a:t>
            </a:r>
          </a:p>
        </p:txBody>
      </p:sp>
    </p:spTree>
    <p:extLst>
      <p:ext uri="{BB962C8B-B14F-4D97-AF65-F5344CB8AC3E}">
        <p14:creationId xmlns:p14="http://schemas.microsoft.com/office/powerpoint/2010/main" val="3863304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CONSOLIDAR – Lucas 23:35-56</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4. </a:t>
            </a:r>
            <a:r>
              <a:rPr lang="es-MX" sz="5400" dirty="0">
                <a:solidFill>
                  <a:srgbClr val="008000"/>
                </a:solidFill>
              </a:rPr>
              <a:t>¿Qué me enseña Dios a pedir </a:t>
            </a:r>
            <a:r>
              <a:rPr lang="es-MX" sz="5400">
                <a:solidFill>
                  <a:srgbClr val="008000"/>
                </a:solidFill>
              </a:rPr>
              <a:t>y hacer?</a:t>
            </a:r>
            <a:endParaRPr lang="en-US" sz="5400" dirty="0">
              <a:solidFill>
                <a:srgbClr val="008000"/>
              </a:solidFill>
            </a:endParaRPr>
          </a:p>
          <a:p>
            <a:pPr marL="0" indent="0">
              <a:buNone/>
            </a:pPr>
            <a:endParaRPr lang="en-US" sz="4000" dirty="0"/>
          </a:p>
          <a:p>
            <a:pPr marL="0" indent="0">
              <a:buNone/>
            </a:pPr>
            <a:r>
              <a:rPr lang="en-US" sz="4000" dirty="0"/>
              <a:t> </a:t>
            </a:r>
          </a:p>
        </p:txBody>
      </p:sp>
    </p:spTree>
    <p:extLst>
      <p:ext uri="{BB962C8B-B14F-4D97-AF65-F5344CB8AC3E}">
        <p14:creationId xmlns:p14="http://schemas.microsoft.com/office/powerpoint/2010/main" val="1247384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pPr algn="ctr"/>
            <a:r>
              <a:rPr lang="en-US" dirty="0">
                <a:solidFill>
                  <a:srgbClr val="613318"/>
                </a:solidFill>
              </a:rPr>
              <a:t>CONSOLIDAR – Lucas 23:35-56</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008000"/>
                </a:solidFill>
              </a:rPr>
              <a:t>5. ¿</a:t>
            </a:r>
            <a:r>
              <a:rPr lang="en-US" sz="5400" dirty="0" err="1">
                <a:solidFill>
                  <a:srgbClr val="008000"/>
                </a:solidFill>
              </a:rPr>
              <a:t>Cuándo</a:t>
            </a:r>
            <a:r>
              <a:rPr lang="en-US" sz="5400" dirty="0">
                <a:solidFill>
                  <a:srgbClr val="008000"/>
                </a:solidFill>
              </a:rPr>
              <a:t> </a:t>
            </a:r>
            <a:r>
              <a:rPr lang="en-US" sz="5400" dirty="0" err="1">
                <a:solidFill>
                  <a:srgbClr val="008000"/>
                </a:solidFill>
              </a:rPr>
              <a:t>sería</a:t>
            </a:r>
            <a:r>
              <a:rPr lang="en-US" sz="5400" dirty="0">
                <a:solidFill>
                  <a:srgbClr val="008000"/>
                </a:solidFill>
              </a:rPr>
              <a:t> </a:t>
            </a:r>
            <a:r>
              <a:rPr lang="en-US" sz="5400" dirty="0" err="1">
                <a:solidFill>
                  <a:srgbClr val="008000"/>
                </a:solidFill>
              </a:rPr>
              <a:t>buena</a:t>
            </a:r>
            <a:r>
              <a:rPr lang="en-US" sz="5400" dirty="0">
                <a:solidFill>
                  <a:srgbClr val="008000"/>
                </a:solidFill>
              </a:rPr>
              <a:t> </a:t>
            </a:r>
            <a:r>
              <a:rPr lang="en-US" sz="5400" dirty="0" err="1">
                <a:solidFill>
                  <a:srgbClr val="008000"/>
                </a:solidFill>
              </a:rPr>
              <a:t>situación</a:t>
            </a:r>
            <a:r>
              <a:rPr lang="en-US" sz="5400" dirty="0">
                <a:solidFill>
                  <a:srgbClr val="008000"/>
                </a:solidFill>
              </a:rPr>
              <a:t> para </a:t>
            </a:r>
            <a:r>
              <a:rPr lang="en-US" sz="5400" dirty="0" err="1">
                <a:solidFill>
                  <a:srgbClr val="008000"/>
                </a:solidFill>
              </a:rPr>
              <a:t>compartir</a:t>
            </a:r>
            <a:r>
              <a:rPr lang="en-US" sz="5400" dirty="0">
                <a:solidFill>
                  <a:srgbClr val="008000"/>
                </a:solidFill>
              </a:rPr>
              <a:t> </a:t>
            </a:r>
            <a:r>
              <a:rPr lang="en-US" sz="5400" dirty="0" err="1">
                <a:solidFill>
                  <a:srgbClr val="008000"/>
                </a:solidFill>
              </a:rPr>
              <a:t>este</a:t>
            </a:r>
            <a:r>
              <a:rPr lang="en-US" sz="5400" dirty="0">
                <a:solidFill>
                  <a:srgbClr val="008000"/>
                </a:solidFill>
              </a:rPr>
              <a:t> </a:t>
            </a:r>
            <a:r>
              <a:rPr lang="en-US" sz="5400" dirty="0" err="1">
                <a:solidFill>
                  <a:srgbClr val="008000"/>
                </a:solidFill>
              </a:rPr>
              <a:t>mensaje</a:t>
            </a:r>
            <a:r>
              <a:rPr lang="en-US" sz="5400" dirty="0">
                <a:solidFill>
                  <a:srgbClr val="008000"/>
                </a:solidFill>
              </a:rPr>
              <a:t>?</a:t>
            </a:r>
          </a:p>
          <a:p>
            <a:pPr marL="0" indent="0">
              <a:buNone/>
            </a:pPr>
            <a:r>
              <a:rPr lang="en-US" sz="4000" dirty="0"/>
              <a:t> </a:t>
            </a:r>
          </a:p>
        </p:txBody>
      </p:sp>
    </p:spTree>
    <p:extLst>
      <p:ext uri="{BB962C8B-B14F-4D97-AF65-F5344CB8AC3E}">
        <p14:creationId xmlns:p14="http://schemas.microsoft.com/office/powerpoint/2010/main" val="263131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1645921"/>
            <a:ext cx="10515600" cy="2386583"/>
          </a:xfrm>
        </p:spPr>
        <p:txBody>
          <a:bodyPr>
            <a:noAutofit/>
          </a:bodyPr>
          <a:lstStyle/>
          <a:p>
            <a:pPr algn="ctr"/>
            <a:r>
              <a:rPr lang="es-EC" sz="8800" dirty="0">
                <a:solidFill>
                  <a:srgbClr val="008000"/>
                </a:solidFill>
                <a:latin typeface="Berlin Sans FB Demi" panose="020E0802020502020306" pitchFamily="34" charset="0"/>
                <a:cs typeface="Arial" panose="020B0604020202020204" pitchFamily="34" charset="0"/>
              </a:rPr>
              <a:t>Temas Importantes:</a:t>
            </a:r>
            <a:br>
              <a:rPr lang="es-EC" sz="8800" dirty="0">
                <a:solidFill>
                  <a:srgbClr val="008000"/>
                </a:solidFill>
                <a:latin typeface="Berlin Sans FB Demi" panose="020E08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(20 minutos)</a:t>
            </a:r>
            <a:br>
              <a:rPr lang="es-EC" sz="4800" dirty="0">
                <a:solidFill>
                  <a:srgbClr val="008000"/>
                </a:solidFill>
                <a:latin typeface="Berlin Sans FB" panose="020E0602020502020306" pitchFamily="34" charset="0"/>
                <a:cs typeface="Arial" panose="020B0604020202020204" pitchFamily="34" charset="0"/>
              </a:rPr>
            </a:br>
            <a:br>
              <a:rPr lang="es-EC" sz="4800" dirty="0">
                <a:solidFill>
                  <a:srgbClr val="008000"/>
                </a:solidFill>
                <a:latin typeface="Berlin Sans FB" panose="020E06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El Impacto Espiritual de la Crucifixión de Jesucristo</a:t>
            </a:r>
            <a:endParaRPr lang="en-US" sz="4800" dirty="0">
              <a:solidFill>
                <a:srgbClr val="008000"/>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369433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group of clouds in the sky&#10;&#10;Description automatically generated">
            <a:extLst>
              <a:ext uri="{FF2B5EF4-FFF2-40B4-BE49-F238E27FC236}">
                <a16:creationId xmlns:a16="http://schemas.microsoft.com/office/drawing/2014/main" id="{2887D556-920D-41D4-8CC9-67AA1BE9AF8A}"/>
              </a:ext>
            </a:extLst>
          </p:cNvPr>
          <p:cNvPicPr>
            <a:picLocks noGrp="1" noChangeAspect="1"/>
          </p:cNvPicPr>
          <p:nvPr>
            <p:ph idx="1"/>
          </p:nvPr>
        </p:nvPicPr>
        <p:blipFill rotWithShape="1">
          <a:blip r:embed="rId3"/>
          <a:srcRect t="18478"/>
          <a:stretch/>
        </p:blipFill>
        <p:spPr>
          <a:xfrm>
            <a:off x="20" y="10"/>
            <a:ext cx="12191980" cy="6857990"/>
          </a:xfrm>
          <a:prstGeom prst="rect">
            <a:avLst/>
          </a:prstGeom>
        </p:spPr>
      </p:pic>
    </p:spTree>
    <p:extLst>
      <p:ext uri="{BB962C8B-B14F-4D97-AF65-F5344CB8AC3E}">
        <p14:creationId xmlns:p14="http://schemas.microsoft.com/office/powerpoint/2010/main" val="1282905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C90E7-066A-4A8B-8169-182283313D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938C29-505C-4B8E-81C6-A98FF7AA798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DA73A99-C2CF-487B-B239-0B56796D743A}"/>
              </a:ext>
            </a:extLst>
          </p:cNvPr>
          <p:cNvPicPr>
            <a:picLocks noChangeAspect="1"/>
          </p:cNvPicPr>
          <p:nvPr/>
        </p:nvPicPr>
        <p:blipFill>
          <a:blip r:embed="rId3"/>
          <a:stretch>
            <a:fillRect/>
          </a:stretch>
        </p:blipFill>
        <p:spPr>
          <a:xfrm>
            <a:off x="963328" y="0"/>
            <a:ext cx="10265343" cy="6858000"/>
          </a:xfrm>
          <a:prstGeom prst="rect">
            <a:avLst/>
          </a:prstGeom>
        </p:spPr>
      </p:pic>
    </p:spTree>
    <p:extLst>
      <p:ext uri="{BB962C8B-B14F-4D97-AF65-F5344CB8AC3E}">
        <p14:creationId xmlns:p14="http://schemas.microsoft.com/office/powerpoint/2010/main" val="3340416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EA21-E46E-436F-B2B3-54160A81DF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D0ED05-3980-4234-98E4-6911E42F39D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1E56CBA-75A0-4C99-B2CF-E8EB535E842B}"/>
              </a:ext>
            </a:extLst>
          </p:cNvPr>
          <p:cNvPicPr>
            <a:picLocks noChangeAspect="1"/>
          </p:cNvPicPr>
          <p:nvPr/>
        </p:nvPicPr>
        <p:blipFill>
          <a:blip r:embed="rId3"/>
          <a:stretch>
            <a:fillRect/>
          </a:stretch>
        </p:blipFill>
        <p:spPr>
          <a:xfrm>
            <a:off x="0" y="-313185"/>
            <a:ext cx="12192000" cy="7484367"/>
          </a:xfrm>
          <a:prstGeom prst="rect">
            <a:avLst/>
          </a:prstGeom>
        </p:spPr>
      </p:pic>
    </p:spTree>
    <p:extLst>
      <p:ext uri="{BB962C8B-B14F-4D97-AF65-F5344CB8AC3E}">
        <p14:creationId xmlns:p14="http://schemas.microsoft.com/office/powerpoint/2010/main" val="2558777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344F5-C975-4C83-AF1F-EAC9D935864E}"/>
              </a:ext>
            </a:extLst>
          </p:cNvPr>
          <p:cNvSpPr>
            <a:spLocks noGrp="1"/>
          </p:cNvSpPr>
          <p:nvPr>
            <p:ph type="title"/>
          </p:nvPr>
        </p:nvSpPr>
        <p:spPr/>
        <p:txBody>
          <a:bodyPr>
            <a:normAutofit fontScale="90000"/>
          </a:bodyPr>
          <a:lstStyle/>
          <a:p>
            <a:pPr algn="ctr"/>
            <a:r>
              <a:rPr lang="en-US" dirty="0">
                <a:solidFill>
                  <a:srgbClr val="613318"/>
                </a:solidFill>
              </a:rPr>
              <a:t>El </a:t>
            </a:r>
            <a:r>
              <a:rPr lang="en-US" dirty="0" err="1">
                <a:solidFill>
                  <a:srgbClr val="613318"/>
                </a:solidFill>
              </a:rPr>
              <a:t>Significado</a:t>
            </a:r>
            <a:r>
              <a:rPr lang="en-US" dirty="0">
                <a:solidFill>
                  <a:srgbClr val="613318"/>
                </a:solidFill>
              </a:rPr>
              <a:t> de la </a:t>
            </a:r>
            <a:r>
              <a:rPr lang="en-US" dirty="0" err="1">
                <a:solidFill>
                  <a:srgbClr val="613318"/>
                </a:solidFill>
              </a:rPr>
              <a:t>Crucifixión</a:t>
            </a:r>
            <a:r>
              <a:rPr lang="en-US" dirty="0">
                <a:solidFill>
                  <a:srgbClr val="613318"/>
                </a:solidFill>
              </a:rPr>
              <a:t> de Jesús</a:t>
            </a:r>
          </a:p>
        </p:txBody>
      </p:sp>
      <p:sp>
        <p:nvSpPr>
          <p:cNvPr id="3" name="Content Placeholder 2">
            <a:extLst>
              <a:ext uri="{FF2B5EF4-FFF2-40B4-BE49-F238E27FC236}">
                <a16:creationId xmlns:a16="http://schemas.microsoft.com/office/drawing/2014/main" id="{E5A63E32-2D92-4C81-B1EE-324035B56B1B}"/>
              </a:ext>
            </a:extLst>
          </p:cNvPr>
          <p:cNvSpPr>
            <a:spLocks noGrp="1"/>
          </p:cNvSpPr>
          <p:nvPr>
            <p:ph idx="1"/>
          </p:nvPr>
        </p:nvSpPr>
        <p:spPr>
          <a:xfrm>
            <a:off x="838200" y="1825625"/>
            <a:ext cx="10515600" cy="4884094"/>
          </a:xfrm>
        </p:spPr>
        <p:txBody>
          <a:bodyPr>
            <a:normAutofit fontScale="92500" lnSpcReduction="20000"/>
          </a:bodyPr>
          <a:lstStyle/>
          <a:p>
            <a:r>
              <a:rPr lang="en-US" dirty="0" err="1">
                <a:solidFill>
                  <a:srgbClr val="008000"/>
                </a:solidFill>
              </a:rPr>
              <a:t>Consumado</a:t>
            </a:r>
            <a:r>
              <a:rPr lang="en-US" dirty="0">
                <a:solidFill>
                  <a:srgbClr val="008000"/>
                </a:solidFill>
              </a:rPr>
              <a:t> </a:t>
            </a:r>
            <a:r>
              <a:rPr lang="en-US" dirty="0" err="1">
                <a:solidFill>
                  <a:srgbClr val="008000"/>
                </a:solidFill>
              </a:rPr>
              <a:t>es</a:t>
            </a:r>
            <a:r>
              <a:rPr lang="en-US" dirty="0">
                <a:solidFill>
                  <a:srgbClr val="008000"/>
                </a:solidFill>
              </a:rPr>
              <a:t> (Juan 19:30)</a:t>
            </a:r>
          </a:p>
          <a:p>
            <a:r>
              <a:rPr lang="en-US" dirty="0">
                <a:solidFill>
                  <a:srgbClr val="008000"/>
                </a:solidFill>
              </a:rPr>
              <a:t>Para </a:t>
            </a:r>
            <a:r>
              <a:rPr lang="en-US" dirty="0" err="1">
                <a:solidFill>
                  <a:srgbClr val="008000"/>
                </a:solidFill>
              </a:rPr>
              <a:t>nosotros</a:t>
            </a:r>
            <a:r>
              <a:rPr lang="en-US" dirty="0">
                <a:solidFill>
                  <a:srgbClr val="008000"/>
                </a:solidFill>
              </a:rPr>
              <a:t>, es </a:t>
            </a:r>
            <a:r>
              <a:rPr lang="en-US" dirty="0" err="1">
                <a:solidFill>
                  <a:srgbClr val="008000"/>
                </a:solidFill>
              </a:rPr>
              <a:t>poder</a:t>
            </a:r>
            <a:r>
              <a:rPr lang="en-US" dirty="0">
                <a:solidFill>
                  <a:srgbClr val="008000"/>
                </a:solidFill>
              </a:rPr>
              <a:t> de Dios (</a:t>
            </a:r>
            <a:r>
              <a:rPr lang="es-ES" dirty="0">
                <a:solidFill>
                  <a:srgbClr val="008000"/>
                </a:solidFill>
              </a:rPr>
              <a:t>1 Corintios 1:17-18)</a:t>
            </a:r>
            <a:endParaRPr lang="en-US" dirty="0">
              <a:solidFill>
                <a:srgbClr val="008000"/>
              </a:solidFill>
            </a:endParaRPr>
          </a:p>
          <a:p>
            <a:r>
              <a:rPr lang="en-US" dirty="0">
                <a:solidFill>
                  <a:srgbClr val="008000"/>
                </a:solidFill>
              </a:rPr>
              <a:t>Es lo que </a:t>
            </a:r>
            <a:r>
              <a:rPr lang="en-US" dirty="0" err="1">
                <a:solidFill>
                  <a:srgbClr val="008000"/>
                </a:solidFill>
              </a:rPr>
              <a:t>nos</a:t>
            </a:r>
            <a:r>
              <a:rPr lang="en-US" dirty="0">
                <a:solidFill>
                  <a:srgbClr val="008000"/>
                </a:solidFill>
              </a:rPr>
              <a:t> </a:t>
            </a:r>
            <a:r>
              <a:rPr lang="en-US" dirty="0" err="1">
                <a:solidFill>
                  <a:srgbClr val="008000"/>
                </a:solidFill>
              </a:rPr>
              <a:t>reconcilia</a:t>
            </a:r>
            <a:r>
              <a:rPr lang="en-US" dirty="0">
                <a:solidFill>
                  <a:srgbClr val="008000"/>
                </a:solidFill>
              </a:rPr>
              <a:t> con Dios y </a:t>
            </a:r>
            <a:r>
              <a:rPr lang="en-US" dirty="0" err="1">
                <a:solidFill>
                  <a:srgbClr val="008000"/>
                </a:solidFill>
              </a:rPr>
              <a:t>nos</a:t>
            </a:r>
            <a:r>
              <a:rPr lang="en-US" dirty="0">
                <a:solidFill>
                  <a:srgbClr val="008000"/>
                </a:solidFill>
              </a:rPr>
              <a:t> </a:t>
            </a:r>
            <a:r>
              <a:rPr lang="en-US" dirty="0" err="1">
                <a:solidFill>
                  <a:srgbClr val="008000"/>
                </a:solidFill>
              </a:rPr>
              <a:t>une</a:t>
            </a:r>
            <a:r>
              <a:rPr lang="en-US" dirty="0">
                <a:solidFill>
                  <a:srgbClr val="008000"/>
                </a:solidFill>
              </a:rPr>
              <a:t> </a:t>
            </a:r>
            <a:r>
              <a:rPr lang="en-US" dirty="0" err="1">
                <a:solidFill>
                  <a:srgbClr val="008000"/>
                </a:solidFill>
              </a:rPr>
              <a:t>como</a:t>
            </a:r>
            <a:r>
              <a:rPr lang="en-US" dirty="0">
                <a:solidFill>
                  <a:srgbClr val="008000"/>
                </a:solidFill>
              </a:rPr>
              <a:t> </a:t>
            </a:r>
            <a:r>
              <a:rPr lang="en-US" dirty="0" err="1">
                <a:solidFill>
                  <a:srgbClr val="008000"/>
                </a:solidFill>
              </a:rPr>
              <a:t>creyentes</a:t>
            </a:r>
            <a:r>
              <a:rPr lang="en-US" dirty="0">
                <a:solidFill>
                  <a:srgbClr val="008000"/>
                </a:solidFill>
              </a:rPr>
              <a:t> </a:t>
            </a:r>
            <a:r>
              <a:rPr lang="es-ES" dirty="0">
                <a:solidFill>
                  <a:srgbClr val="008000"/>
                </a:solidFill>
              </a:rPr>
              <a:t>(Efesios 2:16)</a:t>
            </a:r>
            <a:endParaRPr lang="en-US" dirty="0">
              <a:solidFill>
                <a:srgbClr val="008000"/>
              </a:solidFill>
            </a:endParaRPr>
          </a:p>
          <a:p>
            <a:r>
              <a:rPr lang="en-US" dirty="0">
                <a:solidFill>
                  <a:srgbClr val="008000"/>
                </a:solidFill>
              </a:rPr>
              <a:t>Es </a:t>
            </a:r>
            <a:r>
              <a:rPr lang="en-US" dirty="0" err="1">
                <a:solidFill>
                  <a:srgbClr val="008000"/>
                </a:solidFill>
              </a:rPr>
              <a:t>su</a:t>
            </a:r>
            <a:r>
              <a:rPr lang="en-US" dirty="0">
                <a:solidFill>
                  <a:srgbClr val="008000"/>
                </a:solidFill>
              </a:rPr>
              <a:t> </a:t>
            </a:r>
            <a:r>
              <a:rPr lang="en-US" dirty="0" err="1">
                <a:solidFill>
                  <a:srgbClr val="008000"/>
                </a:solidFill>
              </a:rPr>
              <a:t>triunfo</a:t>
            </a:r>
            <a:r>
              <a:rPr lang="en-US" dirty="0">
                <a:solidFill>
                  <a:srgbClr val="008000"/>
                </a:solidFill>
              </a:rPr>
              <a:t> </a:t>
            </a:r>
            <a:r>
              <a:rPr lang="en-US" dirty="0" err="1">
                <a:solidFill>
                  <a:srgbClr val="008000"/>
                </a:solidFill>
              </a:rPr>
              <a:t>público</a:t>
            </a:r>
            <a:r>
              <a:rPr lang="en-US" dirty="0">
                <a:solidFill>
                  <a:srgbClr val="008000"/>
                </a:solidFill>
              </a:rPr>
              <a:t> </a:t>
            </a:r>
            <a:r>
              <a:rPr lang="es-ES" dirty="0">
                <a:solidFill>
                  <a:srgbClr val="008000"/>
                </a:solidFill>
              </a:rPr>
              <a:t>(Colosenses 2:15)</a:t>
            </a:r>
            <a:endParaRPr lang="en-US" dirty="0">
              <a:solidFill>
                <a:srgbClr val="008000"/>
              </a:solidFill>
            </a:endParaRPr>
          </a:p>
          <a:p>
            <a:r>
              <a:rPr lang="en-US" dirty="0">
                <a:solidFill>
                  <a:srgbClr val="008000"/>
                </a:solidFill>
              </a:rPr>
              <a:t>Es el </a:t>
            </a:r>
            <a:r>
              <a:rPr lang="en-US" dirty="0" err="1">
                <a:solidFill>
                  <a:srgbClr val="008000"/>
                </a:solidFill>
              </a:rPr>
              <a:t>castigo</a:t>
            </a:r>
            <a:r>
              <a:rPr lang="en-US" dirty="0">
                <a:solidFill>
                  <a:srgbClr val="008000"/>
                </a:solidFill>
              </a:rPr>
              <a:t> de </a:t>
            </a:r>
            <a:r>
              <a:rPr lang="en-US" dirty="0" err="1">
                <a:solidFill>
                  <a:srgbClr val="008000"/>
                </a:solidFill>
              </a:rPr>
              <a:t>nuestra</a:t>
            </a:r>
            <a:r>
              <a:rPr lang="en-US" dirty="0">
                <a:solidFill>
                  <a:srgbClr val="008000"/>
                </a:solidFill>
              </a:rPr>
              <a:t> </a:t>
            </a:r>
            <a:r>
              <a:rPr lang="en-US" dirty="0" err="1">
                <a:solidFill>
                  <a:srgbClr val="008000"/>
                </a:solidFill>
              </a:rPr>
              <a:t>paz</a:t>
            </a:r>
            <a:r>
              <a:rPr lang="en-US" dirty="0">
                <a:solidFill>
                  <a:srgbClr val="008000"/>
                </a:solidFill>
              </a:rPr>
              <a:t> </a:t>
            </a:r>
            <a:r>
              <a:rPr lang="es-ES" dirty="0">
                <a:solidFill>
                  <a:srgbClr val="008000"/>
                </a:solidFill>
              </a:rPr>
              <a:t>(Isaías 53:5)</a:t>
            </a:r>
            <a:endParaRPr lang="en-US" dirty="0">
              <a:solidFill>
                <a:srgbClr val="008000"/>
              </a:solidFill>
            </a:endParaRPr>
          </a:p>
        </p:txBody>
      </p:sp>
    </p:spTree>
    <p:extLst>
      <p:ext uri="{BB962C8B-B14F-4D97-AF65-F5344CB8AC3E}">
        <p14:creationId xmlns:p14="http://schemas.microsoft.com/office/powerpoint/2010/main" val="88677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cture containing using, holding, woman, knife&#10;&#10;Description automatically generated">
            <a:extLst>
              <a:ext uri="{FF2B5EF4-FFF2-40B4-BE49-F238E27FC236}">
                <a16:creationId xmlns:a16="http://schemas.microsoft.com/office/drawing/2014/main" id="{ED0E0BA2-0EA7-4946-B994-9F4EB9DEE2B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6204" r="31560" b="-1"/>
          <a:stretch/>
        </p:blipFill>
        <p:spPr>
          <a:xfrm>
            <a:off x="5797543" y="10"/>
            <a:ext cx="6394152" cy="6857990"/>
          </a:xfrm>
          <a:prstGeom prst="rect">
            <a:avLst/>
          </a:prstGeom>
        </p:spPr>
      </p:pic>
      <p:pic>
        <p:nvPicPr>
          <p:cNvPr id="37" name="Picture 3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8977491D-588D-4AD4-BE8A-68AE15360608}"/>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dirty="0">
                <a:solidFill>
                  <a:srgbClr val="613318"/>
                </a:solidFill>
                <a:latin typeface="Berlin Sans FB" panose="020E0602020502020306" pitchFamily="34" charset="0"/>
                <a:ea typeface="BatangChe" panose="02030609000101010101" pitchFamily="49" charset="-127"/>
              </a:rPr>
              <a:t>La </a:t>
            </a:r>
            <a:r>
              <a:rPr lang="en-US" dirty="0" err="1">
                <a:solidFill>
                  <a:srgbClr val="613318"/>
                </a:solidFill>
                <a:latin typeface="Berlin Sans FB" panose="020E0602020502020306" pitchFamily="34" charset="0"/>
                <a:ea typeface="BatangChe" panose="02030609000101010101" pitchFamily="49" charset="-127"/>
              </a:rPr>
              <a:t>Tarea</a:t>
            </a:r>
            <a:endParaRPr lang="en-US" dirty="0">
              <a:solidFill>
                <a:srgbClr val="613318"/>
              </a:solidFill>
              <a:latin typeface="Berlin Sans FB" panose="020E0602020502020306" pitchFamily="34" charset="0"/>
              <a:ea typeface="BatangChe" panose="02030609000101010101" pitchFamily="49" charset="-127"/>
            </a:endParaRPr>
          </a:p>
        </p:txBody>
      </p:sp>
      <p:sp>
        <p:nvSpPr>
          <p:cNvPr id="34" name="Content Placeholder 33">
            <a:extLst>
              <a:ext uri="{FF2B5EF4-FFF2-40B4-BE49-F238E27FC236}">
                <a16:creationId xmlns:a16="http://schemas.microsoft.com/office/drawing/2014/main" id="{31D4893B-0321-4D4F-A897-F48B52F99498}"/>
              </a:ext>
            </a:extLst>
          </p:cNvPr>
          <p:cNvSpPr>
            <a:spLocks noGrp="1"/>
          </p:cNvSpPr>
          <p:nvPr>
            <p:ph sz="half" idx="2"/>
          </p:nvPr>
        </p:nvSpPr>
        <p:spPr>
          <a:xfrm>
            <a:off x="804997" y="2272143"/>
            <a:ext cx="4706803" cy="3788830"/>
          </a:xfrm>
        </p:spPr>
        <p:txBody>
          <a:bodyPr vert="horz" lIns="91440" tIns="45720" rIns="91440" bIns="45720" rtlCol="0" anchor="ctr">
            <a:normAutofit fontScale="92500" lnSpcReduction="20000"/>
          </a:bodyPr>
          <a:lstStyle/>
          <a:p>
            <a:r>
              <a:rPr lang="es-ES" b="1" dirty="0">
                <a:solidFill>
                  <a:srgbClr val="008000"/>
                </a:solidFill>
              </a:rPr>
              <a:t>Ver</a:t>
            </a:r>
            <a:r>
              <a:rPr lang="es-ES" dirty="0">
                <a:solidFill>
                  <a:srgbClr val="008000"/>
                </a:solidFill>
              </a:rPr>
              <a:t> el siguiente video para la lección 8 </a:t>
            </a:r>
          </a:p>
          <a:p>
            <a:r>
              <a:rPr lang="es-ES" b="1" dirty="0">
                <a:solidFill>
                  <a:srgbClr val="008000"/>
                </a:solidFill>
              </a:rPr>
              <a:t>Leer Lucas 24:1-12; Juan 20:19-29</a:t>
            </a:r>
            <a:r>
              <a:rPr lang="es-ES" dirty="0">
                <a:solidFill>
                  <a:srgbClr val="008000"/>
                </a:solidFill>
              </a:rPr>
              <a:t> en sus Biblias</a:t>
            </a:r>
            <a:endParaRPr lang="en-US" dirty="0">
              <a:solidFill>
                <a:srgbClr val="008000"/>
              </a:solidFill>
            </a:endParaRPr>
          </a:p>
          <a:p>
            <a:endParaRPr lang="en-US" sz="2000" dirty="0">
              <a:solidFill>
                <a:srgbClr val="000000"/>
              </a:solidFill>
              <a:latin typeface="+mn-lt"/>
            </a:endParaRPr>
          </a:p>
        </p:txBody>
      </p:sp>
    </p:spTree>
    <p:extLst>
      <p:ext uri="{BB962C8B-B14F-4D97-AF65-F5344CB8AC3E}">
        <p14:creationId xmlns:p14="http://schemas.microsoft.com/office/powerpoint/2010/main" val="2835775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and&#10;&#10;Description automatically generated">
            <a:extLst>
              <a:ext uri="{FF2B5EF4-FFF2-40B4-BE49-F238E27FC236}">
                <a16:creationId xmlns:a16="http://schemas.microsoft.com/office/drawing/2014/main" id="{A8C47E7A-D501-4C6D-BA75-6BC15801E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 y="0"/>
            <a:ext cx="12144375" cy="6858000"/>
          </a:xfrm>
          <a:prstGeom prst="rect">
            <a:avLst/>
          </a:prstGeom>
        </p:spPr>
      </p:pic>
      <p:sp>
        <p:nvSpPr>
          <p:cNvPr id="3" name="Content Placeholder 2"/>
          <p:cNvSpPr>
            <a:spLocks noGrp="1"/>
          </p:cNvSpPr>
          <p:nvPr>
            <p:ph idx="1"/>
          </p:nvPr>
        </p:nvSpPr>
        <p:spPr>
          <a:xfrm>
            <a:off x="8294147" y="398034"/>
            <a:ext cx="3797448" cy="8579882"/>
          </a:xfrm>
        </p:spPr>
        <p:txBody>
          <a:bodyPr>
            <a:normAutofit/>
          </a:bodyPr>
          <a:lstStyle/>
          <a:p>
            <a:pPr marL="0" indent="0" algn="ctr">
              <a:buNone/>
            </a:pPr>
            <a:r>
              <a:rPr lang="es-EC" sz="8000" dirty="0">
                <a:solidFill>
                  <a:schemeClr val="bg1"/>
                </a:solidFill>
                <a:latin typeface="Berlin Sans FB Demi" panose="020E0802020502020306" pitchFamily="34" charset="0"/>
                <a:cs typeface="Arial" panose="020B0604020202020204" pitchFamily="34" charset="0"/>
              </a:rPr>
              <a:t>La Oración</a:t>
            </a:r>
          </a:p>
        </p:txBody>
      </p:sp>
    </p:spTree>
    <p:extLst>
      <p:ext uri="{BB962C8B-B14F-4D97-AF65-F5344CB8AC3E}">
        <p14:creationId xmlns:p14="http://schemas.microsoft.com/office/powerpoint/2010/main" val="4249854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7984367"/>
          </a:xfrm>
        </p:spPr>
      </p:pic>
      <p:sp>
        <p:nvSpPr>
          <p:cNvPr id="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Rectangle 5"/>
          <p:cNvSpPr/>
          <p:nvPr/>
        </p:nvSpPr>
        <p:spPr>
          <a:xfrm>
            <a:off x="8300665" y="4442940"/>
            <a:ext cx="4093161" cy="830997"/>
          </a:xfrm>
          <a:prstGeom prst="rect">
            <a:avLst/>
          </a:prstGeom>
        </p:spPr>
        <p:txBody>
          <a:bodyPr wrap="square">
            <a:spAutoFit/>
          </a:bodyPr>
          <a:lstStyle/>
          <a:p>
            <a:r>
              <a:rPr lang="en-US" sz="4800" dirty="0">
                <a:solidFill>
                  <a:srgbClr val="613318"/>
                </a:solidFill>
                <a:latin typeface="Berlin Sans FB" panose="020E0602020502020306" pitchFamily="34" charset="0"/>
              </a:rPr>
              <a:t>¡</a:t>
            </a:r>
            <a:r>
              <a:rPr lang="en-US" sz="4800" dirty="0" err="1">
                <a:solidFill>
                  <a:srgbClr val="613318"/>
                </a:solidFill>
                <a:latin typeface="Berlin Sans FB" panose="020E0602020502020306" pitchFamily="34" charset="0"/>
              </a:rPr>
              <a:t>Bienvenidos</a:t>
            </a:r>
            <a:r>
              <a:rPr lang="en-US" sz="4800" dirty="0">
                <a:solidFill>
                  <a:srgbClr val="613318"/>
                </a:solidFill>
                <a:latin typeface="Berlin Sans FB" panose="020E0602020502020306" pitchFamily="34" charset="0"/>
              </a:rPr>
              <a:t>!</a:t>
            </a:r>
            <a:endParaRPr lang="en-US" sz="4800" dirty="0"/>
          </a:p>
        </p:txBody>
      </p:sp>
    </p:spTree>
    <p:extLst>
      <p:ext uri="{BB962C8B-B14F-4D97-AF65-F5344CB8AC3E}">
        <p14:creationId xmlns:p14="http://schemas.microsoft.com/office/powerpoint/2010/main" val="2182651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4" descr="Interfaz de usuario gráfica, Aplicación&#10;&#10;Descripción generada automáticamente">
            <a:extLst>
              <a:ext uri="{FF2B5EF4-FFF2-40B4-BE49-F238E27FC236}">
                <a16:creationId xmlns:a16="http://schemas.microsoft.com/office/drawing/2014/main" id="{5C315394-BC96-4BD5-9019-0C918E97A3EC}"/>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431225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36" y="265451"/>
            <a:ext cx="10168128" cy="6673174"/>
          </a:xfrm>
          <a:prstGeom prst="rect">
            <a:avLst/>
          </a:prstGeom>
        </p:spPr>
      </p:pic>
    </p:spTree>
    <p:extLst>
      <p:ext uri="{BB962C8B-B14F-4D97-AF65-F5344CB8AC3E}">
        <p14:creationId xmlns:p14="http://schemas.microsoft.com/office/powerpoint/2010/main" val="122753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4712DA-7DEA-4696-A894-D53C5496E6A6}"/>
              </a:ext>
            </a:extLst>
          </p:cNvPr>
          <p:cNvSpPr txBox="1"/>
          <p:nvPr/>
        </p:nvSpPr>
        <p:spPr>
          <a:xfrm>
            <a:off x="687046" y="751344"/>
            <a:ext cx="10610608" cy="4478149"/>
          </a:xfrm>
          <a:prstGeom prst="rect">
            <a:avLst/>
          </a:prstGeom>
          <a:noFill/>
        </p:spPr>
        <p:txBody>
          <a:bodyPr wrap="square" rtlCol="0">
            <a:spAutoFit/>
          </a:bodyPr>
          <a:lstStyle/>
          <a:p>
            <a:pPr algn="ctr"/>
            <a:r>
              <a:rPr lang="en-US" sz="5700" dirty="0">
                <a:solidFill>
                  <a:srgbClr val="613318"/>
                </a:solidFill>
                <a:latin typeface="Berlin Sans FB Demi" panose="020E0802020502020306" pitchFamily="34" charset="0"/>
              </a:rPr>
              <a:t>La Biblia: </a:t>
            </a:r>
          </a:p>
          <a:p>
            <a:pPr algn="ctr"/>
            <a:r>
              <a:rPr lang="en-US" sz="5700" dirty="0">
                <a:solidFill>
                  <a:srgbClr val="613318"/>
                </a:solidFill>
                <a:latin typeface="Berlin Sans FB Demi" panose="020E0802020502020306" pitchFamily="34" charset="0"/>
              </a:rPr>
              <a:t>La </a:t>
            </a:r>
            <a:r>
              <a:rPr lang="en-US" sz="5700" dirty="0" err="1">
                <a:solidFill>
                  <a:srgbClr val="613318"/>
                </a:solidFill>
                <a:latin typeface="Berlin Sans FB Demi" panose="020E0802020502020306" pitchFamily="34" charset="0"/>
              </a:rPr>
              <a:t>Obra</a:t>
            </a:r>
            <a:r>
              <a:rPr lang="en-US" sz="5700" dirty="0">
                <a:solidFill>
                  <a:srgbClr val="613318"/>
                </a:solidFill>
                <a:latin typeface="Berlin Sans FB Demi" panose="020E0802020502020306" pitchFamily="34" charset="0"/>
              </a:rPr>
              <a:t> del Salvador</a:t>
            </a:r>
          </a:p>
          <a:p>
            <a:pPr algn="ctr"/>
            <a:endParaRPr lang="en-US" sz="5700" dirty="0">
              <a:solidFill>
                <a:srgbClr val="613318"/>
              </a:solidFill>
              <a:latin typeface="Berlin Sans FB Demi" panose="020E0802020502020306" pitchFamily="34" charset="0"/>
            </a:endParaRPr>
          </a:p>
          <a:p>
            <a:pPr algn="ctr"/>
            <a:r>
              <a:rPr lang="en-US" sz="5700" dirty="0" err="1">
                <a:solidFill>
                  <a:srgbClr val="613318"/>
                </a:solidFill>
                <a:latin typeface="Berlin Sans FB Demi" panose="020E0802020502020306" pitchFamily="34" charset="0"/>
              </a:rPr>
              <a:t>Lección</a:t>
            </a:r>
            <a:r>
              <a:rPr lang="en-US" sz="5700" dirty="0">
                <a:solidFill>
                  <a:srgbClr val="613318"/>
                </a:solidFill>
                <a:latin typeface="Berlin Sans FB Demi" panose="020E0802020502020306" pitchFamily="34" charset="0"/>
              </a:rPr>
              <a:t> 7: Jesús </a:t>
            </a:r>
            <a:r>
              <a:rPr lang="en-US" sz="5700" dirty="0" err="1">
                <a:solidFill>
                  <a:srgbClr val="613318"/>
                </a:solidFill>
                <a:latin typeface="Berlin Sans FB Demi" panose="020E0802020502020306" pitchFamily="34" charset="0"/>
              </a:rPr>
              <a:t>muere</a:t>
            </a:r>
            <a:r>
              <a:rPr lang="en-US" sz="5700" dirty="0">
                <a:solidFill>
                  <a:srgbClr val="613318"/>
                </a:solidFill>
                <a:latin typeface="Berlin Sans FB Demi" panose="020E0802020502020306" pitchFamily="34" charset="0"/>
              </a:rPr>
              <a:t> y es </a:t>
            </a:r>
            <a:r>
              <a:rPr lang="en-US" sz="5700" dirty="0" err="1">
                <a:solidFill>
                  <a:srgbClr val="613318"/>
                </a:solidFill>
                <a:latin typeface="Berlin Sans FB Demi" panose="020E0802020502020306" pitchFamily="34" charset="0"/>
              </a:rPr>
              <a:t>sepultado</a:t>
            </a:r>
            <a:endParaRPr lang="en-US" sz="5700" dirty="0">
              <a:solidFill>
                <a:srgbClr val="613318"/>
              </a:solidFill>
              <a:latin typeface="Berlin Sans FB Demi" panose="020E0802020502020306" pitchFamily="34" charset="0"/>
            </a:endParaRPr>
          </a:p>
        </p:txBody>
      </p:sp>
    </p:spTree>
    <p:extLst>
      <p:ext uri="{BB962C8B-B14F-4D97-AF65-F5344CB8AC3E}">
        <p14:creationId xmlns:p14="http://schemas.microsoft.com/office/powerpoint/2010/main" val="391867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29CE-39D5-4C53-AC7E-15482176801A}"/>
              </a:ext>
            </a:extLst>
          </p:cNvPr>
          <p:cNvSpPr>
            <a:spLocks noGrp="1"/>
          </p:cNvSpPr>
          <p:nvPr>
            <p:ph type="title"/>
          </p:nvPr>
        </p:nvSpPr>
        <p:spPr/>
        <p:txBody>
          <a:bodyPr/>
          <a:lstStyle/>
          <a:p>
            <a:pPr algn="ctr"/>
            <a:r>
              <a:rPr lang="en-US" dirty="0" err="1">
                <a:solidFill>
                  <a:srgbClr val="613318"/>
                </a:solidFill>
              </a:rPr>
              <a:t>Oremos</a:t>
            </a:r>
            <a:endParaRPr lang="en-US" dirty="0">
              <a:solidFill>
                <a:srgbClr val="613318"/>
              </a:solidFill>
            </a:endParaRPr>
          </a:p>
        </p:txBody>
      </p:sp>
      <p:sp>
        <p:nvSpPr>
          <p:cNvPr id="3" name="Content Placeholder 2">
            <a:extLst>
              <a:ext uri="{FF2B5EF4-FFF2-40B4-BE49-F238E27FC236}">
                <a16:creationId xmlns:a16="http://schemas.microsoft.com/office/drawing/2014/main" id="{51944AE4-0ABD-4DC4-82A1-E82221553150}"/>
              </a:ext>
            </a:extLst>
          </p:cNvPr>
          <p:cNvSpPr>
            <a:spLocks noGrp="1"/>
          </p:cNvSpPr>
          <p:nvPr>
            <p:ph idx="1"/>
          </p:nvPr>
        </p:nvSpPr>
        <p:spPr/>
        <p:txBody>
          <a:bodyPr>
            <a:normAutofit fontScale="77500" lnSpcReduction="20000"/>
          </a:bodyPr>
          <a:lstStyle/>
          <a:p>
            <a:pPr marL="0" lvl="0" indent="0" algn="just">
              <a:buNone/>
            </a:pPr>
            <a:r>
              <a:rPr lang="es-ES" dirty="0">
                <a:solidFill>
                  <a:srgbClr val="008000"/>
                </a:solidFill>
              </a:rPr>
              <a:t>Amado Señor Dios, te doy gracias porque enviaste a Jesús para que se hiciera hombre y muriera por mí, para que yo pudiera ser tu hijo. Señor Jesús, te doy gracias porque obedeciste a tu Padre y terminaste la obra que él te envió a hacer. Amado Espíritu Santo, te doy gracias porque obraste la fe en mi corazón, para que yo crea que Jesús cumplió toda su obra y pagó todos mis pecados. Amén.</a:t>
            </a:r>
            <a:endParaRPr lang="en-US" dirty="0">
              <a:solidFill>
                <a:srgbClr val="008000"/>
              </a:solidFill>
            </a:endParaRPr>
          </a:p>
        </p:txBody>
      </p:sp>
    </p:spTree>
    <p:extLst>
      <p:ext uri="{BB962C8B-B14F-4D97-AF65-F5344CB8AC3E}">
        <p14:creationId xmlns:p14="http://schemas.microsoft.com/office/powerpoint/2010/main" val="255152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372979"/>
            <a:ext cx="10515600" cy="6352673"/>
          </a:xfrm>
        </p:spPr>
        <p:txBody>
          <a:bodyPr>
            <a:noAutofit/>
          </a:bodyPr>
          <a:lstStyle/>
          <a:p>
            <a:pPr algn="ctr"/>
            <a:r>
              <a:rPr lang="es-EC" sz="8800" dirty="0">
                <a:solidFill>
                  <a:srgbClr val="613318"/>
                </a:solidFill>
                <a:cs typeface="Arial" panose="020B0604020202020204" pitchFamily="34" charset="0"/>
              </a:rPr>
              <a:t>Actividad de Repaso</a:t>
            </a:r>
            <a:br>
              <a:rPr lang="es-EC" sz="10000" dirty="0">
                <a:solidFill>
                  <a:srgbClr val="613318"/>
                </a:solidFill>
                <a:cs typeface="Arial" panose="020B0604020202020204" pitchFamily="34" charset="0"/>
              </a:rPr>
            </a:br>
            <a:r>
              <a:rPr lang="es-EC" sz="4800" dirty="0">
                <a:solidFill>
                  <a:srgbClr val="613318"/>
                </a:solidFill>
                <a:latin typeface="Berlin Sans FB" panose="020E0602020502020306" pitchFamily="34" charset="0"/>
                <a:cs typeface="Arial" panose="020B0604020202020204" pitchFamily="34" charset="0"/>
              </a:rPr>
              <a:t>(10 minutos)</a:t>
            </a:r>
            <a:br>
              <a:rPr lang="es-EC" sz="4800" dirty="0">
                <a:solidFill>
                  <a:srgbClr val="613318"/>
                </a:solidFill>
                <a:latin typeface="Berlin Sans FB" panose="020E0602020502020306" pitchFamily="34" charset="0"/>
                <a:cs typeface="Arial" panose="020B0604020202020204" pitchFamily="34" charset="0"/>
              </a:rPr>
            </a:br>
            <a:br>
              <a:rPr lang="es-EC" sz="4800" dirty="0">
                <a:solidFill>
                  <a:srgbClr val="613318"/>
                </a:solidFill>
                <a:latin typeface="Berlin Sans FB" panose="020E0602020502020306" pitchFamily="34" charset="0"/>
                <a:cs typeface="Arial" panose="020B0604020202020204" pitchFamily="34" charset="0"/>
              </a:rPr>
            </a:br>
            <a:r>
              <a:rPr lang="es-ES" sz="4800" dirty="0">
                <a:solidFill>
                  <a:srgbClr val="008000"/>
                </a:solidFill>
                <a:latin typeface="Berlin Sans FB" panose="020E0602020502020306" pitchFamily="34" charset="0"/>
                <a:cs typeface="Arial" panose="020B0604020202020204" pitchFamily="34" charset="0"/>
              </a:rPr>
              <a:t>La Crucifixión</a:t>
            </a:r>
            <a:endParaRPr lang="en-US" sz="4800" dirty="0">
              <a:solidFill>
                <a:srgbClr val="008000"/>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76311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rown wooden cross preview">
            <a:extLst>
              <a:ext uri="{FF2B5EF4-FFF2-40B4-BE49-F238E27FC236}">
                <a16:creationId xmlns:a16="http://schemas.microsoft.com/office/drawing/2014/main" id="{91435E70-E77E-4DA8-B687-2CC1E6BEC7B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6400" r="-1" b="4583"/>
          <a:stretch/>
        </p:blipFill>
        <p:spPr bwMode="auto">
          <a:xfrm>
            <a:off x="606719" y="-1"/>
            <a:ext cx="11585281" cy="6857999"/>
          </a:xfrm>
          <a:prstGeom prst="rect">
            <a:avLst/>
          </a:prstGeom>
          <a:noFill/>
          <a:extLst>
            <a:ext uri="{909E8E84-426E-40DD-AFC4-6F175D3DCCD1}">
              <a14:hiddenFill xmlns:a14="http://schemas.microsoft.com/office/drawing/2010/main">
                <a:solidFill>
                  <a:srgbClr val="FFFFFF"/>
                </a:solidFill>
              </a14:hiddenFill>
            </a:ext>
          </a:extLst>
        </p:spPr>
      </p:pic>
      <p:sp>
        <p:nvSpPr>
          <p:cNvPr id="1052" name="Rectangle 9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Title 1">
            <a:extLst>
              <a:ext uri="{FF2B5EF4-FFF2-40B4-BE49-F238E27FC236}">
                <a16:creationId xmlns:a16="http://schemas.microsoft.com/office/drawing/2014/main" id="{A7CAD609-7225-4C70-95BA-609B441ED1AB}"/>
              </a:ext>
            </a:extLst>
          </p:cNvPr>
          <p:cNvSpPr>
            <a:spLocks noGrp="1"/>
          </p:cNvSpPr>
          <p:nvPr>
            <p:ph type="title"/>
          </p:nvPr>
        </p:nvSpPr>
        <p:spPr>
          <a:xfrm>
            <a:off x="1036684" y="1152144"/>
            <a:ext cx="3953501" cy="3072393"/>
          </a:xfrm>
        </p:spPr>
        <p:txBody>
          <a:bodyPr vert="horz" lIns="91440" tIns="45720" rIns="91440" bIns="45720" rtlCol="0" anchor="b">
            <a:normAutofit/>
          </a:bodyPr>
          <a:lstStyle/>
          <a:p>
            <a:r>
              <a:rPr lang="en-US" dirty="0">
                <a:solidFill>
                  <a:schemeClr val="bg1"/>
                </a:solidFill>
                <a:latin typeface="Berlin Sans FB" panose="020E0602020502020306" pitchFamily="34" charset="0"/>
              </a:rPr>
              <a:t>La </a:t>
            </a:r>
            <a:r>
              <a:rPr lang="en-US" dirty="0" err="1">
                <a:solidFill>
                  <a:schemeClr val="bg1"/>
                </a:solidFill>
                <a:latin typeface="Berlin Sans FB" panose="020E0602020502020306" pitchFamily="34" charset="0"/>
              </a:rPr>
              <a:t>Crucifixión</a:t>
            </a:r>
            <a:endParaRPr lang="en-US" dirty="0">
              <a:solidFill>
                <a:schemeClr val="bg1"/>
              </a:solidFill>
              <a:latin typeface="Berlin Sans FB" panose="020E0602020502020306" pitchFamily="34" charset="0"/>
            </a:endParaRPr>
          </a:p>
        </p:txBody>
      </p:sp>
      <p:sp>
        <p:nvSpPr>
          <p:cNvPr id="99" name="Rectangle 9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02"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ectangle 12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36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2" descr="wood religion church cross cemetery christian nail wooden cross close up christ faith hope jesus christianity tomb crucifixion gospel creator god mourning resurrection christen suffering good friday jesus of nazareth son of god">
            <a:extLst>
              <a:ext uri="{FF2B5EF4-FFF2-40B4-BE49-F238E27FC236}">
                <a16:creationId xmlns:a16="http://schemas.microsoft.com/office/drawing/2014/main" id="{CCB446FA-759B-422C-8FCC-44714E3DF6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409" b="-1"/>
          <a:stretch/>
        </p:blipFill>
        <p:spPr bwMode="auto">
          <a:xfrm>
            <a:off x="4117521" y="10"/>
            <a:ext cx="8074479" cy="6857990"/>
          </a:xfrm>
          <a:prstGeom prst="rect">
            <a:avLst/>
          </a:prstGeom>
          <a:noFill/>
          <a:extLst>
            <a:ext uri="{909E8E84-426E-40DD-AFC4-6F175D3DCCD1}">
              <a14:hiddenFill xmlns:a14="http://schemas.microsoft.com/office/drawing/2010/main">
                <a:solidFill>
                  <a:srgbClr val="FFFFFF"/>
                </a:solidFill>
              </a14:hiddenFill>
            </a:ext>
          </a:extLst>
        </p:spPr>
      </p:pic>
      <p:sp>
        <p:nvSpPr>
          <p:cNvPr id="145" name="Freeform: Shape 144">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7" name="Freeform: Shape 146">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Title 1">
            <a:extLst>
              <a:ext uri="{FF2B5EF4-FFF2-40B4-BE49-F238E27FC236}">
                <a16:creationId xmlns:a16="http://schemas.microsoft.com/office/drawing/2014/main" id="{14671CAB-01F9-409F-A643-D82E8327EEFC}"/>
              </a:ext>
            </a:extLst>
          </p:cNvPr>
          <p:cNvSpPr>
            <a:spLocks noGrp="1"/>
          </p:cNvSpPr>
          <p:nvPr>
            <p:ph type="title"/>
          </p:nvPr>
        </p:nvSpPr>
        <p:spPr>
          <a:xfrm>
            <a:off x="804672" y="365125"/>
            <a:ext cx="5266155" cy="1325563"/>
          </a:xfrm>
        </p:spPr>
        <p:txBody>
          <a:bodyPr vert="horz" lIns="91440" tIns="45720" rIns="91440" bIns="45720" rtlCol="0">
            <a:normAutofit/>
          </a:bodyPr>
          <a:lstStyle/>
          <a:p>
            <a:r>
              <a:rPr lang="en-US">
                <a:latin typeface="Berlin Sans FB" panose="020E0602020502020306" pitchFamily="34" charset="0"/>
              </a:rPr>
              <a:t>La </a:t>
            </a:r>
            <a:r>
              <a:rPr lang="en-US" err="1">
                <a:latin typeface="Berlin Sans FB" panose="020E0602020502020306" pitchFamily="34" charset="0"/>
              </a:rPr>
              <a:t>Crucifixión</a:t>
            </a:r>
            <a:endParaRPr lang="en-US">
              <a:latin typeface="Berlin Sans FB" panose="020E0602020502020306" pitchFamily="34" charset="0"/>
            </a:endParaRPr>
          </a:p>
        </p:txBody>
      </p:sp>
      <p:sp>
        <p:nvSpPr>
          <p:cNvPr id="4" name="Content Placeholder 3">
            <a:extLst>
              <a:ext uri="{FF2B5EF4-FFF2-40B4-BE49-F238E27FC236}">
                <a16:creationId xmlns:a16="http://schemas.microsoft.com/office/drawing/2014/main" id="{DEE3F642-4296-4CDC-AB08-C2AA856651EB}"/>
              </a:ext>
            </a:extLst>
          </p:cNvPr>
          <p:cNvSpPr>
            <a:spLocks noGrp="1"/>
          </p:cNvSpPr>
          <p:nvPr>
            <p:ph idx="1"/>
          </p:nvPr>
        </p:nvSpPr>
        <p:spPr>
          <a:xfrm>
            <a:off x="804672" y="2022601"/>
            <a:ext cx="3941499" cy="4470274"/>
          </a:xfrm>
        </p:spPr>
        <p:txBody>
          <a:bodyPr>
            <a:noAutofit/>
          </a:bodyPr>
          <a:lstStyle/>
          <a:p>
            <a:pPr marL="0" indent="0">
              <a:buNone/>
            </a:pPr>
            <a:r>
              <a:rPr lang="es-ES" sz="3750" dirty="0"/>
              <a:t>…y estando en la condición de hombre, se humilló a sí mismo y se hizo obediente hasta la muerte, y muerte de cruz (Filipenses 2:8)</a:t>
            </a:r>
            <a:endParaRPr lang="en-US" sz="3750" dirty="0"/>
          </a:p>
        </p:txBody>
      </p:sp>
    </p:spTree>
    <p:extLst>
      <p:ext uri="{BB962C8B-B14F-4D97-AF65-F5344CB8AC3E}">
        <p14:creationId xmlns:p14="http://schemas.microsoft.com/office/powerpoint/2010/main" val="96298565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BA4EAF-8BB4-467A-9C67-F164C276541B}"/>
              </a:ext>
            </a:extLst>
          </p:cNvPr>
          <p:cNvPicPr>
            <a:picLocks noChangeAspect="1"/>
          </p:cNvPicPr>
          <p:nvPr/>
        </p:nvPicPr>
        <p:blipFill rotWithShape="1">
          <a:blip r:embed="rId2"/>
          <a:srcRect t="17883"/>
          <a:stretch/>
        </p:blipFill>
        <p:spPr>
          <a:xfrm>
            <a:off x="20" y="10"/>
            <a:ext cx="12191980" cy="6857990"/>
          </a:xfrm>
          <a:prstGeom prst="rect">
            <a:avLst/>
          </a:prstGeom>
        </p:spPr>
      </p:pic>
      <p:sp>
        <p:nvSpPr>
          <p:cNvPr id="1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dirty="0">
                <a:latin typeface="Berlin Sans FB" panose="020E0602020502020306" pitchFamily="34" charset="0"/>
              </a:rPr>
              <a:t>CONSIDERAR – Lucas 23:35-56</a:t>
            </a:r>
          </a:p>
        </p:txBody>
      </p:sp>
      <p:cxnSp>
        <p:nvCxnSpPr>
          <p:cNvPr id="17" name="Straight Connector 1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408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7" ma:contentTypeDescription="Create a new document." ma:contentTypeScope="" ma:versionID="a9d7e2e169b0dd4dee5e799b0b927e87">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f3dec56afaddf601f15aab203107d7af"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0035EB-231E-4D9A-BF27-813B5394A57E}">
  <ds:schemaRefs>
    <ds:schemaRef ds:uri="http://schemas.microsoft.com/office/infopath/2007/PartnerControls"/>
    <ds:schemaRef ds:uri="d9dd568f-92e7-4aa1-8e50-87aa9ffea924"/>
    <ds:schemaRef ds:uri="http://schemas.microsoft.com/office/2006/metadata/properties"/>
    <ds:schemaRef ds:uri="http://purl.org/dc/dcmitype/"/>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c29a6dd2-512b-4752-8473-975d37cb7242"/>
  </ds:schemaRefs>
</ds:datastoreItem>
</file>

<file path=customXml/itemProps2.xml><?xml version="1.0" encoding="utf-8"?>
<ds:datastoreItem xmlns:ds="http://schemas.openxmlformats.org/officeDocument/2006/customXml" ds:itemID="{30A0ABF2-EBDE-4FD7-840F-B0F04E7697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C8F6BE-38FC-46D5-82CB-EDE22F30E7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TotalTime>
  <Words>749</Words>
  <Application>Microsoft Office PowerPoint</Application>
  <PresentationFormat>Panorámica</PresentationFormat>
  <Paragraphs>147</Paragraphs>
  <Slides>31</Slides>
  <Notes>25</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Office Theme</vt:lpstr>
      <vt:lpstr>Presentación de PowerPoint</vt:lpstr>
      <vt:lpstr>Presentación de PowerPoint</vt:lpstr>
      <vt:lpstr>Presentación de PowerPoint</vt:lpstr>
      <vt:lpstr>Presentación de PowerPoint</vt:lpstr>
      <vt:lpstr>Oremos</vt:lpstr>
      <vt:lpstr>Actividad de Repaso (10 minutos)  La Crucifixión</vt:lpstr>
      <vt:lpstr>La Crucifixión</vt:lpstr>
      <vt:lpstr>La Crucifixión</vt:lpstr>
      <vt:lpstr>CONSIDERAR – Lucas 23:35-56</vt:lpstr>
      <vt:lpstr>CONSIDERAR – Lucas 23:35-56</vt:lpstr>
      <vt:lpstr>CONSIDERAR – Lucas 23:35-56</vt:lpstr>
      <vt:lpstr>CONSIDERAR – Lucas 23:35-56</vt:lpstr>
      <vt:lpstr>CONSIDERAR – Lucas 23:35-56</vt:lpstr>
      <vt:lpstr>CONSIDERAR – Lucas 23:35-56</vt:lpstr>
      <vt:lpstr>CONSIDERAR – Lucas 23:35-56</vt:lpstr>
      <vt:lpstr>CONSIDERAR – Lucas 23:35-56</vt:lpstr>
      <vt:lpstr>CONSOLIDAR Lucas 23:35-56</vt:lpstr>
      <vt:lpstr>CONSOLIDAR – Lucas 23:35-56</vt:lpstr>
      <vt:lpstr>CONSOLIDAR – Lucas 23:35-56</vt:lpstr>
      <vt:lpstr>CONSOLIDAR – Lucas 23:35-56</vt:lpstr>
      <vt:lpstr>CONSOLIDAR – Lucas 23:35-56</vt:lpstr>
      <vt:lpstr>CONSOLIDAR – Lucas 23:35-56</vt:lpstr>
      <vt:lpstr>Temas Importantes: (20 minutos)  El Impacto Espiritual de la Crucifixión de Jesucristo</vt:lpstr>
      <vt:lpstr>Presentación de PowerPoint</vt:lpstr>
      <vt:lpstr>Presentación de PowerPoint</vt:lpstr>
      <vt:lpstr>Presentación de PowerPoint</vt:lpstr>
      <vt:lpstr>El Significado de la Crucifixión de Jesús</vt:lpstr>
      <vt:lpstr>La Tarea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Nathan Schulte</cp:lastModifiedBy>
  <cp:revision>11</cp:revision>
  <dcterms:created xsi:type="dcterms:W3CDTF">2020-03-06T09:16:15Z</dcterms:created>
  <dcterms:modified xsi:type="dcterms:W3CDTF">2021-10-02T23:07:40Z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