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90" r:id="rId2"/>
    <p:sldId id="259" r:id="rId3"/>
    <p:sldId id="257" r:id="rId4"/>
    <p:sldId id="260" r:id="rId5"/>
    <p:sldId id="263" r:id="rId6"/>
    <p:sldId id="342" r:id="rId7"/>
    <p:sldId id="374" r:id="rId8"/>
    <p:sldId id="375" r:id="rId9"/>
    <p:sldId id="296" r:id="rId10"/>
    <p:sldId id="297" r:id="rId11"/>
    <p:sldId id="310" r:id="rId12"/>
    <p:sldId id="298" r:id="rId13"/>
    <p:sldId id="299" r:id="rId14"/>
    <p:sldId id="300" r:id="rId15"/>
    <p:sldId id="275" r:id="rId16"/>
    <p:sldId id="311" r:id="rId17"/>
    <p:sldId id="301" r:id="rId18"/>
    <p:sldId id="302" r:id="rId19"/>
    <p:sldId id="303" r:id="rId20"/>
    <p:sldId id="291" r:id="rId21"/>
    <p:sldId id="376" r:id="rId22"/>
    <p:sldId id="292" r:id="rId23"/>
    <p:sldId id="371" r:id="rId24"/>
    <p:sldId id="281" r:id="rId25"/>
    <p:sldId id="279" r:id="rId26"/>
    <p:sldId id="355" r:id="rId27"/>
    <p:sldId id="289" r:id="rId28"/>
  </p:sldIdLst>
  <p:sldSz cx="12192000" cy="6858000"/>
  <p:notesSz cx="6858000" cy="9144000"/>
  <p:embeddedFontLst>
    <p:embeddedFont>
      <p:font typeface="Lato" panose="020F050202020403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2"/>
    <p:restoredTop sz="45139"/>
  </p:normalViewPr>
  <p:slideViewPr>
    <p:cSldViewPr snapToGrid="0">
      <p:cViewPr varScale="1">
        <p:scale>
          <a:sx n="46" d="100"/>
          <a:sy n="46" d="100"/>
        </p:scale>
        <p:origin x="2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En la lección de hoy, aprenderemos cómo Dios continúa cumpliendo su promesa, dando descendencia a Isaac con dos gemelos muy distintos, de los cuales nacerían dos naciones y de una de ella vendría el Salvador del mundo.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 pesar de que las actitudes pecadoras están presentes, la promesa perfecta del Señor se lleva a cabo aun usando esos eventos mostrando su infinita gracia.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armas, aljaba y arco de Esaú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Guisado (v.4)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Dos buenos cabritos (v.9)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Guiso y pan de Rebeca (v.9 y v.17)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ropa de Esaú (v.15)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piel de los cabritos (v.16)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Vino (v.25)</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Entre las tiendas de Isaac</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Isaac ya está muy grande y casi ciego (v.1)</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Esaú y Jacob ya tienen entre 73 y 77 años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Contexto de otros capítulos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Cuando Rebeca estaba embarazada con los gemelos, el Señor le dijo, “En tu seno hay dos naciones. Dos pueblos serán divididos desde tus entrañas; un pueblo será más fuerte que el otro, y el mayor servirá al menor.” (Génesis 25:23)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Esaú le había vendido a Jacob su primogenitura por un guiso de lentejas (Génesis 25:32-34)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Esaú ya se había casado con dos mujeres hititas. Eso no les agradó a sus padres (Génesis 26:34)</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favoritismo en la casa de Isaac y Rebecca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patrón de engañar y manipular en la familia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había prometido que el “mayor servirá al menor.”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 de favoritismo, no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obra para el bien de los suyos y su salvación aun en medio de una situación triste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Jacob y Rebeca engañan a Isaac y a Esaú.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Manipular, controlar, engañar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No confiar en Dios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da sus promesas divinas a gente pecaminosa, defectuosa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Romanos 8:28 – En todo, Dios está obrando para el bien de los que lo aman y han sido llamados.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De una familia así, viene mi Salvador. El Salvador perfecto viene de gente así para salvarme a mí y a ustedes también.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 confiar en sus tiempos y sus caminos.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Saber que Él es Dios, y yo no.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Ser honesto y sincero con la gente.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Estar contento con las bendiciones que tengo, no sentir que tengo que defraudar, mentir para recibir una bendición</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Dios de amor – leemos las historias de los patriarcas, nuestros ancestros espirituales, y vemos sus pecados y sus debilidades muy claramente. Nosotros también somos seres pecaminosos y débiles. Pero en tu gracia no los rechazaste, y tampoco nos rechazas a nosotros. De verdad eres un Dios de amor. Que el mundo vea tu amor en nosotros. Amén.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8: Isaac Bendice a Jacob</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27:1-29.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Analizar el punto principal de las historias de Génesis.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los dos propósitos de Academia Cristo.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Amigas, creemos en Dios Padre Todopoderoso. En el principio, lo hizo todo en seis días. Cuando pecaron los seres humanos, Dios intervino. Implementó su plan para la salvación del mundo. El mundo se llenó de violencia, y Dios envió un diluvio. Pero Dios no descuidó de su plan. Salvó a Noé, a su familia, y la promesa. Llamó a Abram, prometió hacer de él una gran nación. En las vidas de Adán, Eva, Noé y su familia, Abraham, Sara, Isaac y Jacob, vemos la gracia de Dios. El Señor no los escogió porque eran perfectos. Es por gracia.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Nuestro Dios es el Dios de ellos. Es el Dios de gracia. Es el Dios que salva. Es el Dios que promete y cumple.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El propósito especifico de Génesis es describir la actividad salvadora de Dios. Génesis es el primer capítulo en la magnífica historia de la operación de rescate de Dios al que nosotros llamaos su plan de salvación. Es interesante e instructivo notar cómo describe Génesis la obra redentora de Dios, sin formular declaraciones doctrinales, pero narrando las biografías de las personas. En la vida de estas gentes podemos ver a Dios en acción con el mensaje de su ley y amor.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7903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8: Isaac Bendice a Jacob</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27:1-29.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punto principal de las historias de Génesis.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Identificar los dos propósitos de Academia Cristo.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61923d55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Los dos propósitos de Academia Cristo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Academia Cristo Brinda capacitación para cumplir la Gran Comisión de Jesucristo (“Vayan y hagan discípulos de todas las naciones”), ayudándoles a crecer en el conocimiento de la Biblia y orientándoles en cómo llevar la Palabra a otros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Nos dedicamos a ayudarles en conocer y entender las Escrituras, porque en ellas el Espíritu Santo nos muestra el pacado y conocemos la gracias de Jesucristo</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Al apropiarnos de ese conocimiento del amor de Cristo, entendemos que no se puede quedar con nosotros, y tal como Jesucristo nos llama deseamos compartir la Palabra a otros.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Discipulado 1: </a:t>
            </a:r>
            <a:r>
              <a:rPr lang="es-ES" sz="1800" dirty="0">
                <a:solidFill>
                  <a:srgbClr val="000000"/>
                </a:solidFill>
                <a:effectLst/>
                <a:latin typeface="Calibri" panose="020F0502020204030204" pitchFamily="34" charset="0"/>
                <a:ea typeface="Times New Roman" panose="02020603050405020304" pitchFamily="18" charset="0"/>
              </a:rPr>
              <a:t>Aprender, crecer, formar una unidad en creencia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Discipulado 2:</a:t>
            </a:r>
            <a:r>
              <a:rPr lang="es-ES" sz="1800" dirty="0">
                <a:solidFill>
                  <a:srgbClr val="000000"/>
                </a:solidFill>
                <a:effectLst/>
                <a:latin typeface="Calibri" panose="020F0502020204030204" pitchFamily="34" charset="0"/>
                <a:ea typeface="Times New Roman" panose="02020603050405020304" pitchFamily="18" charset="0"/>
              </a:rPr>
              <a:t> Compartir con otros en casa y en la comunidad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*Si ya tienen grupo y desean recibir consejería, avísame o cualquier Profesor de Academia Cristo!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36" name="Google Shape;336;g2661923d55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257300" lvl="1" indent="-184150" algn="just"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61923d557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73" name="Google Shape;373;g2661923d55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a:extLst>
            <a:ext uri="{FF2B5EF4-FFF2-40B4-BE49-F238E27FC236}">
              <a16:creationId xmlns:a16="http://schemas.microsoft.com/office/drawing/2014/main" id="{BB6C614F-9CD9-6852-0B19-FF63C88460C2}"/>
            </a:ext>
          </a:extLst>
        </p:cNvPr>
        <p:cNvGrpSpPr/>
        <p:nvPr/>
      </p:nvGrpSpPr>
      <p:grpSpPr>
        <a:xfrm>
          <a:off x="0" y="0"/>
          <a:ext cx="0" cy="0"/>
          <a:chOff x="0" y="0"/>
          <a:chExt cx="0" cy="0"/>
        </a:xfrm>
      </p:grpSpPr>
      <p:sp>
        <p:nvSpPr>
          <p:cNvPr id="495" name="Google Shape;495;p30:notes">
            <a:extLst>
              <a:ext uri="{FF2B5EF4-FFF2-40B4-BE49-F238E27FC236}">
                <a16:creationId xmlns:a16="http://schemas.microsoft.com/office/drawing/2014/main" id="{339BE69D-7F8D-2039-1E85-71FFAD930D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a:extLst>
              <a:ext uri="{FF2B5EF4-FFF2-40B4-BE49-F238E27FC236}">
                <a16:creationId xmlns:a16="http://schemas.microsoft.com/office/drawing/2014/main" id="{A7396F71-C088-5E69-DB3C-C0FE58AA9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843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Bendición o Oración y Despedida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Padre celestial. Te damos gracias por tu gracia. Nos escogiste para ser tuyos antes de la creación, no por ningún mérito nuestro. Y ahora, por la fe somos hijos de Abraham, hijos tuyos, y herederos de la promesa. Que tu amor nos impulse a llevar este bello mensaje de misericordia a los demás. Te doy gracias por los que participaron en esta lección. Que sigan creciendo en la gracia de tu hijo Jesucristo,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8: Isaac Bendice a Jacob</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27:1-29.</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el punto principal de las historias de Génesis.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los dos propósitos de Academia Cristo.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¿Qué patrón vemos en los personajes principales de Génesis?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Imperfectos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Adán, Eva, Noé, Abraham y Sara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Isaac y Jacob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Son “héroes de la fe” pero a la vez humanos falibles necesitados de la gracias de Dios y el perdón de sus pecados.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3A8F974-19FF-7BC0-3ECE-0AFFC1FA441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304C331-6B63-0123-72DB-93DFBE7F3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27:1-29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27 Un día, cuando Isaac ya era anciano y ciego, llamó a Esaú, su hijo mayor,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Esaú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 Isaac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«Mira, ya soy viejo, y puedo morir en cualquier momento. 3 Así que toma tus armas, es decir, tu aljaba y tu arco, y ve al campo y caza algo para mí; 4 hazme luego un guisado, como a mí me gusta, y tráemelo para que lo coma.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Así, yo te bendeciré antes de que muera.»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5 Mientras Isaac hablaba con su hijo Esaú, Rebeca escuchaba. Y Esaú se fue al campo para cazar algo y traerlo.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5CFAC7D2-AC98-2CF7-4C48-A40B2219B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43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0C031868-A5E3-33B3-63E1-27D26B1625B0}"/>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A3E2A291-F2A4-4A22-AE11-CF6C4BCF0C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6 Entonces Rebeca fue a hablar con su hijo Jacob,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«Acabo de oír a tu padre hablar con tu hermano Esaú. Le dijo: 7 “Caza algo, y tráemelo; hazme un guisado, para que yo lo coma y ante el Señor te bendiga antes de que muera.”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8 Así que, hijo mío, escúchame y haz lo que voy a ordenarte: 9 Ve al ganado ahora mismo, y de entre las cabras tráeme de allí dos buenos cabritos. Con ellos haré para tu padre un guiso, como a él le gusta. 10 Luego tú se lo llevarás a tu padre, para que él coma y te bendiga antes de que muera.»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11 Pero Jacob le dijo a su madre: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«Si te fijas, mi hermano Esaú es muy velludo, pero yo soy lampiño. 12 Puede ser que mi padre me palpe; entonces creerá que me estoy burlando de él, y en vez de bendición recibiré maldición.»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13 Y su madre le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«Hijo mío, ¡que caiga sobre mí tu maldición! Tú, hazme caso y ve a traerme los cabritos.»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14 Jacob fue por los cabritos, y se los llevó a su madre; y ella hizo un guisado, como le gustaba a Isaac.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15 Luego, tomó Rebeca la ropa de Esaú, su hijo mayor, la mejor ropa que ella tenía en casa, y con ella vistió a Jacob, su hijo menor; 16 además, con la piel de los cabritos le cubrió las manos y la parte del cuello donde no tenía vello, 17 y puso en las manos de Jacob, su hijo, el guisado y el pan que ella había preparado.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6047D0DC-7A6A-FF15-42AD-535BCF3D4B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30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A240762E-1DDB-A165-6615-2B08EEBFE8E8}"/>
            </a:ext>
          </a:extLst>
        </p:cNvPr>
        <p:cNvGrpSpPr/>
        <p:nvPr/>
      </p:nvGrpSpPr>
      <p:grpSpPr>
        <a:xfrm>
          <a:off x="0" y="0"/>
          <a:ext cx="0" cy="0"/>
          <a:chOff x="0" y="0"/>
          <a:chExt cx="0" cy="0"/>
        </a:xfrm>
      </p:grpSpPr>
      <p:sp>
        <p:nvSpPr>
          <p:cNvPr id="191" name="Google Shape;191;p8:notes">
            <a:extLst>
              <a:ext uri="{FF2B5EF4-FFF2-40B4-BE49-F238E27FC236}">
                <a16:creationId xmlns:a16="http://schemas.microsoft.com/office/drawing/2014/main" id="{7ECBCC05-36FB-E9AD-D5C5-B5666407BF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18 Entonces Jacob fue a ver a su padre,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«¡Padre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Isaac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«Aquí estoy. ¿Quién eres tú,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19 Jacob le dijo a su padre: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«Soy Esaú, tu hijo primogénito. Ya hice lo que me pediste. Así que ven y siéntate a comer de lo que he cazado, para que me bendigas.»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20 Isaac le dijo a su hijo: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«¿Cómo fue que tan pronto hallaste algo que cazar, hijo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él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«Es porque el Señor, tu Dios, me permitió encontrarlo.»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21 Isaac le dijo a Jacob: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«Acércate, hijo mío, que voy a palparte para saber si eres mi hijo Esaú, o 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22 Jacob se acercó a Isaac, su padre, y éste lo palpó y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«La voz es la de Jacob, pero las manos son las de Esaú.»</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23 Y no lo reconoció, pues tenía las manos velludas como las de Esaú, así que lo bendijo, 24 aunque le preguntó: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«¿Eres tú mi hijo Esaú?»</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Jacob respondió: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«Sí, yo soy.»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25 Dijo también Isaac: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«Acércame lo que cazaste, hijo mío, para que yo coma y luego te bendiga.»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Jacob le acercó el guiso, y además le llevó vino, e Isaac comió y bebió. 26 Entonces Isaac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«Ahora, hijo mío, acércate y dame un beso.»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27 Jacob se acercó y lo besó. Cuando Isaac percibió el olor de su ropa, lo bendijo así: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«¡Fíjense en el aroma de mi hijo!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¡Es como el aroma del campo que el Señor ha bendecido!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28 ¡Que Dios te dé del rocío del cielo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y de las grosuras de la tierra!</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¡Que te dé abundante trigo y vino!</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29 ¡Que te sirvan los pueblos!</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¡Que las naciones se inclinen ante ti!</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¡Conviértete en señor de tus hermanos,</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y que ante ti se inclinen los hijos de tu madre!</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¡Malditos sean los que te maldigan,</a:t>
            </a:r>
            <a:br>
              <a:rPr lang="es-ES" sz="1800" b="1" dirty="0">
                <a:effectLst/>
                <a:latin typeface="Calibri" panose="020F0502020204030204" pitchFamily="34" charset="0"/>
                <a:ea typeface="Calibri" panose="020F0502020204030204" pitchFamily="34" charset="0"/>
                <a:cs typeface="Times New Roman" panose="02020603050405020304" pitchFamily="18" charset="0"/>
              </a:rPr>
            </a:br>
            <a:r>
              <a:rPr lang="es-ES" sz="1800" b="1" dirty="0">
                <a:effectLst/>
                <a:latin typeface="Calibri" panose="020F0502020204030204" pitchFamily="34" charset="0"/>
                <a:ea typeface="Calibri" panose="020F0502020204030204" pitchFamily="34" charset="0"/>
                <a:cs typeface="Times New Roman" panose="02020603050405020304" pitchFamily="18" charset="0"/>
              </a:rPr>
              <a:t>y benditos sean los que te bendigan!»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Google Shape;192;p8:notes">
            <a:extLst>
              <a:ext uri="{FF2B5EF4-FFF2-40B4-BE49-F238E27FC236}">
                <a16:creationId xmlns:a16="http://schemas.microsoft.com/office/drawing/2014/main" id="{9E58BF39-348A-92B4-4EE1-AF371A5108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18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Isaac: ya es anciano y ciego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Esaú: hijo mayor de Isaac (v.1)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Rebeca: Una de las esposas de Isaac (v.5)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Jacob: hijo de Isaac, gemelo de Esaú, menor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a:extLst>
              <a:ext uri="{FF2B5EF4-FFF2-40B4-BE49-F238E27FC236}">
                <a16:creationId xmlns:a16="http://schemas.microsoft.com/office/drawing/2014/main" id="{256370AC-3522-3CC9-530A-192346A067B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365957"/>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181201"/>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1845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792965" y="301126"/>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9825" y="474680"/>
            <a:ext cx="87755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05445" y="402826"/>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27:1-29</a:t>
            </a:r>
            <a:endParaRPr sz="4800" dirty="0">
              <a:solidFill>
                <a:schemeClr val="dk1"/>
              </a:solidFill>
              <a:latin typeface="Lato"/>
              <a:ea typeface="Lato"/>
              <a:cs typeface="Lato"/>
              <a:sym typeface="Lato"/>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3226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86545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27:1-29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tx1"/>
                  </a:solidFill>
                  <a:latin typeface="Lato"/>
                  <a:ea typeface="Lato"/>
                  <a:cs typeface="Lato"/>
                  <a:sym typeface="Lato"/>
                </a:rPr>
                <a:t>Anali</a:t>
              </a:r>
              <a:r>
                <a:rPr lang="en-US" sz="2800" dirty="0" err="1">
                  <a:solidFill>
                    <a:schemeClr val="tx1"/>
                  </a:solidFill>
                  <a:latin typeface="Lato"/>
                  <a:ea typeface="Lato"/>
                  <a:cs typeface="Lato"/>
                  <a:sym typeface="Lato"/>
                </a:rPr>
                <a:t>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punto principal de las </a:t>
              </a:r>
              <a:r>
                <a:rPr lang="en-US" sz="2800" dirty="0" err="1">
                  <a:solidFill>
                    <a:schemeClr val="tx1"/>
                  </a:solidFill>
                  <a:latin typeface="Lato"/>
                  <a:ea typeface="Lato"/>
                  <a:cs typeface="Lato"/>
                  <a:sym typeface="Lato"/>
                </a:rPr>
                <a:t>historias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Génesis</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dos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de Academia Cristo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3C51-8BAC-90AC-EDB2-FE6AC31F0ED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83A959-0509-0A4B-461B-B1A5CD016229}"/>
              </a:ext>
            </a:extLst>
          </p:cNvPr>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a:extLst>
              <a:ext uri="{FF2B5EF4-FFF2-40B4-BE49-F238E27FC236}">
                <a16:creationId xmlns:a16="http://schemas.microsoft.com/office/drawing/2014/main" id="{CDE3DF96-8849-170A-C448-F3BF1CC7A67A}"/>
              </a:ext>
            </a:extLst>
          </p:cNvPr>
          <p:cNvPicPr>
            <a:picLocks noChangeAspect="1"/>
          </p:cNvPicPr>
          <p:nvPr/>
        </p:nvPicPr>
        <p:blipFill rotWithShape="1">
          <a:blip r:embed="rId3"/>
          <a:srcRect l="-1" r="-229" b="19635"/>
          <a:stretch/>
        </p:blipFill>
        <p:spPr>
          <a:xfrm>
            <a:off x="0" y="685800"/>
            <a:ext cx="12164291" cy="5486400"/>
          </a:xfrm>
          <a:prstGeom prst="rect">
            <a:avLst/>
          </a:prstGeom>
        </p:spPr>
      </p:pic>
    </p:spTree>
    <p:extLst>
      <p:ext uri="{BB962C8B-B14F-4D97-AF65-F5344CB8AC3E}">
        <p14:creationId xmlns:p14="http://schemas.microsoft.com/office/powerpoint/2010/main" val="210566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27:1-29</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punto principal de las </a:t>
              </a:r>
              <a:r>
                <a:rPr lang="en-US" sz="2800" b="0" i="0" u="none" strike="noStrike" cap="none" dirty="0" err="1">
                  <a:solidFill>
                    <a:schemeClr val="lt1"/>
                  </a:solidFill>
                  <a:latin typeface="Lato"/>
                  <a:ea typeface="Lato"/>
                  <a:cs typeface="Lato"/>
                  <a:sym typeface="Lato"/>
                </a:rPr>
                <a:t>his</a:t>
              </a:r>
              <a:r>
                <a:rPr lang="en-US" sz="2800" dirty="0" err="1">
                  <a:solidFill>
                    <a:schemeClr val="lt1"/>
                  </a:solidFill>
                  <a:latin typeface="Lato"/>
                  <a:ea typeface="Lato"/>
                  <a:cs typeface="Lato"/>
                  <a:sym typeface="Lato"/>
                </a:rPr>
                <a:t>torias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Génesis</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dos </a:t>
              </a:r>
              <a:r>
                <a:rPr lang="en-US" sz="2800" dirty="0" err="1">
                  <a:solidFill>
                    <a:schemeClr val="tx1"/>
                  </a:solidFill>
                  <a:latin typeface="Lato"/>
                  <a:ea typeface="Lato"/>
                  <a:cs typeface="Lato"/>
                  <a:sym typeface="Lato"/>
                </a:rPr>
                <a:t>propósitos</a:t>
              </a:r>
              <a:r>
                <a:rPr lang="en-US" sz="2800" dirty="0">
                  <a:solidFill>
                    <a:schemeClr val="tx1"/>
                  </a:solidFill>
                  <a:latin typeface="Lato"/>
                  <a:ea typeface="Lato"/>
                  <a:cs typeface="Lato"/>
                  <a:sym typeface="Lato"/>
                </a:rPr>
                <a:t> de Academia Cristo</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661923d557_0_33"/>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g2661923d557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0" name="Google Shape;340;g2661923d557_0_33"/>
          <p:cNvPicPr preferRelativeResize="0"/>
          <p:nvPr/>
        </p:nvPicPr>
        <p:blipFill rotWithShape="1">
          <a:blip r:embed="rId3">
            <a:alphaModFix/>
          </a:blip>
          <a:srcRect l="17154" t="8250" r="29537" b="8242"/>
          <a:stretch/>
        </p:blipFill>
        <p:spPr>
          <a:xfrm>
            <a:off x="6580094" y="810985"/>
            <a:ext cx="5007431" cy="5236029"/>
          </a:xfrm>
          <a:prstGeom prst="rect">
            <a:avLst/>
          </a:prstGeom>
          <a:noFill/>
          <a:ln>
            <a:noFill/>
          </a:ln>
        </p:spPr>
      </p:pic>
      <p:sp>
        <p:nvSpPr>
          <p:cNvPr id="341" name="Google Shape;341;g2661923d557_0_33"/>
          <p:cNvSpPr txBox="1"/>
          <p:nvPr/>
        </p:nvSpPr>
        <p:spPr>
          <a:xfrm>
            <a:off x="1706430" y="33197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42" name="Google Shape;342;g2661923d557_0_33"/>
          <p:cNvSpPr/>
          <p:nvPr/>
        </p:nvSpPr>
        <p:spPr>
          <a:xfrm>
            <a:off x="1264510" y="3199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2661923d557_0_33"/>
          <p:cNvSpPr/>
          <p:nvPr/>
        </p:nvSpPr>
        <p:spPr>
          <a:xfrm>
            <a:off x="1379327" y="3199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g2661923d557_0_33"/>
          <p:cNvSpPr txBox="1"/>
          <p:nvPr/>
        </p:nvSpPr>
        <p:spPr>
          <a:xfrm>
            <a:off x="1663038" y="2408675"/>
            <a:ext cx="6741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 El Propósito de</a:t>
            </a:r>
            <a:endParaRPr sz="4800" b="0" i="0" u="none" strike="noStrike" cap="none">
              <a:solidFill>
                <a:srgbClr val="009444"/>
              </a:solidFill>
              <a:latin typeface="Lato"/>
              <a:ea typeface="Lato"/>
              <a:cs typeface="Lato"/>
              <a:sym typeface="Lato"/>
            </a:endParaRPr>
          </a:p>
        </p:txBody>
      </p:sp>
      <p:pic>
        <p:nvPicPr>
          <p:cNvPr id="345" name="Google Shape;345;g2661923d557_0_33"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g2661923d557_0_19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99" name="Google Shape;399;g2661923d557_0_192"/>
          <p:cNvSpPr txBox="1"/>
          <p:nvPr/>
        </p:nvSpPr>
        <p:spPr>
          <a:xfrm>
            <a:off x="3478712" y="1173307"/>
            <a:ext cx="73794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Hermanos, les </a:t>
            </a:r>
            <a:r>
              <a:rPr lang="en-US" sz="3600" dirty="0" err="1">
                <a:solidFill>
                  <a:schemeClr val="dk1"/>
                </a:solidFill>
                <a:latin typeface="Lato"/>
                <a:ea typeface="Lato"/>
                <a:cs typeface="Lato"/>
                <a:sym typeface="Lato"/>
              </a:rPr>
              <a:t>ruego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nombre</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Señor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que se </a:t>
            </a:r>
            <a:r>
              <a:rPr lang="en-US" sz="3600" dirty="0" err="1">
                <a:solidFill>
                  <a:schemeClr val="dk1"/>
                </a:solidFill>
                <a:latin typeface="Lato"/>
                <a:ea typeface="Lato"/>
                <a:cs typeface="Lato"/>
                <a:sym typeface="Lato"/>
              </a:rPr>
              <a:t>pongan</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acuerdo</a:t>
            </a:r>
            <a:r>
              <a:rPr lang="en-US" sz="3600" dirty="0">
                <a:solidFill>
                  <a:schemeClr val="dk1"/>
                </a:solidFill>
                <a:latin typeface="Lato"/>
                <a:ea typeface="Lato"/>
                <a:cs typeface="Lato"/>
                <a:sym typeface="Lato"/>
              </a:rPr>
              <a:t> y que no </a:t>
            </a:r>
            <a:r>
              <a:rPr lang="en-US" sz="3600" dirty="0" err="1">
                <a:solidFill>
                  <a:schemeClr val="dk1"/>
                </a:solidFill>
                <a:latin typeface="Lato"/>
                <a:ea typeface="Lato"/>
                <a:cs typeface="Lato"/>
                <a:sym typeface="Lato"/>
              </a:rPr>
              <a:t>haya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divisiones</a:t>
            </a:r>
            <a:r>
              <a:rPr lang="en-US" sz="3600" dirty="0">
                <a:solidFill>
                  <a:schemeClr val="dk1"/>
                </a:solidFill>
                <a:latin typeface="Lato"/>
                <a:ea typeface="Lato"/>
                <a:cs typeface="Lato"/>
                <a:sym typeface="Lato"/>
              </a:rPr>
              <a:t> entre </a:t>
            </a: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estén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perfectamente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unidos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un </a:t>
            </a:r>
            <a:r>
              <a:rPr lang="en-US" sz="3600" dirty="0" err="1">
                <a:solidFill>
                  <a:schemeClr val="dk1"/>
                </a:solidFill>
                <a:latin typeface="Lato"/>
                <a:ea typeface="Lato"/>
                <a:cs typeface="Lato"/>
                <a:sym typeface="Lato"/>
              </a:rPr>
              <a:t>mismo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sentir</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un </a:t>
            </a:r>
            <a:r>
              <a:rPr lang="en-US" sz="3600" dirty="0" err="1">
                <a:solidFill>
                  <a:schemeClr val="dk1"/>
                </a:solidFill>
                <a:latin typeface="Lato"/>
                <a:ea typeface="Lato"/>
                <a:cs typeface="Lato"/>
                <a:sym typeface="Lato"/>
              </a:rPr>
              <a:t>mismo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parecer</a:t>
            </a:r>
            <a:r>
              <a:rPr lang="en-US" sz="3600" dirty="0">
                <a:solidFill>
                  <a:schemeClr val="dk1"/>
                </a:solidFill>
                <a:latin typeface="Lato"/>
                <a:ea typeface="Lato"/>
                <a:cs typeface="Lato"/>
                <a:sym typeface="Lato"/>
              </a:rPr>
              <a:t>. </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dirty="0">
                <a:solidFill>
                  <a:schemeClr val="dk1"/>
                </a:solidFill>
                <a:latin typeface="Lato"/>
                <a:ea typeface="Lato"/>
                <a:cs typeface="Lato"/>
                <a:sym typeface="Lato"/>
              </a:rPr>
              <a:t>1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1:10</a:t>
            </a:r>
            <a:endParaRPr sz="2800" b="0" i="1" u="none" strike="noStrike" cap="none" dirty="0">
              <a:solidFill>
                <a:schemeClr val="dk1"/>
              </a:solidFill>
              <a:latin typeface="Lato"/>
              <a:ea typeface="Lato"/>
              <a:cs typeface="Lato"/>
              <a:sym typeface="Lato"/>
            </a:endParaRPr>
          </a:p>
        </p:txBody>
      </p:sp>
      <p:pic>
        <p:nvPicPr>
          <p:cNvPr id="400" name="Google Shape;400;g2661923d557_0_19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g2661923d557_0_10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8" name="Google Shape;378;g2661923d557_0_10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79" name="Google Shape;379;g2661923d557_0_106"/>
          <p:cNvSpPr txBox="1"/>
          <p:nvPr/>
        </p:nvSpPr>
        <p:spPr>
          <a:xfrm>
            <a:off x="3959950" y="1803200"/>
            <a:ext cx="7379400" cy="37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No dejemos de congregarnos, como es la costumbre de algunos, sino animémonos unos a otros; y con más razón ahora que vemos que aquel día se acerca.</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Hebreos 10:25</a:t>
            </a:r>
            <a:endParaRPr sz="2800" b="0" i="1" u="none" strike="noStrike" cap="none">
              <a:solidFill>
                <a:schemeClr val="dk1"/>
              </a:solidFill>
              <a:latin typeface="Lato"/>
              <a:ea typeface="Lato"/>
              <a:cs typeface="Lato"/>
              <a:sym typeface="Lato"/>
            </a:endParaRPr>
          </a:p>
        </p:txBody>
      </p:sp>
      <p:pic>
        <p:nvPicPr>
          <p:cNvPr id="380" name="Google Shape;380;g2661923d557_0_10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a:extLst>
            <a:ext uri="{FF2B5EF4-FFF2-40B4-BE49-F238E27FC236}">
              <a16:creationId xmlns:a16="http://schemas.microsoft.com/office/drawing/2014/main" id="{E3AE527D-8617-3883-2A70-041686E54161}"/>
            </a:ext>
          </a:extLst>
        </p:cNvPr>
        <p:cNvGrpSpPr/>
        <p:nvPr/>
      </p:nvGrpSpPr>
      <p:grpSpPr>
        <a:xfrm>
          <a:off x="0" y="0"/>
          <a:ext cx="0" cy="0"/>
          <a:chOff x="0" y="0"/>
          <a:chExt cx="0" cy="0"/>
        </a:xfrm>
      </p:grpSpPr>
      <p:sp>
        <p:nvSpPr>
          <p:cNvPr id="498" name="Google Shape;498;p30">
            <a:extLst>
              <a:ext uri="{FF2B5EF4-FFF2-40B4-BE49-F238E27FC236}">
                <a16:creationId xmlns:a16="http://schemas.microsoft.com/office/drawing/2014/main" id="{392F3F62-64CA-73D6-1946-3B97B43C4522}"/>
              </a:ext>
            </a:extLst>
          </p:cNvPr>
          <p:cNvSpPr txBox="1"/>
          <p:nvPr/>
        </p:nvSpPr>
        <p:spPr>
          <a:xfrm>
            <a:off x="2270873" y="3008885"/>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Proyecto Final</a:t>
            </a:r>
            <a:endParaRPr sz="6000" b="0" i="0" u="none" strike="noStrike" cap="none" dirty="0">
              <a:solidFill>
                <a:srgbClr val="009444"/>
              </a:solidFill>
              <a:latin typeface="Lato"/>
              <a:ea typeface="Lato"/>
              <a:cs typeface="Lato"/>
              <a:sym typeface="Lato"/>
            </a:endParaRPr>
          </a:p>
        </p:txBody>
      </p:sp>
      <p:cxnSp>
        <p:nvCxnSpPr>
          <p:cNvPr id="499" name="Google Shape;499;p30">
            <a:extLst>
              <a:ext uri="{FF2B5EF4-FFF2-40B4-BE49-F238E27FC236}">
                <a16:creationId xmlns:a16="http://schemas.microsoft.com/office/drawing/2014/main" id="{7886A2FB-CC9A-4F33-FC9D-48E766F5B444}"/>
              </a:ext>
            </a:extLst>
          </p:cNvPr>
          <p:cNvCxnSpPr/>
          <p:nvPr/>
        </p:nvCxnSpPr>
        <p:spPr>
          <a:xfrm>
            <a:off x="2270873" y="416005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a:extLst>
              <a:ext uri="{FF2B5EF4-FFF2-40B4-BE49-F238E27FC236}">
                <a16:creationId xmlns:a16="http://schemas.microsoft.com/office/drawing/2014/main" id="{73C53318-E112-4DCB-07AD-C42843D1D084}"/>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5" name="Google Shape;505;p30" descr="A green bird with leaves&#10;&#10;Description automatically generated">
            <a:extLst>
              <a:ext uri="{FF2B5EF4-FFF2-40B4-BE49-F238E27FC236}">
                <a16:creationId xmlns:a16="http://schemas.microsoft.com/office/drawing/2014/main" id="{7141D981-F666-482B-08F2-B1138CEC5E3B}"/>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99212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8</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Isaac </a:t>
            </a:r>
            <a:r>
              <a:rPr lang="en-US" sz="3888" dirty="0" err="1">
                <a:solidFill>
                  <a:schemeClr val="dk1"/>
                </a:solidFill>
                <a:latin typeface="Lato"/>
                <a:ea typeface="Lato"/>
                <a:cs typeface="Lato"/>
                <a:sym typeface="Lato"/>
              </a:rPr>
              <a:t>Bendice</a:t>
            </a:r>
            <a:r>
              <a:rPr lang="en-US" sz="3888" dirty="0">
                <a:solidFill>
                  <a:schemeClr val="dk1"/>
                </a:solidFill>
                <a:latin typeface="Lato"/>
                <a:ea typeface="Lato"/>
                <a:cs typeface="Lato"/>
                <a:sym typeface="Lato"/>
              </a:rPr>
              <a:t> a Jacob</a:t>
            </a:r>
            <a:endParaRPr sz="3888" dirty="0">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27:1-29</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27:1-29</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punto principal de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dos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Génnesis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21060" y="2898058"/>
            <a:ext cx="9910953"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1" dirty="0">
                <a:effectLst/>
                <a:latin typeface="Calibri" panose="020F0502020204030204" pitchFamily="34" charset="0"/>
                <a:ea typeface="Times New Roman" panose="02020603050405020304" pitchFamily="18" charset="0"/>
              </a:rPr>
              <a:t>¿Qué patrón vemos en los personajes principales de Génesis? </a:t>
            </a:r>
            <a:endParaRPr sz="44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1D8044A7-BAE8-2781-D94A-5D00C531332F}"/>
            </a:ext>
          </a:extLst>
        </p:cNvPr>
        <p:cNvGrpSpPr/>
        <p:nvPr/>
      </p:nvGrpSpPr>
      <p:grpSpPr>
        <a:xfrm>
          <a:off x="0" y="0"/>
          <a:ext cx="0" cy="0"/>
          <a:chOff x="0" y="0"/>
          <a:chExt cx="0" cy="0"/>
        </a:xfrm>
      </p:grpSpPr>
      <p:sp>
        <p:nvSpPr>
          <p:cNvPr id="194" name="Google Shape;194;p8">
            <a:extLst>
              <a:ext uri="{FF2B5EF4-FFF2-40B4-BE49-F238E27FC236}">
                <a16:creationId xmlns:a16="http://schemas.microsoft.com/office/drawing/2014/main" id="{1D145482-A37C-70D1-D8EE-FE39F5097D9E}"/>
              </a:ext>
            </a:extLst>
          </p:cNvPr>
          <p:cNvSpPr txBox="1"/>
          <p:nvPr/>
        </p:nvSpPr>
        <p:spPr>
          <a:xfrm>
            <a:off x="2368672" y="466248"/>
            <a:ext cx="813181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sz="3600" dirty="0">
              <a:solidFill>
                <a:srgbClr val="009444"/>
              </a:solidFill>
              <a:latin typeface="Lato"/>
              <a:ea typeface="Lato"/>
              <a:cs typeface="Lato"/>
              <a:sym typeface="Lato"/>
            </a:endParaRPr>
          </a:p>
        </p:txBody>
      </p:sp>
      <p:cxnSp>
        <p:nvCxnSpPr>
          <p:cNvPr id="195" name="Google Shape;195;p8">
            <a:extLst>
              <a:ext uri="{FF2B5EF4-FFF2-40B4-BE49-F238E27FC236}">
                <a16:creationId xmlns:a16="http://schemas.microsoft.com/office/drawing/2014/main" id="{376780A8-B9C5-1301-4FBC-87E24C4A49CC}"/>
              </a:ext>
            </a:extLst>
          </p:cNvPr>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a:extLst>
              <a:ext uri="{FF2B5EF4-FFF2-40B4-BE49-F238E27FC236}">
                <a16:creationId xmlns:a16="http://schemas.microsoft.com/office/drawing/2014/main" id="{0B467737-A7BB-4D6F-B647-6A691A62963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D858F4F7-B07C-94B8-5F4A-94318F85DAE5}"/>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Now Rebekah was listening as Isaac spoke to Esau. When Esau had gone, she  told Jacob to get two choice yo… | Bible illustrations, Kids church  lessons, Bible stories">
            <a:extLst>
              <a:ext uri="{FF2B5EF4-FFF2-40B4-BE49-F238E27FC236}">
                <a16:creationId xmlns:a16="http://schemas.microsoft.com/office/drawing/2014/main" id="{D01E0A07-C74D-8485-8A9C-EDFEDB4CE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087" y="1621669"/>
            <a:ext cx="6476985" cy="485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B237D9A5-E89E-0B13-A197-3E0D77038A75}"/>
            </a:ext>
          </a:extLst>
        </p:cNvPr>
        <p:cNvGrpSpPr/>
        <p:nvPr/>
      </p:nvGrpSpPr>
      <p:grpSpPr>
        <a:xfrm>
          <a:off x="0" y="0"/>
          <a:ext cx="0" cy="0"/>
          <a:chOff x="0" y="0"/>
          <a:chExt cx="0" cy="0"/>
        </a:xfrm>
      </p:grpSpPr>
      <p:sp>
        <p:nvSpPr>
          <p:cNvPr id="198" name="Google Shape;198;p8">
            <a:extLst>
              <a:ext uri="{FF2B5EF4-FFF2-40B4-BE49-F238E27FC236}">
                <a16:creationId xmlns:a16="http://schemas.microsoft.com/office/drawing/2014/main" id="{B7E52027-7564-B23F-E17C-8394DD167C79}"/>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C2B6D60C-1F92-719D-1DFE-974756894810}"/>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Genesis 27 | Devotionary">
            <a:extLst>
              <a:ext uri="{FF2B5EF4-FFF2-40B4-BE49-F238E27FC236}">
                <a16:creationId xmlns:a16="http://schemas.microsoft.com/office/drawing/2014/main" id="{43D019B4-A2C7-744E-0D9B-A92F6903C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213" y="0"/>
            <a:ext cx="5997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8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88CEBD47-203B-CDC7-E38E-2845AA322673}"/>
            </a:ext>
          </a:extLst>
        </p:cNvPr>
        <p:cNvGrpSpPr/>
        <p:nvPr/>
      </p:nvGrpSpPr>
      <p:grpSpPr>
        <a:xfrm>
          <a:off x="0" y="0"/>
          <a:ext cx="0" cy="0"/>
          <a:chOff x="0" y="0"/>
          <a:chExt cx="0" cy="0"/>
        </a:xfrm>
      </p:grpSpPr>
      <p:sp>
        <p:nvSpPr>
          <p:cNvPr id="198" name="Google Shape;198;p8">
            <a:extLst>
              <a:ext uri="{FF2B5EF4-FFF2-40B4-BE49-F238E27FC236}">
                <a16:creationId xmlns:a16="http://schemas.microsoft.com/office/drawing/2014/main" id="{CD78624C-E4C0-35A5-A439-CEC281239129}"/>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a:extLst>
              <a:ext uri="{FF2B5EF4-FFF2-40B4-BE49-F238E27FC236}">
                <a16:creationId xmlns:a16="http://schemas.microsoft.com/office/drawing/2014/main" id="{B72B968F-14D7-48D9-11B2-A63DC3D9AFF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5122" name="Picture 2" descr="FreeBibleimages :: Jacob deceives Isaac :: Jacob tricks Isaac into giving  him Esau's blessing (Genesis 27:1-28:5)">
            <a:extLst>
              <a:ext uri="{FF2B5EF4-FFF2-40B4-BE49-F238E27FC236}">
                <a16:creationId xmlns:a16="http://schemas.microsoft.com/office/drawing/2014/main" id="{EBB7BCBC-3EEA-421D-7B5B-6D215D89E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2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9470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27:1-29)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843389" y="363772"/>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4068</TotalTime>
  <Words>2906</Words>
  <Application>Microsoft Macintosh PowerPoint</Application>
  <PresentationFormat>Widescreen</PresentationFormat>
  <Paragraphs>211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Courier New</vt:lpstr>
      <vt:lpstr>Symbol</vt:lpstr>
      <vt:lpstr>Arial</vt:lpstr>
      <vt:lpstr>Lato</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190</cp:revision>
  <dcterms:created xsi:type="dcterms:W3CDTF">2023-11-29T19:33:05Z</dcterms:created>
  <dcterms:modified xsi:type="dcterms:W3CDTF">2024-02-01T14:17:33Z</dcterms:modified>
</cp:coreProperties>
</file>