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90" r:id="rId2"/>
    <p:sldId id="259" r:id="rId3"/>
    <p:sldId id="257" r:id="rId4"/>
    <p:sldId id="260" r:id="rId5"/>
    <p:sldId id="263" r:id="rId6"/>
    <p:sldId id="358" r:id="rId7"/>
    <p:sldId id="359" r:id="rId8"/>
    <p:sldId id="360" r:id="rId9"/>
    <p:sldId id="361" r:id="rId10"/>
    <p:sldId id="362" r:id="rId11"/>
    <p:sldId id="363" r:id="rId12"/>
    <p:sldId id="364" r:id="rId13"/>
    <p:sldId id="365" r:id="rId14"/>
    <p:sldId id="366" r:id="rId15"/>
    <p:sldId id="342" r:id="rId16"/>
    <p:sldId id="367" r:id="rId17"/>
    <p:sldId id="368" r:id="rId18"/>
    <p:sldId id="369" r:id="rId19"/>
    <p:sldId id="291" r:id="rId20"/>
    <p:sldId id="296" r:id="rId21"/>
    <p:sldId id="297" r:id="rId22"/>
    <p:sldId id="310" r:id="rId23"/>
    <p:sldId id="298" r:id="rId24"/>
    <p:sldId id="299" r:id="rId25"/>
    <p:sldId id="300" r:id="rId26"/>
    <p:sldId id="370" r:id="rId27"/>
    <p:sldId id="275" r:id="rId28"/>
    <p:sldId id="311" r:id="rId29"/>
    <p:sldId id="301" r:id="rId30"/>
    <p:sldId id="302" r:id="rId31"/>
    <p:sldId id="303" r:id="rId32"/>
    <p:sldId id="292" r:id="rId33"/>
    <p:sldId id="357" r:id="rId34"/>
    <p:sldId id="276" r:id="rId35"/>
    <p:sldId id="277" r:id="rId36"/>
    <p:sldId id="278" r:id="rId37"/>
    <p:sldId id="355" r:id="rId38"/>
    <p:sldId id="289" r:id="rId39"/>
  </p:sldIdLst>
  <p:sldSz cx="12192000" cy="6858000"/>
  <p:notesSz cx="6858000" cy="9144000"/>
  <p:embeddedFontLst>
    <p:embeddedFont>
      <p:font typeface="Lato" panose="020F0502020204030203"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236"/>
    <p:restoredTop sz="45139"/>
  </p:normalViewPr>
  <p:slideViewPr>
    <p:cSldViewPr snapToGrid="0">
      <p:cViewPr varScale="1">
        <p:scale>
          <a:sx n="46" d="100"/>
          <a:sy n="46" d="100"/>
        </p:scale>
        <p:origin x="19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Cf8dRXMMVHo"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veremos un evento maravilloso. ¡Dios cumplió la promesa de un hijo a Abraham! Pero también hoy veremos como Dios probó a Abraham, Abraham mostró que confiaba en Dios y que lo amaba más que a cualquier otro.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097B9-F548-B6C3-C9D1-B6F5679CF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158DC-20A9-F671-E042-CBA11F3C9DF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1A58A38-A545-80F1-0411-712540F778F7}"/>
              </a:ext>
            </a:extLst>
          </p:cNvPr>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16: Agar e Ismael</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4581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47401-D29E-BBBD-6C35-83A804370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9235D-F187-BC4B-46C7-3CBD3A2A42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393F681-32DA-07A3-45AF-292E95DDC5E3}"/>
              </a:ext>
            </a:extLst>
          </p:cNvPr>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16: Agar e Ismael</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8034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A075A-5163-4F45-012A-D5CE95CEA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E518D-63D0-415C-0B49-8687017F161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985D3EB-34A2-07CB-5071-4B673DA30C0C}"/>
              </a:ext>
            </a:extLst>
          </p:cNvPr>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16: Agar e Ismael</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38922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6C7-FAE2-4155-23D3-63739BA25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753D3-FFE4-F8DE-CBE4-6FFF9F45823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1CF0DCF-EE72-84DE-0DEA-97C13949F392}"/>
              </a:ext>
            </a:extLst>
          </p:cNvPr>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16: Agar e Ismael</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546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1F648-D90C-EADD-E1D9-80A7E915A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D9AAF-95F3-3DFA-A187-F4190FCE24C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D5EB914-9CC8-723F-6B5C-C2C67551AC42}"/>
              </a:ext>
            </a:extLst>
          </p:cNvPr>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16: Agar e Ismael</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b="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6421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23A8F974-19FF-7BC0-3ECE-0AFFC1FA4418}"/>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7304C331-6B63-0123-72DB-93DFBE7F39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Génesis 22:1-19 (Reina Valera Contemporánea)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22 Después de esto, sucedió que Dios puso a prueba a Abrahán, y lo llamó: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«¡Abrahán!»</a:t>
            </a:r>
            <a:r>
              <a:rPr lang="es-ES" sz="1800" dirty="0">
                <a:effectLst/>
                <a:latin typeface="Calibri" panose="020F0502020204030204" pitchFamily="34" charset="0"/>
                <a:ea typeface="Calibri" panose="020F0502020204030204" pitchFamily="34" charset="0"/>
                <a:cs typeface="Times New Roman" panose="02020603050405020304" pitchFamily="18" charset="0"/>
              </a:rPr>
              <a:t> Y él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estoy!» </a:t>
            </a:r>
            <a:r>
              <a:rPr lang="es-ES" sz="1800" dirty="0">
                <a:effectLst/>
                <a:latin typeface="Calibri" panose="020F0502020204030204" pitchFamily="34" charset="0"/>
                <a:ea typeface="Calibri" panose="020F0502020204030204" pitchFamily="34" charset="0"/>
                <a:cs typeface="Times New Roman" panose="02020603050405020304" pitchFamily="18" charset="0"/>
              </a:rPr>
              <a:t>2 Y Dios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«Toma ahora a Isaac, tu único hijo, al que tanto amas, y vete a la tierra de Moria. Allí me lo ofrecerás en holocausto, sobre uno de los montes que yo te diré.»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3 Al día siguiente, Abrahán se levantó, le puso la albarda a su asno, y se llevó consigo a dos de sus siervos y a su hijo Isaac. Cortó leña para el holocausto, y se dispuso a ir al lugar que Dios le dijo. 4 Tres días después, Abrahán levantó los ojos y a lo lejos vio el lugar. 5 Entonces Abrahán dijo a sus siervos: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«Esperen aquí, con el asno, y el niño y yo iremos hasta ese lugar; allí adoraremos, y luego volveremos aquí mismo.»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a:extLst>
              <a:ext uri="{FF2B5EF4-FFF2-40B4-BE49-F238E27FC236}">
                <a16:creationId xmlns:a16="http://schemas.microsoft.com/office/drawing/2014/main" id="{5CFAC7D2-AC98-2CF7-4C48-A40B2219B3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43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F3F9C342-A4F3-1B39-14B8-C5D6D87DA76D}"/>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74CFA902-8C2E-7CE3-4461-2E7123F627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6 Y tomó Abrahán la leña del holocausto, y la echó sobre Isaac, su hijo; luego, tomó en su mano el fuego y el cuchillo, y juntos siguieron caminando. 7 Entonces Isaac le habló a Abrahán, su padre,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«Padre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él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estoy, hijo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Isaac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están el fuego y la leña, pero ¿dónde está el cordero para el holocausto?»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8 Y Abrahán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«Dios proveerá el cordero para el holocausto, hijo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a:extLst>
              <a:ext uri="{FF2B5EF4-FFF2-40B4-BE49-F238E27FC236}">
                <a16:creationId xmlns:a16="http://schemas.microsoft.com/office/drawing/2014/main" id="{98AE8CA1-FF35-4FF6-5A76-69E2A1A445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69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5F99E4C3-A386-175B-F37B-93EA5501763F}"/>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CE9D1E7D-7F80-44CB-4E81-5C8B61EAE5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juntos siguieron caminando. 9 Cuando llegaron al lugar que Dios le había dicho, Abrahán edificó allí un altar, luego acomodó la leña, y atando a Isaac su hijo lo puso en el altar, sobre la leña. 10 Entonces extendió Abrahán su mano y tomó el cuchillo para degollar a su hijo. 11 Pero el ángel del Señor lo llamó desde el cielo, y le dijo: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«¡Abrahán, Abrahán!»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él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12 Y el ángel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«No extiendas tu mano sobre el niño, ni le hagas nada. Yo sé bien que temes a Dios, pues no me has negado a tu único hijo.»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a:extLst>
              <a:ext uri="{FF2B5EF4-FFF2-40B4-BE49-F238E27FC236}">
                <a16:creationId xmlns:a16="http://schemas.microsoft.com/office/drawing/2014/main" id="{72194E06-DEA1-257E-4126-CD639D99B2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35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4927AF58-9BEA-F170-84AE-DB655C2CC125}"/>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ED74B2D9-1BA2-4FC1-773F-9FABF16DEB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13 Abrahán levantó entonces los ojos, y vio que a sus espaldas había un carnero, trabado por los cuernos en un zarzal. Y Abrahán fue y tomó el carnero, y lo ofreció en holocausto en lugar de su hijo. 14 A ese lugar Abrahán le puso por nombre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«El Señor proveerá.» Por </a:t>
            </a:r>
            <a:r>
              <a:rPr lang="es-ES" sz="1800" dirty="0">
                <a:effectLst/>
                <a:latin typeface="Calibri" panose="020F0502020204030204" pitchFamily="34" charset="0"/>
                <a:ea typeface="Calibri" panose="020F0502020204030204" pitchFamily="34" charset="0"/>
                <a:cs typeface="Times New Roman" panose="02020603050405020304" pitchFamily="18" charset="0"/>
              </a:rPr>
              <a:t>eso es que aún hoy se dice: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«En un monte el Señor proveerá.»</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15 Por segunda vez, el ángel del Señor llamó a Abrahán desde el cielo 16 y le dijo: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«Yo, el Señor, he jurado por mí mismo que, por esto que has hecho, de no negarme a tu único hijo, 17 ciertamente te bendeciré; multiplicaré tu descendencia como las estrellas del cielo y como la arena que hay a la orilla del mar; ¡tu descendencia conquistará las ciudades de sus enemigos! 18 En tu simiente serán bendecidas todas las naciones de la tierra, por cuanto atendiste a mi voz.»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19 Y Abrahán volvió a donde estaban sus siervos, y juntos se levantaron de allí y se fueron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Berseba</a:t>
            </a:r>
            <a:r>
              <a:rPr lang="es-ES" sz="1800" dirty="0">
                <a:effectLst/>
                <a:latin typeface="Calibri" panose="020F0502020204030204" pitchFamily="34" charset="0"/>
                <a:ea typeface="Calibri" panose="020F0502020204030204" pitchFamily="34" charset="0"/>
                <a:cs typeface="Times New Roman" panose="02020603050405020304" pitchFamily="18" charset="0"/>
              </a:rPr>
              <a:t>. Allí en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Berseba</a:t>
            </a:r>
            <a:r>
              <a:rPr lang="es-ES" sz="1800" dirty="0">
                <a:effectLst/>
                <a:latin typeface="Calibri" panose="020F0502020204030204" pitchFamily="34" charset="0"/>
                <a:ea typeface="Calibri" panose="020F0502020204030204" pitchFamily="34" charset="0"/>
                <a:cs typeface="Times New Roman" panose="02020603050405020304" pitchFamily="18" charset="0"/>
              </a:rPr>
              <a:t> Abrahán se quedó a vivir.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a:extLst>
              <a:ext uri="{FF2B5EF4-FFF2-40B4-BE49-F238E27FC236}">
                <a16:creationId xmlns:a16="http://schemas.microsoft.com/office/drawing/2014/main" id="{04ACCCCC-C791-8C87-BD33-4B44FD5B87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297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7: Dios Prueba a Abraham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22:1-19.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Practicar guiando el proceso de Considerar y Consolidar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Analizar el proceso de Contar</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Querido Señor, cuando escucho cómo Abraham te amaba más que a su propio hijo, sé que me ha faltado mucha fe y amor. ¡Cuántas veces durante la vida he amado a alguien o algo más que a ti! Perdóname, Señor, por causa de tu Hijo Jesús. Enséñame por medio de tu Palabra cómo puedo crecer en el amor para ti y ayúdame a practicar ese amor para ti. Gracias, Señor, por tu amor para mí. Amén.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1. </a:t>
            </a:r>
            <a:r>
              <a:rPr lang="es-ES" sz="12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Abraham (v.1)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En conexión a su pacto con Abram y Saraí, Dios cambio sus nombres en Génesis 17 a Abraham y Sara.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(v.1)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Isaac (v.2)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Dos siervos de Abraham (v.3)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El Ángel de Jehová (v.11)</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asno de Abraham y albarda (v. 3)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leña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fuego y el cuchillo (v.6)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altar (v.9)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carnero trabado en un zarzal por sus cuernos (v.13)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estrellas del cielo y la arena a la orilla del mar (v.17)</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tierra de Moria (v.2)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tierra de Moria es el mismo lugar del monte donde después Salomón edificó el templo (2 Crónicas 3:1)</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Abraham le esperaba un viaje de 80 kilómetros (tres días de viaje). Dios no quería que la obediencia del patriarca fuera una acción al momento.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Un monte en Moria (v.2) llamado “Jehová proveerá” (v.14)</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Al final se va a Beerseba (v.19)</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Agar e Ismael ya se habían ido.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Tardaron 3 días en llegar a Moria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Antes de la muerte de Sara (tenía 120 años).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Dios ha prometido hacer de Abraham una gran nación, por medio de Isaac. Que Isaac sería el portador de la promesa mesiánica. Y ahora Dios le pide a Abraham sacrificar a Isaac en holocausto.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 que complicaba todavía más la situación para Abraham fue que el mandato parecía no solo contradecir el amor de un padre hacía su hijo sino también acabar con su esperanza de ser salvo.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¿Confiará Abraham en Dios para resolver este conflicto? o ¿confiará en su propia razón?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6. ¿Se soluciona el problema?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Abraham obedeció a Dios.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Por la fe, Abraham, cuando fue probado ofreció a Isaac; y el que había recibido la promesas, ofrecía a su unigénito, habiéndoselo dicho: En Isaac te será llamada descendencia considerando que Dios es poderoso para levantar aun de entre los muertos, de donde, en sentido figurado, también le volvió a recibir (Hebreos 11:17-19)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ángel lo para justo a tiempo.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Dios provee el carnero.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4D46724F-DC60-F2FE-E215-3A66FBC53BB7}"/>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803C8EFA-475C-8728-E97E-5B8E6A6B04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solidFill>
                  <a:srgbClr val="000000"/>
                </a:solidFill>
                <a:effectLst/>
                <a:latin typeface="Calibri" panose="020F0502020204030204" pitchFamily="34" charset="0"/>
                <a:ea typeface="Times New Roman" panose="02020603050405020304" pitchFamily="18" charset="0"/>
              </a:rPr>
              <a:t>Por la fe, Abraham, cuando fue probado ofreció a Isaac; y el que había recibido la promesas, ofrecía a su unigénito, habiéndoselo dicho: En Isaac te será llamada descendencia considerando que Dios es poderoso para levantar aun de entre los muertos, de donde, en sentido figurado, también le volvió a recibir (Hebreos 11:17-19)</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dirty="0"/>
          </a:p>
          <a:p>
            <a:pPr marL="0" marR="0" indent="0">
              <a:spcBef>
                <a:spcPts val="0"/>
              </a:spcBef>
              <a:spcAft>
                <a:spcPts val="0"/>
              </a:spcAft>
              <a:buFontTx/>
              <a:buNone/>
            </a:pPr>
            <a:r>
              <a:rPr lang="en-US" dirty="0"/>
              <a:t>No </a:t>
            </a:r>
            <a:r>
              <a:rPr lang="en-US" dirty="0" err="1"/>
              <a:t>importa</a:t>
            </a:r>
            <a:r>
              <a:rPr lang="en-US" dirty="0"/>
              <a:t> la </a:t>
            </a:r>
            <a:r>
              <a:rPr lang="en-US" dirty="0" err="1"/>
              <a:t>fe</a:t>
            </a:r>
            <a:r>
              <a:rPr lang="en-US" dirty="0"/>
              <a:t> sin un Dios </a:t>
            </a:r>
            <a:r>
              <a:rPr lang="en-US" dirty="0" err="1"/>
              <a:t>todopoderoso</a:t>
            </a:r>
            <a:r>
              <a:rPr lang="en-US" dirty="0"/>
              <a:t>. El </a:t>
            </a:r>
            <a:r>
              <a:rPr lang="en-US" dirty="0" err="1"/>
              <a:t>enfoque</a:t>
            </a:r>
            <a:r>
              <a:rPr lang="en-US" dirty="0"/>
              <a:t> </a:t>
            </a:r>
            <a:r>
              <a:rPr lang="en-US" dirty="0" err="1"/>
              <a:t>está</a:t>
            </a:r>
            <a:r>
              <a:rPr lang="en-US" dirty="0"/>
              <a:t> </a:t>
            </a:r>
            <a:r>
              <a:rPr lang="en-US" dirty="0" err="1"/>
              <a:t>en</a:t>
            </a:r>
            <a:r>
              <a:rPr lang="en-US" dirty="0"/>
              <a:t> Dios! El </a:t>
            </a:r>
            <a:r>
              <a:rPr lang="en-US" dirty="0" err="1"/>
              <a:t>autor</a:t>
            </a:r>
            <a:r>
              <a:rPr lang="en-US" dirty="0"/>
              <a:t> y </a:t>
            </a:r>
            <a:r>
              <a:rPr lang="en-US" dirty="0" err="1"/>
              <a:t>consumador</a:t>
            </a:r>
            <a:r>
              <a:rPr lang="en-US" dirty="0"/>
              <a:t> de la </a:t>
            </a:r>
            <a:r>
              <a:rPr lang="en-US" dirty="0" err="1"/>
              <a:t>fe</a:t>
            </a:r>
            <a:r>
              <a:rPr lang="en-US" dirty="0"/>
              <a:t>. </a:t>
            </a:r>
            <a:endParaRPr dirty="0"/>
          </a:p>
        </p:txBody>
      </p:sp>
      <p:sp>
        <p:nvSpPr>
          <p:cNvPr id="192" name="Google Shape;192;p8:notes">
            <a:extLst>
              <a:ext uri="{FF2B5EF4-FFF2-40B4-BE49-F238E27FC236}">
                <a16:creationId xmlns:a16="http://schemas.microsoft.com/office/drawing/2014/main" id="{7F68465B-953B-2956-69DA-E3486F0294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070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c1ba269c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600"/>
              </a:spcAft>
              <a:buClr>
                <a:schemeClr val="dk1"/>
              </a:buClr>
              <a:buSzPts val="1100"/>
              <a:buFont typeface="Arial"/>
              <a:buNone/>
            </a:pPr>
            <a:endParaRPr dirty="0"/>
          </a:p>
        </p:txBody>
      </p:sp>
      <p:sp>
        <p:nvSpPr>
          <p:cNvPr id="373" name="Google Shape;373;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Cuando Dios probó a Abraham, Abraham mostró que confiaba en Dios y que lo amaba más que a cualquier otro.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 veces amamos a nuestra familia o las cosas de este mundo más que a Dios (idolatría). “El que ama a su hijo o a su hija más que a mí, no es digno de mi” (Mateo 10:37).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Hay ocasiones en que seguimos la lógica en vez de seguir las promesas de Dios.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proveyó un carnero para el holocausto y repitió su promesa a Abraham.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Aunque la historia no menciona al Hijo eterno de Dios, Jesucristo, podemos ver el sacrificio de Dios de ese hijo para nosotros en la historia de Abraham en el monte de </a:t>
            </a:r>
            <a:r>
              <a:rPr lang="es-ES" sz="1200" dirty="0" err="1">
                <a:solidFill>
                  <a:srgbClr val="000000"/>
                </a:solidFill>
                <a:effectLst/>
                <a:latin typeface="Calibri" panose="020F0502020204030204" pitchFamily="34" charset="0"/>
                <a:ea typeface="Times New Roman" panose="02020603050405020304" pitchFamily="18" charset="0"/>
              </a:rPr>
              <a:t>Moriah</a:t>
            </a:r>
            <a:r>
              <a:rPr lang="es-ES" sz="1200" dirty="0">
                <a:solidFill>
                  <a:srgbClr val="000000"/>
                </a:solidFill>
                <a:effectLst/>
                <a:latin typeface="Calibri" panose="020F0502020204030204" pitchFamily="34" charset="0"/>
                <a:ea typeface="Times New Roman" panose="02020603050405020304" pitchFamily="18" charset="0"/>
              </a:rPr>
              <a:t>. Los paralelos son increíbles: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Abraham fue a </a:t>
            </a:r>
            <a:r>
              <a:rPr lang="es-ES" sz="1200" dirty="0" err="1">
                <a:solidFill>
                  <a:srgbClr val="000000"/>
                </a:solidFill>
                <a:effectLst/>
                <a:latin typeface="Calibri" panose="020F0502020204030204" pitchFamily="34" charset="0"/>
                <a:ea typeface="Times New Roman" panose="02020603050405020304" pitchFamily="18" charset="0"/>
              </a:rPr>
              <a:t>Moriah</a:t>
            </a:r>
            <a:r>
              <a:rPr lang="es-ES" sz="1200" dirty="0">
                <a:solidFill>
                  <a:srgbClr val="000000"/>
                </a:solidFill>
                <a:effectLst/>
                <a:latin typeface="Calibri" panose="020F0502020204030204" pitchFamily="34" charset="0"/>
                <a:ea typeface="Times New Roman" panose="02020603050405020304" pitchFamily="18" charset="0"/>
              </a:rPr>
              <a:t>, cerca del lugar donde Jesús fue crucificado en la cruz por nuestros pecados.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Jesús descendió de Isaac</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Jesús es el único Hijo de Dios.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sí sacrificó a su hijo para quitar nuestros pecados.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En Jesús, el descendiente de Abraham proveniente de Isaac, la gente de todo el mundo es bendecida con perdón de pecados y de la muerte eterna en el infierno. </a:t>
            </a:r>
            <a:endParaRPr lang="en-US" sz="12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Que pongamos primero a Dios en nuestras vidas alabándole, sirviéndole y obedeciéndole, porque nos ha dado a su hijo para cumplir la ley de Dios en nuestro lugar y rescatarnos de nuestros pecados y de la muerte eterna en el infierno.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7: Dios Prueba a Abraham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22:1-19.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Practicar guiando el proceso de Considerar y Consolidar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Analizar el proceso de Contar</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65ecce84e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Contar</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En este paso simplemente queremos asegurar que sepan la historia.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Es simplemente contar la historia bíblica, sin explicar, sin mis comentarios, sin dar mis opiniones…</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Hay dos formas principales de contar la historia: leer o contar</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600"/>
              </a:spcAft>
              <a:buNone/>
            </a:pPr>
            <a:endParaRPr b="1" dirty="0">
              <a:solidFill>
                <a:schemeClr val="dk1"/>
              </a:solidFill>
              <a:latin typeface="Calibri"/>
              <a:ea typeface="Calibri"/>
              <a:cs typeface="Calibri"/>
              <a:sym typeface="Calibri"/>
            </a:endParaRPr>
          </a:p>
        </p:txBody>
      </p:sp>
      <p:sp>
        <p:nvSpPr>
          <p:cNvPr id="326" name="Google Shape;326;g265ecce84e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66163c96e7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Leer</a:t>
            </a:r>
          </a:p>
          <a:p>
            <a:pPr marL="0" marR="0" indent="0">
              <a:spcBef>
                <a:spcPts val="0"/>
              </a:spcBef>
              <a:spcAft>
                <a:spcPts val="0"/>
              </a:spcAft>
              <a:buFontTx/>
              <a:buNone/>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Ventajas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No se pierde ningún detalle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La Biblia tiene autoridad y muestra que viene de Dios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Un alumno puede leer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La gente puede seguir lo que se está leyendo si tienen acceso a una Biblia.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Desventajas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Nada interactivo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Vocabulario difícil a veces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Se manejan muchas diferentes versiones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Puede ser más largo</a:t>
            </a:r>
            <a:endParaRPr lang="en-US" sz="12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None/>
            </a:pPr>
            <a:endParaRPr dirty="0">
              <a:solidFill>
                <a:schemeClr val="dk1"/>
              </a:solidFill>
              <a:latin typeface="Calibri"/>
              <a:ea typeface="Calibri"/>
              <a:cs typeface="Calibri"/>
              <a:sym typeface="Calibri"/>
            </a:endParaRPr>
          </a:p>
        </p:txBody>
      </p:sp>
      <p:sp>
        <p:nvSpPr>
          <p:cNvPr id="339" name="Google Shape;339;g266163c96e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66163c96e7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Contar/narrar</a:t>
            </a:r>
          </a:p>
          <a:p>
            <a:pPr marL="0" marR="0" indent="0">
              <a:spcBef>
                <a:spcPts val="0"/>
              </a:spcBef>
              <a:spcAft>
                <a:spcPts val="0"/>
              </a:spcAft>
              <a:buFontTx/>
              <a:buNone/>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Ventajas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Si se hace bien, puede captar muy bien la atención de la gente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La cara y los gestos también pueden contar la historia</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Uno puede usar vocabulario apropiado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Permite más contacto visual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Permite explicaciones breves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Cristo suele enseñar contando historias y parábolas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Se puede usar con personas que no leen bien.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Desventajas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Se puede olvidar algo importante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El maestro tiene que prepararse bien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Hay que tener cuidado de no exagerar o cambiar las verdades de la historia</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Hay que tener cuidado de no interrumpir la historia mucho. </a:t>
            </a:r>
            <a:endParaRPr lang="en-US" sz="12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349" name="Google Shape;349;g266163c96e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65ecce84e0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Proyecto Final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Para el proyecto final, están preparándose para compartir una historia bíblica con otros.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¿Han pensado en tu público? ¿Cómo vas a contar la historia con el público tuyo? ¿Qué sería mejor para ellos?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600"/>
              </a:spcBef>
              <a:spcAft>
                <a:spcPts val="600"/>
              </a:spcAft>
              <a:buNone/>
            </a:pPr>
            <a:endParaRPr dirty="0">
              <a:solidFill>
                <a:schemeClr val="dk1"/>
              </a:solidFill>
              <a:latin typeface="Calibri"/>
              <a:ea typeface="Calibri"/>
              <a:cs typeface="Calibri"/>
              <a:sym typeface="Calibri"/>
            </a:endParaRPr>
          </a:p>
        </p:txBody>
      </p:sp>
      <p:sp>
        <p:nvSpPr>
          <p:cNvPr id="359" name="Google Shape;359;g265ecce84e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BB6C614F-9CD9-6852-0B19-FF63C88460C2}"/>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339BE69D-7F8D-2039-1E85-71FFAD930D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Lección 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https://www.youtube.com/watch?v=Cf8dRXMMVHo</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Leer la historia de Génesis 27:1-29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A7396F71-C088-5E69-DB3C-C0FE58AA95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843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Bendición o Oración y Despedida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Padre celestial. Te damos gracias por tu gracia. Nos escogiste para ser tuyos antes de la creación, no por ningún mérito nuestro. Y ahora, por la fe somos hijos de Abraham, hijos tuyos, y herederos de la promesa. Que tu amor nos impulse a llevar este bello mensaje de misericordia a los demás. Te doy gracias por los que participaron en esta lección. Que sigan creciendo en la gracia de tu hijo Jesucristo, Amén.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7: Dios Prueba a Abraham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22:1-19.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Practicar guiando el proceso de Considerar y Consolidar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Analizar el proceso de Contar</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Nuestro Captar de hoy día es la pregunta de nuestra tarea: </a:t>
            </a:r>
            <a:r>
              <a:rPr lang="es-ES" sz="1800" b="1" dirty="0">
                <a:effectLst/>
                <a:latin typeface="Calibri" panose="020F0502020204030204" pitchFamily="34" charset="0"/>
                <a:ea typeface="Times New Roman" panose="02020603050405020304" pitchFamily="18" charset="0"/>
              </a:rPr>
              <a:t>Brincamos casi diez capítulos. Hagan un título de tres palabras o menos de lo sucedido en cada uno los capítulos 13-21 de Génesis.</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Pide que los estudiantes comparten sus respuestas en voz alto o por chat.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s-E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16: Agar e Ismael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7600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F2457-27A9-1696-0A72-077114F01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28AEB-9DC6-9EA8-A9D4-BC48A6B90DB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354C811-CF1B-8551-924F-377ABFF3E2D9}"/>
              </a:ext>
            </a:extLst>
          </p:cNvPr>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16: Agar e Ismael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00145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B1CED-DD87-B60D-5CAB-E9B709645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932C1-046B-7F69-323A-E72EAF10217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A0B6BAD-AAA1-CE66-F439-2713CA63131C}"/>
              </a:ext>
            </a:extLst>
          </p:cNvPr>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16: Agar e Ismael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05487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3E403-926E-5826-4BBC-F87AEC5302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D7B94-8F4E-1EFE-5724-925339A9622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ABF9759-986A-E12A-0F37-6E3D5175DF5D}"/>
              </a:ext>
            </a:extLst>
          </p:cNvPr>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16: Agar e Ismael</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10807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5" name="Picture 4" descr="A book open with a tree in the background&#10;&#10;Description automatically generated with low confidence">
            <a:extLst>
              <a:ext uri="{FF2B5EF4-FFF2-40B4-BE49-F238E27FC236}">
                <a16:creationId xmlns:a16="http://schemas.microsoft.com/office/drawing/2014/main" id="{03A88BF9-11FB-013F-22B5-22142A5DD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EF2FA-984C-57E0-55FB-2116F40432C2}"/>
            </a:ext>
          </a:extLst>
        </p:cNvPr>
        <p:cNvGrpSpPr/>
        <p:nvPr/>
      </p:nvGrpSpPr>
      <p:grpSpPr>
        <a:xfrm>
          <a:off x="0" y="0"/>
          <a:ext cx="0" cy="0"/>
          <a:chOff x="0" y="0"/>
          <a:chExt cx="0" cy="0"/>
        </a:xfrm>
      </p:grpSpPr>
      <p:pic>
        <p:nvPicPr>
          <p:cNvPr id="1026" name="Picture 2" descr="Genesis 13 :Conflict and Separation: – only savior jesus">
            <a:extLst>
              <a:ext uri="{FF2B5EF4-FFF2-40B4-BE49-F238E27FC236}">
                <a16:creationId xmlns:a16="http://schemas.microsoft.com/office/drawing/2014/main" id="{183EA095-630E-101D-8FE6-CDD93F1D2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89" y="409399"/>
            <a:ext cx="2348579" cy="30196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F5957366-D55A-2849-C4C0-D2C9AF23B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739" y="409399"/>
            <a:ext cx="2543433" cy="30196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a:extLst>
              <a:ext uri="{FF2B5EF4-FFF2-40B4-BE49-F238E27FC236}">
                <a16:creationId xmlns:a16="http://schemas.microsoft.com/office/drawing/2014/main" id="{B70FB7CE-75FC-98A2-2DE9-27E833FB8D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46" r="42418" b="3806"/>
          <a:stretch/>
        </p:blipFill>
        <p:spPr bwMode="auto">
          <a:xfrm>
            <a:off x="528690" y="3702495"/>
            <a:ext cx="2372242" cy="22853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a:extLst>
              <a:ext uri="{FF2B5EF4-FFF2-40B4-BE49-F238E27FC236}">
                <a16:creationId xmlns:a16="http://schemas.microsoft.com/office/drawing/2014/main" id="{C03B8787-CA5D-A893-E818-BA29BEBD3B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2738" y="3702495"/>
            <a:ext cx="2543433" cy="306437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e Politics of Abraham's Foreskin—Genesis 17:1-7, 15-16 (Alastair Roberts)  | Political Theology Network">
            <a:extLst>
              <a:ext uri="{FF2B5EF4-FFF2-40B4-BE49-F238E27FC236}">
                <a16:creationId xmlns:a16="http://schemas.microsoft.com/office/drawing/2014/main" id="{34917523-29E8-1B23-BA36-402E765E05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6178" y="444279"/>
            <a:ext cx="5686170" cy="596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7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6D9A4-A8C6-1FBA-2D12-AFC1A0EC9DFC}"/>
            </a:ext>
          </a:extLst>
        </p:cNvPr>
        <p:cNvGrpSpPr/>
        <p:nvPr/>
      </p:nvGrpSpPr>
      <p:grpSpPr>
        <a:xfrm>
          <a:off x="0" y="0"/>
          <a:ext cx="0" cy="0"/>
          <a:chOff x="0" y="0"/>
          <a:chExt cx="0" cy="0"/>
        </a:xfrm>
      </p:grpSpPr>
      <p:pic>
        <p:nvPicPr>
          <p:cNvPr id="1026" name="Picture 2" descr="Genesis 13 :Conflict and Separation: – only savior jesus">
            <a:extLst>
              <a:ext uri="{FF2B5EF4-FFF2-40B4-BE49-F238E27FC236}">
                <a16:creationId xmlns:a16="http://schemas.microsoft.com/office/drawing/2014/main" id="{9F268AA7-18B5-BA5B-2EE6-87CCDF678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70" y="0"/>
            <a:ext cx="1777495" cy="2285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BA7838D-B195-6B67-84B3-C058E1826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486" y="444279"/>
            <a:ext cx="1924968" cy="22853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a:extLst>
              <a:ext uri="{FF2B5EF4-FFF2-40B4-BE49-F238E27FC236}">
                <a16:creationId xmlns:a16="http://schemas.microsoft.com/office/drawing/2014/main" id="{F44C9200-C6C7-6DFE-E4DA-A66A60503C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46" r="42418" b="3806"/>
          <a:stretch/>
        </p:blipFill>
        <p:spPr bwMode="auto">
          <a:xfrm>
            <a:off x="454451" y="2613216"/>
            <a:ext cx="1851731" cy="178390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a:extLst>
              <a:ext uri="{FF2B5EF4-FFF2-40B4-BE49-F238E27FC236}">
                <a16:creationId xmlns:a16="http://schemas.microsoft.com/office/drawing/2014/main" id="{18B8CADD-EE9E-97FB-DDBC-B7711CDCD7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8417" y="2958026"/>
            <a:ext cx="1725465" cy="20788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e Politics of Abraham's Foreskin—Genesis 17:1-7, 15-16 (Alastair Roberts)  | Political Theology Network">
            <a:extLst>
              <a:ext uri="{FF2B5EF4-FFF2-40B4-BE49-F238E27FC236}">
                <a16:creationId xmlns:a16="http://schemas.microsoft.com/office/drawing/2014/main" id="{A8B46042-533E-A4BE-8D9A-21F30B3F54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490" y="4710239"/>
            <a:ext cx="2079656" cy="21832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ommentary on Genesis 18:1-15; 21:1-7 - Working Preacher from Luther  Seminary">
            <a:extLst>
              <a:ext uri="{FF2B5EF4-FFF2-40B4-BE49-F238E27FC236}">
                <a16:creationId xmlns:a16="http://schemas.microsoft.com/office/drawing/2014/main" id="{6FE9EBB8-3D8F-4CE0-9F00-C41AEE52427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016" r="12213" b="4478"/>
          <a:stretch/>
        </p:blipFill>
        <p:spPr bwMode="auto">
          <a:xfrm>
            <a:off x="4646689" y="1033482"/>
            <a:ext cx="7283204" cy="533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C26D0-3D4D-F23A-9088-3DFD5E863C5B}"/>
            </a:ext>
          </a:extLst>
        </p:cNvPr>
        <p:cNvGrpSpPr/>
        <p:nvPr/>
      </p:nvGrpSpPr>
      <p:grpSpPr>
        <a:xfrm>
          <a:off x="0" y="0"/>
          <a:ext cx="0" cy="0"/>
          <a:chOff x="0" y="0"/>
          <a:chExt cx="0" cy="0"/>
        </a:xfrm>
      </p:grpSpPr>
      <p:pic>
        <p:nvPicPr>
          <p:cNvPr id="1026" name="Picture 2" descr="Genesis 13 :Conflict and Separation: – only savior jesus">
            <a:extLst>
              <a:ext uri="{FF2B5EF4-FFF2-40B4-BE49-F238E27FC236}">
                <a16:creationId xmlns:a16="http://schemas.microsoft.com/office/drawing/2014/main" id="{42669D3E-CCD5-EF00-4E62-0760E321F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70" y="0"/>
            <a:ext cx="1777495" cy="2285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4FFC60D7-9DC3-A9E1-5DE7-1572E8709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665" y="0"/>
            <a:ext cx="1924968" cy="22853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a:extLst>
              <a:ext uri="{FF2B5EF4-FFF2-40B4-BE49-F238E27FC236}">
                <a16:creationId xmlns:a16="http://schemas.microsoft.com/office/drawing/2014/main" id="{E300162D-D10C-E87D-C103-9C80C80019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46" r="42418" b="3806"/>
          <a:stretch/>
        </p:blipFill>
        <p:spPr bwMode="auto">
          <a:xfrm>
            <a:off x="454451" y="2613216"/>
            <a:ext cx="1851731" cy="178390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a:extLst>
              <a:ext uri="{FF2B5EF4-FFF2-40B4-BE49-F238E27FC236}">
                <a16:creationId xmlns:a16="http://schemas.microsoft.com/office/drawing/2014/main" id="{E48EB6CD-5499-03E3-ECDD-9847C66D44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8416" y="2501152"/>
            <a:ext cx="1725465" cy="20788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e Politics of Abraham's Foreskin—Genesis 17:1-7, 15-16 (Alastair Roberts)  | Political Theology Network">
            <a:extLst>
              <a:ext uri="{FF2B5EF4-FFF2-40B4-BE49-F238E27FC236}">
                <a16:creationId xmlns:a16="http://schemas.microsoft.com/office/drawing/2014/main" id="{5B621E8C-64BA-6845-4396-325B187028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80025"/>
            <a:ext cx="2079656" cy="21832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ommentary on Genesis 18:1-15; 21:1-7 - Working Preacher from Luther  Seminary">
            <a:extLst>
              <a:ext uri="{FF2B5EF4-FFF2-40B4-BE49-F238E27FC236}">
                <a16:creationId xmlns:a16="http://schemas.microsoft.com/office/drawing/2014/main" id="{26E18C13-DDC8-92DE-9AC6-0B4547AE72C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016" r="12213" b="4478"/>
          <a:stretch/>
        </p:blipFill>
        <p:spPr bwMode="auto">
          <a:xfrm>
            <a:off x="2306182" y="4748053"/>
            <a:ext cx="2520422" cy="184720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Sodom and Gomorrah - Wikipedia">
            <a:extLst>
              <a:ext uri="{FF2B5EF4-FFF2-40B4-BE49-F238E27FC236}">
                <a16:creationId xmlns:a16="http://schemas.microsoft.com/office/drawing/2014/main" id="{A2E47D0B-3B2A-C073-7D61-9C1B9438A05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790" t="8012" r="25914"/>
          <a:stretch/>
        </p:blipFill>
        <p:spPr bwMode="auto">
          <a:xfrm>
            <a:off x="6101050" y="116370"/>
            <a:ext cx="5641549" cy="662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7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EBDC-9CBD-24DE-24D5-FF487B1E62D4}"/>
            </a:ext>
          </a:extLst>
        </p:cNvPr>
        <p:cNvGrpSpPr/>
        <p:nvPr/>
      </p:nvGrpSpPr>
      <p:grpSpPr>
        <a:xfrm>
          <a:off x="0" y="0"/>
          <a:ext cx="0" cy="0"/>
          <a:chOff x="0" y="0"/>
          <a:chExt cx="0" cy="0"/>
        </a:xfrm>
      </p:grpSpPr>
      <p:pic>
        <p:nvPicPr>
          <p:cNvPr id="1026" name="Picture 2" descr="Genesis 13 :Conflict and Separation: – only savior jesus">
            <a:extLst>
              <a:ext uri="{FF2B5EF4-FFF2-40B4-BE49-F238E27FC236}">
                <a16:creationId xmlns:a16="http://schemas.microsoft.com/office/drawing/2014/main" id="{9D75B6D3-255F-DF97-22BE-EAC7656EE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31"/>
            <a:ext cx="1777495" cy="2285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9A3266D-90F9-E993-08B4-FCE569E5E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304" y="28668"/>
            <a:ext cx="1924968" cy="22853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a:extLst>
              <a:ext uri="{FF2B5EF4-FFF2-40B4-BE49-F238E27FC236}">
                <a16:creationId xmlns:a16="http://schemas.microsoft.com/office/drawing/2014/main" id="{73E730E3-238C-7B8F-20B2-42072F37AB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46" r="42418" b="3806"/>
          <a:stretch/>
        </p:blipFill>
        <p:spPr bwMode="auto">
          <a:xfrm>
            <a:off x="-22056" y="2501152"/>
            <a:ext cx="1851731" cy="178390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a:extLst>
              <a:ext uri="{FF2B5EF4-FFF2-40B4-BE49-F238E27FC236}">
                <a16:creationId xmlns:a16="http://schemas.microsoft.com/office/drawing/2014/main" id="{B92F1F2B-DE90-4F8D-8886-79DB42087F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4055" y="2465110"/>
            <a:ext cx="1725465" cy="20788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e Politics of Abraham's Foreskin—Genesis 17:1-7, 15-16 (Alastair Roberts)  | Political Theology Network">
            <a:extLst>
              <a:ext uri="{FF2B5EF4-FFF2-40B4-BE49-F238E27FC236}">
                <a16:creationId xmlns:a16="http://schemas.microsoft.com/office/drawing/2014/main" id="{E0AEC3B2-47D7-115B-7F28-70F91832B3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80025"/>
            <a:ext cx="2079656" cy="21832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ommentary on Genesis 18:1-15; 21:1-7 - Working Preacher from Luther  Seminary">
            <a:extLst>
              <a:ext uri="{FF2B5EF4-FFF2-40B4-BE49-F238E27FC236}">
                <a16:creationId xmlns:a16="http://schemas.microsoft.com/office/drawing/2014/main" id="{2AFCA8D8-A4E5-5732-A158-5FC9A72F66C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016" r="12213" b="4478"/>
          <a:stretch/>
        </p:blipFill>
        <p:spPr bwMode="auto">
          <a:xfrm>
            <a:off x="2306182" y="4748053"/>
            <a:ext cx="2520422" cy="184720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Sodom and Gomorrah - Wikipedia">
            <a:extLst>
              <a:ext uri="{FF2B5EF4-FFF2-40B4-BE49-F238E27FC236}">
                <a16:creationId xmlns:a16="http://schemas.microsoft.com/office/drawing/2014/main" id="{5C475C77-F7D2-AB7F-EFBF-794EF586E9A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790" t="8012" r="25914"/>
          <a:stretch/>
        </p:blipFill>
        <p:spPr bwMode="auto">
          <a:xfrm>
            <a:off x="4176081" y="49827"/>
            <a:ext cx="1846933" cy="216898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Today's Reading: Daily Bible Reading With Reflection And Questions - RICHLY  DWELLING">
            <a:extLst>
              <a:ext uri="{FF2B5EF4-FFF2-40B4-BE49-F238E27FC236}">
                <a16:creationId xmlns:a16="http://schemas.microsoft.com/office/drawing/2014/main" id="{54074650-383B-CFA8-7BA0-996E243402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9520" y="1297616"/>
            <a:ext cx="7702373" cy="480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27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2EDAF-0271-0398-2568-4AC2D3EC8629}"/>
            </a:ext>
          </a:extLst>
        </p:cNvPr>
        <p:cNvGrpSpPr/>
        <p:nvPr/>
      </p:nvGrpSpPr>
      <p:grpSpPr>
        <a:xfrm>
          <a:off x="0" y="0"/>
          <a:ext cx="0" cy="0"/>
          <a:chOff x="0" y="0"/>
          <a:chExt cx="0" cy="0"/>
        </a:xfrm>
      </p:grpSpPr>
      <p:pic>
        <p:nvPicPr>
          <p:cNvPr id="1026" name="Picture 2" descr="Genesis 13 :Conflict and Separation: – only savior jesus">
            <a:extLst>
              <a:ext uri="{FF2B5EF4-FFF2-40B4-BE49-F238E27FC236}">
                <a16:creationId xmlns:a16="http://schemas.microsoft.com/office/drawing/2014/main" id="{614C89DD-4093-2CC8-4149-B291150B8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31"/>
            <a:ext cx="1777495" cy="2285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7E6499A-9D30-C2E9-8DEC-5C8F1C1F0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304" y="28668"/>
            <a:ext cx="1924968" cy="22853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a:extLst>
              <a:ext uri="{FF2B5EF4-FFF2-40B4-BE49-F238E27FC236}">
                <a16:creationId xmlns:a16="http://schemas.microsoft.com/office/drawing/2014/main" id="{4512B183-A7FE-BBDC-AC5D-9F6A562678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46" r="42418" b="3806"/>
          <a:stretch/>
        </p:blipFill>
        <p:spPr bwMode="auto">
          <a:xfrm>
            <a:off x="-22056" y="2501152"/>
            <a:ext cx="1851731" cy="178390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a:extLst>
              <a:ext uri="{FF2B5EF4-FFF2-40B4-BE49-F238E27FC236}">
                <a16:creationId xmlns:a16="http://schemas.microsoft.com/office/drawing/2014/main" id="{92225B27-27F4-E3AC-6783-F3F4FB445A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4055" y="2465110"/>
            <a:ext cx="1725465" cy="20788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e Politics of Abraham's Foreskin—Genesis 17:1-7, 15-16 (Alastair Roberts)  | Political Theology Network">
            <a:extLst>
              <a:ext uri="{FF2B5EF4-FFF2-40B4-BE49-F238E27FC236}">
                <a16:creationId xmlns:a16="http://schemas.microsoft.com/office/drawing/2014/main" id="{E4621B4F-B548-A413-FA15-550C339FF9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80025"/>
            <a:ext cx="2079656" cy="21832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ommentary on Genesis 18:1-15; 21:1-7 - Working Preacher from Luther  Seminary">
            <a:extLst>
              <a:ext uri="{FF2B5EF4-FFF2-40B4-BE49-F238E27FC236}">
                <a16:creationId xmlns:a16="http://schemas.microsoft.com/office/drawing/2014/main" id="{489E7A26-A95B-1682-59D6-C6D99CC36D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016" r="12213" b="4478"/>
          <a:stretch/>
        </p:blipFill>
        <p:spPr bwMode="auto">
          <a:xfrm>
            <a:off x="2306182" y="4748053"/>
            <a:ext cx="2520422" cy="184720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Sodom and Gomorrah - Wikipedia">
            <a:extLst>
              <a:ext uri="{FF2B5EF4-FFF2-40B4-BE49-F238E27FC236}">
                <a16:creationId xmlns:a16="http://schemas.microsoft.com/office/drawing/2014/main" id="{C01FD549-FE02-3A70-8326-E29A075E00D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790" t="8012" r="25914"/>
          <a:stretch/>
        </p:blipFill>
        <p:spPr bwMode="auto">
          <a:xfrm>
            <a:off x="4176081" y="49827"/>
            <a:ext cx="1846933" cy="216898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Today's Reading: Daily Bible Reading With Reflection And Questions - RICHLY  DWELLING">
            <a:extLst>
              <a:ext uri="{FF2B5EF4-FFF2-40B4-BE49-F238E27FC236}">
                <a16:creationId xmlns:a16="http://schemas.microsoft.com/office/drawing/2014/main" id="{EB68FC54-1731-3966-3F46-A7558CB302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9069" y="2607434"/>
            <a:ext cx="2959724" cy="1847204"/>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WOMEN of the BIBLE - GENESIS QUESTION # 5 - How old was Sarah when she gave  birth to Isaac? Is it 70 or 90? Correct Answer: 90 Sarah was 90 and">
            <a:extLst>
              <a:ext uri="{FF2B5EF4-FFF2-40B4-BE49-F238E27FC236}">
                <a16:creationId xmlns:a16="http://schemas.microsoft.com/office/drawing/2014/main" id="{4061A82D-CD2F-035D-B429-71321191CF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5890" y="436897"/>
            <a:ext cx="4667773" cy="593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0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1D8044A7-BAE8-2781-D94A-5D00C531332F}"/>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1D145482-A37C-70D1-D8EE-FE39F5097D9E}"/>
              </a:ext>
            </a:extLst>
          </p:cNvPr>
          <p:cNvSpPr txBox="1"/>
          <p:nvPr/>
        </p:nvSpPr>
        <p:spPr>
          <a:xfrm>
            <a:off x="2368672" y="466248"/>
            <a:ext cx="813181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22:1-19) </a:t>
            </a:r>
            <a:endParaRPr sz="3600" dirty="0">
              <a:solidFill>
                <a:srgbClr val="009444"/>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376780A8-B9C5-1301-4FBC-87E24C4A49CC}"/>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a:extLst>
              <a:ext uri="{FF2B5EF4-FFF2-40B4-BE49-F238E27FC236}">
                <a16:creationId xmlns:a16="http://schemas.microsoft.com/office/drawing/2014/main" id="{0B467737-A7BB-4D6F-B647-6A691A62963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D858F4F7-B07C-94B8-5F4A-94318F85DAE5}"/>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9460" name="Picture 4" descr="Abraham">
            <a:extLst>
              <a:ext uri="{FF2B5EF4-FFF2-40B4-BE49-F238E27FC236}">
                <a16:creationId xmlns:a16="http://schemas.microsoft.com/office/drawing/2014/main" id="{9679B7C8-3856-326A-57C3-500352F3FA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757" y="2040762"/>
            <a:ext cx="7428732" cy="418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8F3D132F-8195-8BB6-06B5-C73AAE1FC177}"/>
            </a:ext>
          </a:extLst>
        </p:cNvPr>
        <p:cNvGrpSpPr/>
        <p:nvPr/>
      </p:nvGrpSpPr>
      <p:grpSpPr>
        <a:xfrm>
          <a:off x="0" y="0"/>
          <a:ext cx="0" cy="0"/>
          <a:chOff x="0" y="0"/>
          <a:chExt cx="0" cy="0"/>
        </a:xfrm>
      </p:grpSpPr>
      <p:sp>
        <p:nvSpPr>
          <p:cNvPr id="198" name="Google Shape;198;p8">
            <a:extLst>
              <a:ext uri="{FF2B5EF4-FFF2-40B4-BE49-F238E27FC236}">
                <a16:creationId xmlns:a16="http://schemas.microsoft.com/office/drawing/2014/main" id="{F2FBBED6-70BA-3118-8CE8-9ECD57C0680C}"/>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911BEF25-8B9D-D853-9A96-89EB269DEE7D}"/>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8434" name="Picture 2" descr="Abraham &amp; Isaac prepare to sacrifice on Mt. Moriah | Arte bíblica, Arte de  cristã, Personagens bíblicos">
            <a:extLst>
              <a:ext uri="{FF2B5EF4-FFF2-40B4-BE49-F238E27FC236}">
                <a16:creationId xmlns:a16="http://schemas.microsoft.com/office/drawing/2014/main" id="{76F090F8-C9D9-1DBC-7F79-82213099B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488" y="0"/>
            <a:ext cx="5151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81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4DD88895-A21D-96A7-FD25-1F1D32BA66E2}"/>
            </a:ext>
          </a:extLst>
        </p:cNvPr>
        <p:cNvGrpSpPr/>
        <p:nvPr/>
      </p:nvGrpSpPr>
      <p:grpSpPr>
        <a:xfrm>
          <a:off x="0" y="0"/>
          <a:ext cx="0" cy="0"/>
          <a:chOff x="0" y="0"/>
          <a:chExt cx="0" cy="0"/>
        </a:xfrm>
      </p:grpSpPr>
      <p:sp>
        <p:nvSpPr>
          <p:cNvPr id="198" name="Google Shape;198;p8">
            <a:extLst>
              <a:ext uri="{FF2B5EF4-FFF2-40B4-BE49-F238E27FC236}">
                <a16:creationId xmlns:a16="http://schemas.microsoft.com/office/drawing/2014/main" id="{114BEA4C-E80F-2729-358C-E760BEC739C2}"/>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88D056AC-D77F-5E6C-0098-CCFA4AC9C6C4}"/>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1506" name="Picture 2" descr="Genesis 22 – God tested Abraham – biblestudyresources.org">
            <a:extLst>
              <a:ext uri="{FF2B5EF4-FFF2-40B4-BE49-F238E27FC236}">
                <a16:creationId xmlns:a16="http://schemas.microsoft.com/office/drawing/2014/main" id="{C5D46B40-4378-8F16-AB81-78E2BCC01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0800"/>
            <a:ext cx="6096000" cy="67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5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C3A87588-5ABE-F87E-2E02-D365B74A1E98}"/>
            </a:ext>
          </a:extLst>
        </p:cNvPr>
        <p:cNvGrpSpPr/>
        <p:nvPr/>
      </p:nvGrpSpPr>
      <p:grpSpPr>
        <a:xfrm>
          <a:off x="0" y="0"/>
          <a:ext cx="0" cy="0"/>
          <a:chOff x="0" y="0"/>
          <a:chExt cx="0" cy="0"/>
        </a:xfrm>
      </p:grpSpPr>
      <p:sp>
        <p:nvSpPr>
          <p:cNvPr id="198" name="Google Shape;198;p8">
            <a:extLst>
              <a:ext uri="{FF2B5EF4-FFF2-40B4-BE49-F238E27FC236}">
                <a16:creationId xmlns:a16="http://schemas.microsoft.com/office/drawing/2014/main" id="{EC722644-511E-9C45-564F-767F7ECC1330}"/>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ECDD541A-2F77-AFCF-B52B-AC1AB52ED314}"/>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3554" name="Picture 2" descr="And Abraham lifted up his eyes, and looked, and behold behind him a ram  caught in a thicket by his horns: and Ab… | Bible pictures, Bible artwork,  Biblical artwork">
            <a:extLst>
              <a:ext uri="{FF2B5EF4-FFF2-40B4-BE49-F238E27FC236}">
                <a16:creationId xmlns:a16="http://schemas.microsoft.com/office/drawing/2014/main" id="{45EA00D7-CB13-05D8-2156-E8B3E63C9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949"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1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22:1-19</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Practicar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guiando</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preguntas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Considerar</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Consolidar</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proceso</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Contar</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22:1-19)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843389" y="363772"/>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365957"/>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22:1-19)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792965" y="181201"/>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1845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22:1-19)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22:1-19)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792965" y="301126"/>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9825" y="474680"/>
            <a:ext cx="87755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22:1-19)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02826"/>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22:1-19)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B5508E16-68F4-B4BC-E49F-6ED4EDC8F777}"/>
            </a:ext>
          </a:extLst>
        </p:cNvPr>
        <p:cNvGrpSpPr/>
        <p:nvPr/>
      </p:nvGrpSpPr>
      <p:grpSpPr>
        <a:xfrm>
          <a:off x="0" y="0"/>
          <a:ext cx="0" cy="0"/>
          <a:chOff x="0" y="0"/>
          <a:chExt cx="0" cy="0"/>
        </a:xfrm>
      </p:grpSpPr>
      <p:sp>
        <p:nvSpPr>
          <p:cNvPr id="196" name="Google Shape;196;p8">
            <a:extLst>
              <a:ext uri="{FF2B5EF4-FFF2-40B4-BE49-F238E27FC236}">
                <a16:creationId xmlns:a16="http://schemas.microsoft.com/office/drawing/2014/main" id="{2ADEDB0D-F446-B22D-5C43-9203166CA33A}"/>
              </a:ext>
            </a:extLst>
          </p:cNvPr>
          <p:cNvSpPr txBox="1"/>
          <p:nvPr/>
        </p:nvSpPr>
        <p:spPr>
          <a:xfrm>
            <a:off x="1821060" y="449478"/>
            <a:ext cx="9910953" cy="550916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a:cs typeface="Lato"/>
                <a:sym typeface="Lato"/>
              </a:rPr>
              <a:t>La fe de Abram en Hebreos 11:17-19</a:t>
            </a:r>
          </a:p>
          <a:p>
            <a:endParaRPr lang="es-ES" sz="3600" b="1" dirty="0">
              <a:solidFill>
                <a:schemeClr val="dk1"/>
              </a:solidFill>
              <a:latin typeface="Calibri" panose="020F0502020204030204" pitchFamily="34" charset="0"/>
              <a:ea typeface="Lato"/>
              <a:cs typeface="Lato"/>
              <a:sym typeface="Lato"/>
            </a:endParaRPr>
          </a:p>
          <a:p>
            <a:r>
              <a:rPr lang="es-ES" sz="4000" dirty="0">
                <a:solidFill>
                  <a:srgbClr val="000000"/>
                </a:solidFill>
                <a:effectLst/>
                <a:latin typeface="Calibri" panose="020F0502020204030204" pitchFamily="34" charset="0"/>
                <a:ea typeface="Times New Roman" panose="02020603050405020304" pitchFamily="18" charset="0"/>
              </a:rPr>
              <a:t>Por la fe, Abraham, cuando fue probado ofreció a Isaac; y el que había recibido la promesas, ofrecía a su unigénito, habiéndoselo dicho: En Isaac te será llamada descendencia considerando que Dios es poderoso para levantar aun de entre los muertos, de donde, en sentido figurado, también le volvió a recibir </a:t>
            </a:r>
            <a:endParaRPr lang="es-ES" sz="4000" b="1" dirty="0">
              <a:solidFill>
                <a:schemeClr val="dk1"/>
              </a:solidFill>
              <a:latin typeface="Calibri" panose="020F0502020204030204" pitchFamily="34" charset="0"/>
              <a:ea typeface="Lato"/>
              <a:cs typeface="Lato"/>
              <a:sym typeface="Lato"/>
            </a:endParaRPr>
          </a:p>
        </p:txBody>
      </p:sp>
      <p:sp>
        <p:nvSpPr>
          <p:cNvPr id="198" name="Google Shape;198;p8">
            <a:extLst>
              <a:ext uri="{FF2B5EF4-FFF2-40B4-BE49-F238E27FC236}">
                <a16:creationId xmlns:a16="http://schemas.microsoft.com/office/drawing/2014/main" id="{C6885ADA-7C70-9304-F212-38DEFC36885A}"/>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4157006A-C261-A611-5A31-E27A8399E5DD}"/>
              </a:ext>
            </a:extLst>
          </p:cNvPr>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extLst>
      <p:ext uri="{BB962C8B-B14F-4D97-AF65-F5344CB8AC3E}">
        <p14:creationId xmlns:p14="http://schemas.microsoft.com/office/powerpoint/2010/main" val="335980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76" name="Google Shape;376;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Génesis</a:t>
            </a:r>
            <a:r>
              <a:rPr lang="en-US" sz="3888" dirty="0">
                <a:solidFill>
                  <a:schemeClr val="dk1"/>
                </a:solidFill>
                <a:latin typeface="Lato"/>
                <a:ea typeface="Lato"/>
                <a:cs typeface="Lato"/>
                <a:sym typeface="Lato"/>
              </a:rPr>
              <a:t> 22:1-19</a:t>
            </a:r>
            <a:endParaRPr sz="4800" dirty="0">
              <a:solidFill>
                <a:schemeClr val="dk1"/>
              </a:solidFill>
              <a:latin typeface="Lato"/>
              <a:ea typeface="Lato"/>
              <a:cs typeface="Lato"/>
              <a:sym typeface="Lato"/>
            </a:endParaRPr>
          </a:p>
        </p:txBody>
      </p:sp>
      <p:sp>
        <p:nvSpPr>
          <p:cNvPr id="379" name="Google Shape;379;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0" name="Google Shape;380;g2ac1ba269cb_0_3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81" name="Google Shape;381;g2ac1ba269cb_0_35"/>
          <p:cNvPicPr preferRelativeResize="0"/>
          <p:nvPr/>
        </p:nvPicPr>
        <p:blipFill rotWithShape="1">
          <a:blip r:embed="rId4">
            <a:alphaModFix/>
          </a:blip>
          <a:srcRect l="4044" r="4044"/>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82" name="Google Shape;382;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22:1-19)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22:1-19)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7</a:t>
            </a:r>
            <a:endParaRPr sz="6000" b="0" i="0" u="none" strike="noStrike" cap="none" dirty="0">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Dios </a:t>
            </a:r>
            <a:r>
              <a:rPr lang="en-US" sz="3888" dirty="0" err="1">
                <a:solidFill>
                  <a:schemeClr val="dk1"/>
                </a:solidFill>
                <a:latin typeface="Lato"/>
                <a:ea typeface="Lato"/>
                <a:cs typeface="Lato"/>
                <a:sym typeface="Lato"/>
              </a:rPr>
              <a:t>Prueba</a:t>
            </a:r>
            <a:r>
              <a:rPr lang="en-US" sz="3888" dirty="0">
                <a:solidFill>
                  <a:schemeClr val="dk1"/>
                </a:solidFill>
                <a:latin typeface="Lato"/>
                <a:ea typeface="Lato"/>
                <a:cs typeface="Lato"/>
                <a:sym typeface="Lato"/>
              </a:rPr>
              <a:t> a Abraham</a:t>
            </a:r>
            <a:endParaRPr sz="3888" dirty="0">
              <a:solidFill>
                <a:schemeClr val="dk1"/>
              </a:solidFill>
              <a:latin typeface="Lato"/>
              <a:ea typeface="Lato"/>
              <a:cs typeface="Lato"/>
              <a:sym typeface="Lato"/>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22:1-19</a:t>
            </a:r>
            <a:endParaRPr sz="4800" b="0" i="0" u="none" strike="noStrike" cap="none"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3226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22:1-19)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8654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22:1-19)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22:1-19</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guiando</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Considerar</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Consolidar</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Analizar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proceso</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Contar</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65ecce84e0_0_21"/>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g265ecce84e0_0_21"/>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0" name="Google Shape;330;g265ecce84e0_0_21"/>
          <p:cNvPicPr preferRelativeResize="0"/>
          <p:nvPr/>
        </p:nvPicPr>
        <p:blipFill rotWithShape="1">
          <a:blip r:embed="rId3">
            <a:alphaModFix/>
          </a:blip>
          <a:srcRect/>
          <a:stretch/>
        </p:blipFill>
        <p:spPr>
          <a:xfrm>
            <a:off x="-552807" y="-390443"/>
            <a:ext cx="2407640" cy="2407640"/>
          </a:xfrm>
          <a:prstGeom prst="rect">
            <a:avLst/>
          </a:prstGeom>
          <a:noFill/>
          <a:ln>
            <a:noFill/>
          </a:ln>
        </p:spPr>
      </p:pic>
      <p:sp>
        <p:nvSpPr>
          <p:cNvPr id="331" name="Google Shape;331;g265ecce84e0_0_21"/>
          <p:cNvSpPr txBox="1"/>
          <p:nvPr/>
        </p:nvSpPr>
        <p:spPr>
          <a:xfrm>
            <a:off x="5450075" y="2744800"/>
            <a:ext cx="6741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9444"/>
                </a:solidFill>
                <a:latin typeface="Lato"/>
                <a:ea typeface="Lato"/>
                <a:cs typeface="Lato"/>
                <a:sym typeface="Lato"/>
              </a:rPr>
              <a:t>El Paso de </a:t>
            </a:r>
            <a:r>
              <a:rPr lang="en-US" sz="4800">
                <a:solidFill>
                  <a:srgbClr val="009444"/>
                </a:solidFill>
                <a:latin typeface="Lato"/>
                <a:ea typeface="Lato"/>
                <a:cs typeface="Lato"/>
                <a:sym typeface="Lato"/>
              </a:rPr>
              <a:t>Contar</a:t>
            </a:r>
            <a:endParaRPr sz="4800" b="0" i="0" u="none" strike="noStrike" cap="none">
              <a:solidFill>
                <a:srgbClr val="009444"/>
              </a:solidFill>
              <a:latin typeface="Lato"/>
              <a:ea typeface="Lato"/>
              <a:cs typeface="Lato"/>
              <a:sym typeface="Lato"/>
            </a:endParaRPr>
          </a:p>
        </p:txBody>
      </p:sp>
      <p:pic>
        <p:nvPicPr>
          <p:cNvPr id="332" name="Google Shape;332;g265ecce84e0_0_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34" name="Google Shape;334;g265ecce84e0_0_21"/>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g265ecce84e0_0_21"/>
          <p:cNvPicPr preferRelativeResize="0"/>
          <p:nvPr/>
        </p:nvPicPr>
        <p:blipFill rotWithShape="1">
          <a:blip r:embed="rId5">
            <a:alphaModFix/>
          </a:blip>
          <a:srcRect t="19025" b="13048"/>
          <a:stretch/>
        </p:blipFill>
        <p:spPr>
          <a:xfrm>
            <a:off x="976000" y="1856675"/>
            <a:ext cx="3746560" cy="3818399"/>
          </a:xfrm>
          <a:prstGeom prst="rect">
            <a:avLst/>
          </a:prstGeom>
          <a:noFill/>
          <a:ln>
            <a:noFill/>
          </a:ln>
        </p:spPr>
      </p:pic>
      <p:sp>
        <p:nvSpPr>
          <p:cNvPr id="336" name="Google Shape;336;g265ecce84e0_0_21"/>
          <p:cNvSpPr txBox="1"/>
          <p:nvPr/>
        </p:nvSpPr>
        <p:spPr>
          <a:xfrm>
            <a:off x="5450076" y="3629750"/>
            <a:ext cx="6109800" cy="10773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Leer la historia de la Biblia</a:t>
            </a:r>
            <a:endParaRPr sz="3200">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Contar la historia</a:t>
            </a:r>
            <a:endParaRPr sz="3200">
              <a:solidFill>
                <a:schemeClr val="dk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g266163c96e7_0_2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3" name="Google Shape;343;g266163c96e7_0_2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graphicFrame>
        <p:nvGraphicFramePr>
          <p:cNvPr id="345" name="Google Shape;345;g266163c96e7_0_29"/>
          <p:cNvGraphicFramePr/>
          <p:nvPr/>
        </p:nvGraphicFramePr>
        <p:xfrm>
          <a:off x="1400300" y="1354400"/>
          <a:ext cx="9515150" cy="4604495"/>
        </p:xfrm>
        <a:graphic>
          <a:graphicData uri="http://schemas.openxmlformats.org/drawingml/2006/table">
            <a:tbl>
              <a:tblPr>
                <a:noFill/>
              </a:tblPr>
              <a:tblGrid>
                <a:gridCol w="4835325">
                  <a:extLst>
                    <a:ext uri="{9D8B030D-6E8A-4147-A177-3AD203B41FA5}">
                      <a16:colId xmlns:a16="http://schemas.microsoft.com/office/drawing/2014/main" val="20000"/>
                    </a:ext>
                  </a:extLst>
                </a:gridCol>
                <a:gridCol w="4679825">
                  <a:extLst>
                    <a:ext uri="{9D8B030D-6E8A-4147-A177-3AD203B41FA5}">
                      <a16:colId xmlns:a16="http://schemas.microsoft.com/office/drawing/2014/main" val="20001"/>
                    </a:ext>
                  </a:extLst>
                </a:gridCol>
              </a:tblGrid>
              <a:tr h="263275">
                <a:tc>
                  <a:txBody>
                    <a:bodyPr/>
                    <a:lstStyle/>
                    <a:p>
                      <a:pPr marL="0" lvl="0" indent="0" algn="ctr" rtl="0">
                        <a:spcBef>
                          <a:spcPts val="0"/>
                        </a:spcBef>
                        <a:spcAft>
                          <a:spcPts val="0"/>
                        </a:spcAft>
                        <a:buNone/>
                      </a:pPr>
                      <a:r>
                        <a:rPr lang="en-US" sz="4300" b="1" cap="small">
                          <a:latin typeface="Lato"/>
                          <a:ea typeface="Lato"/>
                          <a:cs typeface="Lato"/>
                          <a:sym typeface="Lato"/>
                        </a:rPr>
                        <a:t>ventajas</a:t>
                      </a:r>
                      <a:endParaRPr sz="4300" b="1" cap="small">
                        <a:latin typeface="Lato"/>
                        <a:ea typeface="Lato"/>
                        <a:cs typeface="Lato"/>
                        <a:sym typeface="Lato"/>
                      </a:endParaRPr>
                    </a:p>
                  </a:txBody>
                  <a:tcPr marL="63500" marR="63500" marT="63500" marB="63500">
                    <a:lnT w="6350" cap="flat" cmpd="sng">
                      <a:solidFill>
                        <a:srgbClr val="000000"/>
                      </a:solidFill>
                      <a:prstDash val="solid"/>
                      <a:round/>
                      <a:headEnd type="none" w="sm" len="sm"/>
                      <a:tailEnd type="none" w="sm" len="sm"/>
                    </a:lnT>
                    <a:solidFill>
                      <a:srgbClr val="E3BB3D"/>
                    </a:solidFill>
                  </a:tcPr>
                </a:tc>
                <a:tc>
                  <a:txBody>
                    <a:bodyPr/>
                    <a:lstStyle/>
                    <a:p>
                      <a:pPr marL="0" lvl="0" indent="0" algn="ctr" rtl="0">
                        <a:spcBef>
                          <a:spcPts val="0"/>
                        </a:spcBef>
                        <a:spcAft>
                          <a:spcPts val="0"/>
                        </a:spcAft>
                        <a:buNone/>
                      </a:pPr>
                      <a:r>
                        <a:rPr lang="en-US" sz="4300" b="1" cap="small">
                          <a:solidFill>
                            <a:srgbClr val="FFFFFF"/>
                          </a:solidFill>
                          <a:latin typeface="Lato"/>
                          <a:ea typeface="Lato"/>
                          <a:cs typeface="Lato"/>
                          <a:sym typeface="Lato"/>
                        </a:rPr>
                        <a:t>desventajas</a:t>
                      </a:r>
                      <a:endParaRPr sz="4300" b="1" cap="small">
                        <a:solidFill>
                          <a:srgbClr val="FFFFFF"/>
                        </a:solidFill>
                        <a:latin typeface="Lato"/>
                        <a:ea typeface="Lato"/>
                        <a:cs typeface="Lato"/>
                        <a:sym typeface="Lato"/>
                      </a:endParaRPr>
                    </a:p>
                  </a:txBody>
                  <a:tcPr marL="63500" marR="63500" marT="63500" marB="63500">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009444"/>
                    </a:solidFill>
                  </a:tcPr>
                </a:tc>
                <a:extLst>
                  <a:ext uri="{0D108BD9-81ED-4DB2-BD59-A6C34878D82A}">
                    <a16:rowId xmlns:a16="http://schemas.microsoft.com/office/drawing/2014/main" val="10000"/>
                  </a:ext>
                </a:extLst>
              </a:tr>
              <a:tr h="3822175">
                <a:tc>
                  <a:txBody>
                    <a:bodyPr/>
                    <a:lstStyle/>
                    <a:p>
                      <a:pPr marL="457200" lvl="0" indent="0" algn="l" rtl="0">
                        <a:spcBef>
                          <a:spcPts val="0"/>
                        </a:spcBef>
                        <a:spcAft>
                          <a:spcPts val="0"/>
                        </a:spcAft>
                        <a:buNone/>
                      </a:pPr>
                      <a:endParaRPr sz="100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a:latin typeface="Lato"/>
                          <a:ea typeface="Lato"/>
                          <a:cs typeface="Lato"/>
                          <a:sym typeface="Lato"/>
                        </a:rPr>
                        <a:t>No se pierde ningún detalle</a:t>
                      </a:r>
                      <a:endParaRPr sz="290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a:latin typeface="Lato"/>
                          <a:ea typeface="Lato"/>
                          <a:cs typeface="Lato"/>
                          <a:sym typeface="Lato"/>
                        </a:rPr>
                        <a:t>La Biblia tiene autoridad </a:t>
                      </a:r>
                      <a:endParaRPr sz="290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a:latin typeface="Lato"/>
                          <a:ea typeface="Lato"/>
                          <a:cs typeface="Lato"/>
                          <a:sym typeface="Lato"/>
                        </a:rPr>
                        <a:t>Un alumno puede leer.  </a:t>
                      </a:r>
                      <a:endParaRPr sz="290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a:latin typeface="Lato"/>
                          <a:ea typeface="Lato"/>
                          <a:cs typeface="Lato"/>
                          <a:sym typeface="Lato"/>
                        </a:rPr>
                        <a:t>La gente puede seguir lo que se está leyendo si tienen Biblias</a:t>
                      </a:r>
                      <a:endParaRPr sz="2900">
                        <a:latin typeface="Lato"/>
                        <a:ea typeface="Lato"/>
                        <a:cs typeface="Lato"/>
                        <a:sym typeface="Lato"/>
                      </a:endParaRPr>
                    </a:p>
                  </a:txBody>
                  <a:tcPr marL="63500" marR="63500" marT="63500" marB="63500"/>
                </a:tc>
                <a:tc>
                  <a:txBody>
                    <a:bodyPr/>
                    <a:lstStyle/>
                    <a:p>
                      <a:pPr marL="457200" lvl="0" indent="0" algn="l" rtl="0">
                        <a:spcBef>
                          <a:spcPts val="0"/>
                        </a:spcBef>
                        <a:spcAft>
                          <a:spcPts val="0"/>
                        </a:spcAft>
                        <a:buNone/>
                      </a:pPr>
                      <a:endParaRPr sz="1000" dirty="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dirty="0">
                          <a:latin typeface="Lato"/>
                          <a:ea typeface="Lato"/>
                          <a:cs typeface="Lato"/>
                          <a:sym typeface="Lato"/>
                        </a:rPr>
                        <a:t>Nada </a:t>
                      </a:r>
                      <a:r>
                        <a:rPr lang="en-US" sz="2900" dirty="0" err="1">
                          <a:latin typeface="Lato"/>
                          <a:ea typeface="Lato"/>
                          <a:cs typeface="Lato"/>
                          <a:sym typeface="Lato"/>
                        </a:rPr>
                        <a:t>interactivo</a:t>
                      </a:r>
                      <a:endParaRPr sz="2900" dirty="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dirty="0" err="1">
                          <a:latin typeface="Lato"/>
                          <a:ea typeface="Lato"/>
                          <a:cs typeface="Lato"/>
                          <a:sym typeface="Lato"/>
                        </a:rPr>
                        <a:t>Vocabulario</a:t>
                      </a:r>
                      <a:r>
                        <a:rPr lang="en-US" sz="2900" dirty="0">
                          <a:latin typeface="Lato"/>
                          <a:ea typeface="Lato"/>
                          <a:cs typeface="Lato"/>
                          <a:sym typeface="Lato"/>
                        </a:rPr>
                        <a:t> </a:t>
                      </a:r>
                      <a:r>
                        <a:rPr lang="en-US" sz="2900" dirty="0" err="1">
                          <a:latin typeface="Lato"/>
                          <a:ea typeface="Lato"/>
                          <a:cs typeface="Lato"/>
                          <a:sym typeface="Lato"/>
                        </a:rPr>
                        <a:t>difícil</a:t>
                      </a:r>
                      <a:r>
                        <a:rPr lang="en-US" sz="2900" dirty="0">
                          <a:latin typeface="Lato"/>
                          <a:ea typeface="Lato"/>
                          <a:cs typeface="Lato"/>
                          <a:sym typeface="Lato"/>
                        </a:rPr>
                        <a:t> a </a:t>
                      </a:r>
                      <a:r>
                        <a:rPr lang="en-US" sz="2900" dirty="0" err="1">
                          <a:latin typeface="Lato"/>
                          <a:ea typeface="Lato"/>
                          <a:cs typeface="Lato"/>
                          <a:sym typeface="Lato"/>
                        </a:rPr>
                        <a:t>veces</a:t>
                      </a:r>
                      <a:endParaRPr sz="2900" dirty="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dirty="0">
                          <a:latin typeface="Lato"/>
                          <a:ea typeface="Lato"/>
                          <a:cs typeface="Lato"/>
                          <a:sym typeface="Lato"/>
                        </a:rPr>
                        <a:t>Se </a:t>
                      </a:r>
                      <a:r>
                        <a:rPr lang="en-US" sz="2900" dirty="0" err="1">
                          <a:latin typeface="Lato"/>
                          <a:ea typeface="Lato"/>
                          <a:cs typeface="Lato"/>
                          <a:sym typeface="Lato"/>
                        </a:rPr>
                        <a:t>manejan</a:t>
                      </a:r>
                      <a:r>
                        <a:rPr lang="en-US" sz="2900" dirty="0">
                          <a:latin typeface="Lato"/>
                          <a:ea typeface="Lato"/>
                          <a:cs typeface="Lato"/>
                          <a:sym typeface="Lato"/>
                        </a:rPr>
                        <a:t> </a:t>
                      </a:r>
                      <a:r>
                        <a:rPr lang="en-US" sz="2900" dirty="0" err="1">
                          <a:latin typeface="Lato"/>
                          <a:ea typeface="Lato"/>
                          <a:cs typeface="Lato"/>
                          <a:sym typeface="Lato"/>
                        </a:rPr>
                        <a:t>muchas</a:t>
                      </a:r>
                      <a:r>
                        <a:rPr lang="en-US" sz="2900" dirty="0">
                          <a:latin typeface="Lato"/>
                          <a:ea typeface="Lato"/>
                          <a:cs typeface="Lato"/>
                          <a:sym typeface="Lato"/>
                        </a:rPr>
                        <a:t> </a:t>
                      </a:r>
                      <a:r>
                        <a:rPr lang="en-US" sz="2900" dirty="0" err="1">
                          <a:latin typeface="Lato"/>
                          <a:ea typeface="Lato"/>
                          <a:cs typeface="Lato"/>
                          <a:sym typeface="Lato"/>
                        </a:rPr>
                        <a:t>diferentes</a:t>
                      </a:r>
                      <a:r>
                        <a:rPr lang="en-US" sz="2900" dirty="0">
                          <a:latin typeface="Lato"/>
                          <a:ea typeface="Lato"/>
                          <a:cs typeface="Lato"/>
                          <a:sym typeface="Lato"/>
                        </a:rPr>
                        <a:t> </a:t>
                      </a:r>
                      <a:r>
                        <a:rPr lang="en-US" sz="2900" dirty="0" err="1">
                          <a:latin typeface="Lato"/>
                          <a:ea typeface="Lato"/>
                          <a:cs typeface="Lato"/>
                          <a:sym typeface="Lato"/>
                        </a:rPr>
                        <a:t>versiones</a:t>
                      </a:r>
                      <a:r>
                        <a:rPr lang="en-US" sz="2900" dirty="0">
                          <a:latin typeface="Lato"/>
                          <a:ea typeface="Lato"/>
                          <a:cs typeface="Lato"/>
                          <a:sym typeface="Lato"/>
                        </a:rPr>
                        <a:t>.</a:t>
                      </a:r>
                      <a:endParaRPr sz="2900" dirty="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dirty="0" err="1">
                          <a:latin typeface="Lato"/>
                          <a:ea typeface="Lato"/>
                          <a:cs typeface="Lato"/>
                          <a:sym typeface="Lato"/>
                        </a:rPr>
                        <a:t>Puede</a:t>
                      </a:r>
                      <a:r>
                        <a:rPr lang="en-US" sz="2900" dirty="0">
                          <a:latin typeface="Lato"/>
                          <a:ea typeface="Lato"/>
                          <a:cs typeface="Lato"/>
                          <a:sym typeface="Lato"/>
                        </a:rPr>
                        <a:t> ser </a:t>
                      </a:r>
                      <a:r>
                        <a:rPr lang="en-US" sz="2900" dirty="0" err="1">
                          <a:latin typeface="Lato"/>
                          <a:ea typeface="Lato"/>
                          <a:cs typeface="Lato"/>
                          <a:sym typeface="Lato"/>
                        </a:rPr>
                        <a:t>más</a:t>
                      </a:r>
                      <a:r>
                        <a:rPr lang="en-US" sz="2900" dirty="0">
                          <a:latin typeface="Lato"/>
                          <a:ea typeface="Lato"/>
                          <a:cs typeface="Lato"/>
                          <a:sym typeface="Lato"/>
                        </a:rPr>
                        <a:t> largo.</a:t>
                      </a:r>
                      <a:endParaRPr sz="2900" dirty="0">
                        <a:latin typeface="Lato"/>
                        <a:ea typeface="Lato"/>
                        <a:cs typeface="Lato"/>
                        <a:sym typeface="Lato"/>
                      </a:endParaRPr>
                    </a:p>
                    <a:p>
                      <a:pPr marL="457200" lvl="0" indent="0" algn="l" rtl="0">
                        <a:spcBef>
                          <a:spcPts val="0"/>
                        </a:spcBef>
                        <a:spcAft>
                          <a:spcPts val="0"/>
                        </a:spcAft>
                        <a:buNone/>
                      </a:pPr>
                      <a:endParaRPr sz="2900" dirty="0">
                        <a:latin typeface="Lato"/>
                        <a:ea typeface="Lato"/>
                        <a:cs typeface="Lato"/>
                        <a:sym typeface="Lato"/>
                      </a:endParaRPr>
                    </a:p>
                  </a:txBody>
                  <a:tcPr marL="63500" marR="63500" marT="63500" marB="63500"/>
                </a:tc>
                <a:extLst>
                  <a:ext uri="{0D108BD9-81ED-4DB2-BD59-A6C34878D82A}">
                    <a16:rowId xmlns:a16="http://schemas.microsoft.com/office/drawing/2014/main" val="10001"/>
                  </a:ext>
                </a:extLst>
              </a:tr>
            </a:tbl>
          </a:graphicData>
        </a:graphic>
      </p:graphicFrame>
      <p:sp>
        <p:nvSpPr>
          <p:cNvPr id="346" name="Google Shape;346;g266163c96e7_0_29"/>
          <p:cNvSpPr txBox="1"/>
          <p:nvPr/>
        </p:nvSpPr>
        <p:spPr>
          <a:xfrm>
            <a:off x="2725050" y="518525"/>
            <a:ext cx="67419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a:solidFill>
                  <a:srgbClr val="009444"/>
                </a:solidFill>
                <a:latin typeface="Lato"/>
                <a:ea typeface="Lato"/>
                <a:cs typeface="Lato"/>
                <a:sym typeface="Lato"/>
              </a:rPr>
              <a:t>Leer la historia</a:t>
            </a:r>
            <a:endParaRPr sz="4800" b="0" i="0" u="none" strike="noStrike" cap="none">
              <a:solidFill>
                <a:srgbClr val="009444"/>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g266163c96e7_0_4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3" name="Google Shape;353;g266163c96e7_0_43" descr="A green bird with leaves&#10;&#10;Description automatically generated"/>
          <p:cNvPicPr preferRelativeResize="0"/>
          <p:nvPr/>
        </p:nvPicPr>
        <p:blipFill rotWithShape="1">
          <a:blip r:embed="rId3">
            <a:alphaModFix/>
          </a:blip>
          <a:srcRect/>
          <a:stretch/>
        </p:blipFill>
        <p:spPr>
          <a:xfrm>
            <a:off x="10500489" y="289924"/>
            <a:ext cx="1155098" cy="1126462"/>
          </a:xfrm>
          <a:prstGeom prst="rect">
            <a:avLst/>
          </a:prstGeom>
          <a:noFill/>
          <a:ln>
            <a:noFill/>
          </a:ln>
        </p:spPr>
      </p:pic>
      <p:graphicFrame>
        <p:nvGraphicFramePr>
          <p:cNvPr id="354" name="Google Shape;354;g266163c96e7_0_43"/>
          <p:cNvGraphicFramePr/>
          <p:nvPr>
            <p:extLst>
              <p:ext uri="{D42A27DB-BD31-4B8C-83A1-F6EECF244321}">
                <p14:modId xmlns:p14="http://schemas.microsoft.com/office/powerpoint/2010/main" val="2608210511"/>
              </p:ext>
            </p:extLst>
          </p:nvPr>
        </p:nvGraphicFramePr>
        <p:xfrm>
          <a:off x="1160281" y="1239156"/>
          <a:ext cx="10039725" cy="5328920"/>
        </p:xfrm>
        <a:graphic>
          <a:graphicData uri="http://schemas.openxmlformats.org/drawingml/2006/table">
            <a:tbl>
              <a:tblPr>
                <a:noFill/>
              </a:tblPr>
              <a:tblGrid>
                <a:gridCol w="5101900">
                  <a:extLst>
                    <a:ext uri="{9D8B030D-6E8A-4147-A177-3AD203B41FA5}">
                      <a16:colId xmlns:a16="http://schemas.microsoft.com/office/drawing/2014/main" val="20000"/>
                    </a:ext>
                  </a:extLst>
                </a:gridCol>
                <a:gridCol w="4937825">
                  <a:extLst>
                    <a:ext uri="{9D8B030D-6E8A-4147-A177-3AD203B41FA5}">
                      <a16:colId xmlns:a16="http://schemas.microsoft.com/office/drawing/2014/main" val="20001"/>
                    </a:ext>
                  </a:extLst>
                </a:gridCol>
              </a:tblGrid>
              <a:tr h="263275">
                <a:tc>
                  <a:txBody>
                    <a:bodyPr/>
                    <a:lstStyle/>
                    <a:p>
                      <a:pPr marL="0" lvl="0" indent="0" algn="ctr" rtl="0">
                        <a:spcBef>
                          <a:spcPts val="0"/>
                        </a:spcBef>
                        <a:spcAft>
                          <a:spcPts val="0"/>
                        </a:spcAft>
                        <a:buNone/>
                      </a:pPr>
                      <a:r>
                        <a:rPr lang="en-US" sz="4300" b="1" cap="small">
                          <a:latin typeface="Lato"/>
                          <a:ea typeface="Lato"/>
                          <a:cs typeface="Lato"/>
                          <a:sym typeface="Lato"/>
                        </a:rPr>
                        <a:t>ventajas</a:t>
                      </a:r>
                      <a:endParaRPr sz="4300" b="1" cap="small">
                        <a:latin typeface="Lato"/>
                        <a:ea typeface="Lato"/>
                        <a:cs typeface="Lato"/>
                        <a:sym typeface="Lato"/>
                      </a:endParaRPr>
                    </a:p>
                  </a:txBody>
                  <a:tcPr marL="63500" marR="63500" marT="63500" marB="63500">
                    <a:lnT w="63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3BB3D"/>
                    </a:solidFill>
                  </a:tcPr>
                </a:tc>
                <a:tc>
                  <a:txBody>
                    <a:bodyPr/>
                    <a:lstStyle/>
                    <a:p>
                      <a:pPr marL="0" lvl="0" indent="0" algn="ctr" rtl="0">
                        <a:spcBef>
                          <a:spcPts val="0"/>
                        </a:spcBef>
                        <a:spcAft>
                          <a:spcPts val="0"/>
                        </a:spcAft>
                        <a:buNone/>
                      </a:pPr>
                      <a:r>
                        <a:rPr lang="en-US" sz="4300" b="1" cap="small" dirty="0" err="1">
                          <a:solidFill>
                            <a:srgbClr val="FFFFFF"/>
                          </a:solidFill>
                          <a:latin typeface="Lato"/>
                          <a:ea typeface="Lato"/>
                          <a:cs typeface="Lato"/>
                          <a:sym typeface="Lato"/>
                        </a:rPr>
                        <a:t>desventajas</a:t>
                      </a:r>
                      <a:endParaRPr sz="4300" b="1" cap="small" dirty="0">
                        <a:solidFill>
                          <a:srgbClr val="FFFFFF"/>
                        </a:solidFill>
                        <a:latin typeface="Lato"/>
                        <a:ea typeface="Lato"/>
                        <a:cs typeface="Lato"/>
                        <a:sym typeface="Lato"/>
                      </a:endParaRPr>
                    </a:p>
                  </a:txBody>
                  <a:tcPr marL="63500" marR="63500" marT="63500" marB="63500">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009444"/>
                    </a:solidFill>
                  </a:tcPr>
                </a:tc>
                <a:extLst>
                  <a:ext uri="{0D108BD9-81ED-4DB2-BD59-A6C34878D82A}">
                    <a16:rowId xmlns:a16="http://schemas.microsoft.com/office/drawing/2014/main" val="10000"/>
                  </a:ext>
                </a:extLst>
              </a:tr>
              <a:tr h="3822175">
                <a:tc>
                  <a:txBody>
                    <a:bodyPr/>
                    <a:lstStyle/>
                    <a:p>
                      <a:pPr marL="457200" lvl="0" indent="-412750" algn="l" rtl="0">
                        <a:spcBef>
                          <a:spcPts val="0"/>
                        </a:spcBef>
                        <a:spcAft>
                          <a:spcPts val="0"/>
                        </a:spcAft>
                        <a:buSzPts val="2900"/>
                        <a:buFont typeface="Lato"/>
                        <a:buAutoNum type="arabicPeriod"/>
                      </a:pPr>
                      <a:r>
                        <a:rPr lang="en-US" sz="2900">
                          <a:latin typeface="Lato"/>
                          <a:ea typeface="Lato"/>
                          <a:cs typeface="Lato"/>
                          <a:sym typeface="Lato"/>
                        </a:rPr>
                        <a:t>Captar la atención </a:t>
                      </a:r>
                      <a:endParaRPr sz="290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a:latin typeface="Lato"/>
                          <a:ea typeface="Lato"/>
                          <a:cs typeface="Lato"/>
                          <a:sym typeface="Lato"/>
                        </a:rPr>
                        <a:t>La cara y los gestos</a:t>
                      </a:r>
                      <a:endParaRPr sz="290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a:latin typeface="Lato"/>
                          <a:ea typeface="Lato"/>
                          <a:cs typeface="Lato"/>
                          <a:sym typeface="Lato"/>
                        </a:rPr>
                        <a:t>Vocabulario apropiado</a:t>
                      </a:r>
                      <a:endParaRPr sz="290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a:latin typeface="Lato"/>
                          <a:ea typeface="Lato"/>
                          <a:cs typeface="Lato"/>
                          <a:sym typeface="Lato"/>
                        </a:rPr>
                        <a:t>Más contacto visual</a:t>
                      </a:r>
                      <a:endParaRPr sz="290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a:latin typeface="Lato"/>
                          <a:ea typeface="Lato"/>
                          <a:cs typeface="Lato"/>
                          <a:sym typeface="Lato"/>
                        </a:rPr>
                        <a:t>Explicaciones breves</a:t>
                      </a:r>
                      <a:endParaRPr sz="290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a:latin typeface="Lato"/>
                          <a:ea typeface="Lato"/>
                          <a:cs typeface="Lato"/>
                          <a:sym typeface="Lato"/>
                        </a:rPr>
                        <a:t>Cristo suele enseñar contando historias y parábolas.</a:t>
                      </a:r>
                      <a:endParaRPr sz="2900">
                        <a:latin typeface="Lato"/>
                        <a:ea typeface="Lato"/>
                        <a:cs typeface="Lato"/>
                        <a:sym typeface="Lato"/>
                      </a:endParaRPr>
                    </a:p>
                    <a:p>
                      <a:pPr marL="457200" lvl="0" indent="-412750" algn="l" rtl="0">
                        <a:spcBef>
                          <a:spcPts val="0"/>
                        </a:spcBef>
                        <a:spcAft>
                          <a:spcPts val="0"/>
                        </a:spcAft>
                        <a:buSzPts val="2900"/>
                        <a:buFont typeface="Lato"/>
                        <a:buAutoNum type="arabicPeriod"/>
                      </a:pPr>
                      <a:r>
                        <a:rPr lang="en-US" sz="2900">
                          <a:latin typeface="Lato"/>
                          <a:ea typeface="Lato"/>
                          <a:cs typeface="Lato"/>
                          <a:sym typeface="Lato"/>
                        </a:rPr>
                        <a:t>Se puede usar con personas que no leen bien.</a:t>
                      </a:r>
                      <a:endParaRPr sz="2900">
                        <a:latin typeface="Lato"/>
                        <a:ea typeface="Lato"/>
                        <a:cs typeface="Lato"/>
                        <a:sym typeface="La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412750" algn="l" rtl="0">
                        <a:spcBef>
                          <a:spcPts val="0"/>
                        </a:spcBef>
                        <a:spcAft>
                          <a:spcPts val="0"/>
                        </a:spcAft>
                        <a:buClr>
                          <a:schemeClr val="dk1"/>
                        </a:buClr>
                        <a:buSzPts val="2900"/>
                        <a:buFont typeface="Lato"/>
                        <a:buAutoNum type="arabicPeriod"/>
                      </a:pPr>
                      <a:r>
                        <a:rPr lang="en-US" sz="2900" dirty="0">
                          <a:solidFill>
                            <a:schemeClr val="dk1"/>
                          </a:solidFill>
                          <a:latin typeface="Lato"/>
                          <a:ea typeface="Lato"/>
                          <a:cs typeface="Lato"/>
                          <a:sym typeface="Lato"/>
                        </a:rPr>
                        <a:t>Se </a:t>
                      </a:r>
                      <a:r>
                        <a:rPr lang="en-US" sz="2900" dirty="0" err="1">
                          <a:solidFill>
                            <a:schemeClr val="dk1"/>
                          </a:solidFill>
                          <a:latin typeface="Lato"/>
                          <a:ea typeface="Lato"/>
                          <a:cs typeface="Lato"/>
                          <a:sym typeface="Lato"/>
                        </a:rPr>
                        <a:t>puede</a:t>
                      </a:r>
                      <a:r>
                        <a:rPr lang="en-US" sz="2900" dirty="0">
                          <a:solidFill>
                            <a:schemeClr val="dk1"/>
                          </a:solidFill>
                          <a:latin typeface="Lato"/>
                          <a:ea typeface="Lato"/>
                          <a:cs typeface="Lato"/>
                          <a:sym typeface="Lato"/>
                        </a:rPr>
                        <a:t> </a:t>
                      </a:r>
                      <a:r>
                        <a:rPr lang="en-US" sz="2900" dirty="0" err="1">
                          <a:solidFill>
                            <a:schemeClr val="dk1"/>
                          </a:solidFill>
                          <a:latin typeface="Lato"/>
                          <a:ea typeface="Lato"/>
                          <a:cs typeface="Lato"/>
                          <a:sym typeface="Lato"/>
                        </a:rPr>
                        <a:t>olvidar</a:t>
                      </a:r>
                      <a:r>
                        <a:rPr lang="en-US" sz="2900" dirty="0">
                          <a:solidFill>
                            <a:schemeClr val="dk1"/>
                          </a:solidFill>
                          <a:latin typeface="Lato"/>
                          <a:ea typeface="Lato"/>
                          <a:cs typeface="Lato"/>
                          <a:sym typeface="Lato"/>
                        </a:rPr>
                        <a:t> algo </a:t>
                      </a:r>
                      <a:r>
                        <a:rPr lang="en-US" sz="2900" dirty="0" err="1">
                          <a:solidFill>
                            <a:schemeClr val="dk1"/>
                          </a:solidFill>
                          <a:latin typeface="Lato"/>
                          <a:ea typeface="Lato"/>
                          <a:cs typeface="Lato"/>
                          <a:sym typeface="Lato"/>
                        </a:rPr>
                        <a:t>importante</a:t>
                      </a:r>
                      <a:endParaRPr sz="2900" dirty="0">
                        <a:solidFill>
                          <a:schemeClr val="dk1"/>
                        </a:solidFill>
                        <a:latin typeface="Lato"/>
                        <a:ea typeface="Lato"/>
                        <a:cs typeface="Lato"/>
                        <a:sym typeface="Lato"/>
                      </a:endParaRPr>
                    </a:p>
                    <a:p>
                      <a:pPr marL="457200" lvl="0" indent="-412750" algn="l" rtl="0">
                        <a:spcBef>
                          <a:spcPts val="0"/>
                        </a:spcBef>
                        <a:spcAft>
                          <a:spcPts val="0"/>
                        </a:spcAft>
                        <a:buClr>
                          <a:schemeClr val="dk1"/>
                        </a:buClr>
                        <a:buSzPts val="2900"/>
                        <a:buFont typeface="Lato"/>
                        <a:buAutoNum type="arabicPeriod"/>
                      </a:pPr>
                      <a:r>
                        <a:rPr lang="en-US" sz="2900" dirty="0">
                          <a:solidFill>
                            <a:schemeClr val="dk1"/>
                          </a:solidFill>
                          <a:latin typeface="Lato"/>
                          <a:ea typeface="Lato"/>
                          <a:cs typeface="Lato"/>
                          <a:sym typeface="Lato"/>
                        </a:rPr>
                        <a:t>El maestro </a:t>
                      </a:r>
                      <a:r>
                        <a:rPr lang="en-US" sz="2900" dirty="0" err="1">
                          <a:solidFill>
                            <a:schemeClr val="dk1"/>
                          </a:solidFill>
                          <a:latin typeface="Lato"/>
                          <a:ea typeface="Lato"/>
                          <a:cs typeface="Lato"/>
                          <a:sym typeface="Lato"/>
                        </a:rPr>
                        <a:t>tiene</a:t>
                      </a:r>
                      <a:r>
                        <a:rPr lang="en-US" sz="2900" dirty="0">
                          <a:solidFill>
                            <a:schemeClr val="dk1"/>
                          </a:solidFill>
                          <a:latin typeface="Lato"/>
                          <a:ea typeface="Lato"/>
                          <a:cs typeface="Lato"/>
                          <a:sym typeface="Lato"/>
                        </a:rPr>
                        <a:t> que </a:t>
                      </a:r>
                      <a:r>
                        <a:rPr lang="en-US" sz="2900" dirty="0" err="1">
                          <a:solidFill>
                            <a:schemeClr val="dk1"/>
                          </a:solidFill>
                          <a:latin typeface="Lato"/>
                          <a:ea typeface="Lato"/>
                          <a:cs typeface="Lato"/>
                          <a:sym typeface="Lato"/>
                        </a:rPr>
                        <a:t>prepararse</a:t>
                      </a:r>
                      <a:r>
                        <a:rPr lang="en-US" sz="2900" dirty="0">
                          <a:solidFill>
                            <a:schemeClr val="dk1"/>
                          </a:solidFill>
                          <a:latin typeface="Lato"/>
                          <a:ea typeface="Lato"/>
                          <a:cs typeface="Lato"/>
                          <a:sym typeface="Lato"/>
                        </a:rPr>
                        <a:t> bien.</a:t>
                      </a:r>
                      <a:endParaRPr sz="2900" dirty="0">
                        <a:solidFill>
                          <a:schemeClr val="dk1"/>
                        </a:solidFill>
                        <a:latin typeface="Lato"/>
                        <a:ea typeface="Lato"/>
                        <a:cs typeface="Lato"/>
                        <a:sym typeface="Lato"/>
                      </a:endParaRPr>
                    </a:p>
                    <a:p>
                      <a:pPr marL="457200" lvl="0" indent="-412750" algn="l" rtl="0">
                        <a:spcBef>
                          <a:spcPts val="0"/>
                        </a:spcBef>
                        <a:spcAft>
                          <a:spcPts val="0"/>
                        </a:spcAft>
                        <a:buClr>
                          <a:schemeClr val="dk1"/>
                        </a:buClr>
                        <a:buSzPts val="2900"/>
                        <a:buFont typeface="Lato"/>
                        <a:buAutoNum type="arabicPeriod"/>
                      </a:pPr>
                      <a:r>
                        <a:rPr lang="en-US" sz="2900" dirty="0">
                          <a:solidFill>
                            <a:schemeClr val="dk1"/>
                          </a:solidFill>
                          <a:latin typeface="Lato"/>
                          <a:ea typeface="Lato"/>
                          <a:cs typeface="Lato"/>
                          <a:sym typeface="Lato"/>
                        </a:rPr>
                        <a:t>No </a:t>
                      </a:r>
                      <a:r>
                        <a:rPr lang="en-US" sz="2900" dirty="0" err="1">
                          <a:solidFill>
                            <a:schemeClr val="dk1"/>
                          </a:solidFill>
                          <a:latin typeface="Lato"/>
                          <a:ea typeface="Lato"/>
                          <a:cs typeface="Lato"/>
                          <a:sym typeface="Lato"/>
                        </a:rPr>
                        <a:t>exagerar</a:t>
                      </a:r>
                      <a:r>
                        <a:rPr lang="en-US" sz="2900" dirty="0">
                          <a:solidFill>
                            <a:schemeClr val="dk1"/>
                          </a:solidFill>
                          <a:latin typeface="Lato"/>
                          <a:ea typeface="Lato"/>
                          <a:cs typeface="Lato"/>
                          <a:sym typeface="Lato"/>
                        </a:rPr>
                        <a:t> o </a:t>
                      </a:r>
                      <a:r>
                        <a:rPr lang="en-US" sz="2900" dirty="0" err="1">
                          <a:solidFill>
                            <a:schemeClr val="dk1"/>
                          </a:solidFill>
                          <a:latin typeface="Lato"/>
                          <a:ea typeface="Lato"/>
                          <a:cs typeface="Lato"/>
                          <a:sym typeface="Lato"/>
                        </a:rPr>
                        <a:t>cambiar</a:t>
                      </a:r>
                      <a:r>
                        <a:rPr lang="en-US" sz="2900" dirty="0">
                          <a:solidFill>
                            <a:schemeClr val="dk1"/>
                          </a:solidFill>
                          <a:latin typeface="Lato"/>
                          <a:ea typeface="Lato"/>
                          <a:cs typeface="Lato"/>
                          <a:sym typeface="Lato"/>
                        </a:rPr>
                        <a:t> las </a:t>
                      </a:r>
                      <a:r>
                        <a:rPr lang="en-US" sz="2900" dirty="0" err="1">
                          <a:solidFill>
                            <a:schemeClr val="dk1"/>
                          </a:solidFill>
                          <a:latin typeface="Lato"/>
                          <a:ea typeface="Lato"/>
                          <a:cs typeface="Lato"/>
                          <a:sym typeface="Lato"/>
                        </a:rPr>
                        <a:t>verdades</a:t>
                      </a:r>
                      <a:r>
                        <a:rPr lang="en-US" sz="2900" dirty="0">
                          <a:solidFill>
                            <a:schemeClr val="dk1"/>
                          </a:solidFill>
                          <a:latin typeface="Lato"/>
                          <a:ea typeface="Lato"/>
                          <a:cs typeface="Lato"/>
                          <a:sym typeface="Lato"/>
                        </a:rPr>
                        <a:t> de la </a:t>
                      </a:r>
                      <a:r>
                        <a:rPr lang="en-US" sz="2900" dirty="0" err="1">
                          <a:solidFill>
                            <a:schemeClr val="dk1"/>
                          </a:solidFill>
                          <a:latin typeface="Lato"/>
                          <a:ea typeface="Lato"/>
                          <a:cs typeface="Lato"/>
                          <a:sym typeface="Lato"/>
                        </a:rPr>
                        <a:t>historia</a:t>
                      </a:r>
                      <a:r>
                        <a:rPr lang="en-US" sz="2900" dirty="0">
                          <a:solidFill>
                            <a:schemeClr val="dk1"/>
                          </a:solidFill>
                          <a:latin typeface="Lato"/>
                          <a:ea typeface="Lato"/>
                          <a:cs typeface="Lato"/>
                          <a:sym typeface="Lato"/>
                        </a:rPr>
                        <a:t>.</a:t>
                      </a:r>
                      <a:endParaRPr sz="2900" dirty="0">
                        <a:solidFill>
                          <a:schemeClr val="dk1"/>
                        </a:solidFill>
                        <a:latin typeface="Lato"/>
                        <a:ea typeface="Lato"/>
                        <a:cs typeface="Lato"/>
                        <a:sym typeface="Lato"/>
                      </a:endParaRPr>
                    </a:p>
                    <a:p>
                      <a:pPr marL="457200" lvl="0" indent="-412750" algn="l" rtl="0">
                        <a:spcBef>
                          <a:spcPts val="0"/>
                        </a:spcBef>
                        <a:spcAft>
                          <a:spcPts val="0"/>
                        </a:spcAft>
                        <a:buClr>
                          <a:schemeClr val="dk1"/>
                        </a:buClr>
                        <a:buSzPts val="2900"/>
                        <a:buFont typeface="Lato"/>
                        <a:buAutoNum type="arabicPeriod"/>
                      </a:pPr>
                      <a:r>
                        <a:rPr lang="en-US" sz="2900" dirty="0">
                          <a:solidFill>
                            <a:schemeClr val="dk1"/>
                          </a:solidFill>
                          <a:latin typeface="Lato"/>
                          <a:ea typeface="Lato"/>
                          <a:cs typeface="Lato"/>
                          <a:sym typeface="Lato"/>
                        </a:rPr>
                        <a:t>No </a:t>
                      </a:r>
                      <a:r>
                        <a:rPr lang="en-US" sz="2900" dirty="0" err="1">
                          <a:solidFill>
                            <a:schemeClr val="dk1"/>
                          </a:solidFill>
                          <a:latin typeface="Lato"/>
                          <a:ea typeface="Lato"/>
                          <a:cs typeface="Lato"/>
                          <a:sym typeface="Lato"/>
                        </a:rPr>
                        <a:t>interrumpir</a:t>
                      </a:r>
                      <a:r>
                        <a:rPr lang="en-US" sz="2900" dirty="0">
                          <a:solidFill>
                            <a:schemeClr val="dk1"/>
                          </a:solidFill>
                          <a:latin typeface="Lato"/>
                          <a:ea typeface="Lato"/>
                          <a:cs typeface="Lato"/>
                          <a:sym typeface="Lato"/>
                        </a:rPr>
                        <a:t> la </a:t>
                      </a:r>
                      <a:r>
                        <a:rPr lang="en-US" sz="2900" dirty="0" err="1">
                          <a:solidFill>
                            <a:schemeClr val="dk1"/>
                          </a:solidFill>
                          <a:latin typeface="Lato"/>
                          <a:ea typeface="Lato"/>
                          <a:cs typeface="Lato"/>
                          <a:sym typeface="Lato"/>
                        </a:rPr>
                        <a:t>historia</a:t>
                      </a:r>
                      <a:r>
                        <a:rPr lang="en-US" sz="2900" dirty="0">
                          <a:solidFill>
                            <a:schemeClr val="dk1"/>
                          </a:solidFill>
                          <a:latin typeface="Lato"/>
                          <a:ea typeface="Lato"/>
                          <a:cs typeface="Lato"/>
                          <a:sym typeface="Lato"/>
                        </a:rPr>
                        <a:t> </a:t>
                      </a:r>
                      <a:r>
                        <a:rPr lang="en-US" sz="2900" dirty="0" err="1">
                          <a:solidFill>
                            <a:schemeClr val="dk1"/>
                          </a:solidFill>
                          <a:latin typeface="Lato"/>
                          <a:ea typeface="Lato"/>
                          <a:cs typeface="Lato"/>
                          <a:sym typeface="Lato"/>
                        </a:rPr>
                        <a:t>mucho</a:t>
                      </a:r>
                      <a:endParaRPr sz="2900" dirty="0">
                        <a:latin typeface="Lato"/>
                        <a:ea typeface="Lato"/>
                        <a:cs typeface="Lato"/>
                        <a:sym typeface="Lato"/>
                      </a:endParaRPr>
                    </a:p>
                  </a:txBody>
                  <a:tcPr marL="63500" marR="63500" marT="63500" marB="63500">
                    <a:lnL w="12700" cap="flat" cmpd="sng">
                      <a:solidFill>
                        <a:srgbClr val="000000"/>
                      </a:solidFill>
                      <a:prstDash val="solid"/>
                      <a:round/>
                      <a:headEnd type="none" w="sm" len="sm"/>
                      <a:tailEnd type="none" w="sm" len="sm"/>
                    </a:lnL>
                  </a:tcPr>
                </a:tc>
                <a:extLst>
                  <a:ext uri="{0D108BD9-81ED-4DB2-BD59-A6C34878D82A}">
                    <a16:rowId xmlns:a16="http://schemas.microsoft.com/office/drawing/2014/main" val="10001"/>
                  </a:ext>
                </a:extLst>
              </a:tr>
            </a:tbl>
          </a:graphicData>
        </a:graphic>
      </p:graphicFrame>
      <p:sp>
        <p:nvSpPr>
          <p:cNvPr id="356" name="Google Shape;356;g266163c96e7_0_43"/>
          <p:cNvSpPr txBox="1"/>
          <p:nvPr/>
        </p:nvSpPr>
        <p:spPr>
          <a:xfrm>
            <a:off x="2725050" y="289924"/>
            <a:ext cx="67419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dirty="0" err="1">
                <a:solidFill>
                  <a:srgbClr val="009444"/>
                </a:solidFill>
                <a:latin typeface="Lato"/>
                <a:ea typeface="Lato"/>
                <a:cs typeface="Lato"/>
                <a:sym typeface="Lato"/>
              </a:rPr>
              <a:t>Contar</a:t>
            </a:r>
            <a:r>
              <a:rPr lang="en-US" sz="4800" dirty="0">
                <a:solidFill>
                  <a:srgbClr val="009444"/>
                </a:solidFill>
                <a:latin typeface="Lato"/>
                <a:ea typeface="Lato"/>
                <a:cs typeface="Lato"/>
                <a:sym typeface="Lato"/>
              </a:rPr>
              <a:t> la </a:t>
            </a:r>
            <a:r>
              <a:rPr lang="en-US" sz="4800" dirty="0" err="1">
                <a:solidFill>
                  <a:srgbClr val="009444"/>
                </a:solidFill>
                <a:latin typeface="Lato"/>
                <a:ea typeface="Lato"/>
                <a:cs typeface="Lato"/>
                <a:sym typeface="Lato"/>
              </a:rPr>
              <a:t>historia</a:t>
            </a:r>
            <a:endParaRPr sz="4800" b="0" i="0" u="none" strike="noStrike" cap="none" dirty="0">
              <a:solidFill>
                <a:srgbClr val="009444"/>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g265ecce84e0_0_1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3" name="Google Shape;363;g265ecce84e0_0_121" descr="A black background with white squares&#10;&#10;Description automatically generated"/>
          <p:cNvPicPr preferRelativeResize="0"/>
          <p:nvPr/>
        </p:nvPicPr>
        <p:blipFill rotWithShape="1">
          <a:blip r:embed="rId3">
            <a:alphaModFix/>
          </a:blip>
          <a:srcRect/>
          <a:stretch/>
        </p:blipFill>
        <p:spPr>
          <a:xfrm>
            <a:off x="-1442434" y="0"/>
            <a:ext cx="2884868" cy="2884868"/>
          </a:xfrm>
          <a:prstGeom prst="rect">
            <a:avLst/>
          </a:prstGeom>
          <a:noFill/>
          <a:ln>
            <a:noFill/>
          </a:ln>
        </p:spPr>
      </p:pic>
      <p:pic>
        <p:nvPicPr>
          <p:cNvPr id="364" name="Google Shape;364;g265ecce84e0_0_121"/>
          <p:cNvPicPr preferRelativeResize="0"/>
          <p:nvPr/>
        </p:nvPicPr>
        <p:blipFill rotWithShape="1">
          <a:blip r:embed="rId4">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65" name="Google Shape;365;g265ecce84e0_0_121"/>
          <p:cNvSpPr txBox="1"/>
          <p:nvPr/>
        </p:nvSpPr>
        <p:spPr>
          <a:xfrm>
            <a:off x="3959950" y="2953338"/>
            <a:ext cx="6955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1" u="none" strike="noStrike" cap="none" dirty="0">
                <a:solidFill>
                  <a:srgbClr val="009444"/>
                </a:solidFill>
                <a:latin typeface="Lato"/>
                <a:ea typeface="Lato"/>
                <a:cs typeface="Lato"/>
                <a:sym typeface="Lato"/>
              </a:rPr>
              <a:t>Proyecto Final</a:t>
            </a:r>
            <a:endParaRPr sz="2800" b="0" i="1" u="none" strike="noStrike" cap="none" dirty="0">
              <a:solidFill>
                <a:srgbClr val="009444"/>
              </a:solidFill>
              <a:latin typeface="Lato"/>
              <a:ea typeface="Lato"/>
              <a:cs typeface="Lato"/>
              <a:sym typeface="Lato"/>
            </a:endParaRPr>
          </a:p>
        </p:txBody>
      </p:sp>
      <p:pic>
        <p:nvPicPr>
          <p:cNvPr id="366" name="Google Shape;366;g265ecce84e0_0_121"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7">
          <a:extLst>
            <a:ext uri="{FF2B5EF4-FFF2-40B4-BE49-F238E27FC236}">
              <a16:creationId xmlns:a16="http://schemas.microsoft.com/office/drawing/2014/main" id="{E3AE527D-8617-3883-2A70-041686E54161}"/>
            </a:ext>
          </a:extLst>
        </p:cNvPr>
        <p:cNvGrpSpPr/>
        <p:nvPr/>
      </p:nvGrpSpPr>
      <p:grpSpPr>
        <a:xfrm>
          <a:off x="0" y="0"/>
          <a:ext cx="0" cy="0"/>
          <a:chOff x="0" y="0"/>
          <a:chExt cx="0" cy="0"/>
        </a:xfrm>
      </p:grpSpPr>
      <p:sp>
        <p:nvSpPr>
          <p:cNvPr id="498" name="Google Shape;498;p30">
            <a:extLst>
              <a:ext uri="{FF2B5EF4-FFF2-40B4-BE49-F238E27FC236}">
                <a16:creationId xmlns:a16="http://schemas.microsoft.com/office/drawing/2014/main" id="{392F3F62-64CA-73D6-1946-3B97B43C4522}"/>
              </a:ext>
            </a:extLst>
          </p:cNvPr>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99" name="Google Shape;499;p30">
            <a:extLst>
              <a:ext uri="{FF2B5EF4-FFF2-40B4-BE49-F238E27FC236}">
                <a16:creationId xmlns:a16="http://schemas.microsoft.com/office/drawing/2014/main" id="{7886A2FB-CC9A-4F33-FC9D-48E766F5B444}"/>
              </a:ext>
            </a:extLst>
          </p:cNvPr>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a:extLst>
              <a:ext uri="{FF2B5EF4-FFF2-40B4-BE49-F238E27FC236}">
                <a16:creationId xmlns:a16="http://schemas.microsoft.com/office/drawing/2014/main" id="{73C53318-E112-4DCB-07AD-C42843D1D084}"/>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30">
            <a:extLst>
              <a:ext uri="{FF2B5EF4-FFF2-40B4-BE49-F238E27FC236}">
                <a16:creationId xmlns:a16="http://schemas.microsoft.com/office/drawing/2014/main" id="{83BAF380-EAA0-4257-783D-81634B8903B1}"/>
              </a:ext>
            </a:extLst>
          </p:cNvPr>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para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8</a:t>
            </a:r>
            <a:endParaRPr sz="1400" b="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a:t>
            </a:r>
            <a:r>
              <a:rPr lang="en-US" sz="3200" b="1" i="0" u="none" strike="noStrike" cap="none" dirty="0" err="1">
                <a:solidFill>
                  <a:schemeClr val="dk1"/>
                </a:solidFill>
                <a:latin typeface="Lato"/>
                <a:ea typeface="Lato"/>
                <a:cs typeface="Lato"/>
                <a:sym typeface="Lato"/>
              </a:rPr>
              <a:t>Génesis</a:t>
            </a:r>
            <a:r>
              <a:rPr lang="en-US" sz="3200" b="1" i="0" u="none" strike="noStrike" cap="none" dirty="0">
                <a:solidFill>
                  <a:schemeClr val="dk1"/>
                </a:solidFill>
                <a:latin typeface="Lato"/>
                <a:ea typeface="Lato"/>
                <a:cs typeface="Lato"/>
                <a:sym typeface="Lato"/>
              </a:rPr>
              <a:t> 27:1-29</a:t>
            </a:r>
            <a:endParaRPr sz="3200" b="1" i="0" u="none" strike="noStrike" cap="none" dirty="0">
              <a:solidFill>
                <a:schemeClr val="dk1"/>
              </a:solidFill>
              <a:latin typeface="Lato"/>
              <a:ea typeface="Lato"/>
              <a:cs typeface="Lato"/>
              <a:sym typeface="Lato"/>
            </a:endParaRPr>
          </a:p>
        </p:txBody>
      </p:sp>
      <p:pic>
        <p:nvPicPr>
          <p:cNvPr id="505" name="Google Shape;505;p30" descr="A green bird with leaves&#10;&#10;Description automatically generated">
            <a:extLst>
              <a:ext uri="{FF2B5EF4-FFF2-40B4-BE49-F238E27FC236}">
                <a16:creationId xmlns:a16="http://schemas.microsoft.com/office/drawing/2014/main" id="{7141D981-F666-482B-08F2-B1138CEC5E3B}"/>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992124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22:1-19</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guiando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Considerar</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Consolidar</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proceso</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Contar</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21060" y="2898058"/>
            <a:ext cx="9910953" cy="2862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b="1" dirty="0">
                <a:effectLst/>
                <a:latin typeface="Calibri" panose="020F0502020204030204" pitchFamily="34" charset="0"/>
                <a:ea typeface="Times New Roman" panose="02020603050405020304" pitchFamily="18" charset="0"/>
              </a:rPr>
              <a:t>Brincamos casi diez capítulos. </a:t>
            </a:r>
          </a:p>
          <a:p>
            <a:pPr marL="0" marR="0" lvl="0" indent="0" algn="ctr" rtl="0">
              <a:spcBef>
                <a:spcPts val="0"/>
              </a:spcBef>
              <a:spcAft>
                <a:spcPts val="0"/>
              </a:spcAft>
              <a:buNone/>
            </a:pPr>
            <a:endParaRPr lang="es-ES" sz="3600" b="1" dirty="0">
              <a:latin typeface="Calibri" panose="020F0502020204030204" pitchFamily="34" charset="0"/>
              <a:ea typeface="Times New Roman" panose="02020603050405020304" pitchFamily="18" charset="0"/>
            </a:endParaRPr>
          </a:p>
          <a:p>
            <a:pPr marL="0" marR="0" lvl="0" indent="0" algn="ctr" rtl="0">
              <a:spcBef>
                <a:spcPts val="0"/>
              </a:spcBef>
              <a:spcAft>
                <a:spcPts val="0"/>
              </a:spcAft>
              <a:buNone/>
            </a:pPr>
            <a:r>
              <a:rPr lang="es-ES" sz="3600" b="1" dirty="0">
                <a:effectLst/>
                <a:latin typeface="Calibri" panose="020F0502020204030204" pitchFamily="34" charset="0"/>
                <a:ea typeface="Times New Roman" panose="02020603050405020304" pitchFamily="18" charset="0"/>
              </a:rPr>
              <a:t>Hagan un título de tres palabras o menos de lo sucedido en cada uno los capítulos 13-21 de Génesis.</a:t>
            </a:r>
            <a:r>
              <a:rPr lang="es-ES" sz="3600" dirty="0">
                <a:effectLst/>
                <a:latin typeface="Calibri" panose="020F0502020204030204" pitchFamily="34" charset="0"/>
                <a:ea typeface="Times New Roman" panose="02020603050405020304" pitchFamily="18" charset="0"/>
              </a:rPr>
              <a:t> </a:t>
            </a:r>
            <a:endParaRPr sz="36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3 :Conflict and Separation: – only savior jesus">
            <a:extLst>
              <a:ext uri="{FF2B5EF4-FFF2-40B4-BE49-F238E27FC236}">
                <a16:creationId xmlns:a16="http://schemas.microsoft.com/office/drawing/2014/main" id="{B53B2C4E-D5C8-227D-29E5-3394EED07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547" y="166051"/>
            <a:ext cx="5075698" cy="652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56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62EAF-9BC4-8FAF-066C-1B4CC6C8D716}"/>
            </a:ext>
          </a:extLst>
        </p:cNvPr>
        <p:cNvGrpSpPr/>
        <p:nvPr/>
      </p:nvGrpSpPr>
      <p:grpSpPr>
        <a:xfrm>
          <a:off x="0" y="0"/>
          <a:ext cx="0" cy="0"/>
          <a:chOff x="0" y="0"/>
          <a:chExt cx="0" cy="0"/>
        </a:xfrm>
      </p:grpSpPr>
      <p:pic>
        <p:nvPicPr>
          <p:cNvPr id="1026" name="Picture 2" descr="Genesis 13 :Conflict and Separation: – only savior jesus">
            <a:extLst>
              <a:ext uri="{FF2B5EF4-FFF2-40B4-BE49-F238E27FC236}">
                <a16:creationId xmlns:a16="http://schemas.microsoft.com/office/drawing/2014/main" id="{6A591EA5-0BAF-7829-7634-13046D7C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89" y="409399"/>
            <a:ext cx="2348579" cy="30196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37DAA2DE-3C60-FB26-BE2A-5336B9CF9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09399"/>
            <a:ext cx="5142270" cy="610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06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2D4B5-C57C-AACF-3399-26C5C5295770}"/>
            </a:ext>
          </a:extLst>
        </p:cNvPr>
        <p:cNvGrpSpPr/>
        <p:nvPr/>
      </p:nvGrpSpPr>
      <p:grpSpPr>
        <a:xfrm>
          <a:off x="0" y="0"/>
          <a:ext cx="0" cy="0"/>
          <a:chOff x="0" y="0"/>
          <a:chExt cx="0" cy="0"/>
        </a:xfrm>
      </p:grpSpPr>
      <p:pic>
        <p:nvPicPr>
          <p:cNvPr id="1026" name="Picture 2" descr="Genesis 13 :Conflict and Separation: – only savior jesus">
            <a:extLst>
              <a:ext uri="{FF2B5EF4-FFF2-40B4-BE49-F238E27FC236}">
                <a16:creationId xmlns:a16="http://schemas.microsoft.com/office/drawing/2014/main" id="{A60C2F4F-D6E9-BAEE-1AC5-664EBE218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89" y="409399"/>
            <a:ext cx="2348579" cy="30196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8E685B2E-9780-F550-F7E8-355B2E330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739" y="409399"/>
            <a:ext cx="2543433" cy="30196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a:extLst>
              <a:ext uri="{FF2B5EF4-FFF2-40B4-BE49-F238E27FC236}">
                <a16:creationId xmlns:a16="http://schemas.microsoft.com/office/drawing/2014/main" id="{ADC62F4D-397C-82BC-3CBA-78DA980799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46" r="42418" b="3806"/>
          <a:stretch/>
        </p:blipFill>
        <p:spPr bwMode="auto">
          <a:xfrm>
            <a:off x="6096000" y="682894"/>
            <a:ext cx="5701033" cy="549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9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50C12-2595-F260-A75A-7172EABBBEE3}"/>
            </a:ext>
          </a:extLst>
        </p:cNvPr>
        <p:cNvGrpSpPr/>
        <p:nvPr/>
      </p:nvGrpSpPr>
      <p:grpSpPr>
        <a:xfrm>
          <a:off x="0" y="0"/>
          <a:ext cx="0" cy="0"/>
          <a:chOff x="0" y="0"/>
          <a:chExt cx="0" cy="0"/>
        </a:xfrm>
      </p:grpSpPr>
      <p:pic>
        <p:nvPicPr>
          <p:cNvPr id="1026" name="Picture 2" descr="Genesis 13 :Conflict and Separation: – only savior jesus">
            <a:extLst>
              <a:ext uri="{FF2B5EF4-FFF2-40B4-BE49-F238E27FC236}">
                <a16:creationId xmlns:a16="http://schemas.microsoft.com/office/drawing/2014/main" id="{FF604534-E6D2-813A-AE88-E0949FF5B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89" y="409399"/>
            <a:ext cx="2348579" cy="30196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1C9F06B-6E09-6888-D26C-B68338636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739" y="409399"/>
            <a:ext cx="2543433" cy="30196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a:extLst>
              <a:ext uri="{FF2B5EF4-FFF2-40B4-BE49-F238E27FC236}">
                <a16:creationId xmlns:a16="http://schemas.microsoft.com/office/drawing/2014/main" id="{FB756B8C-5B91-A1E5-D928-15F3F187A6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46" r="42418" b="3806"/>
          <a:stretch/>
        </p:blipFill>
        <p:spPr bwMode="auto">
          <a:xfrm>
            <a:off x="528690" y="3702495"/>
            <a:ext cx="2372242" cy="22853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a:extLst>
              <a:ext uri="{FF2B5EF4-FFF2-40B4-BE49-F238E27FC236}">
                <a16:creationId xmlns:a16="http://schemas.microsoft.com/office/drawing/2014/main" id="{D6268DE5-4F6B-5B1E-58E4-79226EAC6C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5830" y="409398"/>
            <a:ext cx="5157480" cy="6213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511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4020</TotalTime>
  <Words>3701</Words>
  <Application>Microsoft Macintosh PowerPoint</Application>
  <PresentationFormat>Widescreen</PresentationFormat>
  <Paragraphs>327</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Courier New</vt:lpstr>
      <vt:lpstr>Symbol</vt:lpstr>
      <vt:lpstr>Arial</vt:lpstr>
      <vt:lpstr>Lato</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172</cp:revision>
  <dcterms:created xsi:type="dcterms:W3CDTF">2023-11-29T19:33:05Z</dcterms:created>
  <dcterms:modified xsi:type="dcterms:W3CDTF">2024-01-30T13:19:56Z</dcterms:modified>
</cp:coreProperties>
</file>