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90" r:id="rId2"/>
    <p:sldId id="259" r:id="rId3"/>
    <p:sldId id="257" r:id="rId4"/>
    <p:sldId id="260" r:id="rId5"/>
    <p:sldId id="263" r:id="rId6"/>
    <p:sldId id="291" r:id="rId7"/>
    <p:sldId id="295" r:id="rId8"/>
    <p:sldId id="342" r:id="rId9"/>
    <p:sldId id="296" r:id="rId10"/>
    <p:sldId id="297" r:id="rId11"/>
    <p:sldId id="310" r:id="rId12"/>
    <p:sldId id="298" r:id="rId13"/>
    <p:sldId id="299" r:id="rId14"/>
    <p:sldId id="300" r:id="rId15"/>
    <p:sldId id="275" r:id="rId16"/>
    <p:sldId id="311" r:id="rId17"/>
    <p:sldId id="301" r:id="rId18"/>
    <p:sldId id="302" r:id="rId19"/>
    <p:sldId id="303" r:id="rId20"/>
    <p:sldId id="292" r:id="rId21"/>
    <p:sldId id="286" r:id="rId22"/>
    <p:sldId id="344" r:id="rId23"/>
    <p:sldId id="345" r:id="rId24"/>
    <p:sldId id="346" r:id="rId25"/>
    <p:sldId id="347" r:id="rId26"/>
    <p:sldId id="343" r:id="rId27"/>
    <p:sldId id="348" r:id="rId28"/>
    <p:sldId id="349" r:id="rId29"/>
    <p:sldId id="289" r:id="rId30"/>
  </p:sldIdLst>
  <p:sldSz cx="12192000" cy="6858000"/>
  <p:notesSz cx="6858000" cy="9144000"/>
  <p:embeddedFontLst>
    <p:embeddedFont>
      <p:font typeface="Lato" panose="020F05020202040302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UnneEO/LAV5SPzMt1eWCnuH72/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Jensen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64"/>
    <p:restoredTop sz="45139"/>
  </p:normalViewPr>
  <p:slideViewPr>
    <p:cSldViewPr snapToGrid="0">
      <p:cViewPr varScale="1">
        <p:scale>
          <a:sx n="41" d="100"/>
          <a:sy n="41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46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Saludos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Abre el curso 10 minutos antes para empezar con los saludos temprano.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Bienvenida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Después de saludos personales, se puede compartir una bienvenida al curso: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Hoy veremos que a pesar de que el pecado no desapareció después del diluvio, Dios siguió fiel y preservó a su pueblo. La promesa de Dios no cambió, sino que usó aun los eventos que podrían ser dañinos para cumplir su promesa de enviar a un Salvador.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Cómo tu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maestr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@, oro la Palabras de Salmo 19:14: 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Sean, pues, aceptables anti ti mis palabras y mis pensamientos, oh Señor, roca mía y redentor mío.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0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¿Cuáles son los objetos de esta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772795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Ladrillos, cocerlos en el fuego (v.3)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772795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asfalto (v.3)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772795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Una ciudad, una torre cuya cúspide llegue hasta el cielo (v.4)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555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¿Dónde ocurrió la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772795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… cuando salieron de oriente, hallaron una llanura en la tierra de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Sinar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 se establecieron allí. (v.2)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772795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ciudad de Babel (v.8)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585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¿Cuándo ocurrió la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772795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Después del diluvio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55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r>
              <a:rPr lang="es-E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¿Cuál es el problema?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772795" algn="l"/>
              </a:tabLst>
            </a:pPr>
            <a:r>
              <a:rPr lang="es-E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Génesis 9:1 “Llenen la tierra.” Dejaron su migración para establecerse allí. Más allá dijeron en 11:4 que con la torre “evitaremos ser dispersados por toda la tierra.”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772795" algn="l"/>
              </a:tabLst>
            </a:pPr>
            <a:r>
              <a:rPr lang="es-E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soberbia de los seres humanos. “Hagámonos de renombre” (v.4).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772795" algn="l"/>
              </a:tabLst>
            </a:pPr>
            <a:r>
              <a:rPr lang="es-E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Isaías 42:8 Yo soy Jehová… y a otro no daré mi gloria.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7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r>
              <a:rPr lang="es-E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6. ¿Se soluciona el problema?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772795" algn="l"/>
              </a:tabLst>
            </a:pPr>
            <a:r>
              <a:rPr lang="es-E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Dios interviene y toma acción.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772795" algn="l"/>
              </a:tabLst>
            </a:pPr>
            <a:r>
              <a:rPr lang="es-E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“Así que descendamos allá y confundamos su lengua, para que ninguno entienda la lengua de su compañero.” (v.7)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772795" algn="l"/>
              </a:tabLst>
            </a:pPr>
            <a:r>
              <a:rPr lang="es-E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“El Señor los esparció por toda la tierra y dejaron de edificar la ciudad.” (v.8)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33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ac1ba269c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Consolidar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Estas preguntas son muy útiles para aplicar cualquier historia bíblica a la vida personal. Es la oración de Academia Cristo que ustedes las usen para aplicar ley y evangelio a tus vidas propias.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73" name="Google Shape;373;g2ac1ba269c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¿Cuál es el punto principal de la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 descendientes de Noé se rebelaron contra Dios al construir una torre para gloria propia.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¿Qué pecado veo en esta historia y confieso en mi vida?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rebelarme contra Dios al edificar mi reputación y confiar en mí mismo en vez de dar la gloria a Dios confiar en él.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784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¿En qué versos y palabras de esta historia veo el amor de Dios para conmigo?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 confundir los idiomas, el Señor separó a la gente para que la gente rebelde no eliminara a toda la gente que quería permanecer fiel a Dios.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Intervino y tomó acción para el bien de su plan de salvación.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Dios sigue guiando los eventos globales para el bien de los que lo aman hoy en día.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684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¿Qué pediré que Dios obre en mi para poner en práctica esta palabra de Dios?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Dios quiere que le pidamos mantener viva nuestra fe en él, y quiere que le pidamos que nos ayude a permanecer obedientes a él.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 usa la historia cuando la gente busca paz y armonía mundial, racismo, etc.…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21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Oración </a:t>
            </a:r>
            <a:r>
              <a:rPr lang="es-E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Herman@s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empezaremos con una oración</a:t>
            </a:r>
            <a:r>
              <a:rPr lang="es-E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Señor, permite que la manera en que vivo muestre que soy agradecido. Perdona las muchas veces que olvido tu amor, y peco. Ayúdame a luchar contra la soberbia y la arrogancia. Con tu Espíritu deseo confiar en </a:t>
            </a:r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 sobre 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todas las cosas. Esto lo pido en el nombre de Jesús. Amén.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7045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Proyecto Final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curso, </a:t>
            </a:r>
            <a:r>
              <a:rPr lang="es-E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Principio,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fue diseñado para enseñarnos más sobre “El Principio” y también con el fin de preparar a nosotros para compartir la Palabra de Dios por medio de historias bíblicas. Utilizamos el método de las Cuatro “C”: Captar, Contar, Considerar y Consolidar para leer, entender y preparar para enseñar a otros. El fin es capacitarnos para evangelizar la Palabra de Dios que tiene el poder de salvar.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Proyecto Final del curso es </a:t>
            </a:r>
            <a:r>
              <a:rPr lang="es-E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preparar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compartir la historia de Génesis 37 utilizando el método de las Cuatro “C” según la siguiente guía.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>
          <a:extLst>
            <a:ext uri="{FF2B5EF4-FFF2-40B4-BE49-F238E27FC236}">
              <a16:creationId xmlns:a16="http://schemas.microsoft.com/office/drawing/2014/main" id="{20756585-783B-3F15-E664-AD8B96729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:notes">
            <a:extLst>
              <a:ext uri="{FF2B5EF4-FFF2-40B4-BE49-F238E27FC236}">
                <a16:creationId xmlns:a16="http://schemas.microsoft.com/office/drawing/2014/main" id="{0D38E016-598E-DB5F-FB97-64568F6FA8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159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Proyecto final.</a:t>
            </a:r>
          </a:p>
          <a:p>
            <a:pPr marL="6159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Word</a:t>
            </a:r>
          </a:p>
          <a:p>
            <a:pPr marL="6159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Imprimir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whatsapp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6159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159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whatsapp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usar audios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0:notes">
            <a:extLst>
              <a:ext uri="{FF2B5EF4-FFF2-40B4-BE49-F238E27FC236}">
                <a16:creationId xmlns:a16="http://schemas.microsoft.com/office/drawing/2014/main" id="{D6B1C955-65C7-102E-DA3C-FFB5BF4839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6257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>
          <a:extLst>
            <a:ext uri="{FF2B5EF4-FFF2-40B4-BE49-F238E27FC236}">
              <a16:creationId xmlns:a16="http://schemas.microsoft.com/office/drawing/2014/main" id="{CF51C2D2-DB18-EA2E-D4B3-1A55D8C53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:notes">
            <a:extLst>
              <a:ext uri="{FF2B5EF4-FFF2-40B4-BE49-F238E27FC236}">
                <a16:creationId xmlns:a16="http://schemas.microsoft.com/office/drawing/2014/main" id="{EE384AB8-65FC-B53B-5865-5739A2C76C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1: Preparación para enseñar a otros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Lea la historia de </a:t>
            </a:r>
            <a:r>
              <a:rPr lang="es-E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Génesis 37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los menos </a:t>
            </a:r>
            <a:r>
              <a:rPr lang="es-E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veces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Defina su público. ¿A quiénes va a enseñar esta historia? (considere la cantidad de gente, sus edades, su conocimiento de la Palabra etc.)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Considere la ubicación dónde va a compartir. ¿Cuáles recursos podría utilizar allí? ¿Hay Biblias? ¿WIFI? etc.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59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0:notes">
            <a:extLst>
              <a:ext uri="{FF2B5EF4-FFF2-40B4-BE49-F238E27FC236}">
                <a16:creationId xmlns:a16="http://schemas.microsoft.com/office/drawing/2014/main" id="{1F442D0E-C373-FBEB-8CD1-2570A0EA72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1090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>
          <a:extLst>
            <a:ext uri="{FF2B5EF4-FFF2-40B4-BE49-F238E27FC236}">
              <a16:creationId xmlns:a16="http://schemas.microsoft.com/office/drawing/2014/main" id="{FDCF8356-683F-B7CB-9E6C-99D749689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:notes">
            <a:extLst>
              <a:ext uri="{FF2B5EF4-FFF2-40B4-BE49-F238E27FC236}">
                <a16:creationId xmlns:a16="http://schemas.microsoft.com/office/drawing/2014/main" id="{850EFC01-4E68-C417-4987-FDA35031FC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2: Estudie la historia utilizando las preguntas de Considerar y Consolidar.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¿Quiénes son los personajes de esta historia?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¿Cuáles son los objetos de esta historia?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¿Dónde ocurrió la historia?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¿Cuándo ocurrió la historia?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¿Cuál es el problema?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¿Se soluciona el problema?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59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0:notes">
            <a:extLst>
              <a:ext uri="{FF2B5EF4-FFF2-40B4-BE49-F238E27FC236}">
                <a16:creationId xmlns:a16="http://schemas.microsoft.com/office/drawing/2014/main" id="{56AED9D6-70BA-41F2-89AF-A2ACFE2741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6594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>
          <a:extLst>
            <a:ext uri="{FF2B5EF4-FFF2-40B4-BE49-F238E27FC236}">
              <a16:creationId xmlns:a16="http://schemas.microsoft.com/office/drawing/2014/main" id="{433C0D31-2F17-71BD-3401-B98BBF6E6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:notes">
            <a:extLst>
              <a:ext uri="{FF2B5EF4-FFF2-40B4-BE49-F238E27FC236}">
                <a16:creationId xmlns:a16="http://schemas.microsoft.com/office/drawing/2014/main" id="{B36277D9-DFE2-62AD-458F-7BDAA55D9E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CONSOLIDAR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¿Cuál es el punto principal de la historia?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¿Qué pecado veo en esta historia y confieso en mi vida?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¿En qué versos y palabras de esta historia veo el amor de Dios para conmigo?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¿Qué pediré que Dios obre en mí para poner en práctica esta palabra de Dios?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59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0:notes">
            <a:extLst>
              <a:ext uri="{FF2B5EF4-FFF2-40B4-BE49-F238E27FC236}">
                <a16:creationId xmlns:a16="http://schemas.microsoft.com/office/drawing/2014/main" id="{1C352B30-4603-5DDA-F56B-2842CAC3EB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7771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>
          <a:extLst>
            <a:ext uri="{FF2B5EF4-FFF2-40B4-BE49-F238E27FC236}">
              <a16:creationId xmlns:a16="http://schemas.microsoft.com/office/drawing/2014/main" id="{99BDE52C-996C-1F8A-232F-231A7B690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:notes">
            <a:extLst>
              <a:ext uri="{FF2B5EF4-FFF2-40B4-BE49-F238E27FC236}">
                <a16:creationId xmlns:a16="http://schemas.microsoft.com/office/drawing/2014/main" id="{FE5BB819-2F91-742F-4FAA-FF3AC1E83C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15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  <a:tabLst/>
              <a:defRPr/>
            </a:pP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3: Cree el Captar que va a usar. ¡Recuerde su público! ¿Qué sería mejor para captar su atención y enfocarles en la historia que desea compartir?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0:notes">
            <a:extLst>
              <a:ext uri="{FF2B5EF4-FFF2-40B4-BE49-F238E27FC236}">
                <a16:creationId xmlns:a16="http://schemas.microsoft.com/office/drawing/2014/main" id="{2D709620-36DF-850E-A20E-AAEDB6A48D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128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>
          <a:extLst>
            <a:ext uri="{FF2B5EF4-FFF2-40B4-BE49-F238E27FC236}">
              <a16:creationId xmlns:a16="http://schemas.microsoft.com/office/drawing/2014/main" id="{C2EC06B3-8EA6-9C5C-0BC8-ADABEF27E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:notes">
            <a:extLst>
              <a:ext uri="{FF2B5EF4-FFF2-40B4-BE49-F238E27FC236}">
                <a16:creationId xmlns:a16="http://schemas.microsoft.com/office/drawing/2014/main" id="{9F3CC9CA-600A-58BE-4027-759AD883A8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15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  <a:tabLst/>
              <a:defRPr/>
            </a:pP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4: Prepare para compartir la historia. ¿Cómo va a contar la historia? (Leerla en grupo, en sus propias palabras, con imágenes, con un video, etc.) ¡Recuerde su público! ¿Qué sería mejor para ellos y por qué?  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0:notes">
            <a:extLst>
              <a:ext uri="{FF2B5EF4-FFF2-40B4-BE49-F238E27FC236}">
                <a16:creationId xmlns:a16="http://schemas.microsoft.com/office/drawing/2014/main" id="{55C2FEDA-D221-49D1-3D4A-2826776279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545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Tarea para Lección 6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 el siguiente video de instrucción: https://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www.youtube.com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watch?v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=U5ZCCTYq724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Leer la historia de Génesis 11:27-12:20 en sus Biblias.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7,100 idiomas en el mundo.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488 idiomas en América Latina.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23 idiomas en Ecuador.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Lección 5: La Torre de Babel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Usar el método de las Cuatro “C” para leer y entender Génesis 11:1-9.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Practicar contando la historia de Génesis 11:1-9 con un compañero.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Identificar los 4 pasos del proyecto final.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3133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Explique que ahora van a practicar contando la historia de Génesis 11:1-9 con un compañero. Se pueden leer la historia o intentar a contarla en sus propias palabras.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Recuerde a los estudiantes estamos contando la historia no más, compartiendo la Palabra de Dios como está escrito en la Biblia. No es el momento para agregar aplicaciones o experiencias personales.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0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23A8F974-19FF-7BC0-3ECE-0AFFC1FA4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7304C331-6B63-0123-72DB-93DFBE7F39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159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r>
              <a:rPr lang="es-ES" dirty="0"/>
              <a:t>¿Cómo fue tu experiencia? </a:t>
            </a:r>
          </a:p>
          <a:p>
            <a:pPr marL="6159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r>
              <a:rPr lang="es-ES" dirty="0"/>
              <a:t>¿Fue fácil o difícil contar la historia? </a:t>
            </a:r>
          </a:p>
          <a:p>
            <a:pPr marL="6159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r>
              <a:rPr lang="es-ES" dirty="0"/>
              <a:t>¿Por qué o por qué no?</a:t>
            </a:r>
            <a:endParaRPr dirty="0"/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5CFAC7D2-AC98-2CF7-4C48-A40B2219B3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433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¿Quiénes son los personajes de esta historia?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 seres humanos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Señor (v.5)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26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1121-962D-00D5-6BCC-19C061240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C382B-7208-6604-D61D-08A337964D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ook open with a tre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1584A4E7-715D-F1D2-71BF-82385EE7F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1" y="466248"/>
            <a:ext cx="8518403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11:1-9)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¿Cuáles son los objetos de esta historia? 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88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1" y="466248"/>
            <a:ext cx="8404103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11:1-9) 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386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¿Dónde ocurrió la historia?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6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83755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11:1-9)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51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16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84898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11:1-9)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638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41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888987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11:1-9)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1902432"/>
            <a:ext cx="9994079" cy="70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resuelve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49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ac1ba269cb_0_35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6" name="Google Shape;376;g2ac1ba269cb_0_35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7" name="Google Shape;377;g2ac1ba269cb_0_35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11:1-9</a:t>
            </a:r>
            <a:endParaRPr sz="4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g2ac1ba269cb_0_35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g2ac1ba269cb_0_3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ac1ba269cb_0_35"/>
          <p:cNvPicPr preferRelativeResize="0"/>
          <p:nvPr/>
        </p:nvPicPr>
        <p:blipFill rotWithShape="1">
          <a:blip r:embed="rId4">
            <a:alphaModFix/>
          </a:blip>
          <a:srcRect l="4044" r="4044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82" name="Google Shape;382;g2ac1ba269cb_0_35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11:1-9) 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602242" y="2890350"/>
            <a:ext cx="74325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punto principal de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la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8098851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11:1-9)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602242" y="2890350"/>
            <a:ext cx="7432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pecado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y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confieso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Google Shape;409;p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68FA56-6068-D0CC-9D0E-FF17BBD891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4029" y="4720171"/>
            <a:ext cx="1490713" cy="1262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9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11:1-9) 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602242" y="2890350"/>
            <a:ext cx="74325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versos y palabras de</a:t>
            </a: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amor de Dios</a:t>
            </a: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Google Shape;437;p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B9C62A8-3FE6-9F21-74AB-CEBF8E61C7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7030" y="4683093"/>
            <a:ext cx="1016456" cy="1031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676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11:1-9) 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602242" y="2890350"/>
            <a:ext cx="7432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pediré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Dios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obre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poner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práctica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Palabra?</a:t>
            </a:r>
          </a:p>
          <a:p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681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3602241" y="819595"/>
            <a:ext cx="7152445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1" name="Google Shape;121;p4"/>
          <p:cNvCxnSpPr/>
          <p:nvPr/>
        </p:nvCxnSpPr>
        <p:spPr>
          <a:xfrm>
            <a:off x="3602241" y="2074387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6" name="Google Shape;126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Usar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las Cuatro “C” con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11:1-9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Practicar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contando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historia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11:1-9 con un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compañero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4 pasos del Proyecto final.</a:t>
              </a:r>
              <a:endParaRPr sz="2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652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0"/>
          <p:cNvSpPr txBox="1"/>
          <p:nvPr/>
        </p:nvSpPr>
        <p:spPr>
          <a:xfrm>
            <a:off x="2270873" y="1124721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99" name="Google Shape;499;p30"/>
          <p:cNvCxnSpPr/>
          <p:nvPr/>
        </p:nvCxnSpPr>
        <p:spPr>
          <a:xfrm>
            <a:off x="2270873" y="2303549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1" name="Google Shape;501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3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cross and open book&#10;&#10;Description automatically generated">
            <a:extLst>
              <a:ext uri="{FF2B5EF4-FFF2-40B4-BE49-F238E27FC236}">
                <a16:creationId xmlns:a16="http://schemas.microsoft.com/office/drawing/2014/main" id="{0C762B6D-96F3-AE87-0950-ACE7C53D9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986" y="3547065"/>
            <a:ext cx="3162300" cy="2120900"/>
          </a:xfrm>
          <a:prstGeom prst="rect">
            <a:avLst/>
          </a:prstGeom>
        </p:spPr>
      </p:pic>
      <p:pic>
        <p:nvPicPr>
          <p:cNvPr id="3" name="Picture 2" descr="A hand holding a pen&#10;&#10;Description automatically generated">
            <a:extLst>
              <a:ext uri="{FF2B5EF4-FFF2-40B4-BE49-F238E27FC236}">
                <a16:creationId xmlns:a16="http://schemas.microsoft.com/office/drawing/2014/main" id="{278229BE-AD7E-C511-F78C-18E8969BA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500" y="3138057"/>
            <a:ext cx="2795732" cy="25299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7">
          <a:extLst>
            <a:ext uri="{FF2B5EF4-FFF2-40B4-BE49-F238E27FC236}">
              <a16:creationId xmlns:a16="http://schemas.microsoft.com/office/drawing/2014/main" id="{C8D0F683-924D-1E44-4616-DE5E7E9F3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C0F0A52F-B539-117D-7DDB-D43209F71971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green and black rectangular box&#10;&#10;Description automatically generated with medium confidence">
            <a:extLst>
              <a:ext uri="{FF2B5EF4-FFF2-40B4-BE49-F238E27FC236}">
                <a16:creationId xmlns:a16="http://schemas.microsoft.com/office/drawing/2014/main" id="{80E08275-F561-8CBE-DBB9-8E34336D1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4" y="1100759"/>
            <a:ext cx="10613572" cy="46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68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7">
          <a:extLst>
            <a:ext uri="{FF2B5EF4-FFF2-40B4-BE49-F238E27FC236}">
              <a16:creationId xmlns:a16="http://schemas.microsoft.com/office/drawing/2014/main" id="{6D30D60B-7ECA-BF22-D63C-8A5F59535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FA82A6B7-16FF-6852-1745-1891F34EE78B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screenshot of a white page&#10;&#10;Description automatically generated">
            <a:extLst>
              <a:ext uri="{FF2B5EF4-FFF2-40B4-BE49-F238E27FC236}">
                <a16:creationId xmlns:a16="http://schemas.microsoft.com/office/drawing/2014/main" id="{797A5144-F09F-00D0-80BC-36CBD79E1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4785"/>
            <a:ext cx="12248700" cy="538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82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7">
          <a:extLst>
            <a:ext uri="{FF2B5EF4-FFF2-40B4-BE49-F238E27FC236}">
              <a16:creationId xmlns:a16="http://schemas.microsoft.com/office/drawing/2014/main" id="{3A6CB162-D66E-6178-2387-C24434541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40B80784-0064-C0CA-E06E-D5C1BE183245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243FBE3C-6B5F-ED83-61E5-2799B175C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123" y="249778"/>
            <a:ext cx="7291477" cy="63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14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7">
          <a:extLst>
            <a:ext uri="{FF2B5EF4-FFF2-40B4-BE49-F238E27FC236}">
              <a16:creationId xmlns:a16="http://schemas.microsoft.com/office/drawing/2014/main" id="{25ACB679-25B5-F80D-9835-198DA9201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2F109205-B563-CE71-2D13-6F29BBBB6C9F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white text box with black text&#10;&#10;Description automatically generated">
            <a:extLst>
              <a:ext uri="{FF2B5EF4-FFF2-40B4-BE49-F238E27FC236}">
                <a16:creationId xmlns:a16="http://schemas.microsoft.com/office/drawing/2014/main" id="{41B0C527-D7B6-4510-D254-293631FD9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68" y="196337"/>
            <a:ext cx="10417629" cy="64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4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7">
          <a:extLst>
            <a:ext uri="{FF2B5EF4-FFF2-40B4-BE49-F238E27FC236}">
              <a16:creationId xmlns:a16="http://schemas.microsoft.com/office/drawing/2014/main" id="{CC6F021F-BF2F-5E93-A42F-240F6E61C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AF7822BA-EFAE-7470-02D4-71C4FD22E88B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0">
            <a:extLst>
              <a:ext uri="{FF2B5EF4-FFF2-40B4-BE49-F238E27FC236}">
                <a16:creationId xmlns:a16="http://schemas.microsoft.com/office/drawing/2014/main" id="{1EFD7D05-4B4E-CEF2-ECE7-97029CC5EEBE}"/>
              </a:ext>
            </a:extLst>
          </p:cNvPr>
          <p:cNvSpPr txBox="1"/>
          <p:nvPr/>
        </p:nvSpPr>
        <p:spPr>
          <a:xfrm>
            <a:off x="2151149" y="1905526"/>
            <a:ext cx="8723679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s-ES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3: Cree el Captar que va a usar. ¡Recuerde su público! ¿Qué sería mejor para captar su atención y enfocarles en la historia que desea compartir?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79670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7">
          <a:extLst>
            <a:ext uri="{FF2B5EF4-FFF2-40B4-BE49-F238E27FC236}">
              <a16:creationId xmlns:a16="http://schemas.microsoft.com/office/drawing/2014/main" id="{217DA2EF-C6C6-CF38-266E-F331DD0C5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656E2241-7FC5-2919-AA3F-5049F57CEE3C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0">
            <a:extLst>
              <a:ext uri="{FF2B5EF4-FFF2-40B4-BE49-F238E27FC236}">
                <a16:creationId xmlns:a16="http://schemas.microsoft.com/office/drawing/2014/main" id="{989D72C3-19BA-1698-DCDA-FF72CEC5ED87}"/>
              </a:ext>
            </a:extLst>
          </p:cNvPr>
          <p:cNvSpPr txBox="1"/>
          <p:nvPr/>
        </p:nvSpPr>
        <p:spPr>
          <a:xfrm>
            <a:off x="2249120" y="1289973"/>
            <a:ext cx="8723679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s-ES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4: Prepare para compartir la historia. ¿Cómo va a contar la historia? (Leerla en grupo, en sus propias palabras, con imágenes, con un video, etc.) ¡Recuerde su público! ¿Qué sería mejor para ellos y por qué?  </a:t>
            </a:r>
            <a:r>
              <a:rPr lang="es-E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dk1"/>
              </a:buClr>
              <a:buSzPts val="3200"/>
            </a:pP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09037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0"/>
          <p:cNvSpPr txBox="1"/>
          <p:nvPr/>
        </p:nvSpPr>
        <p:spPr>
          <a:xfrm>
            <a:off x="2270873" y="1124721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99" name="Google Shape;499;p30"/>
          <p:cNvCxnSpPr/>
          <p:nvPr/>
        </p:nvCxnSpPr>
        <p:spPr>
          <a:xfrm>
            <a:off x="2270873" y="2303549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1" name="Google Shape;501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0"/>
          <p:cNvSpPr txBox="1"/>
          <p:nvPr/>
        </p:nvSpPr>
        <p:spPr>
          <a:xfrm>
            <a:off x="2379750" y="2851800"/>
            <a:ext cx="74325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video para la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6</a:t>
            </a:r>
            <a:endParaRPr sz="14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11:27-12:20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05" name="Google Shape;505;p3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1"/>
          <p:cNvSpPr txBox="1"/>
          <p:nvPr/>
        </p:nvSpPr>
        <p:spPr>
          <a:xfrm>
            <a:off x="3851564" y="719479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Bendición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51" name="Google Shape;551;p31"/>
          <p:cNvCxnSpPr/>
          <p:nvPr/>
        </p:nvCxnSpPr>
        <p:spPr>
          <a:xfrm>
            <a:off x="3851564" y="1915622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3" name="Google Shape;553;p3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57" name="Google Shape;557;p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45673C-55E9-1408-6501-2544C59FC768}"/>
              </a:ext>
            </a:extLst>
          </p:cNvPr>
          <p:cNvSpPr txBox="1"/>
          <p:nvPr/>
        </p:nvSpPr>
        <p:spPr>
          <a:xfrm>
            <a:off x="3380509" y="2353193"/>
            <a:ext cx="76604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bendiga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guarde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Haga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resplandecer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rostro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tenga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misericordia. Vuelve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rostro a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conceda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paz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Amén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3600" i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3600" i="1" kern="12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Números</a:t>
            </a:r>
            <a:r>
              <a:rPr lang="en-US" sz="3600" i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6:24-26)</a:t>
            </a:r>
            <a:endParaRPr lang="es-ES" sz="360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8" name="Google Shape;98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Torre de Babel</a:t>
            </a:r>
            <a:endParaRPr sz="3888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4127382" y="4198335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888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11:1-9</a:t>
            </a:r>
            <a:endParaRPr sz="4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Usar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las Cuatro “C” con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11:1-9</a:t>
              </a:r>
              <a:endParaRPr sz="28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Practicar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contando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historia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11:1-9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4 pasos del Proyecto Final</a:t>
              </a:r>
              <a:endParaRPr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11:1-9) </a:t>
            </a:r>
            <a:endParaRPr sz="36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821060" y="2223889"/>
            <a:ext cx="9910953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¿Cuántos idiomas diferentes hay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el mundo?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4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¿Cómo es tratar de comunicar con alguien que no conoce su idioma?</a:t>
            </a:r>
            <a:r>
              <a:rPr lang="es-E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978" y="325439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Usar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las Cuatro “C” con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11:1-9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Practicar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contando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historia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11:1-9</a:t>
              </a:r>
              <a:endParaRPr sz="28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4 pasos del Proyecto final. </a:t>
              </a:r>
              <a:endParaRPr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76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green sign with black text&#10;&#10;Description automatically generated">
            <a:extLst>
              <a:ext uri="{FF2B5EF4-FFF2-40B4-BE49-F238E27FC236}">
                <a16:creationId xmlns:a16="http://schemas.microsoft.com/office/drawing/2014/main" id="{CFB6E094-9DA1-AD3C-30CF-7D402164C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464" y="2390321"/>
            <a:ext cx="9152129" cy="207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5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1D8044A7-BAE8-2781-D94A-5D00C5313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>
            <a:extLst>
              <a:ext uri="{FF2B5EF4-FFF2-40B4-BE49-F238E27FC236}">
                <a16:creationId xmlns:a16="http://schemas.microsoft.com/office/drawing/2014/main" id="{1D145482-A37C-70D1-D8EE-FE39F5097D9E}"/>
              </a:ext>
            </a:extLst>
          </p:cNvPr>
          <p:cNvSpPr txBox="1"/>
          <p:nvPr/>
        </p:nvSpPr>
        <p:spPr>
          <a:xfrm>
            <a:off x="2368672" y="46624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11:1-9)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>
            <a:extLst>
              <a:ext uri="{FF2B5EF4-FFF2-40B4-BE49-F238E27FC236}">
                <a16:creationId xmlns:a16="http://schemas.microsoft.com/office/drawing/2014/main" id="{376780A8-B9C5-1301-4FBC-87E24C4A49CC}"/>
              </a:ext>
            </a:extLst>
          </p:cNvPr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0B467737-A7BB-4D6F-B647-6A691A629635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D858F4F7-B07C-94B8-5F4A-94318F85DA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ales as old as time: The Tower of Babel and the power of translation –  Museum Crush">
            <a:extLst>
              <a:ext uri="{FF2B5EF4-FFF2-40B4-BE49-F238E27FC236}">
                <a16:creationId xmlns:a16="http://schemas.microsoft.com/office/drawing/2014/main" id="{DB270C20-FCA7-C3F8-6734-ED3C72CF8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8" y="1665799"/>
            <a:ext cx="4968649" cy="51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94744"/>
            <a:ext cx="8632704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11:1-9) </a:t>
            </a:r>
            <a:endParaRPr lang="en-US"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47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1894</Words>
  <Application>Microsoft Macintosh PowerPoint</Application>
  <PresentationFormat>Widescreen</PresentationFormat>
  <Paragraphs>165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Lato</vt:lpstr>
      <vt:lpstr>Courier New</vt:lpstr>
      <vt:lpstr>Symbol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Pfeifer</dc:creator>
  <cp:lastModifiedBy>Elise Gross</cp:lastModifiedBy>
  <cp:revision>107</cp:revision>
  <dcterms:created xsi:type="dcterms:W3CDTF">2023-11-29T19:33:05Z</dcterms:created>
  <dcterms:modified xsi:type="dcterms:W3CDTF">2024-01-23T14:44:33Z</dcterms:modified>
</cp:coreProperties>
</file>